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82" r:id="rId4"/>
    <p:sldId id="281" r:id="rId5"/>
    <p:sldId id="258" r:id="rId6"/>
    <p:sldId id="265" r:id="rId7"/>
    <p:sldId id="267" r:id="rId8"/>
    <p:sldId id="277" r:id="rId9"/>
    <p:sldId id="269" r:id="rId10"/>
    <p:sldId id="266" r:id="rId11"/>
    <p:sldId id="268" r:id="rId12"/>
    <p:sldId id="261" r:id="rId13"/>
    <p:sldId id="270" r:id="rId14"/>
    <p:sldId id="271" r:id="rId15"/>
    <p:sldId id="272" r:id="rId16"/>
    <p:sldId id="273" r:id="rId17"/>
    <p:sldId id="274" r:id="rId18"/>
    <p:sldId id="278" r:id="rId19"/>
    <p:sldId id="263" r:id="rId20"/>
    <p:sldId id="264" r:id="rId21"/>
    <p:sldId id="276" r:id="rId22"/>
    <p:sldId id="275" r:id="rId23"/>
    <p:sldId id="280" r:id="rId24"/>
    <p:sldId id="279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 showGuides="1">
      <p:cViewPr varScale="1">
        <p:scale>
          <a:sx n="61" d="100"/>
          <a:sy n="61" d="100"/>
        </p:scale>
        <p:origin x="102" y="151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image" Target="../media/image10.jpeg"/><Relationship Id="rId6" Type="http://schemas.openxmlformats.org/officeDocument/2006/relationships/image" Target="../media/image15.gif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23C1CF-F7B0-41AD-9689-520DDBBB330A}" type="doc">
      <dgm:prSet loTypeId="urn:microsoft.com/office/officeart/2005/8/layout/cycle6" loCatId="relationship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57D61FFE-EF32-4F3A-8EE8-1724CC1DDE15}">
      <dgm:prSet phldrT="[Text]" custT="1"/>
      <dgm:spPr/>
      <dgm:t>
        <a:bodyPr/>
        <a:lstStyle/>
        <a:p>
          <a:r>
            <a:rPr lang="en-GB" sz="1600" dirty="0" smtClean="0"/>
            <a:t>Consensus orientated</a:t>
          </a:r>
          <a:endParaRPr lang="en-GB" sz="1600" dirty="0"/>
        </a:p>
      </dgm:t>
    </dgm:pt>
    <dgm:pt modelId="{865D787D-1D4E-4975-8B27-D219F8E044A7}" type="parTrans" cxnId="{CBA28366-1548-43B2-AB8B-C4B58EE5D636}">
      <dgm:prSet/>
      <dgm:spPr/>
      <dgm:t>
        <a:bodyPr/>
        <a:lstStyle/>
        <a:p>
          <a:endParaRPr lang="en-GB" sz="1600"/>
        </a:p>
      </dgm:t>
    </dgm:pt>
    <dgm:pt modelId="{EE6E3F22-4A97-46C1-B590-72BE987322D3}" type="sibTrans" cxnId="{CBA28366-1548-43B2-AB8B-C4B58EE5D636}">
      <dgm:prSet/>
      <dgm:spPr>
        <a:blipFill>
          <a:blip xmlns:r="http://schemas.openxmlformats.org/officeDocument/2006/relationships" r:embed="rId1" cstate="print">
            <a:extLst/>
          </a:blip>
          <a:srcRect/>
          <a:stretch>
            <a:fillRect l="-7000" r="-7000"/>
          </a:stretch>
        </a:blipFill>
      </dgm:spPr>
      <dgm:t>
        <a:bodyPr/>
        <a:lstStyle/>
        <a:p>
          <a:endParaRPr lang="en-GB" sz="1600"/>
        </a:p>
      </dgm:t>
    </dgm:pt>
    <dgm:pt modelId="{42D7904A-3334-4162-ACD7-80959A4521EE}">
      <dgm:prSet phldrT="[Text]" custT="1"/>
      <dgm:spPr/>
      <dgm:t>
        <a:bodyPr/>
        <a:lstStyle/>
        <a:p>
          <a:r>
            <a:rPr lang="en-GB" sz="1600" dirty="0" smtClean="0"/>
            <a:t>Accountable</a:t>
          </a:r>
          <a:endParaRPr lang="en-GB" sz="1600" dirty="0"/>
        </a:p>
      </dgm:t>
    </dgm:pt>
    <dgm:pt modelId="{A90F5EB1-0677-4463-8B2A-3B249DEC5F8A}" type="parTrans" cxnId="{C324D2A6-AC54-4618-8683-B57823E1D452}">
      <dgm:prSet/>
      <dgm:spPr/>
      <dgm:t>
        <a:bodyPr/>
        <a:lstStyle/>
        <a:p>
          <a:endParaRPr lang="en-GB" sz="1600"/>
        </a:p>
      </dgm:t>
    </dgm:pt>
    <dgm:pt modelId="{A86524C1-C332-40F0-9860-AB71CA10BC35}" type="sibTrans" cxnId="{C324D2A6-AC54-4618-8683-B57823E1D452}">
      <dgm:prSet/>
      <dgm:spPr>
        <a:blipFill>
          <a:blip xmlns:r="http://schemas.openxmlformats.org/officeDocument/2006/relationships" r:embed="rId2" cstate="print">
            <a:extLst/>
          </a:blip>
          <a:srcRect/>
          <a:stretch>
            <a:fillRect l="-7000" r="-7000"/>
          </a:stretch>
        </a:blipFill>
      </dgm:spPr>
      <dgm:t>
        <a:bodyPr/>
        <a:lstStyle/>
        <a:p>
          <a:endParaRPr lang="en-GB" sz="1600"/>
        </a:p>
      </dgm:t>
    </dgm:pt>
    <dgm:pt modelId="{8325BCCF-3D8F-4204-8616-4AE2BA93D847}">
      <dgm:prSet phldrT="[Text]" custT="1"/>
      <dgm:spPr/>
      <dgm:t>
        <a:bodyPr/>
        <a:lstStyle/>
        <a:p>
          <a:r>
            <a:rPr lang="en-GB" sz="1600" dirty="0" smtClean="0"/>
            <a:t>Participation</a:t>
          </a:r>
          <a:endParaRPr lang="en-GB" sz="1600" dirty="0"/>
        </a:p>
      </dgm:t>
    </dgm:pt>
    <dgm:pt modelId="{1AB1B583-03BD-4E20-A147-2C6D90EB8B86}" type="parTrans" cxnId="{D78534A8-6F24-43B0-A31E-D08F15C0AE3E}">
      <dgm:prSet/>
      <dgm:spPr/>
      <dgm:t>
        <a:bodyPr/>
        <a:lstStyle/>
        <a:p>
          <a:endParaRPr lang="en-GB" sz="1600"/>
        </a:p>
      </dgm:t>
    </dgm:pt>
    <dgm:pt modelId="{1463FE31-0AA3-4486-AC17-481B7E26CD09}" type="sibTrans" cxnId="{D78534A8-6F24-43B0-A31E-D08F15C0AE3E}">
      <dgm:prSet/>
      <dgm:spPr>
        <a:blipFill>
          <a:blip xmlns:r="http://schemas.openxmlformats.org/officeDocument/2006/relationships" r:embed="rId3" cstate="print">
            <a:extLst/>
          </a:blip>
          <a:srcRect/>
          <a:stretch>
            <a:fillRect l="-7000" r="-7000"/>
          </a:stretch>
        </a:blipFill>
      </dgm:spPr>
      <dgm:t>
        <a:bodyPr/>
        <a:lstStyle/>
        <a:p>
          <a:endParaRPr lang="en-GB" sz="1600"/>
        </a:p>
      </dgm:t>
    </dgm:pt>
    <dgm:pt modelId="{F7677BA7-E9E9-44A9-94D9-A733A48AEB69}">
      <dgm:prSet custT="1"/>
      <dgm:spPr/>
      <dgm:t>
        <a:bodyPr/>
        <a:lstStyle/>
        <a:p>
          <a:r>
            <a:rPr lang="en-GB" sz="1600" dirty="0" smtClean="0"/>
            <a:t>Transparent</a:t>
          </a:r>
          <a:endParaRPr lang="en-GB" sz="1600" dirty="0"/>
        </a:p>
      </dgm:t>
    </dgm:pt>
    <dgm:pt modelId="{EE1858E3-9E9F-4C7C-AF42-0ABD82109C91}" type="parTrans" cxnId="{43AC7012-F98C-4932-86F1-4EE006A57A5E}">
      <dgm:prSet/>
      <dgm:spPr/>
      <dgm:t>
        <a:bodyPr/>
        <a:lstStyle/>
        <a:p>
          <a:endParaRPr lang="en-GB" sz="1600"/>
        </a:p>
      </dgm:t>
    </dgm:pt>
    <dgm:pt modelId="{0B159070-49E5-4A1B-95A6-EE381CA2E1E7}" type="sibTrans" cxnId="{43AC7012-F98C-4932-86F1-4EE006A57A5E}">
      <dgm:prSet/>
      <dgm:spPr>
        <a:blipFill>
          <a:blip xmlns:r="http://schemas.openxmlformats.org/officeDocument/2006/relationships" r:embed="rId4" cstate="print">
            <a:extLst/>
          </a:blip>
          <a:srcRect/>
          <a:stretch>
            <a:fillRect l="-7000" r="-7000"/>
          </a:stretch>
        </a:blipFill>
      </dgm:spPr>
      <dgm:t>
        <a:bodyPr/>
        <a:lstStyle/>
        <a:p>
          <a:endParaRPr lang="en-GB" sz="1600"/>
        </a:p>
      </dgm:t>
    </dgm:pt>
    <dgm:pt modelId="{D65C2E4C-433A-4A1C-96C0-E51A8D0743BD}">
      <dgm:prSet custT="1"/>
      <dgm:spPr/>
      <dgm:t>
        <a:bodyPr/>
        <a:lstStyle/>
        <a:p>
          <a:endParaRPr lang="en-GB" sz="1600"/>
        </a:p>
      </dgm:t>
    </dgm:pt>
    <dgm:pt modelId="{E8831712-58DB-4463-9CA7-831451CD08F6}" type="parTrans" cxnId="{2ED2FE21-1BA1-4082-B0C2-006A8398BD93}">
      <dgm:prSet/>
      <dgm:spPr/>
      <dgm:t>
        <a:bodyPr/>
        <a:lstStyle/>
        <a:p>
          <a:endParaRPr lang="en-GB" sz="1600"/>
        </a:p>
      </dgm:t>
    </dgm:pt>
    <dgm:pt modelId="{D64A3732-6653-43CA-8FD0-6FF276C56FB9}" type="sibTrans" cxnId="{2ED2FE21-1BA1-4082-B0C2-006A8398BD93}">
      <dgm:prSet/>
      <dgm:spPr/>
      <dgm:t>
        <a:bodyPr/>
        <a:lstStyle/>
        <a:p>
          <a:endParaRPr lang="en-GB" sz="1600"/>
        </a:p>
      </dgm:t>
    </dgm:pt>
    <dgm:pt modelId="{E0168F2E-53F6-4F3B-A17F-D3785BC6C260}">
      <dgm:prSet custT="1"/>
      <dgm:spPr/>
      <dgm:t>
        <a:bodyPr/>
        <a:lstStyle/>
        <a:p>
          <a:r>
            <a:rPr lang="en-GB" sz="1600" dirty="0" smtClean="0"/>
            <a:t>Responsive</a:t>
          </a:r>
          <a:endParaRPr lang="en-GB" sz="1600" dirty="0"/>
        </a:p>
      </dgm:t>
    </dgm:pt>
    <dgm:pt modelId="{322FE1BA-A690-4663-802A-611B6B0CE2A6}" type="parTrans" cxnId="{BEDB88B4-46BC-45B9-B910-4A5D9AA261E6}">
      <dgm:prSet/>
      <dgm:spPr/>
      <dgm:t>
        <a:bodyPr/>
        <a:lstStyle/>
        <a:p>
          <a:endParaRPr lang="en-GB" sz="1600"/>
        </a:p>
      </dgm:t>
    </dgm:pt>
    <dgm:pt modelId="{6B51CDBE-0A69-4AAD-8E5C-508BE5BF7B8D}" type="sibTrans" cxnId="{BEDB88B4-46BC-45B9-B910-4A5D9AA261E6}">
      <dgm:prSet/>
      <dgm:spPr>
        <a:blipFill>
          <a:blip xmlns:r="http://schemas.openxmlformats.org/officeDocument/2006/relationships" r:embed="rId5" cstate="print">
            <a:extLst/>
          </a:blip>
          <a:srcRect/>
          <a:stretch>
            <a:fillRect l="-7000" r="-7000"/>
          </a:stretch>
        </a:blipFill>
      </dgm:spPr>
      <dgm:t>
        <a:bodyPr/>
        <a:lstStyle/>
        <a:p>
          <a:endParaRPr lang="en-GB" sz="1600"/>
        </a:p>
      </dgm:t>
    </dgm:pt>
    <dgm:pt modelId="{6C8765D8-049C-484F-A827-F7A976BE17FC}">
      <dgm:prSet custT="1"/>
      <dgm:spPr/>
      <dgm:t>
        <a:bodyPr/>
        <a:lstStyle/>
        <a:p>
          <a:r>
            <a:rPr lang="en-GB" sz="1600" dirty="0" smtClean="0"/>
            <a:t>Effective / efficient</a:t>
          </a:r>
          <a:endParaRPr lang="en-GB" sz="1600" dirty="0"/>
        </a:p>
      </dgm:t>
    </dgm:pt>
    <dgm:pt modelId="{7314AFF4-37A3-4584-AC97-D555D9425F0A}" type="parTrans" cxnId="{6F9B1388-1475-4E3F-80A4-46FCA5BCCEC1}">
      <dgm:prSet/>
      <dgm:spPr/>
      <dgm:t>
        <a:bodyPr/>
        <a:lstStyle/>
        <a:p>
          <a:endParaRPr lang="en-GB" sz="1600"/>
        </a:p>
      </dgm:t>
    </dgm:pt>
    <dgm:pt modelId="{3DD84909-808D-4070-927D-812F4AF5D895}" type="sibTrans" cxnId="{6F9B1388-1475-4E3F-80A4-46FCA5BCCEC1}">
      <dgm:prSet/>
      <dgm:spPr>
        <a:blipFill>
          <a:blip xmlns:r="http://schemas.openxmlformats.org/officeDocument/2006/relationships" r:embed="rId6">
            <a:extLst/>
          </a:blip>
          <a:srcRect/>
          <a:stretch>
            <a:fillRect t="-14000" b="-14000"/>
          </a:stretch>
        </a:blipFill>
      </dgm:spPr>
      <dgm:t>
        <a:bodyPr/>
        <a:lstStyle/>
        <a:p>
          <a:endParaRPr lang="en-GB" sz="1600"/>
        </a:p>
      </dgm:t>
    </dgm:pt>
    <dgm:pt modelId="{0A873A0B-7440-4214-8F06-711A8D44A844}">
      <dgm:prSet custT="1"/>
      <dgm:spPr/>
      <dgm:t>
        <a:bodyPr/>
        <a:lstStyle/>
        <a:p>
          <a:r>
            <a:rPr lang="en-GB" sz="1600" dirty="0" smtClean="0"/>
            <a:t>Equitable</a:t>
          </a:r>
          <a:endParaRPr lang="en-GB" sz="1600" dirty="0"/>
        </a:p>
      </dgm:t>
    </dgm:pt>
    <dgm:pt modelId="{E5183CAD-3B80-4F7E-8F4D-9542A1A14D93}" type="parTrans" cxnId="{9E0E7EAB-8227-49C2-9F02-63F717E905B2}">
      <dgm:prSet/>
      <dgm:spPr/>
      <dgm:t>
        <a:bodyPr/>
        <a:lstStyle/>
        <a:p>
          <a:endParaRPr lang="en-GB" sz="1600"/>
        </a:p>
      </dgm:t>
    </dgm:pt>
    <dgm:pt modelId="{61870976-A125-4890-9B21-D07A165005E1}" type="sibTrans" cxnId="{9E0E7EAB-8227-49C2-9F02-63F717E905B2}">
      <dgm:prSet/>
      <dgm:spPr>
        <a:blipFill>
          <a:blip xmlns:r="http://schemas.openxmlformats.org/officeDocument/2006/relationships" r:embed="rId7" cstate="print">
            <a:extLst/>
          </a:blip>
          <a:srcRect/>
          <a:stretch>
            <a:fillRect l="-7000" r="-7000"/>
          </a:stretch>
        </a:blipFill>
      </dgm:spPr>
      <dgm:t>
        <a:bodyPr/>
        <a:lstStyle/>
        <a:p>
          <a:endParaRPr lang="en-GB" sz="1600"/>
        </a:p>
      </dgm:t>
    </dgm:pt>
    <dgm:pt modelId="{D9A99432-4999-4649-8095-D2ABFFDF4715}">
      <dgm:prSet custT="1"/>
      <dgm:spPr/>
      <dgm:t>
        <a:bodyPr/>
        <a:lstStyle/>
        <a:p>
          <a:r>
            <a:rPr lang="en-GB" sz="1600" dirty="0" smtClean="0"/>
            <a:t>Inclusive</a:t>
          </a:r>
          <a:endParaRPr lang="en-GB" sz="1600" dirty="0"/>
        </a:p>
      </dgm:t>
    </dgm:pt>
    <dgm:pt modelId="{EC9023B7-AFB7-4CAB-BD0A-2B149DCA1EC7}" type="parTrans" cxnId="{B246CC84-900F-4E6B-80BD-A5CF46AAFF02}">
      <dgm:prSet/>
      <dgm:spPr/>
      <dgm:t>
        <a:bodyPr/>
        <a:lstStyle/>
        <a:p>
          <a:endParaRPr lang="en-GB" sz="1600"/>
        </a:p>
      </dgm:t>
    </dgm:pt>
    <dgm:pt modelId="{C2E527B1-3AE4-412E-9860-664F5F292047}" type="sibTrans" cxnId="{B246CC84-900F-4E6B-80BD-A5CF46AAFF02}">
      <dgm:prSet/>
      <dgm:spPr>
        <a:blipFill rotWithShape="1">
          <a:blip xmlns:r="http://schemas.openxmlformats.org/officeDocument/2006/relationships" r:embed="rId8"/>
          <a:stretch>
            <a:fillRect/>
          </a:stretch>
        </a:blipFill>
      </dgm:spPr>
      <dgm:t>
        <a:bodyPr/>
        <a:lstStyle/>
        <a:p>
          <a:endParaRPr lang="en-GB" sz="1600"/>
        </a:p>
      </dgm:t>
    </dgm:pt>
    <dgm:pt modelId="{FEE40AFE-C3A5-4648-935E-E8CF6DF78275}">
      <dgm:prSet custT="1"/>
      <dgm:spPr/>
      <dgm:t>
        <a:bodyPr/>
        <a:lstStyle/>
        <a:p>
          <a:r>
            <a:rPr lang="en-GB" sz="1600" dirty="0" smtClean="0"/>
            <a:t>Rule of law</a:t>
          </a:r>
          <a:endParaRPr lang="en-GB" sz="1600" dirty="0"/>
        </a:p>
      </dgm:t>
    </dgm:pt>
    <dgm:pt modelId="{F95ABE17-D301-486F-86D7-B90761F3C885}" type="parTrans" cxnId="{D7E1FB0E-65D1-455E-B824-5B31A12E531B}">
      <dgm:prSet/>
      <dgm:spPr/>
      <dgm:t>
        <a:bodyPr/>
        <a:lstStyle/>
        <a:p>
          <a:endParaRPr lang="en-GB" sz="1600"/>
        </a:p>
      </dgm:t>
    </dgm:pt>
    <dgm:pt modelId="{6E64624C-01D6-46D8-9915-8227CC3504E9}" type="sibTrans" cxnId="{D7E1FB0E-65D1-455E-B824-5B31A12E531B}">
      <dgm:prSet/>
      <dgm:spPr>
        <a:blipFill rotWithShape="1">
          <a:blip xmlns:r="http://schemas.openxmlformats.org/officeDocument/2006/relationships" r:embed="rId9"/>
          <a:stretch>
            <a:fillRect/>
          </a:stretch>
        </a:blipFill>
      </dgm:spPr>
      <dgm:t>
        <a:bodyPr/>
        <a:lstStyle/>
        <a:p>
          <a:endParaRPr lang="en-GB" sz="1600"/>
        </a:p>
      </dgm:t>
    </dgm:pt>
    <dgm:pt modelId="{B2C6560A-7DA8-4DB7-B56D-02FAB2F8CB6A}" type="pres">
      <dgm:prSet presAssocID="{5323C1CF-F7B0-41AD-9689-520DDBBB330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689333D-996D-4A0B-BE72-9090CB443125}" type="pres">
      <dgm:prSet presAssocID="{57D61FFE-EF32-4F3A-8EE8-1724CC1DDE15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079CD07-CE6C-4D09-B874-E2E4FE7A3354}" type="pres">
      <dgm:prSet presAssocID="{57D61FFE-EF32-4F3A-8EE8-1724CC1DDE15}" presName="spNode" presStyleCnt="0"/>
      <dgm:spPr/>
      <dgm:t>
        <a:bodyPr/>
        <a:lstStyle/>
        <a:p>
          <a:endParaRPr lang="en-GB"/>
        </a:p>
      </dgm:t>
    </dgm:pt>
    <dgm:pt modelId="{79D953CA-CD6A-4C17-9643-FA3AFDEE09E9}" type="pres">
      <dgm:prSet presAssocID="{EE6E3F22-4A97-46C1-B590-72BE987322D3}" presName="sibTrans" presStyleLbl="sibTrans1D1" presStyleIdx="0" presStyleCnt="9"/>
      <dgm:spPr/>
      <dgm:t>
        <a:bodyPr/>
        <a:lstStyle/>
        <a:p>
          <a:endParaRPr lang="en-GB"/>
        </a:p>
      </dgm:t>
    </dgm:pt>
    <dgm:pt modelId="{231413FC-F38B-4C03-8F63-754256F11346}" type="pres">
      <dgm:prSet presAssocID="{42D7904A-3334-4162-ACD7-80959A4521EE}" presName="node" presStyleLbl="node1" presStyleIdx="1" presStyleCnt="9" custScaleX="11806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C5937D2-48F1-4724-AC8D-616C647AF2BD}" type="pres">
      <dgm:prSet presAssocID="{42D7904A-3334-4162-ACD7-80959A4521EE}" presName="spNode" presStyleCnt="0"/>
      <dgm:spPr/>
      <dgm:t>
        <a:bodyPr/>
        <a:lstStyle/>
        <a:p>
          <a:endParaRPr lang="en-GB"/>
        </a:p>
      </dgm:t>
    </dgm:pt>
    <dgm:pt modelId="{5A112EDB-DE9F-44BC-ADB1-F1EF79A45955}" type="pres">
      <dgm:prSet presAssocID="{A86524C1-C332-40F0-9860-AB71CA10BC35}" presName="sibTrans" presStyleLbl="sibTrans1D1" presStyleIdx="1" presStyleCnt="9"/>
      <dgm:spPr/>
      <dgm:t>
        <a:bodyPr/>
        <a:lstStyle/>
        <a:p>
          <a:endParaRPr lang="en-GB"/>
        </a:p>
      </dgm:t>
    </dgm:pt>
    <dgm:pt modelId="{F3835D80-879F-430B-8A23-02899F1EE367}" type="pres">
      <dgm:prSet presAssocID="{8325BCCF-3D8F-4204-8616-4AE2BA93D847}" presName="node" presStyleLbl="node1" presStyleIdx="2" presStyleCnt="9" custScaleX="12346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64334C-C9F0-4C4E-A70C-B452539444F9}" type="pres">
      <dgm:prSet presAssocID="{8325BCCF-3D8F-4204-8616-4AE2BA93D847}" presName="spNode" presStyleCnt="0"/>
      <dgm:spPr/>
      <dgm:t>
        <a:bodyPr/>
        <a:lstStyle/>
        <a:p>
          <a:endParaRPr lang="en-GB"/>
        </a:p>
      </dgm:t>
    </dgm:pt>
    <dgm:pt modelId="{4506447A-5EDC-44D5-8DD6-A60BFF57A5AB}" type="pres">
      <dgm:prSet presAssocID="{1463FE31-0AA3-4486-AC17-481B7E26CD09}" presName="sibTrans" presStyleLbl="sibTrans1D1" presStyleIdx="2" presStyleCnt="9"/>
      <dgm:spPr/>
      <dgm:t>
        <a:bodyPr/>
        <a:lstStyle/>
        <a:p>
          <a:endParaRPr lang="en-GB"/>
        </a:p>
      </dgm:t>
    </dgm:pt>
    <dgm:pt modelId="{EB517FC2-E4CE-48FD-AC97-996184C09D2B}" type="pres">
      <dgm:prSet presAssocID="{F7677BA7-E9E9-44A9-94D9-A733A48AEB69}" presName="node" presStyleLbl="node1" presStyleIdx="3" presStyleCnt="9" custScaleX="13578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3B47ED-89CC-4DE3-99F0-7B213322D666}" type="pres">
      <dgm:prSet presAssocID="{F7677BA7-E9E9-44A9-94D9-A733A48AEB69}" presName="spNode" presStyleCnt="0"/>
      <dgm:spPr/>
      <dgm:t>
        <a:bodyPr/>
        <a:lstStyle/>
        <a:p>
          <a:endParaRPr lang="en-GB"/>
        </a:p>
      </dgm:t>
    </dgm:pt>
    <dgm:pt modelId="{32DB9F91-B0AD-451F-B1E3-A6C8889CFED4}" type="pres">
      <dgm:prSet presAssocID="{0B159070-49E5-4A1B-95A6-EE381CA2E1E7}" presName="sibTrans" presStyleLbl="sibTrans1D1" presStyleIdx="3" presStyleCnt="9"/>
      <dgm:spPr/>
      <dgm:t>
        <a:bodyPr/>
        <a:lstStyle/>
        <a:p>
          <a:endParaRPr lang="en-GB"/>
        </a:p>
      </dgm:t>
    </dgm:pt>
    <dgm:pt modelId="{668E38F8-C9DC-4858-8657-9A9866D86E06}" type="pres">
      <dgm:prSet presAssocID="{E0168F2E-53F6-4F3B-A17F-D3785BC6C260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3013E2F-307D-405D-9D30-0FEA16E26818}" type="pres">
      <dgm:prSet presAssocID="{E0168F2E-53F6-4F3B-A17F-D3785BC6C260}" presName="spNode" presStyleCnt="0"/>
      <dgm:spPr/>
      <dgm:t>
        <a:bodyPr/>
        <a:lstStyle/>
        <a:p>
          <a:endParaRPr lang="en-GB"/>
        </a:p>
      </dgm:t>
    </dgm:pt>
    <dgm:pt modelId="{0B261C6D-DC1A-4E03-AA49-73BFD099EABA}" type="pres">
      <dgm:prSet presAssocID="{6B51CDBE-0A69-4AAD-8E5C-508BE5BF7B8D}" presName="sibTrans" presStyleLbl="sibTrans1D1" presStyleIdx="4" presStyleCnt="9"/>
      <dgm:spPr/>
      <dgm:t>
        <a:bodyPr/>
        <a:lstStyle/>
        <a:p>
          <a:endParaRPr lang="en-GB"/>
        </a:p>
      </dgm:t>
    </dgm:pt>
    <dgm:pt modelId="{892D60E9-BB35-4360-A4E9-C0EA8064CD0E}" type="pres">
      <dgm:prSet presAssocID="{6C8765D8-049C-484F-A827-F7A976BE17FC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1F249F-5E8A-44E8-B018-4F76DB8FEE25}" type="pres">
      <dgm:prSet presAssocID="{6C8765D8-049C-484F-A827-F7A976BE17FC}" presName="spNode" presStyleCnt="0"/>
      <dgm:spPr/>
      <dgm:t>
        <a:bodyPr/>
        <a:lstStyle/>
        <a:p>
          <a:endParaRPr lang="en-GB"/>
        </a:p>
      </dgm:t>
    </dgm:pt>
    <dgm:pt modelId="{BA2C74EA-DE7E-4C95-9F39-70C042F29831}" type="pres">
      <dgm:prSet presAssocID="{3DD84909-808D-4070-927D-812F4AF5D895}" presName="sibTrans" presStyleLbl="sibTrans1D1" presStyleIdx="5" presStyleCnt="9"/>
      <dgm:spPr/>
      <dgm:t>
        <a:bodyPr/>
        <a:lstStyle/>
        <a:p>
          <a:endParaRPr lang="en-GB"/>
        </a:p>
      </dgm:t>
    </dgm:pt>
    <dgm:pt modelId="{28C31B22-72C2-4217-AF3B-B84FCAA1BFB7}" type="pres">
      <dgm:prSet presAssocID="{0A873A0B-7440-4214-8F06-711A8D44A844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100DC0A-0637-4902-90FF-9CB54164C1AA}" type="pres">
      <dgm:prSet presAssocID="{0A873A0B-7440-4214-8F06-711A8D44A844}" presName="spNode" presStyleCnt="0"/>
      <dgm:spPr/>
      <dgm:t>
        <a:bodyPr/>
        <a:lstStyle/>
        <a:p>
          <a:endParaRPr lang="en-GB"/>
        </a:p>
      </dgm:t>
    </dgm:pt>
    <dgm:pt modelId="{253FEDF0-AB2D-498F-8360-33F36F220116}" type="pres">
      <dgm:prSet presAssocID="{61870976-A125-4890-9B21-D07A165005E1}" presName="sibTrans" presStyleLbl="sibTrans1D1" presStyleIdx="6" presStyleCnt="9"/>
      <dgm:spPr/>
      <dgm:t>
        <a:bodyPr/>
        <a:lstStyle/>
        <a:p>
          <a:endParaRPr lang="en-GB"/>
        </a:p>
      </dgm:t>
    </dgm:pt>
    <dgm:pt modelId="{184F35E5-6601-4F74-BF30-88DB4E5ABEC6}" type="pres">
      <dgm:prSet presAssocID="{D9A99432-4999-4649-8095-D2ABFFDF4715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029D8FF-4D00-4F6B-89F5-12CB1617FDA9}" type="pres">
      <dgm:prSet presAssocID="{D9A99432-4999-4649-8095-D2ABFFDF4715}" presName="spNode" presStyleCnt="0"/>
      <dgm:spPr/>
      <dgm:t>
        <a:bodyPr/>
        <a:lstStyle/>
        <a:p>
          <a:endParaRPr lang="en-GB"/>
        </a:p>
      </dgm:t>
    </dgm:pt>
    <dgm:pt modelId="{BDB8CC0E-EF3C-4C56-A85A-A76971C298FE}" type="pres">
      <dgm:prSet presAssocID="{C2E527B1-3AE4-412E-9860-664F5F292047}" presName="sibTrans" presStyleLbl="sibTrans1D1" presStyleIdx="7" presStyleCnt="9"/>
      <dgm:spPr/>
      <dgm:t>
        <a:bodyPr/>
        <a:lstStyle/>
        <a:p>
          <a:endParaRPr lang="en-GB"/>
        </a:p>
      </dgm:t>
    </dgm:pt>
    <dgm:pt modelId="{FE344F9C-CC0C-4D8E-B4FB-8B3D89CDFB5D}" type="pres">
      <dgm:prSet presAssocID="{FEE40AFE-C3A5-4648-935E-E8CF6DF78275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431A643-FF49-40A6-AEF3-A27FB71A131F}" type="pres">
      <dgm:prSet presAssocID="{FEE40AFE-C3A5-4648-935E-E8CF6DF78275}" presName="spNode" presStyleCnt="0"/>
      <dgm:spPr/>
      <dgm:t>
        <a:bodyPr/>
        <a:lstStyle/>
        <a:p>
          <a:endParaRPr lang="en-GB"/>
        </a:p>
      </dgm:t>
    </dgm:pt>
    <dgm:pt modelId="{1DBB9DF3-880F-4E1E-891D-AE6B8EBD8E6E}" type="pres">
      <dgm:prSet presAssocID="{6E64624C-01D6-46D8-9915-8227CC3504E9}" presName="sibTrans" presStyleLbl="sibTrans1D1" presStyleIdx="8" presStyleCnt="9"/>
      <dgm:spPr/>
      <dgm:t>
        <a:bodyPr/>
        <a:lstStyle/>
        <a:p>
          <a:endParaRPr lang="en-GB"/>
        </a:p>
      </dgm:t>
    </dgm:pt>
  </dgm:ptLst>
  <dgm:cxnLst>
    <dgm:cxn modelId="{99D45145-872A-4CBA-8B5C-ED95FC03037C}" type="presOf" srcId="{D9A99432-4999-4649-8095-D2ABFFDF4715}" destId="{184F35E5-6601-4F74-BF30-88DB4E5ABEC6}" srcOrd="0" destOrd="0" presId="urn:microsoft.com/office/officeart/2005/8/layout/cycle6"/>
    <dgm:cxn modelId="{53337262-B7BA-475B-91B3-DE9DF836F8E0}" type="presOf" srcId="{5323C1CF-F7B0-41AD-9689-520DDBBB330A}" destId="{B2C6560A-7DA8-4DB7-B56D-02FAB2F8CB6A}" srcOrd="0" destOrd="0" presId="urn:microsoft.com/office/officeart/2005/8/layout/cycle6"/>
    <dgm:cxn modelId="{B246CC84-900F-4E6B-80BD-A5CF46AAFF02}" srcId="{5323C1CF-F7B0-41AD-9689-520DDBBB330A}" destId="{D9A99432-4999-4649-8095-D2ABFFDF4715}" srcOrd="7" destOrd="0" parTransId="{EC9023B7-AFB7-4CAB-BD0A-2B149DCA1EC7}" sibTransId="{C2E527B1-3AE4-412E-9860-664F5F292047}"/>
    <dgm:cxn modelId="{BEDB88B4-46BC-45B9-B910-4A5D9AA261E6}" srcId="{5323C1CF-F7B0-41AD-9689-520DDBBB330A}" destId="{E0168F2E-53F6-4F3B-A17F-D3785BC6C260}" srcOrd="4" destOrd="0" parTransId="{322FE1BA-A690-4663-802A-611B6B0CE2A6}" sibTransId="{6B51CDBE-0A69-4AAD-8E5C-508BE5BF7B8D}"/>
    <dgm:cxn modelId="{CBA28366-1548-43B2-AB8B-C4B58EE5D636}" srcId="{5323C1CF-F7B0-41AD-9689-520DDBBB330A}" destId="{57D61FFE-EF32-4F3A-8EE8-1724CC1DDE15}" srcOrd="0" destOrd="0" parTransId="{865D787D-1D4E-4975-8B27-D219F8E044A7}" sibTransId="{EE6E3F22-4A97-46C1-B590-72BE987322D3}"/>
    <dgm:cxn modelId="{8F8818AF-B3C7-4361-8802-CFB4B84247C5}" type="presOf" srcId="{57D61FFE-EF32-4F3A-8EE8-1724CC1DDE15}" destId="{2689333D-996D-4A0B-BE72-9090CB443125}" srcOrd="0" destOrd="0" presId="urn:microsoft.com/office/officeart/2005/8/layout/cycle6"/>
    <dgm:cxn modelId="{81398CE3-0A71-4CA9-8C97-4CDB27849F8F}" type="presOf" srcId="{D65C2E4C-433A-4A1C-96C0-E51A8D0743BD}" destId="{FE344F9C-CC0C-4D8E-B4FB-8B3D89CDFB5D}" srcOrd="0" destOrd="1" presId="urn:microsoft.com/office/officeart/2005/8/layout/cycle6"/>
    <dgm:cxn modelId="{24AB79F5-FF8B-46F0-88E9-7CBB34A88D61}" type="presOf" srcId="{6B51CDBE-0A69-4AAD-8E5C-508BE5BF7B8D}" destId="{0B261C6D-DC1A-4E03-AA49-73BFD099EABA}" srcOrd="0" destOrd="0" presId="urn:microsoft.com/office/officeart/2005/8/layout/cycle6"/>
    <dgm:cxn modelId="{43AC7012-F98C-4932-86F1-4EE006A57A5E}" srcId="{5323C1CF-F7B0-41AD-9689-520DDBBB330A}" destId="{F7677BA7-E9E9-44A9-94D9-A733A48AEB69}" srcOrd="3" destOrd="0" parTransId="{EE1858E3-9E9F-4C7C-AF42-0ABD82109C91}" sibTransId="{0B159070-49E5-4A1B-95A6-EE381CA2E1E7}"/>
    <dgm:cxn modelId="{D78534A8-6F24-43B0-A31E-D08F15C0AE3E}" srcId="{5323C1CF-F7B0-41AD-9689-520DDBBB330A}" destId="{8325BCCF-3D8F-4204-8616-4AE2BA93D847}" srcOrd="2" destOrd="0" parTransId="{1AB1B583-03BD-4E20-A147-2C6D90EB8B86}" sibTransId="{1463FE31-0AA3-4486-AC17-481B7E26CD09}"/>
    <dgm:cxn modelId="{9B619987-4DE6-45FA-BDC3-AAD1ED15077A}" type="presOf" srcId="{42D7904A-3334-4162-ACD7-80959A4521EE}" destId="{231413FC-F38B-4C03-8F63-754256F11346}" srcOrd="0" destOrd="0" presId="urn:microsoft.com/office/officeart/2005/8/layout/cycle6"/>
    <dgm:cxn modelId="{0C920735-A7F2-4F6F-BEC7-F21690DECD70}" type="presOf" srcId="{EE6E3F22-4A97-46C1-B590-72BE987322D3}" destId="{79D953CA-CD6A-4C17-9643-FA3AFDEE09E9}" srcOrd="0" destOrd="0" presId="urn:microsoft.com/office/officeart/2005/8/layout/cycle6"/>
    <dgm:cxn modelId="{FA4459CD-379A-4272-BF29-402EEE0B5409}" type="presOf" srcId="{6E64624C-01D6-46D8-9915-8227CC3504E9}" destId="{1DBB9DF3-880F-4E1E-891D-AE6B8EBD8E6E}" srcOrd="0" destOrd="0" presId="urn:microsoft.com/office/officeart/2005/8/layout/cycle6"/>
    <dgm:cxn modelId="{9E0E7EAB-8227-49C2-9F02-63F717E905B2}" srcId="{5323C1CF-F7B0-41AD-9689-520DDBBB330A}" destId="{0A873A0B-7440-4214-8F06-711A8D44A844}" srcOrd="6" destOrd="0" parTransId="{E5183CAD-3B80-4F7E-8F4D-9542A1A14D93}" sibTransId="{61870976-A125-4890-9B21-D07A165005E1}"/>
    <dgm:cxn modelId="{FCB0C88D-6CA1-4A58-BC7C-431D82CAC248}" type="presOf" srcId="{8325BCCF-3D8F-4204-8616-4AE2BA93D847}" destId="{F3835D80-879F-430B-8A23-02899F1EE367}" srcOrd="0" destOrd="0" presId="urn:microsoft.com/office/officeart/2005/8/layout/cycle6"/>
    <dgm:cxn modelId="{D589C18C-E4CF-421F-885D-8F056D2626F3}" type="presOf" srcId="{F7677BA7-E9E9-44A9-94D9-A733A48AEB69}" destId="{EB517FC2-E4CE-48FD-AC97-996184C09D2B}" srcOrd="0" destOrd="0" presId="urn:microsoft.com/office/officeart/2005/8/layout/cycle6"/>
    <dgm:cxn modelId="{9246581A-9B8D-4B16-B66C-31DB5A09771F}" type="presOf" srcId="{0B159070-49E5-4A1B-95A6-EE381CA2E1E7}" destId="{32DB9F91-B0AD-451F-B1E3-A6C8889CFED4}" srcOrd="0" destOrd="0" presId="urn:microsoft.com/office/officeart/2005/8/layout/cycle6"/>
    <dgm:cxn modelId="{C324D2A6-AC54-4618-8683-B57823E1D452}" srcId="{5323C1CF-F7B0-41AD-9689-520DDBBB330A}" destId="{42D7904A-3334-4162-ACD7-80959A4521EE}" srcOrd="1" destOrd="0" parTransId="{A90F5EB1-0677-4463-8B2A-3B249DEC5F8A}" sibTransId="{A86524C1-C332-40F0-9860-AB71CA10BC35}"/>
    <dgm:cxn modelId="{0223FB7F-F763-44CB-93CF-04A427B2700A}" type="presOf" srcId="{1463FE31-0AA3-4486-AC17-481B7E26CD09}" destId="{4506447A-5EDC-44D5-8DD6-A60BFF57A5AB}" srcOrd="0" destOrd="0" presId="urn:microsoft.com/office/officeart/2005/8/layout/cycle6"/>
    <dgm:cxn modelId="{AD12B74C-22F9-4A25-A2F6-2EC7A3869C5D}" type="presOf" srcId="{61870976-A125-4890-9B21-D07A165005E1}" destId="{253FEDF0-AB2D-498F-8360-33F36F220116}" srcOrd="0" destOrd="0" presId="urn:microsoft.com/office/officeart/2005/8/layout/cycle6"/>
    <dgm:cxn modelId="{D7E1FB0E-65D1-455E-B824-5B31A12E531B}" srcId="{5323C1CF-F7B0-41AD-9689-520DDBBB330A}" destId="{FEE40AFE-C3A5-4648-935E-E8CF6DF78275}" srcOrd="8" destOrd="0" parTransId="{F95ABE17-D301-486F-86D7-B90761F3C885}" sibTransId="{6E64624C-01D6-46D8-9915-8227CC3504E9}"/>
    <dgm:cxn modelId="{56BDB093-3FE7-4EC6-887E-340E6D5F5135}" type="presOf" srcId="{3DD84909-808D-4070-927D-812F4AF5D895}" destId="{BA2C74EA-DE7E-4C95-9F39-70C042F29831}" srcOrd="0" destOrd="0" presId="urn:microsoft.com/office/officeart/2005/8/layout/cycle6"/>
    <dgm:cxn modelId="{71EE79EB-F093-4E25-9636-FC7CE8E4313F}" type="presOf" srcId="{0A873A0B-7440-4214-8F06-711A8D44A844}" destId="{28C31B22-72C2-4217-AF3B-B84FCAA1BFB7}" srcOrd="0" destOrd="0" presId="urn:microsoft.com/office/officeart/2005/8/layout/cycle6"/>
    <dgm:cxn modelId="{45027C4E-32FB-45F6-85B6-F4E4B9B0AB37}" type="presOf" srcId="{C2E527B1-3AE4-412E-9860-664F5F292047}" destId="{BDB8CC0E-EF3C-4C56-A85A-A76971C298FE}" srcOrd="0" destOrd="0" presId="urn:microsoft.com/office/officeart/2005/8/layout/cycle6"/>
    <dgm:cxn modelId="{2EF4E946-D80C-4AAA-88E3-D12C26633423}" type="presOf" srcId="{6C8765D8-049C-484F-A827-F7A976BE17FC}" destId="{892D60E9-BB35-4360-A4E9-C0EA8064CD0E}" srcOrd="0" destOrd="0" presId="urn:microsoft.com/office/officeart/2005/8/layout/cycle6"/>
    <dgm:cxn modelId="{5B348D6C-E030-4F9B-AEB2-50EAA764B4A8}" type="presOf" srcId="{FEE40AFE-C3A5-4648-935E-E8CF6DF78275}" destId="{FE344F9C-CC0C-4D8E-B4FB-8B3D89CDFB5D}" srcOrd="0" destOrd="0" presId="urn:microsoft.com/office/officeart/2005/8/layout/cycle6"/>
    <dgm:cxn modelId="{E55A3EB4-BC03-41F0-AE8D-E12B1F4954DB}" type="presOf" srcId="{E0168F2E-53F6-4F3B-A17F-D3785BC6C260}" destId="{668E38F8-C9DC-4858-8657-9A9866D86E06}" srcOrd="0" destOrd="0" presId="urn:microsoft.com/office/officeart/2005/8/layout/cycle6"/>
    <dgm:cxn modelId="{6F9B1388-1475-4E3F-80A4-46FCA5BCCEC1}" srcId="{5323C1CF-F7B0-41AD-9689-520DDBBB330A}" destId="{6C8765D8-049C-484F-A827-F7A976BE17FC}" srcOrd="5" destOrd="0" parTransId="{7314AFF4-37A3-4584-AC97-D555D9425F0A}" sibTransId="{3DD84909-808D-4070-927D-812F4AF5D895}"/>
    <dgm:cxn modelId="{2ED2FE21-1BA1-4082-B0C2-006A8398BD93}" srcId="{FEE40AFE-C3A5-4648-935E-E8CF6DF78275}" destId="{D65C2E4C-433A-4A1C-96C0-E51A8D0743BD}" srcOrd="0" destOrd="0" parTransId="{E8831712-58DB-4463-9CA7-831451CD08F6}" sibTransId="{D64A3732-6653-43CA-8FD0-6FF276C56FB9}"/>
    <dgm:cxn modelId="{0CD09E81-4A05-44C6-8A07-C54CBFEFE455}" type="presOf" srcId="{A86524C1-C332-40F0-9860-AB71CA10BC35}" destId="{5A112EDB-DE9F-44BC-ADB1-F1EF79A45955}" srcOrd="0" destOrd="0" presId="urn:microsoft.com/office/officeart/2005/8/layout/cycle6"/>
    <dgm:cxn modelId="{98370FE6-5120-40C0-9AE6-885B808FEAD0}" type="presParOf" srcId="{B2C6560A-7DA8-4DB7-B56D-02FAB2F8CB6A}" destId="{2689333D-996D-4A0B-BE72-9090CB443125}" srcOrd="0" destOrd="0" presId="urn:microsoft.com/office/officeart/2005/8/layout/cycle6"/>
    <dgm:cxn modelId="{ECE47CF9-6E8D-4EC0-982E-978F1B08E022}" type="presParOf" srcId="{B2C6560A-7DA8-4DB7-B56D-02FAB2F8CB6A}" destId="{2079CD07-CE6C-4D09-B874-E2E4FE7A3354}" srcOrd="1" destOrd="0" presId="urn:microsoft.com/office/officeart/2005/8/layout/cycle6"/>
    <dgm:cxn modelId="{864D7E9A-9A6A-4B0B-A613-6E9C65D2BF6F}" type="presParOf" srcId="{B2C6560A-7DA8-4DB7-B56D-02FAB2F8CB6A}" destId="{79D953CA-CD6A-4C17-9643-FA3AFDEE09E9}" srcOrd="2" destOrd="0" presId="urn:microsoft.com/office/officeart/2005/8/layout/cycle6"/>
    <dgm:cxn modelId="{59E3EF0D-3BB1-4ACF-BEE3-EAB78154F70E}" type="presParOf" srcId="{B2C6560A-7DA8-4DB7-B56D-02FAB2F8CB6A}" destId="{231413FC-F38B-4C03-8F63-754256F11346}" srcOrd="3" destOrd="0" presId="urn:microsoft.com/office/officeart/2005/8/layout/cycle6"/>
    <dgm:cxn modelId="{F2BA4CBF-B98E-4CDB-A94A-C3130C23BE7F}" type="presParOf" srcId="{B2C6560A-7DA8-4DB7-B56D-02FAB2F8CB6A}" destId="{4C5937D2-48F1-4724-AC8D-616C647AF2BD}" srcOrd="4" destOrd="0" presId="urn:microsoft.com/office/officeart/2005/8/layout/cycle6"/>
    <dgm:cxn modelId="{721DA5FF-F367-4082-8CFA-33544ED2CF68}" type="presParOf" srcId="{B2C6560A-7DA8-4DB7-B56D-02FAB2F8CB6A}" destId="{5A112EDB-DE9F-44BC-ADB1-F1EF79A45955}" srcOrd="5" destOrd="0" presId="urn:microsoft.com/office/officeart/2005/8/layout/cycle6"/>
    <dgm:cxn modelId="{BEDBE72C-FFCA-40ED-A2E5-59BCDE45BC1A}" type="presParOf" srcId="{B2C6560A-7DA8-4DB7-B56D-02FAB2F8CB6A}" destId="{F3835D80-879F-430B-8A23-02899F1EE367}" srcOrd="6" destOrd="0" presId="urn:microsoft.com/office/officeart/2005/8/layout/cycle6"/>
    <dgm:cxn modelId="{F22370DB-E10B-46C7-9175-1A32DE859F04}" type="presParOf" srcId="{B2C6560A-7DA8-4DB7-B56D-02FAB2F8CB6A}" destId="{AF64334C-C9F0-4C4E-A70C-B452539444F9}" srcOrd="7" destOrd="0" presId="urn:microsoft.com/office/officeart/2005/8/layout/cycle6"/>
    <dgm:cxn modelId="{65FEF97A-A88B-4A4A-BCFD-5DC3F22C7D4D}" type="presParOf" srcId="{B2C6560A-7DA8-4DB7-B56D-02FAB2F8CB6A}" destId="{4506447A-5EDC-44D5-8DD6-A60BFF57A5AB}" srcOrd="8" destOrd="0" presId="urn:microsoft.com/office/officeart/2005/8/layout/cycle6"/>
    <dgm:cxn modelId="{FA1C02D7-9D2B-4680-9D50-553BB78FD07E}" type="presParOf" srcId="{B2C6560A-7DA8-4DB7-B56D-02FAB2F8CB6A}" destId="{EB517FC2-E4CE-48FD-AC97-996184C09D2B}" srcOrd="9" destOrd="0" presId="urn:microsoft.com/office/officeart/2005/8/layout/cycle6"/>
    <dgm:cxn modelId="{FA1E6C22-7CC7-40EF-9E6E-EDC69B61222B}" type="presParOf" srcId="{B2C6560A-7DA8-4DB7-B56D-02FAB2F8CB6A}" destId="{6F3B47ED-89CC-4DE3-99F0-7B213322D666}" srcOrd="10" destOrd="0" presId="urn:microsoft.com/office/officeart/2005/8/layout/cycle6"/>
    <dgm:cxn modelId="{3B6C2CE4-3E72-466D-B367-8366F0DA6DFF}" type="presParOf" srcId="{B2C6560A-7DA8-4DB7-B56D-02FAB2F8CB6A}" destId="{32DB9F91-B0AD-451F-B1E3-A6C8889CFED4}" srcOrd="11" destOrd="0" presId="urn:microsoft.com/office/officeart/2005/8/layout/cycle6"/>
    <dgm:cxn modelId="{990F8B77-958A-466E-897B-70AAD9351E9F}" type="presParOf" srcId="{B2C6560A-7DA8-4DB7-B56D-02FAB2F8CB6A}" destId="{668E38F8-C9DC-4858-8657-9A9866D86E06}" srcOrd="12" destOrd="0" presId="urn:microsoft.com/office/officeart/2005/8/layout/cycle6"/>
    <dgm:cxn modelId="{7949B493-7E47-4082-8DA8-6BDC370DE506}" type="presParOf" srcId="{B2C6560A-7DA8-4DB7-B56D-02FAB2F8CB6A}" destId="{43013E2F-307D-405D-9D30-0FEA16E26818}" srcOrd="13" destOrd="0" presId="urn:microsoft.com/office/officeart/2005/8/layout/cycle6"/>
    <dgm:cxn modelId="{B20C18C9-01CB-4D2E-8831-32ACDF570F47}" type="presParOf" srcId="{B2C6560A-7DA8-4DB7-B56D-02FAB2F8CB6A}" destId="{0B261C6D-DC1A-4E03-AA49-73BFD099EABA}" srcOrd="14" destOrd="0" presId="urn:microsoft.com/office/officeart/2005/8/layout/cycle6"/>
    <dgm:cxn modelId="{939D9258-A909-468E-B0DE-AD6A1EDDC310}" type="presParOf" srcId="{B2C6560A-7DA8-4DB7-B56D-02FAB2F8CB6A}" destId="{892D60E9-BB35-4360-A4E9-C0EA8064CD0E}" srcOrd="15" destOrd="0" presId="urn:microsoft.com/office/officeart/2005/8/layout/cycle6"/>
    <dgm:cxn modelId="{22E32101-5395-45C8-9E74-2846D2B1F816}" type="presParOf" srcId="{B2C6560A-7DA8-4DB7-B56D-02FAB2F8CB6A}" destId="{AD1F249F-5E8A-44E8-B018-4F76DB8FEE25}" srcOrd="16" destOrd="0" presId="urn:microsoft.com/office/officeart/2005/8/layout/cycle6"/>
    <dgm:cxn modelId="{F8B3C5D7-517F-4758-89C2-83DC01A74F7F}" type="presParOf" srcId="{B2C6560A-7DA8-4DB7-B56D-02FAB2F8CB6A}" destId="{BA2C74EA-DE7E-4C95-9F39-70C042F29831}" srcOrd="17" destOrd="0" presId="urn:microsoft.com/office/officeart/2005/8/layout/cycle6"/>
    <dgm:cxn modelId="{7306A100-FCBF-40D4-8B86-DE2BBB39BDE9}" type="presParOf" srcId="{B2C6560A-7DA8-4DB7-B56D-02FAB2F8CB6A}" destId="{28C31B22-72C2-4217-AF3B-B84FCAA1BFB7}" srcOrd="18" destOrd="0" presId="urn:microsoft.com/office/officeart/2005/8/layout/cycle6"/>
    <dgm:cxn modelId="{E50B8D40-65AC-405D-988B-DE559F83FB17}" type="presParOf" srcId="{B2C6560A-7DA8-4DB7-B56D-02FAB2F8CB6A}" destId="{2100DC0A-0637-4902-90FF-9CB54164C1AA}" srcOrd="19" destOrd="0" presId="urn:microsoft.com/office/officeart/2005/8/layout/cycle6"/>
    <dgm:cxn modelId="{C13B94BC-0F03-4E9C-9E1D-EBCE89030822}" type="presParOf" srcId="{B2C6560A-7DA8-4DB7-B56D-02FAB2F8CB6A}" destId="{253FEDF0-AB2D-498F-8360-33F36F220116}" srcOrd="20" destOrd="0" presId="urn:microsoft.com/office/officeart/2005/8/layout/cycle6"/>
    <dgm:cxn modelId="{AB95EAF8-0D24-4948-BBA2-97EBDE443EBB}" type="presParOf" srcId="{B2C6560A-7DA8-4DB7-B56D-02FAB2F8CB6A}" destId="{184F35E5-6601-4F74-BF30-88DB4E5ABEC6}" srcOrd="21" destOrd="0" presId="urn:microsoft.com/office/officeart/2005/8/layout/cycle6"/>
    <dgm:cxn modelId="{EC60AE30-6657-481B-8E17-300E12BD3010}" type="presParOf" srcId="{B2C6560A-7DA8-4DB7-B56D-02FAB2F8CB6A}" destId="{D029D8FF-4D00-4F6B-89F5-12CB1617FDA9}" srcOrd="22" destOrd="0" presId="urn:microsoft.com/office/officeart/2005/8/layout/cycle6"/>
    <dgm:cxn modelId="{C09CC4C3-14B1-40A9-9854-847D4FFBA6CA}" type="presParOf" srcId="{B2C6560A-7DA8-4DB7-B56D-02FAB2F8CB6A}" destId="{BDB8CC0E-EF3C-4C56-A85A-A76971C298FE}" srcOrd="23" destOrd="0" presId="urn:microsoft.com/office/officeart/2005/8/layout/cycle6"/>
    <dgm:cxn modelId="{CF7C9841-9BA6-4D9D-B057-EEA05A4F7EF7}" type="presParOf" srcId="{B2C6560A-7DA8-4DB7-B56D-02FAB2F8CB6A}" destId="{FE344F9C-CC0C-4D8E-B4FB-8B3D89CDFB5D}" srcOrd="24" destOrd="0" presId="urn:microsoft.com/office/officeart/2005/8/layout/cycle6"/>
    <dgm:cxn modelId="{969741AF-7E91-40CA-8B5A-C6998FAC72CA}" type="presParOf" srcId="{B2C6560A-7DA8-4DB7-B56D-02FAB2F8CB6A}" destId="{4431A643-FF49-40A6-AEF3-A27FB71A131F}" srcOrd="25" destOrd="0" presId="urn:microsoft.com/office/officeart/2005/8/layout/cycle6"/>
    <dgm:cxn modelId="{126F7A34-791C-4E4C-861A-4B35FA8D8BC1}" type="presParOf" srcId="{B2C6560A-7DA8-4DB7-B56D-02FAB2F8CB6A}" destId="{1DBB9DF3-880F-4E1E-891D-AE6B8EBD8E6E}" srcOrd="26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B0BB4B-0B1E-40ED-99CE-B45664721537}" type="doc">
      <dgm:prSet loTypeId="urn:microsoft.com/office/officeart/2005/8/layout/equation2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5508C30E-98FB-4DD5-AC08-7255CEB48444}">
      <dgm:prSet phldrT="[Text]"/>
      <dgm:spPr/>
      <dgm:t>
        <a:bodyPr/>
        <a:lstStyle/>
        <a:p>
          <a:r>
            <a:rPr lang="en-GB" dirty="0" smtClean="0"/>
            <a:t>Awareness</a:t>
          </a:r>
        </a:p>
        <a:p>
          <a:r>
            <a:rPr lang="en-GB" dirty="0" smtClean="0"/>
            <a:t>Of environmental problems</a:t>
          </a:r>
          <a:endParaRPr lang="en-GB" dirty="0"/>
        </a:p>
      </dgm:t>
    </dgm:pt>
    <dgm:pt modelId="{538E2401-B5EE-4524-9E71-DD03FC08B821}" type="parTrans" cxnId="{FAC79E25-5E00-43B3-8512-51B00AE2BCCC}">
      <dgm:prSet/>
      <dgm:spPr/>
      <dgm:t>
        <a:bodyPr/>
        <a:lstStyle/>
        <a:p>
          <a:endParaRPr lang="en-GB"/>
        </a:p>
      </dgm:t>
    </dgm:pt>
    <dgm:pt modelId="{7841D770-CF2D-4DC3-A544-4223DDD39393}" type="sibTrans" cxnId="{FAC79E25-5E00-43B3-8512-51B00AE2BCCC}">
      <dgm:prSet/>
      <dgm:spPr/>
      <dgm:t>
        <a:bodyPr/>
        <a:lstStyle/>
        <a:p>
          <a:endParaRPr lang="en-GB"/>
        </a:p>
      </dgm:t>
    </dgm:pt>
    <dgm:pt modelId="{AB3D641A-EA9E-4AC7-9A8B-61ACAC18FFA3}">
      <dgm:prSet phldrT="[Text]"/>
      <dgm:spPr/>
      <dgm:t>
        <a:bodyPr/>
        <a:lstStyle/>
        <a:p>
          <a:r>
            <a:rPr lang="en-GB" dirty="0" smtClean="0"/>
            <a:t>Empowerment</a:t>
          </a:r>
        </a:p>
        <a:p>
          <a:r>
            <a:rPr lang="en-GB" dirty="0" smtClean="0"/>
            <a:t>Control of situation</a:t>
          </a:r>
          <a:endParaRPr lang="en-GB" dirty="0"/>
        </a:p>
      </dgm:t>
    </dgm:pt>
    <dgm:pt modelId="{A5FE5239-79F1-4588-A7B0-2863B506706E}" type="parTrans" cxnId="{30C41B96-E623-427F-860B-7C4C8F769676}">
      <dgm:prSet/>
      <dgm:spPr/>
      <dgm:t>
        <a:bodyPr/>
        <a:lstStyle/>
        <a:p>
          <a:endParaRPr lang="en-GB"/>
        </a:p>
      </dgm:t>
    </dgm:pt>
    <dgm:pt modelId="{1EE26502-123D-48EA-AFFD-2D496F6FFF93}" type="sibTrans" cxnId="{30C41B96-E623-427F-860B-7C4C8F769676}">
      <dgm:prSet/>
      <dgm:spPr/>
      <dgm:t>
        <a:bodyPr/>
        <a:lstStyle/>
        <a:p>
          <a:endParaRPr lang="en-GB"/>
        </a:p>
      </dgm:t>
    </dgm:pt>
    <dgm:pt modelId="{9B950AD1-01F9-49F9-82E0-E317AFF19F3C}">
      <dgm:prSet phldrT="[Text]"/>
      <dgm:spPr/>
      <dgm:t>
        <a:bodyPr/>
        <a:lstStyle/>
        <a:p>
          <a:r>
            <a:rPr lang="en-GB" dirty="0" smtClean="0"/>
            <a:t>Coordination </a:t>
          </a:r>
          <a:endParaRPr lang="en-GB" dirty="0"/>
        </a:p>
      </dgm:t>
    </dgm:pt>
    <dgm:pt modelId="{E429288B-8D19-4A40-8AB4-CA64B3838FFC}" type="parTrans" cxnId="{F477CFEF-F09A-4814-B375-560CE8877137}">
      <dgm:prSet/>
      <dgm:spPr/>
      <dgm:t>
        <a:bodyPr/>
        <a:lstStyle/>
        <a:p>
          <a:endParaRPr lang="en-GB"/>
        </a:p>
      </dgm:t>
    </dgm:pt>
    <dgm:pt modelId="{504DB475-E880-4F7D-B7CB-84D2A826BA32}" type="sibTrans" cxnId="{F477CFEF-F09A-4814-B375-560CE8877137}">
      <dgm:prSet/>
      <dgm:spPr/>
      <dgm:t>
        <a:bodyPr/>
        <a:lstStyle/>
        <a:p>
          <a:endParaRPr lang="en-GB"/>
        </a:p>
      </dgm:t>
    </dgm:pt>
    <dgm:pt modelId="{D5FC8A45-9753-43B6-9AE5-3EC98F1C6E6A}">
      <dgm:prSet phldrT="[Text]"/>
      <dgm:spPr/>
      <dgm:t>
        <a:bodyPr/>
        <a:lstStyle/>
        <a:p>
          <a:r>
            <a:rPr lang="en-GB" dirty="0" smtClean="0"/>
            <a:t>Keys for project success</a:t>
          </a:r>
          <a:endParaRPr lang="en-GB" dirty="0"/>
        </a:p>
      </dgm:t>
    </dgm:pt>
    <dgm:pt modelId="{25C10556-A634-436D-A007-2D72F7432D54}" type="parTrans" cxnId="{0FDF4ECE-42F1-4686-83AF-734083ABEE13}">
      <dgm:prSet/>
      <dgm:spPr/>
      <dgm:t>
        <a:bodyPr/>
        <a:lstStyle/>
        <a:p>
          <a:endParaRPr lang="en-GB"/>
        </a:p>
      </dgm:t>
    </dgm:pt>
    <dgm:pt modelId="{52062834-8D35-42F7-B4D5-9ABA6718BD7E}" type="sibTrans" cxnId="{0FDF4ECE-42F1-4686-83AF-734083ABEE13}">
      <dgm:prSet/>
      <dgm:spPr/>
      <dgm:t>
        <a:bodyPr/>
        <a:lstStyle/>
        <a:p>
          <a:endParaRPr lang="en-GB"/>
        </a:p>
      </dgm:t>
    </dgm:pt>
    <dgm:pt modelId="{F84B0439-D3E0-42BF-B8D3-36FDF66C24E0}">
      <dgm:prSet/>
      <dgm:spPr/>
      <dgm:t>
        <a:bodyPr/>
        <a:lstStyle/>
        <a:p>
          <a:r>
            <a:rPr lang="en-GB" dirty="0" smtClean="0"/>
            <a:t>Enforcement. Achieving agreed targets</a:t>
          </a:r>
          <a:endParaRPr lang="en-GB" dirty="0"/>
        </a:p>
      </dgm:t>
    </dgm:pt>
    <dgm:pt modelId="{BA3A68DB-15AC-491E-876C-17C8AD6F2005}" type="parTrans" cxnId="{2A9AC7B6-21C6-4FD6-A89B-3BDD1520C135}">
      <dgm:prSet/>
      <dgm:spPr/>
      <dgm:t>
        <a:bodyPr/>
        <a:lstStyle/>
        <a:p>
          <a:endParaRPr lang="en-GB"/>
        </a:p>
      </dgm:t>
    </dgm:pt>
    <dgm:pt modelId="{731FA077-73FF-4687-BDC9-0484D9DB5C98}" type="sibTrans" cxnId="{2A9AC7B6-21C6-4FD6-A89B-3BDD1520C135}">
      <dgm:prSet/>
      <dgm:spPr/>
      <dgm:t>
        <a:bodyPr/>
        <a:lstStyle/>
        <a:p>
          <a:endParaRPr lang="en-GB"/>
        </a:p>
      </dgm:t>
    </dgm:pt>
    <dgm:pt modelId="{E089C109-AAD6-4B97-86D4-400545A112EE}" type="pres">
      <dgm:prSet presAssocID="{03B0BB4B-0B1E-40ED-99CE-B45664721537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7FF86CB-6F5B-4A0E-BF7B-295BA5614594}" type="pres">
      <dgm:prSet presAssocID="{03B0BB4B-0B1E-40ED-99CE-B45664721537}" presName="vNodes" presStyleCnt="0"/>
      <dgm:spPr/>
    </dgm:pt>
    <dgm:pt modelId="{BC0B9AC7-B7F0-44F6-93F4-76FF2E68E5CC}" type="pres">
      <dgm:prSet presAssocID="{5508C30E-98FB-4DD5-AC08-7255CEB4844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134F76-C2B5-47A9-AC47-3730840ADC7A}" type="pres">
      <dgm:prSet presAssocID="{7841D770-CF2D-4DC3-A544-4223DDD39393}" presName="spacerT" presStyleCnt="0"/>
      <dgm:spPr/>
    </dgm:pt>
    <dgm:pt modelId="{652B8198-E06A-4578-9960-588E5349D224}" type="pres">
      <dgm:prSet presAssocID="{7841D770-CF2D-4DC3-A544-4223DDD39393}" presName="sibTrans" presStyleLbl="sibTrans2D1" presStyleIdx="0" presStyleCnt="4"/>
      <dgm:spPr/>
      <dgm:t>
        <a:bodyPr/>
        <a:lstStyle/>
        <a:p>
          <a:endParaRPr lang="en-GB"/>
        </a:p>
      </dgm:t>
    </dgm:pt>
    <dgm:pt modelId="{517B160B-FA20-4418-BAF0-EF2631CE274C}" type="pres">
      <dgm:prSet presAssocID="{7841D770-CF2D-4DC3-A544-4223DDD39393}" presName="spacerB" presStyleCnt="0"/>
      <dgm:spPr/>
    </dgm:pt>
    <dgm:pt modelId="{642D0EBC-AA76-4C42-8B42-56BAE19F1B9F}" type="pres">
      <dgm:prSet presAssocID="{AB3D641A-EA9E-4AC7-9A8B-61ACAC18FFA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71AC3F-AC6B-4510-B7F1-8DC2F56B30B1}" type="pres">
      <dgm:prSet presAssocID="{1EE26502-123D-48EA-AFFD-2D496F6FFF93}" presName="spacerT" presStyleCnt="0"/>
      <dgm:spPr/>
    </dgm:pt>
    <dgm:pt modelId="{066C4B86-B97A-42EA-A1FA-0BFBB6102F46}" type="pres">
      <dgm:prSet presAssocID="{1EE26502-123D-48EA-AFFD-2D496F6FFF93}" presName="sibTrans" presStyleLbl="sibTrans2D1" presStyleIdx="1" presStyleCnt="4"/>
      <dgm:spPr/>
      <dgm:t>
        <a:bodyPr/>
        <a:lstStyle/>
        <a:p>
          <a:endParaRPr lang="en-GB"/>
        </a:p>
      </dgm:t>
    </dgm:pt>
    <dgm:pt modelId="{297BCC6A-A021-4E9F-853D-EC35BFEF68CE}" type="pres">
      <dgm:prSet presAssocID="{1EE26502-123D-48EA-AFFD-2D496F6FFF93}" presName="spacerB" presStyleCnt="0"/>
      <dgm:spPr/>
    </dgm:pt>
    <dgm:pt modelId="{7D9313E5-EFFB-4B3B-B61A-AF4EBF6A5845}" type="pres">
      <dgm:prSet presAssocID="{9B950AD1-01F9-49F9-82E0-E317AFF19F3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685BE1-DA98-4A9B-A9CA-B693A76D4C0A}" type="pres">
      <dgm:prSet presAssocID="{504DB475-E880-4F7D-B7CB-84D2A826BA32}" presName="spacerT" presStyleCnt="0"/>
      <dgm:spPr/>
    </dgm:pt>
    <dgm:pt modelId="{7ED08F10-A1D7-41F8-9B6D-439468305901}" type="pres">
      <dgm:prSet presAssocID="{504DB475-E880-4F7D-B7CB-84D2A826BA32}" presName="sibTrans" presStyleLbl="sibTrans2D1" presStyleIdx="2" presStyleCnt="4"/>
      <dgm:spPr/>
      <dgm:t>
        <a:bodyPr/>
        <a:lstStyle/>
        <a:p>
          <a:endParaRPr lang="en-GB"/>
        </a:p>
      </dgm:t>
    </dgm:pt>
    <dgm:pt modelId="{CC708043-131E-4A00-A610-8AD176722936}" type="pres">
      <dgm:prSet presAssocID="{504DB475-E880-4F7D-B7CB-84D2A826BA32}" presName="spacerB" presStyleCnt="0"/>
      <dgm:spPr/>
    </dgm:pt>
    <dgm:pt modelId="{F61DDB06-0A76-4AA1-9FAB-5F4D3C01D75A}" type="pres">
      <dgm:prSet presAssocID="{F84B0439-D3E0-42BF-B8D3-36FDF66C24E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6F8DB9F-15EE-43A8-8EB3-6D48F136BF54}" type="pres">
      <dgm:prSet presAssocID="{03B0BB4B-0B1E-40ED-99CE-B45664721537}" presName="sibTransLast" presStyleLbl="sibTrans2D1" presStyleIdx="3" presStyleCnt="4"/>
      <dgm:spPr/>
      <dgm:t>
        <a:bodyPr/>
        <a:lstStyle/>
        <a:p>
          <a:endParaRPr lang="en-GB"/>
        </a:p>
      </dgm:t>
    </dgm:pt>
    <dgm:pt modelId="{100DA29F-E103-406B-B315-CD1A2480423E}" type="pres">
      <dgm:prSet presAssocID="{03B0BB4B-0B1E-40ED-99CE-B45664721537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706724DD-05FC-4771-919D-B7EB1C20A608}" type="pres">
      <dgm:prSet presAssocID="{03B0BB4B-0B1E-40ED-99CE-B45664721537}" presName="last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23ADCD81-37EF-440A-B7B7-83628434753A}" type="presOf" srcId="{7841D770-CF2D-4DC3-A544-4223DDD39393}" destId="{652B8198-E06A-4578-9960-588E5349D224}" srcOrd="0" destOrd="0" presId="urn:microsoft.com/office/officeart/2005/8/layout/equation2"/>
    <dgm:cxn modelId="{0FDF4ECE-42F1-4686-83AF-734083ABEE13}" srcId="{03B0BB4B-0B1E-40ED-99CE-B45664721537}" destId="{D5FC8A45-9753-43B6-9AE5-3EC98F1C6E6A}" srcOrd="4" destOrd="0" parTransId="{25C10556-A634-436D-A007-2D72F7432D54}" sibTransId="{52062834-8D35-42F7-B4D5-9ABA6718BD7E}"/>
    <dgm:cxn modelId="{1867D1A0-E963-48AA-B98F-AE6E07DFE975}" type="presOf" srcId="{1EE26502-123D-48EA-AFFD-2D496F6FFF93}" destId="{066C4B86-B97A-42EA-A1FA-0BFBB6102F46}" srcOrd="0" destOrd="0" presId="urn:microsoft.com/office/officeart/2005/8/layout/equation2"/>
    <dgm:cxn modelId="{0A9DDB45-BD7F-47F8-8624-085B618FBB3D}" type="presOf" srcId="{504DB475-E880-4F7D-B7CB-84D2A826BA32}" destId="{7ED08F10-A1D7-41F8-9B6D-439468305901}" srcOrd="0" destOrd="0" presId="urn:microsoft.com/office/officeart/2005/8/layout/equation2"/>
    <dgm:cxn modelId="{D4B57ECB-288B-4940-882C-A0D789F0F985}" type="presOf" srcId="{731FA077-73FF-4687-BDC9-0484D9DB5C98}" destId="{100DA29F-E103-406B-B315-CD1A2480423E}" srcOrd="1" destOrd="0" presId="urn:microsoft.com/office/officeart/2005/8/layout/equation2"/>
    <dgm:cxn modelId="{F156F368-63F6-4CB0-8D66-FF8166FF9C0E}" type="presOf" srcId="{D5FC8A45-9753-43B6-9AE5-3EC98F1C6E6A}" destId="{706724DD-05FC-4771-919D-B7EB1C20A608}" srcOrd="0" destOrd="0" presId="urn:microsoft.com/office/officeart/2005/8/layout/equation2"/>
    <dgm:cxn modelId="{5F386241-741A-4A68-A11E-883A64F384F9}" type="presOf" srcId="{03B0BB4B-0B1E-40ED-99CE-B45664721537}" destId="{E089C109-AAD6-4B97-86D4-400545A112EE}" srcOrd="0" destOrd="0" presId="urn:microsoft.com/office/officeart/2005/8/layout/equation2"/>
    <dgm:cxn modelId="{2A9AC7B6-21C6-4FD6-A89B-3BDD1520C135}" srcId="{03B0BB4B-0B1E-40ED-99CE-B45664721537}" destId="{F84B0439-D3E0-42BF-B8D3-36FDF66C24E0}" srcOrd="3" destOrd="0" parTransId="{BA3A68DB-15AC-491E-876C-17C8AD6F2005}" sibTransId="{731FA077-73FF-4687-BDC9-0484D9DB5C98}"/>
    <dgm:cxn modelId="{FAC79E25-5E00-43B3-8512-51B00AE2BCCC}" srcId="{03B0BB4B-0B1E-40ED-99CE-B45664721537}" destId="{5508C30E-98FB-4DD5-AC08-7255CEB48444}" srcOrd="0" destOrd="0" parTransId="{538E2401-B5EE-4524-9E71-DD03FC08B821}" sibTransId="{7841D770-CF2D-4DC3-A544-4223DDD39393}"/>
    <dgm:cxn modelId="{30C41B96-E623-427F-860B-7C4C8F769676}" srcId="{03B0BB4B-0B1E-40ED-99CE-B45664721537}" destId="{AB3D641A-EA9E-4AC7-9A8B-61ACAC18FFA3}" srcOrd="1" destOrd="0" parTransId="{A5FE5239-79F1-4588-A7B0-2863B506706E}" sibTransId="{1EE26502-123D-48EA-AFFD-2D496F6FFF93}"/>
    <dgm:cxn modelId="{F477CFEF-F09A-4814-B375-560CE8877137}" srcId="{03B0BB4B-0B1E-40ED-99CE-B45664721537}" destId="{9B950AD1-01F9-49F9-82E0-E317AFF19F3C}" srcOrd="2" destOrd="0" parTransId="{E429288B-8D19-4A40-8AB4-CA64B3838FFC}" sibTransId="{504DB475-E880-4F7D-B7CB-84D2A826BA32}"/>
    <dgm:cxn modelId="{742FC3AB-7A5C-4EFE-8444-5A4CDFA229CD}" type="presOf" srcId="{AB3D641A-EA9E-4AC7-9A8B-61ACAC18FFA3}" destId="{642D0EBC-AA76-4C42-8B42-56BAE19F1B9F}" srcOrd="0" destOrd="0" presId="urn:microsoft.com/office/officeart/2005/8/layout/equation2"/>
    <dgm:cxn modelId="{A914AB14-1D2D-4ABD-AE29-927D5EDAD3D2}" type="presOf" srcId="{F84B0439-D3E0-42BF-B8D3-36FDF66C24E0}" destId="{F61DDB06-0A76-4AA1-9FAB-5F4D3C01D75A}" srcOrd="0" destOrd="0" presId="urn:microsoft.com/office/officeart/2005/8/layout/equation2"/>
    <dgm:cxn modelId="{E70965F9-A5B9-43F1-A319-BCCCC0004EBE}" type="presOf" srcId="{9B950AD1-01F9-49F9-82E0-E317AFF19F3C}" destId="{7D9313E5-EFFB-4B3B-B61A-AF4EBF6A5845}" srcOrd="0" destOrd="0" presId="urn:microsoft.com/office/officeart/2005/8/layout/equation2"/>
    <dgm:cxn modelId="{40F9AFA5-66B1-41D6-9062-CEAF02C18CE8}" type="presOf" srcId="{5508C30E-98FB-4DD5-AC08-7255CEB48444}" destId="{BC0B9AC7-B7F0-44F6-93F4-76FF2E68E5CC}" srcOrd="0" destOrd="0" presId="urn:microsoft.com/office/officeart/2005/8/layout/equation2"/>
    <dgm:cxn modelId="{AA59A658-7C82-4A86-83B2-CC893E4CE866}" type="presOf" srcId="{731FA077-73FF-4687-BDC9-0484D9DB5C98}" destId="{66F8DB9F-15EE-43A8-8EB3-6D48F136BF54}" srcOrd="0" destOrd="0" presId="urn:microsoft.com/office/officeart/2005/8/layout/equation2"/>
    <dgm:cxn modelId="{C139C9CB-BC0B-484A-B909-68644E56EF42}" type="presParOf" srcId="{E089C109-AAD6-4B97-86D4-400545A112EE}" destId="{57FF86CB-6F5B-4A0E-BF7B-295BA5614594}" srcOrd="0" destOrd="0" presId="urn:microsoft.com/office/officeart/2005/8/layout/equation2"/>
    <dgm:cxn modelId="{6983F7B3-E7E5-4DE8-B13F-17047739B681}" type="presParOf" srcId="{57FF86CB-6F5B-4A0E-BF7B-295BA5614594}" destId="{BC0B9AC7-B7F0-44F6-93F4-76FF2E68E5CC}" srcOrd="0" destOrd="0" presId="urn:microsoft.com/office/officeart/2005/8/layout/equation2"/>
    <dgm:cxn modelId="{A08BC434-9218-41B2-8653-C50757173211}" type="presParOf" srcId="{57FF86CB-6F5B-4A0E-BF7B-295BA5614594}" destId="{C2134F76-C2B5-47A9-AC47-3730840ADC7A}" srcOrd="1" destOrd="0" presId="urn:microsoft.com/office/officeart/2005/8/layout/equation2"/>
    <dgm:cxn modelId="{626054CD-7E6D-4675-B56D-E69C282CCF9B}" type="presParOf" srcId="{57FF86CB-6F5B-4A0E-BF7B-295BA5614594}" destId="{652B8198-E06A-4578-9960-588E5349D224}" srcOrd="2" destOrd="0" presId="urn:microsoft.com/office/officeart/2005/8/layout/equation2"/>
    <dgm:cxn modelId="{FA26C26C-65F3-451F-BF18-CEE9C40BCAB6}" type="presParOf" srcId="{57FF86CB-6F5B-4A0E-BF7B-295BA5614594}" destId="{517B160B-FA20-4418-BAF0-EF2631CE274C}" srcOrd="3" destOrd="0" presId="urn:microsoft.com/office/officeart/2005/8/layout/equation2"/>
    <dgm:cxn modelId="{F7008FCC-4E50-4004-88C3-4D4708A6B265}" type="presParOf" srcId="{57FF86CB-6F5B-4A0E-BF7B-295BA5614594}" destId="{642D0EBC-AA76-4C42-8B42-56BAE19F1B9F}" srcOrd="4" destOrd="0" presId="urn:microsoft.com/office/officeart/2005/8/layout/equation2"/>
    <dgm:cxn modelId="{86FE10F4-C628-4C28-B7E6-30874AE095EB}" type="presParOf" srcId="{57FF86CB-6F5B-4A0E-BF7B-295BA5614594}" destId="{E971AC3F-AC6B-4510-B7F1-8DC2F56B30B1}" srcOrd="5" destOrd="0" presId="urn:microsoft.com/office/officeart/2005/8/layout/equation2"/>
    <dgm:cxn modelId="{2068642D-7B92-4BD6-B191-663674DB2932}" type="presParOf" srcId="{57FF86CB-6F5B-4A0E-BF7B-295BA5614594}" destId="{066C4B86-B97A-42EA-A1FA-0BFBB6102F46}" srcOrd="6" destOrd="0" presId="urn:microsoft.com/office/officeart/2005/8/layout/equation2"/>
    <dgm:cxn modelId="{8C6D214A-5B45-483E-BA91-160F4621EE98}" type="presParOf" srcId="{57FF86CB-6F5B-4A0E-BF7B-295BA5614594}" destId="{297BCC6A-A021-4E9F-853D-EC35BFEF68CE}" srcOrd="7" destOrd="0" presId="urn:microsoft.com/office/officeart/2005/8/layout/equation2"/>
    <dgm:cxn modelId="{44A67EF7-48DA-40F8-8E69-869D12896C4B}" type="presParOf" srcId="{57FF86CB-6F5B-4A0E-BF7B-295BA5614594}" destId="{7D9313E5-EFFB-4B3B-B61A-AF4EBF6A5845}" srcOrd="8" destOrd="0" presId="urn:microsoft.com/office/officeart/2005/8/layout/equation2"/>
    <dgm:cxn modelId="{748B1855-0A62-453F-A74D-5F89C1069F78}" type="presParOf" srcId="{57FF86CB-6F5B-4A0E-BF7B-295BA5614594}" destId="{84685BE1-DA98-4A9B-A9CA-B693A76D4C0A}" srcOrd="9" destOrd="0" presId="urn:microsoft.com/office/officeart/2005/8/layout/equation2"/>
    <dgm:cxn modelId="{2F214CC1-D258-4189-B580-7D4D6165B3E1}" type="presParOf" srcId="{57FF86CB-6F5B-4A0E-BF7B-295BA5614594}" destId="{7ED08F10-A1D7-41F8-9B6D-439468305901}" srcOrd="10" destOrd="0" presId="urn:microsoft.com/office/officeart/2005/8/layout/equation2"/>
    <dgm:cxn modelId="{0BCEAA3F-8A3B-4BC5-A04D-26A50467517F}" type="presParOf" srcId="{57FF86CB-6F5B-4A0E-BF7B-295BA5614594}" destId="{CC708043-131E-4A00-A610-8AD176722936}" srcOrd="11" destOrd="0" presId="urn:microsoft.com/office/officeart/2005/8/layout/equation2"/>
    <dgm:cxn modelId="{89FA743A-ADDE-4C8D-A482-647B2814BF19}" type="presParOf" srcId="{57FF86CB-6F5B-4A0E-BF7B-295BA5614594}" destId="{F61DDB06-0A76-4AA1-9FAB-5F4D3C01D75A}" srcOrd="12" destOrd="0" presId="urn:microsoft.com/office/officeart/2005/8/layout/equation2"/>
    <dgm:cxn modelId="{CBD1471B-256C-491A-B5C4-13F40AE04A7D}" type="presParOf" srcId="{E089C109-AAD6-4B97-86D4-400545A112EE}" destId="{66F8DB9F-15EE-43A8-8EB3-6D48F136BF54}" srcOrd="1" destOrd="0" presId="urn:microsoft.com/office/officeart/2005/8/layout/equation2"/>
    <dgm:cxn modelId="{155CBDFE-323D-493F-92DA-8DD84BABB14B}" type="presParOf" srcId="{66F8DB9F-15EE-43A8-8EB3-6D48F136BF54}" destId="{100DA29F-E103-406B-B315-CD1A2480423E}" srcOrd="0" destOrd="0" presId="urn:microsoft.com/office/officeart/2005/8/layout/equation2"/>
    <dgm:cxn modelId="{C2E821A4-B468-459B-B0EF-98F8961F0A40}" type="presParOf" srcId="{E089C109-AAD6-4B97-86D4-400545A112EE}" destId="{706724DD-05FC-4771-919D-B7EB1C20A608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9333D-996D-4A0B-BE72-9090CB443125}">
      <dsp:nvSpPr>
        <dsp:cNvPr id="0" name=""/>
        <dsp:cNvSpPr/>
      </dsp:nvSpPr>
      <dsp:spPr>
        <a:xfrm>
          <a:off x="3815453" y="3189"/>
          <a:ext cx="1226210" cy="7970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Consensus orientated</a:t>
          </a:r>
          <a:endParaRPr lang="en-GB" sz="1600" kern="1200" dirty="0"/>
        </a:p>
      </dsp:txBody>
      <dsp:txXfrm>
        <a:off x="3854361" y="42097"/>
        <a:ext cx="1148394" cy="719220"/>
      </dsp:txXfrm>
    </dsp:sp>
    <dsp:sp modelId="{79D953CA-CD6A-4C17-9643-FA3AFDEE09E9}">
      <dsp:nvSpPr>
        <dsp:cNvPr id="0" name=""/>
        <dsp:cNvSpPr/>
      </dsp:nvSpPr>
      <dsp:spPr>
        <a:xfrm>
          <a:off x="1367273" y="401708"/>
          <a:ext cx="6122569" cy="6122569"/>
        </a:xfrm>
        <a:custGeom>
          <a:avLst/>
          <a:gdLst/>
          <a:ahLst/>
          <a:cxnLst/>
          <a:rect l="0" t="0" r="0" b="0"/>
          <a:pathLst>
            <a:path>
              <a:moveTo>
                <a:pt x="3682103" y="63610"/>
              </a:moveTo>
              <a:arcTo wR="3061284" hR="3061284" stAng="16902034" swAng="869153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1413FC-F38B-4C03-8F63-754256F11346}">
      <dsp:nvSpPr>
        <dsp:cNvPr id="0" name=""/>
        <dsp:cNvSpPr/>
      </dsp:nvSpPr>
      <dsp:spPr>
        <a:xfrm>
          <a:off x="5672427" y="719394"/>
          <a:ext cx="1447774" cy="79703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Accountable</a:t>
          </a:r>
          <a:endParaRPr lang="en-GB" sz="1600" kern="1200" dirty="0"/>
        </a:p>
      </dsp:txBody>
      <dsp:txXfrm>
        <a:off x="5711335" y="758302"/>
        <a:ext cx="1369958" cy="719220"/>
      </dsp:txXfrm>
    </dsp:sp>
    <dsp:sp modelId="{5A112EDB-DE9F-44BC-ADB1-F1EF79A45955}">
      <dsp:nvSpPr>
        <dsp:cNvPr id="0" name=""/>
        <dsp:cNvSpPr/>
      </dsp:nvSpPr>
      <dsp:spPr>
        <a:xfrm>
          <a:off x="1367273" y="401708"/>
          <a:ext cx="6122569" cy="6122569"/>
        </a:xfrm>
        <a:custGeom>
          <a:avLst/>
          <a:gdLst/>
          <a:ahLst/>
          <a:cxnLst/>
          <a:rect l="0" t="0" r="0" b="0"/>
          <a:pathLst>
            <a:path>
              <a:moveTo>
                <a:pt x="5431330" y="1123670"/>
              </a:moveTo>
              <a:arcTo wR="3061284" hR="3061284" stAng="19243952" swAng="1281788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835D80-879F-430B-8A23-02899F1EE367}">
      <dsp:nvSpPr>
        <dsp:cNvPr id="0" name=""/>
        <dsp:cNvSpPr/>
      </dsp:nvSpPr>
      <dsp:spPr>
        <a:xfrm>
          <a:off x="6686346" y="2532888"/>
          <a:ext cx="1513977" cy="79703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Participation</a:t>
          </a:r>
          <a:endParaRPr lang="en-GB" sz="1600" kern="1200" dirty="0"/>
        </a:p>
      </dsp:txBody>
      <dsp:txXfrm>
        <a:off x="6725254" y="2571796"/>
        <a:ext cx="1436161" cy="719220"/>
      </dsp:txXfrm>
    </dsp:sp>
    <dsp:sp modelId="{4506447A-5EDC-44D5-8DD6-A60BFF57A5AB}">
      <dsp:nvSpPr>
        <dsp:cNvPr id="0" name=""/>
        <dsp:cNvSpPr/>
      </dsp:nvSpPr>
      <dsp:spPr>
        <a:xfrm>
          <a:off x="1367273" y="401708"/>
          <a:ext cx="6122569" cy="6122569"/>
        </a:xfrm>
        <a:custGeom>
          <a:avLst/>
          <a:gdLst/>
          <a:ahLst/>
          <a:cxnLst/>
          <a:rect l="0" t="0" r="0" b="0"/>
          <a:pathLst>
            <a:path>
              <a:moveTo>
                <a:pt x="6120207" y="2941037"/>
              </a:moveTo>
              <a:arcTo wR="3061284" hR="3061284" stAng="21464931" swAng="1422930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517FC2-E4CE-48FD-AC97-996184C09D2B}">
      <dsp:nvSpPr>
        <dsp:cNvPr id="0" name=""/>
        <dsp:cNvSpPr/>
      </dsp:nvSpPr>
      <dsp:spPr>
        <a:xfrm>
          <a:off x="6247197" y="4595117"/>
          <a:ext cx="1665022" cy="79703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Transparent</a:t>
          </a:r>
          <a:endParaRPr lang="en-GB" sz="1600" kern="1200" dirty="0"/>
        </a:p>
      </dsp:txBody>
      <dsp:txXfrm>
        <a:off x="6286105" y="4634025"/>
        <a:ext cx="1587206" cy="719220"/>
      </dsp:txXfrm>
    </dsp:sp>
    <dsp:sp modelId="{32DB9F91-B0AD-451F-B1E3-A6C8889CFED4}">
      <dsp:nvSpPr>
        <dsp:cNvPr id="0" name=""/>
        <dsp:cNvSpPr/>
      </dsp:nvSpPr>
      <dsp:spPr>
        <a:xfrm>
          <a:off x="1367273" y="401708"/>
          <a:ext cx="6122569" cy="6122569"/>
        </a:xfrm>
        <a:custGeom>
          <a:avLst/>
          <a:gdLst/>
          <a:ahLst/>
          <a:cxnLst/>
          <a:rect l="0" t="0" r="0" b="0"/>
          <a:pathLst>
            <a:path>
              <a:moveTo>
                <a:pt x="5432136" y="4997912"/>
              </a:moveTo>
              <a:arcTo wR="3061284" hR="3061284" stAng="2354617" swAng="1064160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8E38F8-C9DC-4858-8657-9A9866D86E06}">
      <dsp:nvSpPr>
        <dsp:cNvPr id="0" name=""/>
        <dsp:cNvSpPr/>
      </dsp:nvSpPr>
      <dsp:spPr>
        <a:xfrm>
          <a:off x="4862474" y="5941141"/>
          <a:ext cx="1226210" cy="79703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Responsive</a:t>
          </a:r>
          <a:endParaRPr lang="en-GB" sz="1600" kern="1200" dirty="0"/>
        </a:p>
      </dsp:txBody>
      <dsp:txXfrm>
        <a:off x="4901382" y="5980049"/>
        <a:ext cx="1148394" cy="719220"/>
      </dsp:txXfrm>
    </dsp:sp>
    <dsp:sp modelId="{0B261C6D-DC1A-4E03-AA49-73BFD099EABA}">
      <dsp:nvSpPr>
        <dsp:cNvPr id="0" name=""/>
        <dsp:cNvSpPr/>
      </dsp:nvSpPr>
      <dsp:spPr>
        <a:xfrm>
          <a:off x="1367273" y="401708"/>
          <a:ext cx="6122569" cy="6122569"/>
        </a:xfrm>
        <a:custGeom>
          <a:avLst/>
          <a:gdLst/>
          <a:ahLst/>
          <a:cxnLst/>
          <a:rect l="0" t="0" r="0" b="0"/>
          <a:pathLst>
            <a:path>
              <a:moveTo>
                <a:pt x="3486608" y="6092879"/>
              </a:moveTo>
              <a:arcTo wR="3061284" hR="3061284" stAng="4920822" swAng="958356"/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2D60E9-BB35-4360-A4E9-C0EA8064CD0E}">
      <dsp:nvSpPr>
        <dsp:cNvPr id="0" name=""/>
        <dsp:cNvSpPr/>
      </dsp:nvSpPr>
      <dsp:spPr>
        <a:xfrm>
          <a:off x="2768431" y="5941141"/>
          <a:ext cx="1226210" cy="7970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Effective / efficient</a:t>
          </a:r>
          <a:endParaRPr lang="en-GB" sz="1600" kern="1200" dirty="0"/>
        </a:p>
      </dsp:txBody>
      <dsp:txXfrm>
        <a:off x="2807339" y="5980049"/>
        <a:ext cx="1148394" cy="719220"/>
      </dsp:txXfrm>
    </dsp:sp>
    <dsp:sp modelId="{BA2C74EA-DE7E-4C95-9F39-70C042F29831}">
      <dsp:nvSpPr>
        <dsp:cNvPr id="0" name=""/>
        <dsp:cNvSpPr/>
      </dsp:nvSpPr>
      <dsp:spPr>
        <a:xfrm>
          <a:off x="1367273" y="401708"/>
          <a:ext cx="6122569" cy="6122569"/>
        </a:xfrm>
        <a:custGeom>
          <a:avLst/>
          <a:gdLst/>
          <a:ahLst/>
          <a:cxnLst/>
          <a:rect l="0" t="0" r="0" b="0"/>
          <a:pathLst>
            <a:path>
              <a:moveTo>
                <a:pt x="1393076" y="5628101"/>
              </a:moveTo>
              <a:arcTo wR="3061284" hR="3061284" stAng="7381222" swAng="1064160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C31B22-72C2-4217-AF3B-B84FCAA1BFB7}">
      <dsp:nvSpPr>
        <dsp:cNvPr id="0" name=""/>
        <dsp:cNvSpPr/>
      </dsp:nvSpPr>
      <dsp:spPr>
        <a:xfrm>
          <a:off x="1164302" y="4595117"/>
          <a:ext cx="1226210" cy="79703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Equitable</a:t>
          </a:r>
          <a:endParaRPr lang="en-GB" sz="1600" kern="1200" dirty="0"/>
        </a:p>
      </dsp:txBody>
      <dsp:txXfrm>
        <a:off x="1203210" y="4634025"/>
        <a:ext cx="1148394" cy="719220"/>
      </dsp:txXfrm>
    </dsp:sp>
    <dsp:sp modelId="{253FEDF0-AB2D-498F-8360-33F36F220116}">
      <dsp:nvSpPr>
        <dsp:cNvPr id="0" name=""/>
        <dsp:cNvSpPr/>
      </dsp:nvSpPr>
      <dsp:spPr>
        <a:xfrm>
          <a:off x="1367273" y="401708"/>
          <a:ext cx="6122569" cy="6122569"/>
        </a:xfrm>
        <a:custGeom>
          <a:avLst/>
          <a:gdLst/>
          <a:ahLst/>
          <a:cxnLst/>
          <a:rect l="0" t="0" r="0" b="0"/>
          <a:pathLst>
            <a:path>
              <a:moveTo>
                <a:pt x="212314" y="4181476"/>
              </a:moveTo>
              <a:arcTo wR="3061284" hR="3061284" stAng="9512139" swAng="1422930"/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4F35E5-6601-4F74-BF30-88DB4E5ABEC6}">
      <dsp:nvSpPr>
        <dsp:cNvPr id="0" name=""/>
        <dsp:cNvSpPr/>
      </dsp:nvSpPr>
      <dsp:spPr>
        <a:xfrm>
          <a:off x="800675" y="2532888"/>
          <a:ext cx="1226210" cy="79703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Inclusive</a:t>
          </a:r>
          <a:endParaRPr lang="en-GB" sz="1600" kern="1200" dirty="0"/>
        </a:p>
      </dsp:txBody>
      <dsp:txXfrm>
        <a:off x="839583" y="2571796"/>
        <a:ext cx="1148394" cy="719220"/>
      </dsp:txXfrm>
    </dsp:sp>
    <dsp:sp modelId="{BDB8CC0E-EF3C-4C56-A85A-A76971C298FE}">
      <dsp:nvSpPr>
        <dsp:cNvPr id="0" name=""/>
        <dsp:cNvSpPr/>
      </dsp:nvSpPr>
      <dsp:spPr>
        <a:xfrm>
          <a:off x="1367273" y="401708"/>
          <a:ext cx="6122569" cy="6122569"/>
        </a:xfrm>
        <a:custGeom>
          <a:avLst/>
          <a:gdLst/>
          <a:ahLst/>
          <a:cxnLst/>
          <a:rect l="0" t="0" r="0" b="0"/>
          <a:pathLst>
            <a:path>
              <a:moveTo>
                <a:pt x="148254" y="2120158"/>
              </a:moveTo>
              <a:arcTo wR="3061284" hR="3061284" stAng="11874260" swAng="1281788"/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344F9C-CC0C-4D8E-B4FB-8B3D89CDFB5D}">
      <dsp:nvSpPr>
        <dsp:cNvPr id="0" name=""/>
        <dsp:cNvSpPr/>
      </dsp:nvSpPr>
      <dsp:spPr>
        <a:xfrm>
          <a:off x="1847696" y="719394"/>
          <a:ext cx="1226210" cy="79703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Rule of law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600" kern="1200"/>
        </a:p>
      </dsp:txBody>
      <dsp:txXfrm>
        <a:off x="1886604" y="758302"/>
        <a:ext cx="1148394" cy="719220"/>
      </dsp:txXfrm>
    </dsp:sp>
    <dsp:sp modelId="{1DBB9DF3-880F-4E1E-891D-AE6B8EBD8E6E}">
      <dsp:nvSpPr>
        <dsp:cNvPr id="0" name=""/>
        <dsp:cNvSpPr/>
      </dsp:nvSpPr>
      <dsp:spPr>
        <a:xfrm>
          <a:off x="1367273" y="401708"/>
          <a:ext cx="6122569" cy="6122569"/>
        </a:xfrm>
        <a:custGeom>
          <a:avLst/>
          <a:gdLst/>
          <a:ahLst/>
          <a:cxnLst/>
          <a:rect l="0" t="0" r="0" b="0"/>
          <a:pathLst>
            <a:path>
              <a:moveTo>
                <a:pt x="1710359" y="314201"/>
              </a:moveTo>
              <a:arcTo wR="3061284" hR="3061284" stAng="14628813" swAng="869153"/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B9AC7-B7F0-44F6-93F4-76FF2E68E5CC}">
      <dsp:nvSpPr>
        <dsp:cNvPr id="0" name=""/>
        <dsp:cNvSpPr/>
      </dsp:nvSpPr>
      <dsp:spPr>
        <a:xfrm>
          <a:off x="1520258" y="3111"/>
          <a:ext cx="1105487" cy="11054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Awareness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Of environmental problems</a:t>
          </a:r>
          <a:endParaRPr lang="en-GB" sz="900" kern="1200" dirty="0"/>
        </a:p>
      </dsp:txBody>
      <dsp:txXfrm>
        <a:off x="1682153" y="165006"/>
        <a:ext cx="781697" cy="781697"/>
      </dsp:txXfrm>
    </dsp:sp>
    <dsp:sp modelId="{652B8198-E06A-4578-9960-588E5349D224}">
      <dsp:nvSpPr>
        <dsp:cNvPr id="0" name=""/>
        <dsp:cNvSpPr/>
      </dsp:nvSpPr>
      <dsp:spPr>
        <a:xfrm>
          <a:off x="1752411" y="1198363"/>
          <a:ext cx="641182" cy="641182"/>
        </a:xfrm>
        <a:prstGeom prst="mathPlus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>
        <a:off x="1837400" y="1443551"/>
        <a:ext cx="471204" cy="150806"/>
      </dsp:txXfrm>
    </dsp:sp>
    <dsp:sp modelId="{642D0EBC-AA76-4C42-8B42-56BAE19F1B9F}">
      <dsp:nvSpPr>
        <dsp:cNvPr id="0" name=""/>
        <dsp:cNvSpPr/>
      </dsp:nvSpPr>
      <dsp:spPr>
        <a:xfrm>
          <a:off x="1520258" y="1929311"/>
          <a:ext cx="1105487" cy="11054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Empowerment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Control of situation</a:t>
          </a:r>
          <a:endParaRPr lang="en-GB" sz="900" kern="1200" dirty="0"/>
        </a:p>
      </dsp:txBody>
      <dsp:txXfrm>
        <a:off x="1682153" y="2091206"/>
        <a:ext cx="781697" cy="781697"/>
      </dsp:txXfrm>
    </dsp:sp>
    <dsp:sp modelId="{066C4B86-B97A-42EA-A1FA-0BFBB6102F46}">
      <dsp:nvSpPr>
        <dsp:cNvPr id="0" name=""/>
        <dsp:cNvSpPr/>
      </dsp:nvSpPr>
      <dsp:spPr>
        <a:xfrm>
          <a:off x="1752411" y="3124564"/>
          <a:ext cx="641182" cy="641182"/>
        </a:xfrm>
        <a:prstGeom prst="mathPlus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>
        <a:off x="1837400" y="3369752"/>
        <a:ext cx="471204" cy="150806"/>
      </dsp:txXfrm>
    </dsp:sp>
    <dsp:sp modelId="{7D9313E5-EFFB-4B3B-B61A-AF4EBF6A5845}">
      <dsp:nvSpPr>
        <dsp:cNvPr id="0" name=""/>
        <dsp:cNvSpPr/>
      </dsp:nvSpPr>
      <dsp:spPr>
        <a:xfrm>
          <a:off x="1520258" y="3855512"/>
          <a:ext cx="1105487" cy="11054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Coordination </a:t>
          </a:r>
          <a:endParaRPr lang="en-GB" sz="900" kern="1200" dirty="0"/>
        </a:p>
      </dsp:txBody>
      <dsp:txXfrm>
        <a:off x="1682153" y="4017407"/>
        <a:ext cx="781697" cy="781697"/>
      </dsp:txXfrm>
    </dsp:sp>
    <dsp:sp modelId="{7ED08F10-A1D7-41F8-9B6D-439468305901}">
      <dsp:nvSpPr>
        <dsp:cNvPr id="0" name=""/>
        <dsp:cNvSpPr/>
      </dsp:nvSpPr>
      <dsp:spPr>
        <a:xfrm>
          <a:off x="1752411" y="5050764"/>
          <a:ext cx="641182" cy="641182"/>
        </a:xfrm>
        <a:prstGeom prst="mathPlus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>
        <a:off x="1837400" y="5295952"/>
        <a:ext cx="471204" cy="150806"/>
      </dsp:txXfrm>
    </dsp:sp>
    <dsp:sp modelId="{F61DDB06-0A76-4AA1-9FAB-5F4D3C01D75A}">
      <dsp:nvSpPr>
        <dsp:cNvPr id="0" name=""/>
        <dsp:cNvSpPr/>
      </dsp:nvSpPr>
      <dsp:spPr>
        <a:xfrm>
          <a:off x="1520258" y="5781712"/>
          <a:ext cx="1105487" cy="11054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Enforcement. Achieving agreed targets</a:t>
          </a:r>
          <a:endParaRPr lang="en-GB" sz="900" kern="1200" dirty="0"/>
        </a:p>
      </dsp:txBody>
      <dsp:txXfrm>
        <a:off x="1682153" y="5943607"/>
        <a:ext cx="781697" cy="781697"/>
      </dsp:txXfrm>
    </dsp:sp>
    <dsp:sp modelId="{66F8DB9F-15EE-43A8-8EB3-6D48F136BF54}">
      <dsp:nvSpPr>
        <dsp:cNvPr id="0" name=""/>
        <dsp:cNvSpPr/>
      </dsp:nvSpPr>
      <dsp:spPr>
        <a:xfrm>
          <a:off x="2791568" y="3239534"/>
          <a:ext cx="351544" cy="411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/>
        </a:p>
      </dsp:txBody>
      <dsp:txXfrm>
        <a:off x="2791568" y="3321782"/>
        <a:ext cx="246081" cy="246745"/>
      </dsp:txXfrm>
    </dsp:sp>
    <dsp:sp modelId="{706724DD-05FC-4771-919D-B7EB1C20A608}">
      <dsp:nvSpPr>
        <dsp:cNvPr id="0" name=""/>
        <dsp:cNvSpPr/>
      </dsp:nvSpPr>
      <dsp:spPr>
        <a:xfrm>
          <a:off x="3289038" y="2339668"/>
          <a:ext cx="2210974" cy="22109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400" kern="1200" dirty="0" smtClean="0"/>
            <a:t>Keys for project success</a:t>
          </a:r>
          <a:endParaRPr lang="en-GB" sz="3400" kern="1200" dirty="0"/>
        </a:p>
      </dsp:txBody>
      <dsp:txXfrm>
        <a:off x="3612828" y="2663458"/>
        <a:ext cx="1563394" cy="15633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1CF1133-3259-4C45-BABA-5B62D9C6F78D}" type="datetimeFigureOut">
              <a:rPr lang="en-US" dirty="0"/>
              <a:t>12/12/2016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cFn0buPVU6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Layout" Target="../diagrams/layout2.xml"/><Relationship Id="rId7" Type="http://schemas.openxmlformats.org/officeDocument/2006/relationships/hyperlink" Target="http://www.google.co.uk/url?sa=i&amp;rct=j&amp;q=&amp;esrc=s&amp;frm=1&amp;source=images&amp;cd=&amp;cad=rja&amp;docid=wfsg_OMC4SbiIM&amp;tbnid=lxvTxdbg3IFPvM:&amp;ved=0CAUQjRw&amp;url=http://www.iisd.org/governance/geg/reform_options_africa.aspx&amp;ei=qkpeUsr8DuTs0gXqmIGADQ&amp;bvm=bv.54176721,d.d2k&amp;psig=AFQjCNFM7WMtvkVQoN87WAyjt77klS7OkA&amp;ust=1381997601768827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www.youtube.com/watch?v=pbNo1zQ6u7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9827" y="4400966"/>
            <a:ext cx="9144000" cy="1641490"/>
          </a:xfrm>
        </p:spPr>
        <p:txBody>
          <a:bodyPr/>
          <a:lstStyle/>
          <a:p>
            <a:r>
              <a:rPr lang="en-GB" dirty="0" smtClean="0"/>
              <a:t>An overview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59285" y="836875"/>
            <a:ext cx="5649684" cy="2004296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4800" dirty="0" smtClean="0"/>
              <a:t>The Governance of the Coastal Zone:   </a:t>
            </a:r>
          </a:p>
          <a:p>
            <a:pPr algn="ctr"/>
            <a:r>
              <a:rPr lang="en-GB" sz="4800" dirty="0" smtClean="0"/>
              <a:t>An US perspective </a:t>
            </a:r>
            <a:endParaRPr lang="en-GB" sz="4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44" y="241286"/>
            <a:ext cx="5680841" cy="3195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403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07" y="58397"/>
            <a:ext cx="10515600" cy="1325563"/>
          </a:xfrm>
        </p:spPr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07" y="1119352"/>
            <a:ext cx="5878594" cy="57386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FF00"/>
                </a:solidFill>
              </a:rPr>
              <a:t>“Few </a:t>
            </a:r>
            <a:r>
              <a:rPr lang="en-GB" dirty="0">
                <a:solidFill>
                  <a:srgbClr val="FFFF00"/>
                </a:solidFill>
              </a:rPr>
              <a:t>people imagined in 2006, when UNESCO held the first </a:t>
            </a:r>
            <a:r>
              <a:rPr lang="en-GB" dirty="0" smtClean="0">
                <a:solidFill>
                  <a:srgbClr val="FFFF00"/>
                </a:solidFill>
              </a:rPr>
              <a:t>International Workshop </a:t>
            </a:r>
            <a:r>
              <a:rPr lang="en-GB" dirty="0">
                <a:solidFill>
                  <a:srgbClr val="FFFF00"/>
                </a:solidFill>
              </a:rPr>
              <a:t>on </a:t>
            </a:r>
            <a:r>
              <a:rPr lang="en-GB" dirty="0" smtClean="0">
                <a:solidFill>
                  <a:srgbClr val="FFFF00"/>
                </a:solidFill>
              </a:rPr>
              <a:t>Coastal &amp; Marine </a:t>
            </a:r>
            <a:r>
              <a:rPr lang="en-GB" dirty="0">
                <a:solidFill>
                  <a:srgbClr val="FFFF00"/>
                </a:solidFill>
              </a:rPr>
              <a:t>Spatial Planning </a:t>
            </a:r>
            <a:r>
              <a:rPr lang="en-GB" dirty="0" smtClean="0">
                <a:solidFill>
                  <a:srgbClr val="FFFF00"/>
                </a:solidFill>
              </a:rPr>
              <a:t>(CMSP</a:t>
            </a:r>
            <a:r>
              <a:rPr lang="en-GB" dirty="0">
                <a:solidFill>
                  <a:srgbClr val="FFFF00"/>
                </a:solidFill>
              </a:rPr>
              <a:t>), how rapidly </a:t>
            </a:r>
            <a:r>
              <a:rPr lang="en-GB" dirty="0" smtClean="0">
                <a:solidFill>
                  <a:srgbClr val="FFFF00"/>
                </a:solidFill>
              </a:rPr>
              <a:t>the field </a:t>
            </a:r>
            <a:r>
              <a:rPr lang="en-GB" dirty="0">
                <a:solidFill>
                  <a:srgbClr val="FFFF00"/>
                </a:solidFill>
              </a:rPr>
              <a:t>would develop. The last several years has seen an explosion </a:t>
            </a:r>
            <a:r>
              <a:rPr lang="en-GB" dirty="0" smtClean="0">
                <a:solidFill>
                  <a:srgbClr val="FFFF00"/>
                </a:solidFill>
              </a:rPr>
              <a:t>of interest </a:t>
            </a:r>
            <a:r>
              <a:rPr lang="en-GB" dirty="0">
                <a:solidFill>
                  <a:srgbClr val="FFFF00"/>
                </a:solidFill>
              </a:rPr>
              <a:t>in </a:t>
            </a:r>
            <a:r>
              <a:rPr lang="en-GB" dirty="0" smtClean="0">
                <a:solidFill>
                  <a:srgbClr val="FFFF00"/>
                </a:solidFill>
              </a:rPr>
              <a:t>CMSP </a:t>
            </a:r>
            <a:r>
              <a:rPr lang="en-GB" dirty="0">
                <a:solidFill>
                  <a:srgbClr val="FFFF00"/>
                </a:solidFill>
              </a:rPr>
              <a:t>as a practical approach to manage both conflicts </a:t>
            </a:r>
            <a:r>
              <a:rPr lang="en-GB" dirty="0" smtClean="0">
                <a:solidFill>
                  <a:srgbClr val="FFFF00"/>
                </a:solidFill>
              </a:rPr>
              <a:t>and compatibilities </a:t>
            </a:r>
            <a:r>
              <a:rPr lang="en-GB" dirty="0">
                <a:solidFill>
                  <a:srgbClr val="FFFF00"/>
                </a:solidFill>
              </a:rPr>
              <a:t>in the </a:t>
            </a:r>
            <a:r>
              <a:rPr lang="en-GB" dirty="0" smtClean="0">
                <a:solidFill>
                  <a:srgbClr val="FFFF00"/>
                </a:solidFill>
              </a:rPr>
              <a:t>coastal and marine </a:t>
            </a:r>
            <a:r>
              <a:rPr lang="en-GB" dirty="0">
                <a:solidFill>
                  <a:srgbClr val="FFFF00"/>
                </a:solidFill>
              </a:rPr>
              <a:t>environment in the face of both </a:t>
            </a:r>
            <a:r>
              <a:rPr lang="en-GB" dirty="0" smtClean="0">
                <a:solidFill>
                  <a:srgbClr val="FFFF00"/>
                </a:solidFill>
              </a:rPr>
              <a:t>increasing development </a:t>
            </a:r>
            <a:r>
              <a:rPr lang="en-GB" dirty="0">
                <a:solidFill>
                  <a:srgbClr val="FFFF00"/>
                </a:solidFill>
              </a:rPr>
              <a:t>pressures and increasing interest in the </a:t>
            </a:r>
            <a:r>
              <a:rPr lang="en-GB" dirty="0" smtClean="0">
                <a:solidFill>
                  <a:srgbClr val="FFFF00"/>
                </a:solidFill>
              </a:rPr>
              <a:t>conservation of </a:t>
            </a:r>
            <a:r>
              <a:rPr lang="en-GB" dirty="0">
                <a:solidFill>
                  <a:srgbClr val="FFFF00"/>
                </a:solidFill>
              </a:rPr>
              <a:t>nature. The application of </a:t>
            </a:r>
            <a:r>
              <a:rPr lang="en-GB" dirty="0" smtClean="0">
                <a:solidFill>
                  <a:srgbClr val="FFFF00"/>
                </a:solidFill>
              </a:rPr>
              <a:t>CMSP </a:t>
            </a:r>
            <a:r>
              <a:rPr lang="en-GB" dirty="0">
                <a:solidFill>
                  <a:srgbClr val="FFFF00"/>
                </a:solidFill>
              </a:rPr>
              <a:t>has spread quickly from a handful </a:t>
            </a:r>
            <a:r>
              <a:rPr lang="en-GB" dirty="0" smtClean="0">
                <a:solidFill>
                  <a:srgbClr val="FFFF00"/>
                </a:solidFill>
              </a:rPr>
              <a:t>of countries </a:t>
            </a:r>
            <a:r>
              <a:rPr lang="en-GB" dirty="0">
                <a:solidFill>
                  <a:srgbClr val="FFFF00"/>
                </a:solidFill>
              </a:rPr>
              <a:t>in Western Europe to places as disparate as the United </a:t>
            </a:r>
            <a:r>
              <a:rPr lang="en-GB" dirty="0" smtClean="0">
                <a:solidFill>
                  <a:srgbClr val="FFFF00"/>
                </a:solidFill>
              </a:rPr>
              <a:t>States and </a:t>
            </a:r>
            <a:r>
              <a:rPr lang="en-GB" dirty="0">
                <a:solidFill>
                  <a:srgbClr val="FFFF00"/>
                </a:solidFill>
              </a:rPr>
              <a:t>Vietnam</a:t>
            </a:r>
            <a:r>
              <a:rPr lang="en-GB" dirty="0" smtClean="0">
                <a:solidFill>
                  <a:srgbClr val="FFFF00"/>
                </a:solidFill>
              </a:rPr>
              <a:t>. “</a:t>
            </a:r>
          </a:p>
          <a:p>
            <a:pPr marL="0" indent="0">
              <a:buNone/>
            </a:pPr>
            <a:r>
              <a:rPr lang="en-GB" dirty="0" smtClean="0"/>
              <a:t>(Bernal: 2014: </a:t>
            </a:r>
            <a:r>
              <a:rPr lang="en-GB" dirty="0"/>
              <a:t>3) Executive </a:t>
            </a:r>
            <a:r>
              <a:rPr lang="en-GB" dirty="0" smtClean="0"/>
              <a:t>Secretary Intergovernmental </a:t>
            </a:r>
            <a:r>
              <a:rPr lang="en-GB" dirty="0"/>
              <a:t>Oceanographic </a:t>
            </a:r>
            <a:r>
              <a:rPr lang="en-GB" dirty="0" smtClean="0"/>
              <a:t>Commission</a:t>
            </a:r>
          </a:p>
          <a:p>
            <a:pPr marL="0" indent="0">
              <a:buNone/>
            </a:pPr>
            <a:r>
              <a:rPr lang="fr-FR" dirty="0" smtClean="0">
                <a:hlinkClick r:id="rId2"/>
              </a:rPr>
              <a:t>Marine Management Organisation 3 </a:t>
            </a:r>
            <a:r>
              <a:rPr lang="fr-FR" dirty="0" err="1" smtClean="0">
                <a:hlinkClick r:id="rId2"/>
              </a:rPr>
              <a:t>mins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3635" y="365125"/>
            <a:ext cx="4823391" cy="300806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3635" y="3566986"/>
            <a:ext cx="4823391" cy="3164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82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516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1800" dirty="0"/>
              <a:t>Sorensen and McCreary (1990)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798" y="870076"/>
            <a:ext cx="8229601" cy="5733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068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142999"/>
            <a:ext cx="5976257" cy="5470071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MyriadPro-Light"/>
              </a:rPr>
              <a:t>During recent years, </a:t>
            </a:r>
            <a:r>
              <a:rPr lang="en-GB" dirty="0" smtClean="0">
                <a:latin typeface="MyriadPro-Light"/>
              </a:rPr>
              <a:t>coastal &amp; marine </a:t>
            </a:r>
            <a:r>
              <a:rPr lang="en-GB" dirty="0">
                <a:latin typeface="MyriadPro-Light"/>
              </a:rPr>
              <a:t>spatial planning </a:t>
            </a:r>
            <a:r>
              <a:rPr lang="en-GB" dirty="0" smtClean="0">
                <a:latin typeface="MyriadPro-Light"/>
              </a:rPr>
              <a:t>(CMSP</a:t>
            </a:r>
            <a:r>
              <a:rPr lang="en-GB" dirty="0">
                <a:latin typeface="MyriadPro-Light"/>
              </a:rPr>
              <a:t>) has been the </a:t>
            </a:r>
            <a:r>
              <a:rPr lang="en-GB" dirty="0" smtClean="0">
                <a:latin typeface="MyriadPro-Light"/>
              </a:rPr>
              <a:t>focus of </a:t>
            </a:r>
            <a:r>
              <a:rPr lang="en-GB" dirty="0">
                <a:latin typeface="MyriadPro-Light"/>
              </a:rPr>
              <a:t>considerable interest throughout the world, particularly in </a:t>
            </a:r>
            <a:r>
              <a:rPr lang="en-GB" dirty="0" smtClean="0">
                <a:latin typeface="MyriadPro-Light"/>
              </a:rPr>
              <a:t>heavily used </a:t>
            </a:r>
            <a:r>
              <a:rPr lang="en-GB" dirty="0">
                <a:latin typeface="MyriadPro-Light"/>
              </a:rPr>
              <a:t>marine areas. </a:t>
            </a:r>
            <a:endParaRPr lang="en-GB" dirty="0" smtClean="0">
              <a:latin typeface="MyriadPro-Light"/>
            </a:endParaRPr>
          </a:p>
          <a:p>
            <a:r>
              <a:rPr lang="en-GB" dirty="0" smtClean="0">
                <a:solidFill>
                  <a:srgbClr val="FFFF00"/>
                </a:solidFill>
                <a:latin typeface="MyriadPro-Light"/>
              </a:rPr>
              <a:t>CMSP </a:t>
            </a:r>
            <a:r>
              <a:rPr lang="en-GB" dirty="0">
                <a:solidFill>
                  <a:srgbClr val="FFFF00"/>
                </a:solidFill>
                <a:latin typeface="MyriadPro-Light"/>
              </a:rPr>
              <a:t>offers countries an operational framework </a:t>
            </a:r>
            <a:r>
              <a:rPr lang="en-GB" dirty="0" smtClean="0">
                <a:solidFill>
                  <a:srgbClr val="FFFF00"/>
                </a:solidFill>
                <a:latin typeface="MyriadPro-Light"/>
              </a:rPr>
              <a:t>to maintain </a:t>
            </a:r>
            <a:r>
              <a:rPr lang="en-GB" dirty="0">
                <a:solidFill>
                  <a:srgbClr val="FFFF00"/>
                </a:solidFill>
                <a:latin typeface="MyriadPro-Light"/>
              </a:rPr>
              <a:t>the value of their marine biodiversity while at the same </a:t>
            </a:r>
            <a:r>
              <a:rPr lang="en-GB" dirty="0" smtClean="0">
                <a:solidFill>
                  <a:srgbClr val="FFFF00"/>
                </a:solidFill>
                <a:latin typeface="MyriadPro-Light"/>
              </a:rPr>
              <a:t>time allowing </a:t>
            </a:r>
            <a:r>
              <a:rPr lang="en-GB" dirty="0">
                <a:solidFill>
                  <a:srgbClr val="FFFF00"/>
                </a:solidFill>
                <a:latin typeface="MyriadPro-Light"/>
              </a:rPr>
              <a:t>sustainable use of the economic potential of their oceans.</a:t>
            </a:r>
          </a:p>
          <a:p>
            <a:r>
              <a:rPr lang="en-GB" dirty="0">
                <a:latin typeface="MyriadPro-Light"/>
              </a:rPr>
              <a:t>Essentially, </a:t>
            </a:r>
            <a:r>
              <a:rPr lang="en-GB" dirty="0" smtClean="0">
                <a:latin typeface="MyriadPro-Light"/>
              </a:rPr>
              <a:t>CMSP </a:t>
            </a:r>
            <a:r>
              <a:rPr lang="en-GB" dirty="0">
                <a:latin typeface="MyriadPro-Light"/>
              </a:rPr>
              <a:t>is an approach that can make key components </a:t>
            </a:r>
            <a:r>
              <a:rPr lang="en-GB" dirty="0" smtClean="0">
                <a:latin typeface="MyriadPro-Light"/>
              </a:rPr>
              <a:t>of ecosystem-based </a:t>
            </a:r>
            <a:r>
              <a:rPr lang="en-GB" dirty="0">
                <a:latin typeface="MyriadPro-Light"/>
              </a:rPr>
              <a:t>management of marine areas a reality.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9986" y="228598"/>
            <a:ext cx="5178151" cy="37802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9986" y="4289335"/>
            <a:ext cx="5178151" cy="2323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639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Two types of Conflict</a:t>
            </a:r>
          </a:p>
          <a:p>
            <a:pPr marL="457200" lvl="1" indent="0">
              <a:buNone/>
            </a:pPr>
            <a:r>
              <a:rPr lang="en-GB" dirty="0" smtClean="0"/>
              <a:t>	</a:t>
            </a:r>
            <a:r>
              <a:rPr lang="en-GB" dirty="0" smtClean="0">
                <a:solidFill>
                  <a:srgbClr val="FFFF00"/>
                </a:solidFill>
              </a:rPr>
              <a:t>1. Conflicts </a:t>
            </a:r>
            <a:r>
              <a:rPr lang="en-GB" dirty="0">
                <a:solidFill>
                  <a:srgbClr val="FFFF00"/>
                </a:solidFill>
              </a:rPr>
              <a:t>among human uses (user-user conflicts); and</a:t>
            </a:r>
          </a:p>
          <a:p>
            <a:pPr marL="0" indent="0">
              <a:buNone/>
            </a:pPr>
            <a:r>
              <a:rPr lang="en-GB" sz="2400" dirty="0" smtClean="0">
                <a:solidFill>
                  <a:srgbClr val="FFFF00"/>
                </a:solidFill>
              </a:rPr>
              <a:t>	2.  </a:t>
            </a:r>
            <a:r>
              <a:rPr lang="en-GB" sz="2400" dirty="0">
                <a:solidFill>
                  <a:srgbClr val="FFFF00"/>
                </a:solidFill>
              </a:rPr>
              <a:t>Conflicts between human uses and the marine </a:t>
            </a:r>
            <a:r>
              <a:rPr lang="en-GB" sz="2400" dirty="0" smtClean="0">
                <a:solidFill>
                  <a:srgbClr val="FFFF00"/>
                </a:solidFill>
              </a:rPr>
              <a:t>environment  (user-	environment </a:t>
            </a:r>
            <a:r>
              <a:rPr lang="en-GB" sz="2400" dirty="0">
                <a:solidFill>
                  <a:srgbClr val="FFFF00"/>
                </a:solidFill>
              </a:rPr>
              <a:t>conflicts</a:t>
            </a:r>
            <a:r>
              <a:rPr lang="en-GB" sz="2400" dirty="0" smtClean="0">
                <a:solidFill>
                  <a:srgbClr val="FFFF00"/>
                </a:solidFill>
              </a:rPr>
              <a:t>).</a:t>
            </a:r>
          </a:p>
          <a:p>
            <a:r>
              <a:rPr lang="en-GB" sz="2400" dirty="0" smtClean="0"/>
              <a:t>Conflicts make ecosystems services difficult to achieve. Hence there is a need for coordinated approach most previous policies reacted to a problem.  </a:t>
            </a:r>
          </a:p>
          <a:p>
            <a:r>
              <a:rPr lang="en-GB" sz="2400" dirty="0" smtClean="0"/>
              <a:t>CMSP </a:t>
            </a:r>
            <a:r>
              <a:rPr lang="en-GB" sz="2400" dirty="0" smtClean="0"/>
              <a:t>is future orientated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FF00"/>
                </a:solidFill>
              </a:rPr>
              <a:t>Ecosystem services </a:t>
            </a:r>
            <a:r>
              <a:rPr lang="en-GB" sz="2000" i="1" dirty="0" smtClean="0"/>
              <a:t>include ‘provisioning </a:t>
            </a:r>
            <a:r>
              <a:rPr lang="en-GB" sz="2000" i="1" dirty="0"/>
              <a:t>services’ such as </a:t>
            </a:r>
            <a:r>
              <a:rPr lang="en-GB" sz="2000" i="1" dirty="0" smtClean="0"/>
              <a:t>food, fresh </a:t>
            </a:r>
            <a:r>
              <a:rPr lang="en-GB" sz="2000" i="1" dirty="0"/>
              <a:t>water, </a:t>
            </a:r>
            <a:r>
              <a:rPr lang="en-GB" sz="2000" i="1" dirty="0" err="1"/>
              <a:t>fiber</a:t>
            </a:r>
            <a:r>
              <a:rPr lang="en-GB" sz="2000" i="1" dirty="0"/>
              <a:t>, </a:t>
            </a:r>
            <a:r>
              <a:rPr lang="en-GB" sz="2000" i="1" dirty="0" err="1" smtClean="0"/>
              <a:t>biochemicals</a:t>
            </a:r>
            <a:r>
              <a:rPr lang="en-GB" sz="2000" i="1" dirty="0" smtClean="0"/>
              <a:t>, genetic </a:t>
            </a:r>
            <a:r>
              <a:rPr lang="en-GB" sz="2000" i="1" dirty="0"/>
              <a:t>resources; ‘</a:t>
            </a:r>
            <a:r>
              <a:rPr lang="en-GB" sz="2000" i="1" dirty="0" smtClean="0"/>
              <a:t>regulating services</a:t>
            </a:r>
            <a:r>
              <a:rPr lang="en-GB" sz="2000" i="1" dirty="0"/>
              <a:t>’ such as climate </a:t>
            </a:r>
            <a:r>
              <a:rPr lang="en-GB" sz="2000" i="1" dirty="0" smtClean="0"/>
              <a:t>regulation, disease </a:t>
            </a:r>
            <a:r>
              <a:rPr lang="en-GB" sz="2000" i="1" dirty="0"/>
              <a:t>regulation, water </a:t>
            </a:r>
            <a:r>
              <a:rPr lang="en-GB" sz="2000" i="1" dirty="0" smtClean="0"/>
              <a:t>regulation, water </a:t>
            </a:r>
            <a:r>
              <a:rPr lang="en-GB" sz="2000" i="1" dirty="0"/>
              <a:t>purification, pollination</a:t>
            </a:r>
            <a:r>
              <a:rPr lang="en-GB" sz="2000" i="1" dirty="0" smtClean="0"/>
              <a:t>; ‘</a:t>
            </a:r>
            <a:r>
              <a:rPr lang="en-GB" sz="2000" i="1" dirty="0"/>
              <a:t>cultural services’ such as </a:t>
            </a:r>
            <a:r>
              <a:rPr lang="en-GB" sz="2000" i="1" dirty="0" smtClean="0"/>
              <a:t>recreation and </a:t>
            </a:r>
            <a:r>
              <a:rPr lang="en-GB" sz="2000" i="1" dirty="0"/>
              <a:t>tourism, as well as spiritual </a:t>
            </a:r>
            <a:r>
              <a:rPr lang="en-GB" sz="2000" i="1" dirty="0" smtClean="0"/>
              <a:t>and religious</a:t>
            </a:r>
            <a:r>
              <a:rPr lang="en-GB" sz="2000" i="1" dirty="0"/>
              <a:t>, aesthetic, inspirational, </a:t>
            </a:r>
            <a:r>
              <a:rPr lang="en-GB" sz="2000" i="1" dirty="0" smtClean="0"/>
              <a:t>and educational </a:t>
            </a:r>
            <a:r>
              <a:rPr lang="en-GB" sz="2000" i="1" dirty="0"/>
              <a:t>benefits; and ‘</a:t>
            </a:r>
            <a:r>
              <a:rPr lang="en-GB" sz="2000" i="1" dirty="0" smtClean="0"/>
              <a:t>supporting services</a:t>
            </a:r>
            <a:r>
              <a:rPr lang="en-GB" sz="2000" i="1" dirty="0"/>
              <a:t>’ such as soil formation, </a:t>
            </a:r>
            <a:r>
              <a:rPr lang="en-GB" sz="2000" i="1" dirty="0" smtClean="0"/>
              <a:t>nutrient cycling</a:t>
            </a:r>
            <a:r>
              <a:rPr lang="en-GB" sz="2000" i="1" dirty="0"/>
              <a:t>, and primary production</a:t>
            </a:r>
            <a:r>
              <a:rPr lang="en-GB" sz="2000" i="1" dirty="0" smtClean="0"/>
              <a:t>.</a:t>
            </a:r>
          </a:p>
          <a:p>
            <a:pPr marL="0" indent="0">
              <a:buNone/>
            </a:pPr>
            <a:endParaRPr lang="en-GB" sz="2000" i="1" dirty="0"/>
          </a:p>
          <a:p>
            <a:pPr marL="0" indent="0">
              <a:buNone/>
            </a:pPr>
            <a:r>
              <a:rPr lang="en-GB" sz="2600" i="1" dirty="0" smtClean="0">
                <a:solidFill>
                  <a:srgbClr val="FFFF00"/>
                </a:solidFill>
              </a:rPr>
              <a:t>List what you thing are the goods and services in the </a:t>
            </a:r>
            <a:r>
              <a:rPr lang="en-GB" sz="2600" i="1" dirty="0" smtClean="0">
                <a:solidFill>
                  <a:srgbClr val="FFFF00"/>
                </a:solidFill>
              </a:rPr>
              <a:t>coastal &amp; marine </a:t>
            </a:r>
            <a:r>
              <a:rPr lang="en-GB" sz="2600" i="1" dirty="0" smtClean="0">
                <a:solidFill>
                  <a:srgbClr val="FFFF00"/>
                </a:solidFill>
              </a:rPr>
              <a:t>environment</a:t>
            </a:r>
            <a:endParaRPr lang="en-GB" sz="2600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764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many did you get?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824" y="1690688"/>
            <a:ext cx="11746351" cy="4994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163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283" y="139973"/>
            <a:ext cx="2614448" cy="337130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Discuss in relation to the coast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9243" y="365125"/>
            <a:ext cx="8713400" cy="581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935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5"/>
          <p:cNvGraphicFramePr>
            <a:graphicFrameLocks/>
          </p:cNvGraphicFramePr>
          <p:nvPr/>
        </p:nvGraphicFramePr>
        <p:xfrm>
          <a:off x="1640162" y="116632"/>
          <a:ext cx="9001000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881" y="3501008"/>
            <a:ext cx="7772400" cy="1143000"/>
          </a:xfrm>
          <a:ln>
            <a:miter lim="800000"/>
            <a:headEnd/>
            <a:tailEnd/>
          </a:ln>
          <a:extLst/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smtClean="0"/>
              <a:t>Principles of </a:t>
            </a:r>
            <a:br>
              <a:rPr lang="en-GB" dirty="0" smtClean="0"/>
            </a:br>
            <a:r>
              <a:rPr lang="en-GB" dirty="0" smtClean="0"/>
              <a:t>Good Governance</a:t>
            </a:r>
            <a:br>
              <a:rPr lang="en-GB" dirty="0" smtClean="0"/>
            </a:br>
            <a:endParaRPr lang="en-GB" dirty="0" smtClean="0"/>
          </a:p>
        </p:txBody>
      </p:sp>
      <p:sp>
        <p:nvSpPr>
          <p:cNvPr id="12292" name="Slide Number Placeholder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725A0E9B-3E5C-4E1D-95DF-AF6AEB375C8E}" type="slidenum">
              <a:rPr lang="en-GB" altLang="en-US" sz="1200">
                <a:solidFill>
                  <a:srgbClr val="045C75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9</a:t>
            </a:fld>
            <a:endParaRPr lang="en-GB" altLang="en-US" sz="1200">
              <a:solidFill>
                <a:srgbClr val="045C75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98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Spatial and temporal space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10233800" cy="4732830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MyriadPro-Light"/>
              </a:rPr>
              <a:t>Some areas of the ocean are more important than others—both </a:t>
            </a:r>
            <a:r>
              <a:rPr lang="en-GB" dirty="0" smtClean="0">
                <a:latin typeface="MyriadPro-Light"/>
              </a:rPr>
              <a:t>ecologically and </a:t>
            </a:r>
            <a:r>
              <a:rPr lang="en-GB" dirty="0">
                <a:latin typeface="MyriadPro-Light"/>
              </a:rPr>
              <a:t>economically. </a:t>
            </a:r>
            <a:endParaRPr lang="en-GB" dirty="0" smtClean="0">
              <a:latin typeface="MyriadPro-Light"/>
            </a:endParaRPr>
          </a:p>
          <a:p>
            <a:r>
              <a:rPr lang="en-GB" dirty="0" smtClean="0">
                <a:latin typeface="MyriadPro-Light"/>
              </a:rPr>
              <a:t>Species</a:t>
            </a:r>
            <a:r>
              <a:rPr lang="en-GB" dirty="0">
                <a:latin typeface="MyriadPro-Light"/>
              </a:rPr>
              <a:t>, habitats, populations, oil and </a:t>
            </a:r>
            <a:r>
              <a:rPr lang="en-GB" dirty="0" smtClean="0">
                <a:latin typeface="MyriadPro-Light"/>
              </a:rPr>
              <a:t>gas deposits</a:t>
            </a:r>
            <a:r>
              <a:rPr lang="en-GB" dirty="0">
                <a:latin typeface="MyriadPro-Light"/>
              </a:rPr>
              <a:t>, sand and gravel deposits, and sustained winds, are all </a:t>
            </a:r>
            <a:r>
              <a:rPr lang="en-GB" dirty="0" smtClean="0">
                <a:latin typeface="MyriadPro-Light"/>
              </a:rPr>
              <a:t>distributed in </a:t>
            </a:r>
            <a:r>
              <a:rPr lang="en-GB" dirty="0">
                <a:latin typeface="MyriadPro-Light"/>
              </a:rPr>
              <a:t>various places and at various times. Successful marine </a:t>
            </a:r>
            <a:r>
              <a:rPr lang="en-GB" dirty="0" smtClean="0">
                <a:latin typeface="MyriadPro-Light"/>
              </a:rPr>
              <a:t>management needs </a:t>
            </a:r>
            <a:r>
              <a:rPr lang="en-GB" dirty="0">
                <a:latin typeface="MyriadPro-Light"/>
              </a:rPr>
              <a:t>planners and managers who understand how to work </a:t>
            </a:r>
            <a:r>
              <a:rPr lang="en-GB" dirty="0" smtClean="0">
                <a:latin typeface="MyriadPro-Light"/>
              </a:rPr>
              <a:t>with the </a:t>
            </a:r>
            <a:r>
              <a:rPr lang="en-GB" dirty="0">
                <a:latin typeface="MyriadPro-Light"/>
              </a:rPr>
              <a:t>spatial and temporal diversity of the </a:t>
            </a:r>
            <a:r>
              <a:rPr lang="en-GB" dirty="0" smtClean="0">
                <a:latin typeface="MyriadPro-Light"/>
              </a:rPr>
              <a:t>sea (Crowder &amp; Norse, 2008). </a:t>
            </a:r>
            <a:endParaRPr lang="en-GB" sz="800" dirty="0">
              <a:latin typeface="MyriadPro-Light"/>
            </a:endParaRPr>
          </a:p>
          <a:p>
            <a:r>
              <a:rPr lang="en-GB" dirty="0" smtClean="0">
                <a:latin typeface="MyriadPro-Light"/>
              </a:rPr>
              <a:t>Understanding </a:t>
            </a:r>
            <a:r>
              <a:rPr lang="en-GB" dirty="0">
                <a:latin typeface="MyriadPro-Light"/>
              </a:rPr>
              <a:t>these </a:t>
            </a:r>
            <a:r>
              <a:rPr lang="en-GB" dirty="0" smtClean="0">
                <a:latin typeface="MyriadPro-Light"/>
              </a:rPr>
              <a:t>spatial and </a:t>
            </a:r>
            <a:r>
              <a:rPr lang="en-GB" dirty="0">
                <a:latin typeface="MyriadPro-Light"/>
              </a:rPr>
              <a:t>temporal distributions and mapping them is an important </a:t>
            </a:r>
            <a:r>
              <a:rPr lang="en-GB" dirty="0" smtClean="0">
                <a:latin typeface="MyriadPro-Light"/>
              </a:rPr>
              <a:t>part of </a:t>
            </a:r>
            <a:r>
              <a:rPr lang="en-GB" dirty="0" smtClean="0">
                <a:latin typeface="MyriadPro-Light"/>
              </a:rPr>
              <a:t>CMSP </a:t>
            </a:r>
            <a:r>
              <a:rPr lang="en-GB" dirty="0">
                <a:latin typeface="MyriadPro-Light"/>
              </a:rPr>
              <a:t>(</a:t>
            </a:r>
            <a:r>
              <a:rPr lang="en-GB" dirty="0">
                <a:solidFill>
                  <a:srgbClr val="FFFF00"/>
                </a:solidFill>
                <a:latin typeface="MyriadPro-Light"/>
              </a:rPr>
              <a:t>see </a:t>
            </a:r>
            <a:r>
              <a:rPr lang="en-GB" i="1" dirty="0">
                <a:solidFill>
                  <a:srgbClr val="FFFF00"/>
                </a:solidFill>
                <a:latin typeface="MyriadPro-LightIt"/>
              </a:rPr>
              <a:t>Step 5, Defining and </a:t>
            </a:r>
            <a:r>
              <a:rPr lang="en-GB" i="1" dirty="0" smtClean="0">
                <a:solidFill>
                  <a:srgbClr val="FFFF00"/>
                </a:solidFill>
                <a:latin typeface="MyriadPro-LightIt"/>
              </a:rPr>
              <a:t>analysing </a:t>
            </a:r>
            <a:r>
              <a:rPr lang="en-GB" i="1" dirty="0">
                <a:solidFill>
                  <a:srgbClr val="FFFF00"/>
                </a:solidFill>
                <a:latin typeface="MyriadPro-LightIt"/>
              </a:rPr>
              <a:t>existing conditions</a:t>
            </a:r>
            <a:r>
              <a:rPr lang="en-GB" dirty="0">
                <a:solidFill>
                  <a:srgbClr val="FFFF00"/>
                </a:solidFill>
                <a:latin typeface="MyriadPro-Light"/>
              </a:rPr>
              <a:t>). </a:t>
            </a:r>
            <a:endParaRPr lang="en-GB" dirty="0" smtClean="0">
              <a:solidFill>
                <a:srgbClr val="FFFF00"/>
              </a:solidFill>
              <a:latin typeface="MyriadPro-Light"/>
            </a:endParaRPr>
          </a:p>
          <a:p>
            <a:r>
              <a:rPr lang="en-GB" dirty="0" smtClean="0">
                <a:latin typeface="MyriadPro-Light"/>
              </a:rPr>
              <a:t>Managing human </a:t>
            </a:r>
            <a:r>
              <a:rPr lang="en-GB" dirty="0">
                <a:latin typeface="MyriadPro-Light"/>
              </a:rPr>
              <a:t>activities to enhance compatible uses and reduce </a:t>
            </a:r>
            <a:r>
              <a:rPr lang="en-GB" dirty="0" smtClean="0">
                <a:latin typeface="MyriadPro-Light"/>
              </a:rPr>
              <a:t>conflicts among </a:t>
            </a:r>
            <a:r>
              <a:rPr lang="en-GB" dirty="0">
                <a:latin typeface="MyriadPro-Light"/>
              </a:rPr>
              <a:t>uses, as well as to reduce conflicts between human </a:t>
            </a:r>
            <a:r>
              <a:rPr lang="en-GB" dirty="0" smtClean="0">
                <a:latin typeface="MyriadPro-Light"/>
              </a:rPr>
              <a:t>activities and </a:t>
            </a:r>
            <a:r>
              <a:rPr lang="en-GB" dirty="0">
                <a:latin typeface="MyriadPro-Light"/>
              </a:rPr>
              <a:t>nature, are important outcomes of </a:t>
            </a:r>
            <a:r>
              <a:rPr lang="en-GB" dirty="0" smtClean="0">
                <a:latin typeface="MyriadPro-Light"/>
              </a:rPr>
              <a:t> CMSP</a:t>
            </a:r>
            <a:r>
              <a:rPr lang="en-GB" dirty="0">
                <a:latin typeface="MyriadPro-Light"/>
              </a:rPr>
              <a:t>. </a:t>
            </a:r>
            <a:endParaRPr lang="en-GB" dirty="0" smtClean="0">
              <a:latin typeface="MyriadPro-Light"/>
            </a:endParaRPr>
          </a:p>
          <a:p>
            <a:r>
              <a:rPr lang="en-GB" dirty="0" smtClean="0">
                <a:latin typeface="MyriadPro-Light"/>
              </a:rPr>
              <a:t>Examining </a:t>
            </a:r>
            <a:r>
              <a:rPr lang="en-GB" dirty="0">
                <a:latin typeface="MyriadPro-Light"/>
              </a:rPr>
              <a:t>how these </a:t>
            </a:r>
            <a:r>
              <a:rPr lang="en-GB" dirty="0" smtClean="0">
                <a:latin typeface="MyriadPro-Light"/>
              </a:rPr>
              <a:t>distributions might </a:t>
            </a:r>
            <a:r>
              <a:rPr lang="en-GB" dirty="0">
                <a:latin typeface="MyriadPro-Light"/>
              </a:rPr>
              <a:t>change due to climate change and other </a:t>
            </a:r>
            <a:r>
              <a:rPr lang="en-GB" dirty="0" smtClean="0">
                <a:latin typeface="MyriadPro-Light"/>
              </a:rPr>
              <a:t>long-term pressures</a:t>
            </a:r>
            <a:r>
              <a:rPr lang="en-GB" dirty="0">
                <a:latin typeface="MyriadPro-Light"/>
              </a:rPr>
              <a:t>, e.g., overfishing, on marine systems is another step of </a:t>
            </a:r>
            <a:r>
              <a:rPr lang="en-GB" dirty="0" smtClean="0">
                <a:latin typeface="MyriadPro-Light"/>
              </a:rPr>
              <a:t>CMSP(see</a:t>
            </a:r>
            <a:r>
              <a:rPr lang="en-GB" dirty="0" smtClean="0">
                <a:solidFill>
                  <a:srgbClr val="FFFF00"/>
                </a:solidFill>
                <a:latin typeface="MyriadPro-Light"/>
              </a:rPr>
              <a:t> </a:t>
            </a:r>
            <a:r>
              <a:rPr lang="en-GB" i="1" dirty="0">
                <a:solidFill>
                  <a:srgbClr val="FFFF00"/>
                </a:solidFill>
                <a:latin typeface="MyriadPro-LightIt"/>
              </a:rPr>
              <a:t>Step 6, Defining and </a:t>
            </a:r>
            <a:r>
              <a:rPr lang="en-GB" i="1" dirty="0" smtClean="0">
                <a:solidFill>
                  <a:srgbClr val="FFFF00"/>
                </a:solidFill>
                <a:latin typeface="MyriadPro-LightIt"/>
              </a:rPr>
              <a:t>analysing </a:t>
            </a:r>
            <a:r>
              <a:rPr lang="en-GB" i="1" dirty="0">
                <a:solidFill>
                  <a:srgbClr val="FFFF00"/>
                </a:solidFill>
                <a:latin typeface="MyriadPro-LightIt"/>
              </a:rPr>
              <a:t>future conditions</a:t>
            </a:r>
            <a:r>
              <a:rPr lang="en-GB" dirty="0">
                <a:latin typeface="MyriadPro-Light"/>
              </a:rPr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299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Carrying Capacity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Marine environments are often “Common property resources”</a:t>
            </a:r>
          </a:p>
          <a:p>
            <a:pPr marL="0" indent="0">
              <a:buNone/>
            </a:pPr>
            <a:r>
              <a:rPr lang="en-GB" dirty="0" smtClean="0"/>
              <a:t>	= open and free access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595" y="2949915"/>
            <a:ext cx="5854809" cy="390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2043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dirty="0" smtClean="0"/>
              <a:t>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00"/>
                </a:solidFill>
              </a:rPr>
              <a:t>Ecosystem-based</a:t>
            </a:r>
            <a:r>
              <a:rPr lang="en-GB" dirty="0">
                <a:solidFill>
                  <a:srgbClr val="FFFF00"/>
                </a:solidFill>
              </a:rPr>
              <a:t>, </a:t>
            </a:r>
            <a:r>
              <a:rPr lang="en-GB" dirty="0"/>
              <a:t>balancing ecological, economic, and </a:t>
            </a:r>
            <a:r>
              <a:rPr lang="en-GB" dirty="0" smtClean="0"/>
              <a:t>social goals </a:t>
            </a:r>
            <a:r>
              <a:rPr lang="en-GB" dirty="0"/>
              <a:t>and objectives toward sustainable development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Integrated</a:t>
            </a:r>
            <a:r>
              <a:rPr lang="en-GB" dirty="0">
                <a:solidFill>
                  <a:srgbClr val="FFFF00"/>
                </a:solidFill>
              </a:rPr>
              <a:t>, </a:t>
            </a:r>
            <a:r>
              <a:rPr lang="en-GB" dirty="0"/>
              <a:t>across sectors and agencies, and among levels </a:t>
            </a:r>
            <a:r>
              <a:rPr lang="en-GB" dirty="0" smtClean="0"/>
              <a:t>of government</a:t>
            </a:r>
            <a:endParaRPr lang="en-GB" dirty="0"/>
          </a:p>
          <a:p>
            <a:r>
              <a:rPr lang="en-GB" dirty="0" smtClean="0">
                <a:solidFill>
                  <a:srgbClr val="FFFF00"/>
                </a:solidFill>
              </a:rPr>
              <a:t>Place-based </a:t>
            </a:r>
            <a:r>
              <a:rPr lang="en-GB" dirty="0">
                <a:solidFill>
                  <a:srgbClr val="FFFF00"/>
                </a:solidFill>
              </a:rPr>
              <a:t>or area-based</a:t>
            </a:r>
          </a:p>
          <a:p>
            <a:r>
              <a:rPr lang="en-GB" dirty="0" smtClean="0"/>
              <a:t>Adaptive</a:t>
            </a:r>
            <a:r>
              <a:rPr lang="en-GB" dirty="0"/>
              <a:t>, capable of learning from experience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Strategic </a:t>
            </a:r>
            <a:r>
              <a:rPr lang="en-GB" dirty="0">
                <a:solidFill>
                  <a:srgbClr val="FFFF00"/>
                </a:solidFill>
              </a:rPr>
              <a:t>and anticipatory, </a:t>
            </a:r>
            <a:r>
              <a:rPr lang="en-GB" dirty="0"/>
              <a:t>focused on the long-term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Participatory</a:t>
            </a:r>
            <a:r>
              <a:rPr lang="en-GB" dirty="0">
                <a:solidFill>
                  <a:srgbClr val="FFFF00"/>
                </a:solidFill>
              </a:rPr>
              <a:t>, </a:t>
            </a:r>
            <a:r>
              <a:rPr lang="en-GB" dirty="0"/>
              <a:t>stakeholders actively involved in the process</a:t>
            </a:r>
          </a:p>
        </p:txBody>
      </p:sp>
    </p:spTree>
    <p:extLst>
      <p:ext uri="{BB962C8B-B14F-4D97-AF65-F5344CB8AC3E}">
        <p14:creationId xmlns:p14="http://schemas.microsoft.com/office/powerpoint/2010/main" val="28617827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1687514" y="-531813"/>
            <a:ext cx="2879725" cy="2808288"/>
          </a:xfrm>
        </p:spPr>
        <p:txBody>
          <a:bodyPr/>
          <a:lstStyle/>
          <a:p>
            <a:pPr eaLnBrk="1" hangingPunct="1"/>
            <a:r>
              <a:rPr lang="en-GB" altLang="en-US" sz="3200"/>
              <a:t>Lessons for good governance (UN, 2011)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647729" y="-32311"/>
          <a:ext cx="7020271" cy="68903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CH2016</a:t>
            </a:r>
            <a:endParaRPr lang="en-GB" dirty="0"/>
          </a:p>
        </p:txBody>
      </p:sp>
      <p:sp>
        <p:nvSpPr>
          <p:cNvPr id="14341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ED6823A1-D0C5-46BC-9824-9D2103BF467F}" type="slidenum">
              <a:rPr lang="en-GB" altLang="en-US" sz="1200">
                <a:solidFill>
                  <a:srgbClr val="045C75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GB" altLang="en-US" sz="1200">
              <a:solidFill>
                <a:srgbClr val="045C75"/>
              </a:solidFill>
              <a:latin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47814" y="2420938"/>
            <a:ext cx="3095625" cy="4278094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GB" sz="1600" b="1" dirty="0"/>
              <a:t>Environmental governance</a:t>
            </a:r>
            <a:r>
              <a:rPr lang="en-GB" sz="1600" dirty="0"/>
              <a:t> is a concept in political ecology and policy that advocates sustainability as the supreme consideration for managing all human activities—political, social and economic. Governance includes </a:t>
            </a:r>
            <a:r>
              <a:rPr lang="en-GB" sz="1600" dirty="0" err="1" smtClean="0"/>
              <a:t>governmnt</a:t>
            </a:r>
            <a:r>
              <a:rPr lang="en-GB" sz="1600" dirty="0"/>
              <a:t>, business and civil society, and emphasizes whole system management. To capture this diverse range of elements, environmental governance often employs alternative systems of governance, for example watershed-based management (Nutshell, 2005: 8)</a:t>
            </a:r>
          </a:p>
        </p:txBody>
      </p:sp>
      <p:sp>
        <p:nvSpPr>
          <p:cNvPr id="14343" name="AutoShape 2" descr="data:image/jpeg;base64,/9j/4AAQSkZJRgABAQAAAQABAAD/2wCEAAkGBhQSERUUEhQUFRUUGBQVFBQVGBUUFxQVFBQVFBUVFhcXHCYfFxkjHBQUHy8gIycpLCwsFR4xNTAqNSYrLCkBCQoKDgwOGg8PGi0lHyQsLCkvMCwqLCkpLCwsLSwqLCwsLCktLCwsLywpLCwwKSwsLCwsLCwsLCwsLCwsLCwsKf/AABEIALcBEwMBIgACEQEDEQH/xAAcAAACAwEBAQEAAAAAAAAAAAAABAMFBgIBBwj/xABCEAABAwIEAwUEBwQJBQAAAAABAAIRAwQFEiExBkFREyJhcYEykbHBI1KhstHh8AcUQoIVJDNDVJOz0vEWF2KSwv/EABsBAAIDAQEBAAAAAAAAAAAAAAAEAwUGAgEH/8QANREAAgIBAgQDBwIFBQEAAAAAAQIAAxEEIQUSMUETIlFhcYGRobHBIzIGFELR8DNSYuHxFf/aAAwDAQACEQMRAD8A+GoQhEIIQhEIIQhEIIQhEIJi2pyl01QuQ3kSvDOlj1BonYe4J+3Yzm1vubKp3X+hhsE852XlnUAdLw4ztpJXGTjOJKOXOMzS02M+owebG/CE2bRhH9m3/wBWD10CpbXEBBIJHKDunMPv8ziHQQ7fWIhKmx84bpGhUmMqd5Y0rZuk06UeIYZjlt8EvTq0Jl7WgA5TlpTr02gleVKrQRl2a72Zku6ny0TNxDgCw5YPsEAa8/NKEnO5jYXbYSqxrFC5oaykxtNpgPFJrS6NpJEhR4RxMaIINGhUG47Smx0HfeJI8FbWvbN77mNLXaRoC6THyT9hbUqju7Rp5wfZOUE8oB5lPLq+UcrLn4xM6V2bmRvpIMO48b2g7e0tCznkoUg4eO2q+oYbYWlZjXsoWxa4D+5paT17q+Z8c4SGtpVWty5pYWwNCBm1Kv8A9mDahe10QxzC3u5iC5p3cTzTrAci2DvtEypWxqm3I3zN8OHrb/DW/wDk0v8Aapxw7a/4a3/yaP8AsT5holxAHU6QsnxV+0uhaw2lFeod2B0BojdzhOvgvACTgTgnAyZFxGbOi182lF2VpcctKkCI6ANlfF7oNe9z2sa0OJIaANJOy02NcUV75zWinTpxmgUgQ4zqQXkyR4BLV+DLtlE130HtpCCXEAaHnEyrbS6bwxmzqYnqL/E2rGwmfFAfVb7gujQb9VvuClLF5CsuQekR5zIm0W/Vb7h+CntcMdVOWnSLz0azMfsGiZw6x7Wq1g5kSeg5lbvEsapWlv2ds0NAEOfoH1SNsxHwCQ1Wrr0/lxlj2jmm05uyxOFHeYWrwxVZOakB55Z8o6qvfagbsA82gfJab+lHvbmfoeh6Lht3V2DG1GncEaeSrqeJFmKuo+f5jVmjQDKMflmZl1AfVb7h+Caw0UWPmrTDhGggRm5Fw5hWww9suPsh27B/DtsSubnIAAGt08NfVdX8SoHlAz7pHVpbM82R8ZQ3QzuLi1pJ5NaAB5ADQKWxw9j2uc4gRoAAJn3K3aWhofo2dABufwCRvK+bUNaNI0ST8RDDlRcRldKVPM5z7Jn61ETy5fAIXlyyHH0+AXq68QnecgY2iKEIRCCEIRCCEIRCCF6F2QET0DMjT1swxqkU7b3mgaQI681w4JG07rIB3kppnlCBUe3bdT02dI8F1VpGAY9yX5uxjWMDaeU6k+1Ep20tR/woKNnOusp+iyI1+SXsfsJNXtuZC92TUnRc0sTBMuZyhupgGdyma1qKugcJG3T81BXwp7DqJHVuoTuiqpsHnO/yiuruvQ+T9vzjOFivWcezLZEEZyBlB00Vlb3NKlLLqi4u5wYmNjTcNiluFz33SBlI1PORsFov6Pp1KrHuE5CDvvB2XOptppv5HXYenWTaVLbKA6N5jtvuMTK4zjVS4cMxOVujG9B1P/kea0H7NeLadnXIrg9k8QXCSaZPPLzCS4rwEtquqUm/Ruhxyx3Sd9OQlZ9oV9p/C1FQ5Oko7zbRcefr959L/ajxtSr0adK1qBzamtSNCIILR4SvmdOgpYXTU3RpUrit15sOZ1TqFpBaSCNQRoQfBNX2NV60CrWqPAEAOcSIHhslEbpwqMyAMQMTtjJ03KOzVxhti6lSbcyCM+RrPrTIKWxWzLHzydqOUTy9FCuqra3w/f8AMdRJGpZU5/8AMHofjNxi9extbS2bbsZ2tWmHlw7z9Rrm9ZXzjG65dVB1kRp6pyhaEwYjUEE/kuqWFEvD3PzGZgbGNgsvqTVXqC5fOJbp41tQQJiRUA58GNDPif1KepXeRo3nYk6aeSsWsABmAeg081W3oBjoFRNqA5wBgS0ak1IN5FXqyUuac81NRYI12XNNrTofRcAyATi5pfRtjxVbVaVpv3dpYGjUjUwq11kSDEeq6rtxJGUmZS9b3z6fAIUuIsIqOB8PuhCuEPlEUbrKlCEKeRwQhCIQQhCIT1eyuV6vYTxSMCjUtNeqMmeHpHrB/I+hTTrrKdRp4KshSU2EhQ30gHMnptJHLGqmMmdAlKuJOdufROWdhmP5JynhI5sS3NWnaT8jtKyyxYs5SeqePE5jQGeq6OAA7A8+YBHokq2DHMGtmYJ16BehqXM4LWVxmwxfswdZkyNFcM43DGjLTzdZ0WYZh1QiRpvvpMb6qCrbvb7QKH09VrZbcwS91XCzZUePi8uaQGtcCHRqYII5+arbqo1roBkcjtIWZTlLEO5kcJHIjQjxT2mf+VGKxtFLU8f/AFG90thcBdtrKno100yrKua9VzSsanEsWuXQKUpOhTBycW3MgZcR2lXktBJAB84E6wFsLbCGZG1XvNYOGhOzfTk5YEvVphPEhpA03ey46eBIj8PcqniyvZSTVsR9R39se4eVW3D9D9DNK+BM5cvIaRulamKUWHUCORB5rKY1eOk6kwNeUt/EKkbc6QST0f8ALVZNNGbBzEzRteEbE+hYxjDGMBEGd/CVlDjQJnNvy+Sp7mo5w1MjzJSzKDneyCY6An4JqjRIi7mLai4s2wmnfiALDy+aRo4gc2pjZd4Hgda5zMYw90Sd5g+C9dwvUp1xTed4ykeOxTVNKjmTlyZFaCeVwcDp7MxmrizqZgGD8vmm6HEFMtAcNRuUwODCX5i5zgJBJ1On66JG7wBjXAAO1nva8uiQZauhlkanC7gYlbjF4x1ZxG3d+xrQUJa+w7K8jX+E6jXVoPzQn0ChRKpv3GVSEIU8ighCEQghCEQgvQvF6iE8U1IKFTUVJX1nLdJOAm7caD9apdgU9s6Drsfs8VJqKi67TmmwK28srRsGQpquKhupSjXHQtM+kQq+9a4lUorDNhpccxVciNVeIYOgS1HG3B+bKCdh6lWOB8PtqOBd3m8wdx5hXPE3DXZMp3FJgc2me+ANAJkE+CnVKugEUs8QbmUZr1oaTSYA4wDUJOpIHM6AE7rri7hu8tX5bqmGxEFsOYQdiCN1rxUtL62AquALYIynKWnSY89tR8FDjj/3p9O0oZ6rjlYCXF5gAAFxMy0DqoK7fPy8m/0xI8ZXOfhPnzcLqEA5SMwzNkRmHUdUsWEcl+k8S4XtKNiy3qPp5mNABkZg4Ccw6GV8vxHhZmcAxlf7NQbtJMDOOh/NMnUBWCtJk0j2KWTt2/tPnbSrK0MoxPDuzdA5SCuMPVpUpSzlMqnYOnMJZ0qSkFNS0GSm2UQtBVRzCVL2YlY+mtLgVq11HLUY0yTBLRJHnyVVVZotDhPDL3NbNSowOAILC0iD71RccC1VgFsb+2XfBQbLjhc7ez8zG8UBoqZG/wAGkDl4KqtqLj7LcwI1BG3j4L6u7ge1pEucw1BPdzOk1Dvzj3pajhzKzmteGU2Zv7NsACORI3VBVq62UIgz7enxl3bobATa5A9g3+E+YVnua1o6EgGNHR8VpsDxK8aabGUqB7VzabA9obmc4hrQTIiSRutj+0Tg4G3ZUt2g9ic0N17p1O3RU9Knb3lCmC5zKlNzYIMFp3MRvOh8F1fYqgcy5Gd/WK1syscNjbaT4jxdfWFRzbiypscIzFuxHKHCZHTVZLEOKP3i4FUU8klpLZkEjcz4rUcYXzagFLM+vWflAJOd7nEgCSd1ov8AtVTbZMZWEVAJLhoQ92pE+E7LvTPtzqMHp8JzZY1nkY5AOfjMweImkaS2d82gdPiNJVrhz+63VuWdeeh8VisWwh1pUyNdnYeR59YVpYVsrO4S2R7LuvgN1X3143BlxW7OMERbiqo111UIMiKf+kyUKmxak7tnSCPZ0/lCFY1/sHuEqLCec7d5RIQhNxSCEIRCCEIRCC9Xi9RCeKaiVEpGFdpsZy3SOMKnaEvSKbphWKbxN9pPbVIHkY9HGQff8U5e2gcyQq8Dfx0WpwSxFWhlzDMZHlrzVTr9OUPij1lpoL+f9I+kxDa7wdHEQeWn5rRYfxnc025dHgiO/wB6fekauCubWLCNnRPKJ3ldVGhjyGiQNNYOvNNVVVMQp64zFXttTJ6dpPUxGlJP7pRkwTHaASd9A6E3a8WVmACjTpUdCDkaATPV3tfalWFrgS4ZXcoEh3gRyPii9w97A1zmlocJadDIPkm10dOPN9ZAdTbklfp2jv8A1ZczPaa8zAM+qZqcXVXU8jyCDzyiVnB4KQN0kphNNSP6B8pC2pu/3t8zOL2oDpulbWnBUoYpGMhc8vM/NI88q4llaBWDW+G6RsGyralXyEOABLTMEAj1B3C0WmwK+aVVp8+JCcHq1DkY0kzBG0aE6ztoFvMIseya0GSGNa3rqAB8ZTPDl521I1Hd1pMNbA0DRBDTu4ee2ysH0p5QF8w4/wAQfUXeGei/efQODaKuivxFOS32lPiVanVYG1BJb00G/wBqzt1YgGWmPJaO/wAPnbQ7+azl7SIcM06HXoVQoMbiaJTgYk1pjNxTAOUlusg7kDx13VRdMtszqr7Uzqe45zATE65fkOaubYmIBkdCu7ggw0jlt1TlepIwJDZpa7BuBEuGcXtqRFe3tnB52fUJqlnIhpPswmcd4iva5hjmsI9oRyOzmkyTokeEgG16luRABc5nkf0PetBi1WlagVKocSSQ1rdyQJ1nYeKsG8XxxWoznp8ZXIKBRzvtjY9sEbGYbF8Mr0Hh1RwfnktdJzctxPj5JnC73M76Ud4atLQIiIIj7UrfXhrVC92k8hsANgFwKMrYrwWu2jlYebHX2zJPxd67y1ZPJnofSIcR3QdcvI5hn+m0IU2NUm9rpHsUff2LJ+1CzgpNfkx02+UtTaHPN67zGIQhMRaCEIRCCEIRCCEIRCdBegrkLoLoTwxqkU7TKr6RTlJyepaKWiNsTNrXcwywlp6hK0ymaTE8oDDBibMVORLu2x4ucTWaHNIAOUAEEbOB6rjFrChkD6JJLnGZ39QkGU0xSqANLXCWmPAgjmCom0KqwtryMYyB0Ikq61nU12HPoT1BleaXKUZCDrM+q0uDYNnayrTJEl7XaTlygzvpGyesbdtV4DmNLWBok+0II5855+arruMVV2lCvSOV8Nd6w3N1+UyYoBL1zK3HFvDYp/SU4A/iYBESd2joFiazCCrmvUV31Bqz/eV1uns09hWz/qQNauo1QCpKdKUAek4JljhzVdYaxpqDM0OB2Bk6qqs6eyeY/KZHIyrrwDZpWRTgkGILaEvVyMgEGbSwvS3lliYERHomnYmCPwUdnSp1qOdrm6jWSJaeYPikaluy3Oao4ZXxAGpPWI5eK+RPw69rTXynmz9Z9QXW1+ELCRjHWWtav3dNyFQXjiT3h3h4AT4q8NpnaDTMsMEHqEldYc7pqEudLZV5TGhchwRK+nYzqNJ9yVvKbmgbGdlaU6Ja0zMqtpW57ZszlkzPyUPKQd5P4i42kDqNWnWbVo0y6oWBmUajvaAnygJDiXCK1N7XXLw6pUBcRMhgmAOnoOi39B4Y7Tp+visFxRiBrXL3EyGwweTdPjK2n8O2G58Y6Dr3x2EyXH6xXVzZ/cenbPc/56ypbThdgr1ELdjaYjOZn8Zce2d5N+41C4xg/TO/l+41Cy+pH6z+8/eXtP8Apr7hKFCEKolhBCEIhBCEIhBCEIhBdArlC9EJNSKcpOSDHJuk5M1GQWCPU03SekqbkzTKsazELBH2OXVQyoqTlI1+o1jUa9Nd08WwhinL5hNfQItKLKRIzkF7wdgXQY84ASVviGV2bOROsROY8o6KPiwntQTs5oLTp3gAADpsqmjd6DbSd180YGxjYepm42rxWOgmgdjfaQ0kmARqdhvAlUXEV6H5NO80QYHJHtHx6hV10TnDW780xpXNVocdpFf+shQ94mysrG3VvgPC7a+bOCHci3r18UpiWHm3qmmSCRGo21APzWv4brq9QxUHcdpn9foLNOgcjY95LQKaVfblO01r6GyJnLBgz1+y4D9vBSlLVhCksXl3nK77TTcK3jxVHeJa1pGWdNdgB56raOrAtmNx/wAr5VYX5p1GuHLXz8F9CoYlma0xuD4TOqwX8R1kWi3sRj4jr95r+CWg1+HncH7yGse9A2U7qdMuFIkNe8EtbzIG5HRRvM7Dnv5qW2LXxUyjOAWZuYAJkLDdWLH/AA9ppM2IwC9/X07zP8RX76QIB705QRuY5+5ZMK24oui+5d0boPsJKqgV9Q/h/SCjShj1bc/j6TFca1jajUEdl2H5+s4cUFy6eOihJV6djKgbygxc/TO/l+6F6uMVP0rv5fuhCyl7fqt7z95e1DyL7hKVCEKrj8EIQiEEIQiEEIQiEEIQiE9CapFKKekVLUcGcONo/SKapOSNNyZpuVjW0RcR5jlMlab1NnT6HIibDeahtubmzY4avpHs39YiWfYY9FR0qMGIjUzptqrPhHiBtpUJqAmnUAD41Igy1wHPmr/iLBm1P6xb5Sx4kxpMzLgsXxLTNp7if6W3E1OkcaikEHzDYj8zM1aZpsLwNIPqFVYIM9TM7mry4ecrWA93WB57qltmGk9zHczoesquqOUYd/xHErw2TNecTZb0s+8RAHM8gsjd4s6tVdUee84yfDoB5BQcSF7Q3K4lp1jy/wCVSsvfQq84QEoXn7n7Sv4u73MK/wCkfeaq1qBWTaghZa1vVYsvdFudNrVCzIXac5lm+4XHbAqlucUDepPQJGpe1zyDR9q4t4mqn1907TRkj0mnqOHJbnB6mW1plwIJHPpMA+Er5fY1yYDjzE+XNfYruiMojVoAA8o0PuWZ/iPVeLQmB1OfpNBwHTFbHbPQAfP/AMiHahO2lId0Ce+4g9fZJJ+xKOpDzUtxiP7swPdBH1ecjaFiqFNjhRvntNLd5QXY4AmX4ut2suSG82tJB5GPwCrcSsHUXBrxBLWP9HiQrzBawvsQBrNkOBIaNhlHdnwVTxde9peVS32Q7I3yYA35FfVNFY9Xh6VuqoC3v2AH3mD1NaPz6gdGYge7qT9pXE6JdxXpqKGo9WDttEVWUeJn6V38v3Qhc4i76Q/y/dCFlbz+o3vP3l7WPIPcJUoQhV0cghCEQghCEQghCEQghCEQgpKRUa9aV6DgzwxxjkxTckmFMUynkaLOscpuTNNyTpuU7HJ6too4jJK+iYRXyYU09A8j1c6AvmjnrfTlw2kzm5jSf5iT81S8ccGtV9v4Mt+Cp+o5/wCP5Ep7GpLgXawfdOxXuJNpsE1BPIc5KgtXwSDP60SvEN6HBrBMtJJnpsPms9RQbbwvaW2oc1VF+/5lTf0u0jLIA2BMqtfYk+at6S6NNbVdGgUBZlG1TliWMpKbS06yrWzp5t1I+38FNbNyqanTFG36SO27mG3WSmll2EperQe7aAn2r2YVu2nVhgnAiQsIkFtaZNZkr6FwxfGtbZTOaiWtmd2Ed33QR6LBhy0fAVX+sOYf7xhHhLSHCfQOVTxnSq+jZVHTcf57pacI1LV6tcnZtj8f+5qrpsEnwErNcU3gLcrjqMuQeuv2LY4jbF0CBA39F804juxUuHluzYZPXLuff8FkOBaZn1IP+3eabjOpFdBXu2395a8C43Stq731TDTTdGhJzCCAI5mFmritmcXdST6nVRhy4L19CFarY1nc4z8Jii7FAh6DP1nedRvcuXvUD6i8eyCpKy/P0h9PuhC4uz3z6fAIWdtPnb3mWyDyiV6EISMZghCEQghCEQghCEQghCEQghCEQkrSpqbks0qRjlOjSNljtN6nD0kwqZpTqPFmWTvqLZUsRItqGYeyzL022JWIcFor6qWUG67Dl5clS8V85VfbLXhPlZj7JK25FOXuBc2dY312hUlarncTG5n8AkauMudoT3dNPLqmqFyIlS6GtaAWbqftONY76huRP2/mTskLttTVRfvjeZUjS07EK1XWAdIl/wDPJ6mNzoo2u10U1pWbs6CPgnmhnKE+usqcZzF24bcpxiLsXrgmdApGVqZ0OninE1lR2JxFn4feu4GZWuTGG4kaNVtQCcpmDpOhHzTFe3aRLSCqe7dlXt/KUO+QYvVzo4OMETVXn7Qqz2uaGtbIIkEmJ8DzWY7RItuFKHpLTJTSD4S4jV9ltxzacyXOuS5cyvHFMlpCBPHPUJK8c5R1KsDVLM8nVYldnvn0+AQlKlSSSvVRO+WJlkq4AEjQhChkkEIQiEEIQiEEIQiEEIQiEEIQiEF2CuF6CvQcQk9N6YY9JAqZj0yjyFljjXSQNtVreIHAUTDZ7rW67AhoBIWMpVYIPQgq1xbEHVB4E/mEhq0Nliekb0jipH9SJU0rcE67K1oYYzokaITtK9A0Kd8MAZMh092+DJP6IHILtuBk6tkKZl/+v1+tVaWV42P15LpKKnOMyy5yBnEqHYNUZzB81Pb4bVMQR6fHVXlWu0/rXcry1rgb9B/8qb+STmxzbTnxzy5xKmphLz7T3en5KJ2B1BqHu9dVfVL9o26JZ+Kg7Kf+Tq7mQtqGx0lMcOrD+MKvuLB7pzOPor+veCOqratWVNXpEA3z85U6nV85wolRTtyw9QnWvXtSFEXoSsVbCLli/WThyjqVFEai4c5SGyASelyRvq2sJiZ8lXVXSSkNS5C49Y3Um85XiEKtjUEIQiEEIQiEEIQiEEIQiEEIQiEEIQiEEIQiE9C6DkIXQOJ5JBUU1O8IEA6HkvULvmz1nOJ6LgdfivDWHX4oQpfFPSccgg248VNSvCNnfFCFHnPaSK7J0MnGLnr8fwXD8Yd1+P4IQvc4nRtc95H+/k7u+KlZfAc/j+CEKdLmXpIHXn6mdm/H1vsP4IN+3r9h/BCFN/Nv7JF4CyJ16OvxURuh1+KEKI6hjOxUonJuR1+K87cHn8UIXPjtO/DE8uLkRDUkhCXtsLnJnaKFG08QhCinc//Z">
            <a:hlinkClick r:id="rId7"/>
          </p:cNvPr>
          <p:cNvSpPr>
            <a:spLocks noChangeAspect="1" noChangeArrowheads="1"/>
          </p:cNvSpPr>
          <p:nvPr/>
        </p:nvSpPr>
        <p:spPr bwMode="auto">
          <a:xfrm>
            <a:off x="1687513" y="-1211263"/>
            <a:ext cx="3810000" cy="2533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400">
              <a:latin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48612" y="143668"/>
            <a:ext cx="4067175" cy="145732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72637" y="4576762"/>
            <a:ext cx="1990725" cy="196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57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1992313" y="4048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Awareness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1992313" y="1557339"/>
            <a:ext cx="8424862" cy="43894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Undertake thorough contextual assessments before decision‐making</a:t>
            </a:r>
          </a:p>
          <a:p>
            <a:pPr eaLnBrk="1" hangingPunct="1">
              <a:defRPr/>
            </a:pPr>
            <a:r>
              <a:rPr lang="en-GB" altLang="en-US" dirty="0" smtClean="0"/>
              <a:t>Foster a sense of ownership and responsibility</a:t>
            </a:r>
          </a:p>
          <a:p>
            <a:pPr eaLnBrk="1" hangingPunct="1">
              <a:defRPr/>
            </a:pPr>
            <a:r>
              <a:rPr lang="en-GB" altLang="en-US" dirty="0" smtClean="0"/>
              <a:t>Enhance transparency and accessibility to information</a:t>
            </a:r>
          </a:p>
          <a:p>
            <a:pPr eaLnBrk="1" hangingPunct="1">
              <a:defRPr/>
            </a:pPr>
            <a:r>
              <a:rPr lang="en-GB" altLang="en-US" dirty="0" smtClean="0"/>
              <a:t>Science and evidence</a:t>
            </a: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3E550CB-BDC6-4E43-8EDB-2A1BE60F1839}" type="slidenum">
              <a:rPr lang="en-GB" altLang="en-US" sz="1200">
                <a:solidFill>
                  <a:srgbClr val="045C75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GB" altLang="en-US" sz="1200">
              <a:solidFill>
                <a:srgbClr val="045C75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0554" y="3744912"/>
            <a:ext cx="5283840" cy="297656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621" y="3978275"/>
            <a:ext cx="38100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731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Empowerment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4807271" cy="435133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Integrate pro‐poor perspectives and opportunity creation for enhancing livelihoods</a:t>
            </a:r>
          </a:p>
          <a:p>
            <a:pPr eaLnBrk="1" hangingPunct="1"/>
            <a:r>
              <a:rPr lang="en-GB" altLang="en-US" dirty="0" smtClean="0"/>
              <a:t>Make use of the power of institutionalisation</a:t>
            </a: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8191FC8-F5C7-48AB-8534-6B55AB56C5E4}" type="slidenum">
              <a:rPr lang="en-GB" altLang="en-US" sz="1200">
                <a:solidFill>
                  <a:srgbClr val="045C75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GB" altLang="en-US" sz="1200">
              <a:solidFill>
                <a:srgbClr val="045C75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3149" y="520919"/>
            <a:ext cx="4191000" cy="2095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3149" y="3293187"/>
            <a:ext cx="4191000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72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Coordination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Enhance networking and partnership</a:t>
            </a:r>
          </a:p>
          <a:p>
            <a:pPr eaLnBrk="1" hangingPunct="1"/>
            <a:r>
              <a:rPr lang="en-GB" altLang="en-US" smtClean="0"/>
              <a:t>Mainstream and share a common understanding on the activity aims</a:t>
            </a: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7A8F29E5-F40B-41CF-9CEF-98985A6AED5D}" type="slidenum">
              <a:rPr lang="en-GB" altLang="en-US" sz="1200">
                <a:solidFill>
                  <a:srgbClr val="045C75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GB" altLang="en-US" sz="1200">
              <a:solidFill>
                <a:srgbClr val="045C75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3368" y="3429000"/>
            <a:ext cx="7285264" cy="343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456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2038350" y="33337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Enforcement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919288" y="1306514"/>
            <a:ext cx="8229600" cy="4389437"/>
          </a:xfrm>
        </p:spPr>
        <p:txBody>
          <a:bodyPr/>
          <a:lstStyle/>
          <a:p>
            <a:pPr eaLnBrk="1" hangingPunct="1"/>
            <a:r>
              <a:rPr lang="en-GB" altLang="en-US" smtClean="0"/>
              <a:t>Ensure effective application of legal power</a:t>
            </a:r>
          </a:p>
          <a:p>
            <a:pPr eaLnBrk="1" hangingPunct="1"/>
            <a:r>
              <a:rPr lang="en-GB" altLang="en-US" smtClean="0"/>
              <a:t>Monitor and survey progress for long term commitment and adaptation</a:t>
            </a:r>
          </a:p>
          <a:p>
            <a:pPr eaLnBrk="1" hangingPunct="1"/>
            <a:r>
              <a:rPr lang="en-GB" altLang="en-US" smtClean="0"/>
              <a:t>E.g. Wildlife Crime Kenya 2016 (Kenya initiated the need to discuss wildlife crime)</a:t>
            </a: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B3A48D4-908D-4DBA-9074-C8EB8D621FAC}" type="slidenum">
              <a:rPr lang="en-GB" altLang="en-US" sz="1200">
                <a:solidFill>
                  <a:srgbClr val="045C75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GB" altLang="en-US" sz="1200">
              <a:solidFill>
                <a:srgbClr val="045C75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913" y="3624262"/>
            <a:ext cx="5000625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112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basic </a:t>
            </a:r>
            <a:r>
              <a:rPr lang="en-GB" dirty="0" smtClean="0"/>
              <a:t>process of CMSP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966" y="1690688"/>
            <a:ext cx="10705834" cy="471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7564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Iterative Process (feed back)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(1) Identifying need and establishing authority</a:t>
            </a:r>
          </a:p>
          <a:p>
            <a:pPr marL="0" indent="0">
              <a:buNone/>
            </a:pPr>
            <a:r>
              <a:rPr lang="en-GB" dirty="0"/>
              <a:t>(2) </a:t>
            </a:r>
            <a:r>
              <a:rPr lang="en-GB" dirty="0">
                <a:solidFill>
                  <a:srgbClr val="FFFF00"/>
                </a:solidFill>
              </a:rPr>
              <a:t>Obtaining financial support</a:t>
            </a:r>
          </a:p>
          <a:p>
            <a:pPr marL="0" indent="0">
              <a:buNone/>
            </a:pPr>
            <a:r>
              <a:rPr lang="en-GB" dirty="0"/>
              <a:t>(3) </a:t>
            </a:r>
            <a:r>
              <a:rPr lang="en-GB" dirty="0" smtClean="0"/>
              <a:t>Organising </a:t>
            </a:r>
            <a:r>
              <a:rPr lang="en-GB" dirty="0"/>
              <a:t>the process through pre-planning</a:t>
            </a:r>
          </a:p>
          <a:p>
            <a:pPr marL="0" indent="0">
              <a:buNone/>
            </a:pPr>
            <a:r>
              <a:rPr lang="en-GB" dirty="0"/>
              <a:t>(4) </a:t>
            </a:r>
            <a:r>
              <a:rPr lang="en-GB" dirty="0" smtClean="0">
                <a:solidFill>
                  <a:srgbClr val="FFFF00"/>
                </a:solidFill>
              </a:rPr>
              <a:t>Organising </a:t>
            </a:r>
            <a:r>
              <a:rPr lang="en-GB" dirty="0">
                <a:solidFill>
                  <a:srgbClr val="FFFF00"/>
                </a:solidFill>
              </a:rPr>
              <a:t>stakeholder participation</a:t>
            </a:r>
          </a:p>
          <a:p>
            <a:pPr marL="0" indent="0">
              <a:buNone/>
            </a:pPr>
            <a:r>
              <a:rPr lang="en-GB" dirty="0"/>
              <a:t>(5) Defining and </a:t>
            </a:r>
            <a:r>
              <a:rPr lang="en-GB" dirty="0" smtClean="0"/>
              <a:t>analysing </a:t>
            </a:r>
            <a:r>
              <a:rPr lang="en-GB" dirty="0"/>
              <a:t>existing conditions</a:t>
            </a:r>
          </a:p>
          <a:p>
            <a:pPr marL="0" indent="0">
              <a:buNone/>
            </a:pPr>
            <a:r>
              <a:rPr lang="en-GB" dirty="0"/>
              <a:t>(6) </a:t>
            </a:r>
            <a:r>
              <a:rPr lang="en-GB" dirty="0">
                <a:solidFill>
                  <a:srgbClr val="FFFF00"/>
                </a:solidFill>
              </a:rPr>
              <a:t>Defining and </a:t>
            </a:r>
            <a:r>
              <a:rPr lang="en-GB" dirty="0" smtClean="0">
                <a:solidFill>
                  <a:srgbClr val="FFFF00"/>
                </a:solidFill>
              </a:rPr>
              <a:t>analysing </a:t>
            </a:r>
            <a:r>
              <a:rPr lang="en-GB" dirty="0">
                <a:solidFill>
                  <a:srgbClr val="FFFF00"/>
                </a:solidFill>
              </a:rPr>
              <a:t>future conditions</a:t>
            </a:r>
          </a:p>
          <a:p>
            <a:pPr marL="0" indent="0">
              <a:buNone/>
            </a:pPr>
            <a:r>
              <a:rPr lang="en-GB" dirty="0"/>
              <a:t>(7) Preparing and approving the spatial management plan</a:t>
            </a:r>
          </a:p>
          <a:p>
            <a:pPr marL="0" indent="0">
              <a:buNone/>
            </a:pPr>
            <a:r>
              <a:rPr lang="en-GB" dirty="0"/>
              <a:t>(8) </a:t>
            </a:r>
            <a:r>
              <a:rPr lang="en-GB" dirty="0">
                <a:solidFill>
                  <a:srgbClr val="FFFF00"/>
                </a:solidFill>
              </a:rPr>
              <a:t>Implementing and enforcing the spatial management plan</a:t>
            </a:r>
          </a:p>
          <a:p>
            <a:pPr marL="0" indent="0">
              <a:buNone/>
            </a:pPr>
            <a:r>
              <a:rPr lang="en-GB" dirty="0"/>
              <a:t>(9) Monitoring and evaluating performance</a:t>
            </a:r>
          </a:p>
          <a:p>
            <a:pPr marL="0" indent="0">
              <a:buNone/>
            </a:pPr>
            <a:r>
              <a:rPr lang="en-GB" dirty="0"/>
              <a:t>(10) </a:t>
            </a:r>
            <a:r>
              <a:rPr lang="en-GB" dirty="0">
                <a:solidFill>
                  <a:srgbClr val="FFFF00"/>
                </a:solidFill>
              </a:rPr>
              <a:t>Adapting the marine spatial management process</a:t>
            </a:r>
          </a:p>
        </p:txBody>
      </p:sp>
    </p:spTree>
    <p:extLst>
      <p:ext uri="{BB962C8B-B14F-4D97-AF65-F5344CB8AC3E}">
        <p14:creationId xmlns:p14="http://schemas.microsoft.com/office/powerpoint/2010/main" val="1480514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Iterative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30501"/>
            <a:ext cx="12136002" cy="412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7188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 smtClean="0"/>
              <a:t>Benefits of </a:t>
            </a:r>
            <a:r>
              <a:rPr lang="en-GB" dirty="0" smtClean="0"/>
              <a:t>CMSP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351" y="1305236"/>
            <a:ext cx="12231351" cy="5552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916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3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293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about the coastal?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4492524" cy="4351338"/>
          </a:xfrm>
        </p:spPr>
        <p:txBody>
          <a:bodyPr/>
          <a:lstStyle/>
          <a:p>
            <a:r>
              <a:rPr lang="en-GB" dirty="0" smtClean="0"/>
              <a:t>Is Coastal and Marine Spatial Planning different?</a:t>
            </a:r>
          </a:p>
          <a:p>
            <a:r>
              <a:rPr lang="en-GB" dirty="0" smtClean="0">
                <a:hlinkClick r:id="rId2"/>
              </a:rPr>
              <a:t>CMSP US 10 mins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9628" y="1967365"/>
            <a:ext cx="4990443" cy="46053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1389" y="3429000"/>
            <a:ext cx="2678003" cy="3143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5629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Conclusion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825625"/>
            <a:ext cx="4219443" cy="4351338"/>
          </a:xfrm>
        </p:spPr>
        <p:txBody>
          <a:bodyPr/>
          <a:lstStyle/>
          <a:p>
            <a:r>
              <a:rPr lang="en-GB" dirty="0" smtClean="0"/>
              <a:t>Journal of Environmental Management (Kidd &amp; McGowan, 2013) article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6098" y="1253217"/>
            <a:ext cx="4415518" cy="54449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754" y="3594539"/>
            <a:ext cx="7026978" cy="3103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652868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152</TotalTime>
  <Words>807</Words>
  <Application>Microsoft Office PowerPoint</Application>
  <PresentationFormat>Widescreen</PresentationFormat>
  <Paragraphs>99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Corbel</vt:lpstr>
      <vt:lpstr>MyriadPro-Light</vt:lpstr>
      <vt:lpstr>MyriadPro-LightIt</vt:lpstr>
      <vt:lpstr>Tahoma</vt:lpstr>
      <vt:lpstr>Times New Roman</vt:lpstr>
      <vt:lpstr>Depth</vt:lpstr>
      <vt:lpstr>An overview</vt:lpstr>
      <vt:lpstr>Introduction</vt:lpstr>
      <vt:lpstr>PowerPoint Presentation</vt:lpstr>
      <vt:lpstr>Sorensen and McCreary (1990)</vt:lpstr>
      <vt:lpstr>Why?</vt:lpstr>
      <vt:lpstr>Why?</vt:lpstr>
      <vt:lpstr>How many did you get?</vt:lpstr>
      <vt:lpstr>Discuss in relation to the coast</vt:lpstr>
      <vt:lpstr>Principles of  Good Governance </vt:lpstr>
      <vt:lpstr>Spatial and temporal space</vt:lpstr>
      <vt:lpstr>Carrying Capacity</vt:lpstr>
      <vt:lpstr>Characteristics</vt:lpstr>
      <vt:lpstr>Lessons for good governance (UN, 2011)</vt:lpstr>
      <vt:lpstr>Awareness</vt:lpstr>
      <vt:lpstr>Empowerment</vt:lpstr>
      <vt:lpstr>Coordination</vt:lpstr>
      <vt:lpstr>Enforcement</vt:lpstr>
      <vt:lpstr>The basic process of CMSP</vt:lpstr>
      <vt:lpstr>An Iterative Process (feed back)</vt:lpstr>
      <vt:lpstr>Iterative </vt:lpstr>
      <vt:lpstr>Benefits of CMSP</vt:lpstr>
      <vt:lpstr>PowerPoint Presentation</vt:lpstr>
      <vt:lpstr>What about the coastal?</vt:lpstr>
      <vt:lpstr>Conclusion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overview</dc:title>
  <dc:creator>Chris House</dc:creator>
  <cp:lastModifiedBy>Chris House</cp:lastModifiedBy>
  <cp:revision>9</cp:revision>
  <dcterms:created xsi:type="dcterms:W3CDTF">2016-11-21T10:10:01Z</dcterms:created>
  <dcterms:modified xsi:type="dcterms:W3CDTF">2016-12-12T17:26:15Z</dcterms:modified>
</cp:coreProperties>
</file>