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56" r:id="rId2"/>
    <p:sldId id="260" r:id="rId3"/>
    <p:sldId id="257" r:id="rId4"/>
    <p:sldId id="261" r:id="rId5"/>
    <p:sldId id="258" r:id="rId6"/>
    <p:sldId id="259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5878"/>
  </p:normalViewPr>
  <p:slideViewPr>
    <p:cSldViewPr snapToGrid="0" snapToObjects="1">
      <p:cViewPr varScale="1">
        <p:scale>
          <a:sx n="77" d="100"/>
          <a:sy n="77" d="100"/>
        </p:scale>
        <p:origin x="65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10/19/2020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10/19/2020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10/19/2020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10/19/2020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10/19/2020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10/19/2020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10/19/2020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10/19/2020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10/19/2020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10/19/2020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10/19/2020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10/19/2020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D36F8C-2D6E-D943-9521-2D4F62FB48E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Revenue Costing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D21E7B-C95A-274E-ACD1-CA71D92671B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Operations Management</a:t>
            </a:r>
          </a:p>
        </p:txBody>
      </p:sp>
    </p:spTree>
    <p:extLst>
      <p:ext uri="{BB962C8B-B14F-4D97-AF65-F5344CB8AC3E}">
        <p14:creationId xmlns:p14="http://schemas.microsoft.com/office/powerpoint/2010/main" val="3880520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A01167-DD7A-F742-957F-AE7C7739D9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Previously….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2158B-7074-C444-8AAD-72188EE13D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2400" dirty="0"/>
              <a:t>Looked at Accounting and the role of cash forecasts and setting budgets</a:t>
            </a:r>
          </a:p>
          <a:p>
            <a:r>
              <a:rPr lang="en-US" sz="2400" dirty="0"/>
              <a:t>You were all advised to determine which organization you wanted to represent at WTM and determine how you will represent that organization.  </a:t>
            </a:r>
          </a:p>
          <a:p>
            <a:r>
              <a:rPr lang="en-US" sz="2400" dirty="0"/>
              <a:t>In line with this you were further advised to determine what you feel should be included in your pitch and the prices associated with those items and/or activities</a:t>
            </a:r>
          </a:p>
        </p:txBody>
      </p:sp>
    </p:spTree>
    <p:extLst>
      <p:ext uri="{BB962C8B-B14F-4D97-AF65-F5344CB8AC3E}">
        <p14:creationId xmlns:p14="http://schemas.microsoft.com/office/powerpoint/2010/main" val="26025779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A31AF5-C3AE-3142-9922-3611A6189B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Revenue costing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75B735-CBA7-F149-A5C2-D1F6BE6546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As we discussed previously, most businesses sell something—either a physical commodity like an ice cream bar or a service like a car repair. </a:t>
            </a:r>
          </a:p>
          <a:p>
            <a:r>
              <a:rPr lang="en-GB" sz="2400" dirty="0"/>
              <a:t>In a modern economy, that sale is made in return for money or at least is evaluated in monetary terms. The total monetary value of the goods or services sold is called </a:t>
            </a:r>
            <a:r>
              <a:rPr lang="en-GB" sz="2400" b="1" dirty="0"/>
              <a:t>revenue</a:t>
            </a:r>
            <a:r>
              <a:rPr lang="en-GB" sz="2400" dirty="0"/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43830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4053A2-521D-3348-BE92-2C8EAE97D5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Today…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68D974-B694-344E-B6AA-36D284BA0F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257778"/>
            <a:ext cx="7729728" cy="4188178"/>
          </a:xfrm>
        </p:spPr>
        <p:txBody>
          <a:bodyPr>
            <a:normAutofit fontScale="92500" lnSpcReduction="20000"/>
          </a:bodyPr>
          <a:lstStyle/>
          <a:p>
            <a:r>
              <a:rPr lang="en-US" sz="2400" dirty="0"/>
              <a:t>In </a:t>
            </a:r>
            <a:r>
              <a:rPr lang="en-US" sz="2400" dirty="0" err="1"/>
              <a:t>organisations</a:t>
            </a:r>
            <a:r>
              <a:rPr lang="en-US" sz="2400" dirty="0"/>
              <a:t>, all activities undertaken will incur costs</a:t>
            </a:r>
          </a:p>
          <a:p>
            <a:r>
              <a:rPr lang="en-GB" sz="2400" dirty="0"/>
              <a:t>Few businesses are able to sell something without incurring expenses to make the sale possible – including attending Trade Shows. </a:t>
            </a:r>
          </a:p>
          <a:p>
            <a:r>
              <a:rPr lang="en-GB" sz="2400" dirty="0"/>
              <a:t>The collective expenses incurred to generate revenue over a period of time, expressed in terms of monetary value, are the </a:t>
            </a:r>
            <a:r>
              <a:rPr lang="en-GB" sz="2400" b="1" dirty="0"/>
              <a:t>cost</a:t>
            </a:r>
            <a:r>
              <a:rPr lang="en-GB" sz="2400" dirty="0"/>
              <a:t>. </a:t>
            </a:r>
          </a:p>
          <a:p>
            <a:r>
              <a:rPr lang="en-GB" sz="2400" dirty="0"/>
              <a:t>Some cost elements are related to the volume of sales; that is, as sales go up, the expenses go up. These costs are called </a:t>
            </a:r>
            <a:r>
              <a:rPr lang="en-GB" sz="2400" b="1" dirty="0"/>
              <a:t>variable costs</a:t>
            </a:r>
            <a:r>
              <a:rPr lang="en-GB" sz="2400" dirty="0"/>
              <a:t>. </a:t>
            </a:r>
          </a:p>
          <a:p>
            <a:r>
              <a:rPr lang="en-GB" sz="2400" dirty="0"/>
              <a:t>For example, if you carry 10 passengers the </a:t>
            </a:r>
            <a:r>
              <a:rPr lang="en-GB" sz="2400" b="1" dirty="0"/>
              <a:t>costs</a:t>
            </a:r>
            <a:r>
              <a:rPr lang="en-GB" sz="2400" dirty="0"/>
              <a:t> will be different to if you carry 20. Or, if you let out 1 room, as opposed to all your available rooms, the </a:t>
            </a:r>
            <a:r>
              <a:rPr lang="en-GB" sz="2400" b="1" dirty="0"/>
              <a:t>costs</a:t>
            </a:r>
            <a:r>
              <a:rPr lang="en-GB" sz="2400" dirty="0"/>
              <a:t> will change.  </a:t>
            </a:r>
            <a:endParaRPr lang="en-US" sz="2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47921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577742-BD91-0D42-B48F-4D145E6416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77FE00-ADFC-044A-9ED4-5FF5BD5FB6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0444" y="2325511"/>
            <a:ext cx="8985956" cy="3951111"/>
          </a:xfrm>
        </p:spPr>
        <p:txBody>
          <a:bodyPr>
            <a:noAutofit/>
          </a:bodyPr>
          <a:lstStyle/>
          <a:p>
            <a:r>
              <a:rPr lang="en-GB" sz="2400" dirty="0"/>
              <a:t>Few businesses are able to sell something without incurring expenses to make the sale possible – including attending Trade Shows. </a:t>
            </a:r>
          </a:p>
          <a:p>
            <a:r>
              <a:rPr lang="en-GB" sz="2400" dirty="0"/>
              <a:t>The collective expenses incurred to generate revenue over a period of time, expressed in terms of monetary value, are the </a:t>
            </a:r>
            <a:r>
              <a:rPr lang="en-GB" sz="2400" b="1" dirty="0"/>
              <a:t>cost</a:t>
            </a:r>
            <a:r>
              <a:rPr lang="en-GB" sz="2400" dirty="0"/>
              <a:t>. </a:t>
            </a:r>
          </a:p>
          <a:p>
            <a:r>
              <a:rPr lang="en-GB" sz="2400" dirty="0"/>
              <a:t>Some cost elements are related to the volume of sales; that is, as sales go up, the expenses go up. These costs are called </a:t>
            </a:r>
            <a:r>
              <a:rPr lang="en-GB" sz="2400" b="1" dirty="0"/>
              <a:t>variable costs</a:t>
            </a:r>
            <a:r>
              <a:rPr lang="en-GB" sz="2400" dirty="0"/>
              <a:t>. </a:t>
            </a:r>
          </a:p>
          <a:p>
            <a:r>
              <a:rPr lang="en-GB" sz="2400" dirty="0"/>
              <a:t>For example, if you carry 10 passengers the </a:t>
            </a:r>
            <a:r>
              <a:rPr lang="en-GB" sz="2400" b="1" dirty="0"/>
              <a:t>costs</a:t>
            </a:r>
            <a:r>
              <a:rPr lang="en-GB" sz="2400" dirty="0"/>
              <a:t> will be different to if you carry 20. Or, if you let out 1 room, as opposed to all your available rooms, the </a:t>
            </a:r>
            <a:r>
              <a:rPr lang="en-GB" sz="2400" b="1" dirty="0"/>
              <a:t>costs</a:t>
            </a:r>
            <a:r>
              <a:rPr lang="en-GB" sz="2400" dirty="0"/>
              <a:t> will change. 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2724284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1BDB03-0F72-B94B-96A9-8119BE2A7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C1870-B0CA-E141-8C48-7EC84204B2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Other costs are largely invariant to the volume of sales, at least within a certain range of sales volumes. These costs are called </a:t>
            </a:r>
            <a:r>
              <a:rPr lang="en-GB" sz="2400" b="1" dirty="0"/>
              <a:t>fixed costs</a:t>
            </a:r>
            <a:r>
              <a:rPr lang="en-GB" sz="2400" dirty="0"/>
              <a:t>. The cost of rent or mortgage, salary of managers. 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0040064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7A3A5D-66E7-6741-9119-A32C9DCC4B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1197CA-C275-954E-9C89-4113C14A94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393244"/>
            <a:ext cx="7729728" cy="3747912"/>
          </a:xfrm>
        </p:spPr>
        <p:txBody>
          <a:bodyPr>
            <a:normAutofit/>
          </a:bodyPr>
          <a:lstStyle/>
          <a:p>
            <a:r>
              <a:rPr lang="en-GB" sz="2400" dirty="0"/>
              <a:t>Businesses are viable on a sustained basis only when the revenue generated by the business generally exceeds the cost incurred in operating the business. </a:t>
            </a:r>
          </a:p>
          <a:p>
            <a:r>
              <a:rPr lang="en-GB" sz="2400" dirty="0"/>
              <a:t>As we looked at previously, the difference between the revenue and cost (found by subtracting the cost from the revenue) is called the </a:t>
            </a:r>
            <a:r>
              <a:rPr lang="en-GB" sz="2400" b="1" dirty="0"/>
              <a:t>profit</a:t>
            </a:r>
            <a:r>
              <a:rPr lang="en-GB" sz="2400" dirty="0"/>
              <a:t>. </a:t>
            </a:r>
          </a:p>
          <a:p>
            <a:r>
              <a:rPr lang="en-GB" sz="2400" dirty="0"/>
              <a:t>When costs exceed revenue, there is a negative profit, or </a:t>
            </a:r>
            <a:r>
              <a:rPr lang="en-GB" sz="2400" b="1" dirty="0"/>
              <a:t>loss</a:t>
            </a:r>
            <a:r>
              <a:rPr lang="en-GB" sz="2400" dirty="0"/>
              <a:t>. 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9785514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considerations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Are you going to introduce a new innovation at WTM?</a:t>
            </a:r>
          </a:p>
          <a:p>
            <a:r>
              <a:rPr lang="en-GB" dirty="0" smtClean="0"/>
              <a:t>i.e. if you are an airline, have you purchased a new fleet?  At an organisational level, management would be looking to recoup the investment into such a large asset.  To do this, they need to sell seats.  Events like WTM enable organisations to market their wares to other organisations with whom they could </a:t>
            </a:r>
            <a:r>
              <a:rPr lang="en-GB" smtClean="0"/>
              <a:t>do business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7938534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834</TotalTime>
  <Words>380</Words>
  <Application>Microsoft Office PowerPoint</Application>
  <PresentationFormat>Widescreen</PresentationFormat>
  <Paragraphs>28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Gill Sans MT</vt:lpstr>
      <vt:lpstr>Parcel</vt:lpstr>
      <vt:lpstr>Revenue Costing</vt:lpstr>
      <vt:lpstr>Previously….</vt:lpstr>
      <vt:lpstr>Revenue costing</vt:lpstr>
      <vt:lpstr>Today…</vt:lpstr>
      <vt:lpstr>costs</vt:lpstr>
      <vt:lpstr>costs</vt:lpstr>
      <vt:lpstr>PowerPoint Presentation</vt:lpstr>
      <vt:lpstr>Assignment considerations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Revenue Costing</dc:title>
  <dc:creator>Microsoft Office User</dc:creator>
  <cp:lastModifiedBy>Marie Pitson</cp:lastModifiedBy>
  <cp:revision>6</cp:revision>
  <dcterms:created xsi:type="dcterms:W3CDTF">2020-10-18T14:32:15Z</dcterms:created>
  <dcterms:modified xsi:type="dcterms:W3CDTF">2020-10-19T12:39:11Z</dcterms:modified>
</cp:coreProperties>
</file>