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60" r:id="rId6"/>
    <p:sldId id="257" r:id="rId7"/>
    <p:sldId id="259" r:id="rId8"/>
    <p:sldId id="258" r:id="rId9"/>
    <p:sldId id="261" r:id="rId10"/>
    <p:sldId id="262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866858-3826-434E-B5E8-F4DD28368103}" v="13" dt="2022-11-06T00:52:12.76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2" d="100"/>
          <a:sy n="72" d="100"/>
        </p:scale>
        <p:origin x="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940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529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1893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658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483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058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5831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144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537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582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797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7615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11/6/2022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727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4" r:id="rId3"/>
    <p:sldLayoutId id="2147483693" r:id="rId4"/>
    <p:sldLayoutId id="2147483692" r:id="rId5"/>
    <p:sldLayoutId id="2147483691" r:id="rId6"/>
    <p:sldLayoutId id="2147483690" r:id="rId7"/>
    <p:sldLayoutId id="2147483689" r:id="rId8"/>
    <p:sldLayoutId id="2147483688" r:id="rId9"/>
    <p:sldLayoutId id="2147483687" r:id="rId10"/>
    <p:sldLayoutId id="2147483685" r:id="rId11"/>
    <p:sldLayoutId id="214748368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8" y="643467"/>
            <a:ext cx="4620584" cy="4567137"/>
          </a:xfrm>
        </p:spPr>
        <p:txBody>
          <a:bodyPr>
            <a:normAutofit/>
          </a:bodyPr>
          <a:lstStyle/>
          <a:p>
            <a:r>
              <a:rPr lang="en-GB" sz="3700" dirty="0">
                <a:cs typeface="Calibri Light"/>
              </a:rPr>
              <a:t>Pauline </a:t>
            </a:r>
            <a:br>
              <a:rPr lang="en-GB" sz="3700" dirty="0">
                <a:cs typeface="Calibri Light"/>
              </a:rPr>
            </a:br>
            <a:r>
              <a:rPr lang="en-GB" sz="3700" dirty="0">
                <a:cs typeface="Calibri Light"/>
              </a:rPr>
              <a:t>Stewart  25003164</a:t>
            </a:r>
            <a:br>
              <a:rPr lang="en-GB" sz="3700" dirty="0">
                <a:cs typeface="Calibri Light"/>
              </a:rPr>
            </a:br>
            <a:r>
              <a:rPr lang="en-GB" sz="3700" dirty="0">
                <a:cs typeface="Calibri Light"/>
              </a:rPr>
              <a:t>Dr Chijioke D Uba</a:t>
            </a:r>
            <a:endParaRPr lang="en-GB" sz="3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7" y="5277684"/>
            <a:ext cx="4620584" cy="775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cs typeface="Calibri"/>
              </a:rPr>
              <a:t>Problem Solving and Decision MakingMSW4004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A607C0-25CB-C602-32E0-B2316D1DB9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355" r="20568" b="9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08D4D-97B7-03F3-BABB-D88EFBA21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 </a:t>
            </a:r>
            <a:r>
              <a:rPr lang="en-GB" sz="2000" dirty="0"/>
              <a:t>Declining Profitability at TM Lewin, UK</a:t>
            </a:r>
            <a:br>
              <a:rPr lang="en-GB" sz="2000" dirty="0"/>
            </a:br>
            <a:r>
              <a:rPr lang="en-GB" sz="2000" dirty="0"/>
              <a:t>Cause and effect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FEB73-4386-33A0-F24A-3FE883BB4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6211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Pandemic</a:t>
            </a:r>
          </a:p>
          <a:p>
            <a:r>
              <a:rPr lang="en-GB" dirty="0"/>
              <a:t>Lockdown restrictions</a:t>
            </a:r>
          </a:p>
          <a:p>
            <a:r>
              <a:rPr lang="en-GB" dirty="0"/>
              <a:t>Brexit</a:t>
            </a:r>
          </a:p>
          <a:p>
            <a:r>
              <a:rPr lang="en-GB" dirty="0"/>
              <a:t>Political crisis </a:t>
            </a:r>
          </a:p>
          <a:p>
            <a:r>
              <a:rPr lang="en-GB" dirty="0"/>
              <a:t>Supply chain</a:t>
            </a:r>
          </a:p>
          <a:p>
            <a:r>
              <a:rPr lang="en-GB" dirty="0"/>
              <a:t>Online purchasing</a:t>
            </a:r>
          </a:p>
          <a:p>
            <a:r>
              <a:rPr lang="en-GB" dirty="0"/>
              <a:t>Inflation</a:t>
            </a:r>
          </a:p>
          <a:p>
            <a:r>
              <a:rPr lang="en-GB" dirty="0"/>
              <a:t>Cost of living / energy</a:t>
            </a:r>
          </a:p>
          <a:p>
            <a:r>
              <a:rPr lang="en-GB" dirty="0"/>
              <a:t>Employees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FDBC1A-E454-714A-4E3C-0E63517DBE14}"/>
              </a:ext>
            </a:extLst>
          </p:cNvPr>
          <p:cNvSpPr txBox="1"/>
          <p:nvPr/>
        </p:nvSpPr>
        <p:spPr>
          <a:xfrm>
            <a:off x="9625698" y="225188"/>
            <a:ext cx="2180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cs typeface="Calibri Light"/>
              </a:rPr>
              <a:t>Pauline </a:t>
            </a:r>
            <a:br>
              <a:rPr lang="en-GB" sz="1800" dirty="0">
                <a:cs typeface="Calibri Light"/>
              </a:rPr>
            </a:br>
            <a:r>
              <a:rPr lang="en-GB" sz="1800" dirty="0">
                <a:cs typeface="Calibri Light"/>
              </a:rPr>
              <a:t>Stewart  25003164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4246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194AA-2BB3-E593-9DF1-94609C9C5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044" y="100082"/>
            <a:ext cx="10274440" cy="361366"/>
          </a:xfrm>
        </p:spPr>
        <p:txBody>
          <a:bodyPr>
            <a:noAutofit/>
          </a:bodyPr>
          <a:lstStyle/>
          <a:p>
            <a:r>
              <a:rPr lang="en-GB" sz="2800" dirty="0"/>
              <a:t>DECLINING PROFITABILITY AT TM LEWIN UK – Pestle Analysis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6F74511-B5F1-251C-F169-407B57877A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944105"/>
              </p:ext>
            </p:extLst>
          </p:nvPr>
        </p:nvGraphicFramePr>
        <p:xfrm>
          <a:off x="1750113" y="461448"/>
          <a:ext cx="7412939" cy="6296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3235">
                  <a:extLst>
                    <a:ext uri="{9D8B030D-6E8A-4147-A177-3AD203B41FA5}">
                      <a16:colId xmlns:a16="http://schemas.microsoft.com/office/drawing/2014/main" val="4105695810"/>
                    </a:ext>
                  </a:extLst>
                </a:gridCol>
                <a:gridCol w="1799861">
                  <a:extLst>
                    <a:ext uri="{9D8B030D-6E8A-4147-A177-3AD203B41FA5}">
                      <a16:colId xmlns:a16="http://schemas.microsoft.com/office/drawing/2014/main" val="3707145860"/>
                    </a:ext>
                  </a:extLst>
                </a:gridCol>
                <a:gridCol w="1906608">
                  <a:extLst>
                    <a:ext uri="{9D8B030D-6E8A-4147-A177-3AD203B41FA5}">
                      <a16:colId xmlns:a16="http://schemas.microsoft.com/office/drawing/2014/main" val="2959007885"/>
                    </a:ext>
                  </a:extLst>
                </a:gridCol>
                <a:gridCol w="1853235">
                  <a:extLst>
                    <a:ext uri="{9D8B030D-6E8A-4147-A177-3AD203B41FA5}">
                      <a16:colId xmlns:a16="http://schemas.microsoft.com/office/drawing/2014/main" val="341387937"/>
                    </a:ext>
                  </a:extLst>
                </a:gridCol>
              </a:tblGrid>
              <a:tr h="408304">
                <a:tc>
                  <a:txBody>
                    <a:bodyPr/>
                    <a:lstStyle/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External Causes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Internal with TM Lewin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Important to  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TM Lewin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7392167"/>
                  </a:ext>
                </a:extLst>
              </a:tr>
              <a:tr h="1108255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Tax Levels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Brexit, pandemic,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UK leave the Common Market, weaker pound, energy crisis, cost of living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8152207"/>
                  </a:ext>
                </a:extLst>
              </a:tr>
              <a:tr h="145823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ECONIMICAL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Global inflation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 rate, cost of living crisis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 restrictions</a:t>
                      </a: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Interest rate unstable, energy rate  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8966"/>
                  </a:ext>
                </a:extLst>
              </a:tr>
              <a:tr h="758279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Consumer trend and taste,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Lifestyle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culture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1836902"/>
                  </a:ext>
                </a:extLst>
              </a:tr>
              <a:tr h="933267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On-line shopping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Need to improve technology for analytics and buying intelligence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3885574"/>
                  </a:ext>
                </a:extLst>
              </a:tr>
              <a:tr h="758279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Employment 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Wage rate and National Minimum Wage increases yearly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7985014"/>
                  </a:ext>
                </a:extLst>
              </a:tr>
              <a:tr h="758279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environment restrictions </a:t>
                      </a:r>
                    </a:p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Sustainable 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Ethically and environmental consumer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750299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7D1E99B-3CC7-5FB9-9CD0-3FEECE01B5E9}"/>
              </a:ext>
            </a:extLst>
          </p:cNvPr>
          <p:cNvSpPr txBox="1"/>
          <p:nvPr/>
        </p:nvSpPr>
        <p:spPr>
          <a:xfrm>
            <a:off x="9351684" y="461448"/>
            <a:ext cx="2180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cs typeface="Calibri Light"/>
              </a:rPr>
              <a:t>Pauline </a:t>
            </a:r>
            <a:br>
              <a:rPr lang="en-GB" sz="1800" dirty="0">
                <a:cs typeface="Calibri Light"/>
              </a:rPr>
            </a:br>
            <a:r>
              <a:rPr lang="en-GB" sz="1800" dirty="0">
                <a:cs typeface="Calibri Light"/>
              </a:rPr>
              <a:t>Stewart  25003164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1590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43">
            <a:extLst>
              <a:ext uri="{FF2B5EF4-FFF2-40B4-BE49-F238E27FC236}">
                <a16:creationId xmlns:a16="http://schemas.microsoft.com/office/drawing/2014/main" id="{551C25EC-0FBD-DB09-B417-A8EA52DF00A3}"/>
              </a:ext>
            </a:extLst>
          </p:cNvPr>
          <p:cNvSpPr>
            <a:spLocks noChangeShapeType="1"/>
          </p:cNvSpPr>
          <p:nvPr/>
        </p:nvSpPr>
        <p:spPr bwMode="auto">
          <a:xfrm>
            <a:off x="2451620" y="264763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 Box 42">
            <a:extLst>
              <a:ext uri="{FF2B5EF4-FFF2-40B4-BE49-F238E27FC236}">
                <a16:creationId xmlns:a16="http://schemas.microsoft.com/office/drawing/2014/main" id="{8397846E-5B91-EABF-10F7-9B4C5DFC6E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8470" y="24523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Interest rate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Line 41">
            <a:extLst>
              <a:ext uri="{FF2B5EF4-FFF2-40B4-BE49-F238E27FC236}">
                <a16:creationId xmlns:a16="http://schemas.microsoft.com/office/drawing/2014/main" id="{5C20F86B-712D-73E1-7BA9-D8B6F4DDD556}"/>
              </a:ext>
            </a:extLst>
          </p:cNvPr>
          <p:cNvSpPr>
            <a:spLocks noChangeShapeType="1"/>
          </p:cNvSpPr>
          <p:nvPr/>
        </p:nvSpPr>
        <p:spPr bwMode="auto">
          <a:xfrm>
            <a:off x="3053283" y="32493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 Box 40">
            <a:extLst>
              <a:ext uri="{FF2B5EF4-FFF2-40B4-BE49-F238E27FC236}">
                <a16:creationId xmlns:a16="http://schemas.microsoft.com/office/drawing/2014/main" id="{BD9410BD-3201-F67E-BB1A-B5B4662B00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78545" y="30524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Energy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Line 39">
            <a:extLst>
              <a:ext uri="{FF2B5EF4-FFF2-40B4-BE49-F238E27FC236}">
                <a16:creationId xmlns:a16="http://schemas.microsoft.com/office/drawing/2014/main" id="{4178486E-1427-537A-CC7D-25744CB2BF92}"/>
              </a:ext>
            </a:extLst>
          </p:cNvPr>
          <p:cNvSpPr>
            <a:spLocks noChangeShapeType="1"/>
          </p:cNvSpPr>
          <p:nvPr/>
        </p:nvSpPr>
        <p:spPr bwMode="auto">
          <a:xfrm>
            <a:off x="3605733" y="38017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 Box 38">
            <a:extLst>
              <a:ext uri="{FF2B5EF4-FFF2-40B4-BE49-F238E27FC236}">
                <a16:creationId xmlns:a16="http://schemas.microsoft.com/office/drawing/2014/main" id="{5752C256-D6F3-F085-851B-EC284E909B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30995" y="36049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Tax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Line 37">
            <a:extLst>
              <a:ext uri="{FF2B5EF4-FFF2-40B4-BE49-F238E27FC236}">
                <a16:creationId xmlns:a16="http://schemas.microsoft.com/office/drawing/2014/main" id="{BF4BF098-ACB5-CF4B-4841-C74A2C03239D}"/>
              </a:ext>
            </a:extLst>
          </p:cNvPr>
          <p:cNvSpPr>
            <a:spLocks noChangeShapeType="1"/>
          </p:cNvSpPr>
          <p:nvPr/>
        </p:nvSpPr>
        <p:spPr bwMode="auto">
          <a:xfrm>
            <a:off x="4796358" y="26555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1" name="Text Box 36">
            <a:extLst>
              <a:ext uri="{FF2B5EF4-FFF2-40B4-BE49-F238E27FC236}">
                <a16:creationId xmlns:a16="http://schemas.microsoft.com/office/drawing/2014/main" id="{820A1929-70E1-EBB1-6608-29F50ED289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21620" y="24523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Pandemic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Line 35">
            <a:extLst>
              <a:ext uri="{FF2B5EF4-FFF2-40B4-BE49-F238E27FC236}">
                <a16:creationId xmlns:a16="http://schemas.microsoft.com/office/drawing/2014/main" id="{FBAD97DB-B9BB-EB4E-86DC-E1019F3E3ACD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9283" y="32556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3" name="Text Box 34">
            <a:extLst>
              <a:ext uri="{FF2B5EF4-FFF2-40B4-BE49-F238E27FC236}">
                <a16:creationId xmlns:a16="http://schemas.microsoft.com/office/drawing/2014/main" id="{2905B76D-CA80-6AFC-7686-0028107120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4545" y="30524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Brexit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Line 33">
            <a:extLst>
              <a:ext uri="{FF2B5EF4-FFF2-40B4-BE49-F238E27FC236}">
                <a16:creationId xmlns:a16="http://schemas.microsoft.com/office/drawing/2014/main" id="{784A169D-E04A-E28C-150F-3A4D363E60E9}"/>
              </a:ext>
            </a:extLst>
          </p:cNvPr>
          <p:cNvSpPr>
            <a:spLocks noChangeShapeType="1"/>
          </p:cNvSpPr>
          <p:nvPr/>
        </p:nvSpPr>
        <p:spPr bwMode="auto">
          <a:xfrm>
            <a:off x="5891733" y="380810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E1F7A128-42C6-05DD-2E21-2EDDD16CDA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6995" y="36049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Inflation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5977A44F-9E7F-1F78-FAE3-26FE3637A3B9}"/>
              </a:ext>
            </a:extLst>
          </p:cNvPr>
          <p:cNvSpPr>
            <a:spLocks noChangeShapeType="1"/>
          </p:cNvSpPr>
          <p:nvPr/>
        </p:nvSpPr>
        <p:spPr bwMode="auto">
          <a:xfrm>
            <a:off x="7002983" y="2639700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7" name="Text Box 30">
            <a:extLst>
              <a:ext uri="{FF2B5EF4-FFF2-40B4-BE49-F238E27FC236}">
                <a16:creationId xmlns:a16="http://schemas.microsoft.com/office/drawing/2014/main" id="{012E7899-6E35-27D2-3082-3992196C1F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91733" y="23952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Trend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Line 29">
            <a:extLst>
              <a:ext uri="{FF2B5EF4-FFF2-40B4-BE49-F238E27FC236}">
                <a16:creationId xmlns:a16="http://schemas.microsoft.com/office/drawing/2014/main" id="{93307F2D-5E0F-DB9E-2096-8BE2200D9397}"/>
              </a:ext>
            </a:extLst>
          </p:cNvPr>
          <p:cNvSpPr>
            <a:spLocks noChangeShapeType="1"/>
          </p:cNvSpPr>
          <p:nvPr/>
        </p:nvSpPr>
        <p:spPr bwMode="auto">
          <a:xfrm>
            <a:off x="7604645" y="324136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9" name="Text Box 28">
            <a:extLst>
              <a:ext uri="{FF2B5EF4-FFF2-40B4-BE49-F238E27FC236}">
                <a16:creationId xmlns:a16="http://schemas.microsoft.com/office/drawing/2014/main" id="{064BC9A7-0E65-A8B4-515C-1707887511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29908" y="30524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On-line shopping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A9C03583-BBCC-8B49-F14E-11583A177344}"/>
              </a:ext>
            </a:extLst>
          </p:cNvPr>
          <p:cNvSpPr>
            <a:spLocks noChangeShapeType="1"/>
          </p:cNvSpPr>
          <p:nvPr/>
        </p:nvSpPr>
        <p:spPr bwMode="auto">
          <a:xfrm>
            <a:off x="8157095" y="3793813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B29CA1B8-7CED-828B-D7BF-909EEC447D4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2358" y="36049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Cost of living</a:t>
            </a:r>
            <a:endParaRPr kumimoji="0" lang="en-GB" altLang="en-US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D4423467-4E63-17E4-7291-03C733AFE9BE}"/>
              </a:ext>
            </a:extLst>
          </p:cNvPr>
          <p:cNvSpPr>
            <a:spLocks noChangeShapeType="1"/>
          </p:cNvSpPr>
          <p:nvPr/>
        </p:nvSpPr>
        <p:spPr bwMode="auto">
          <a:xfrm>
            <a:off x="7191895" y="458597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2009078C-F491-877D-92AE-8C7DE9A6D4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7158" y="4397063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Diversity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23">
            <a:extLst>
              <a:ext uri="{FF2B5EF4-FFF2-40B4-BE49-F238E27FC236}">
                <a16:creationId xmlns:a16="http://schemas.microsoft.com/office/drawing/2014/main" id="{11821CEB-9C81-95A9-3E62-1F65C3B91F31}"/>
              </a:ext>
            </a:extLst>
          </p:cNvPr>
          <p:cNvSpPr>
            <a:spLocks noChangeShapeType="1"/>
          </p:cNvSpPr>
          <p:nvPr/>
        </p:nvSpPr>
        <p:spPr bwMode="auto">
          <a:xfrm>
            <a:off x="6668020" y="5143188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5" name="Text Box 22">
            <a:extLst>
              <a:ext uri="{FF2B5EF4-FFF2-40B4-BE49-F238E27FC236}">
                <a16:creationId xmlns:a16="http://schemas.microsoft.com/office/drawing/2014/main" id="{6936B03A-8C94-36A1-3EDB-4B24EBC08D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93283" y="495427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Restriction on Events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1798362F-6069-6164-1E85-EF3DFC1502A4}"/>
              </a:ext>
            </a:extLst>
          </p:cNvPr>
          <p:cNvSpPr>
            <a:spLocks noChangeShapeType="1"/>
          </p:cNvSpPr>
          <p:nvPr/>
        </p:nvSpPr>
        <p:spPr bwMode="auto">
          <a:xfrm>
            <a:off x="6169545" y="5695638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0DD38E28-F88A-2089-DAEF-6D3B30DB18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4808" y="5506725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Ethical resources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10E30143-C1E0-EAE6-6194-A9B6D65FA5EF}"/>
              </a:ext>
            </a:extLst>
          </p:cNvPr>
          <p:cNvSpPr>
            <a:spLocks noChangeShapeType="1"/>
          </p:cNvSpPr>
          <p:nvPr/>
        </p:nvSpPr>
        <p:spPr bwMode="auto">
          <a:xfrm>
            <a:off x="4664595" y="4555813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E43E7ECB-B1D0-D50F-1424-F137622249D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91445" y="43669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Line 17">
            <a:extLst>
              <a:ext uri="{FF2B5EF4-FFF2-40B4-BE49-F238E27FC236}">
                <a16:creationId xmlns:a16="http://schemas.microsoft.com/office/drawing/2014/main" id="{D96BC423-3D73-A313-B706-ED4E4EC64917}"/>
              </a:ext>
            </a:extLst>
          </p:cNvPr>
          <p:cNvSpPr>
            <a:spLocks noChangeShapeType="1"/>
          </p:cNvSpPr>
          <p:nvPr/>
        </p:nvSpPr>
        <p:spPr bwMode="auto">
          <a:xfrm>
            <a:off x="4215333" y="5113025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1" name="Text Box 16">
            <a:extLst>
              <a:ext uri="{FF2B5EF4-FFF2-40B4-BE49-F238E27FC236}">
                <a16:creationId xmlns:a16="http://schemas.microsoft.com/office/drawing/2014/main" id="{B63A642F-D676-C81F-DEE2-753AE0A0E86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40595" y="492570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Market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" name="Line 15">
            <a:extLst>
              <a:ext uri="{FF2B5EF4-FFF2-40B4-BE49-F238E27FC236}">
                <a16:creationId xmlns:a16="http://schemas.microsoft.com/office/drawing/2014/main" id="{983C3719-103C-5814-A373-64BEB9C9ABB0}"/>
              </a:ext>
            </a:extLst>
          </p:cNvPr>
          <p:cNvSpPr>
            <a:spLocks noChangeShapeType="1"/>
          </p:cNvSpPr>
          <p:nvPr/>
        </p:nvSpPr>
        <p:spPr bwMode="auto">
          <a:xfrm>
            <a:off x="3715270" y="566547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" name="Text Box 14">
            <a:extLst>
              <a:ext uri="{FF2B5EF4-FFF2-40B4-BE49-F238E27FC236}">
                <a16:creationId xmlns:a16="http://schemas.microsoft.com/office/drawing/2014/main" id="{6505D665-C49E-2F01-1E8B-42799681376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42120" y="5478150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Formal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D105304F-AA6F-0C50-09CC-C6FA0FE45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02370" y="173958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economic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708AE129-8B92-AB6C-5D81-F30612504F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7583" y="1739588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Political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8E12A087-AED9-FAED-C7D7-0747BE5CB0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77545" y="1739588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3BF12451-0E9E-EF60-6DB7-083CF8739289}"/>
              </a:ext>
            </a:extLst>
          </p:cNvPr>
          <p:cNvSpPr>
            <a:spLocks noChangeShapeType="1"/>
          </p:cNvSpPr>
          <p:nvPr/>
        </p:nvSpPr>
        <p:spPr bwMode="auto">
          <a:xfrm>
            <a:off x="1928265" y="4168681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A260FAEA-7A3C-B37C-05C5-443409F62096}"/>
              </a:ext>
            </a:extLst>
          </p:cNvPr>
          <p:cNvSpPr>
            <a:spLocks noChangeShapeType="1"/>
          </p:cNvSpPr>
          <p:nvPr/>
        </p:nvSpPr>
        <p:spPr bwMode="auto">
          <a:xfrm>
            <a:off x="2600845" y="2231713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A0C62437-B167-A7FF-46FE-E904B2E9B90C}"/>
              </a:ext>
            </a:extLst>
          </p:cNvPr>
          <p:cNvSpPr>
            <a:spLocks noChangeShapeType="1"/>
          </p:cNvSpPr>
          <p:nvPr/>
        </p:nvSpPr>
        <p:spPr bwMode="auto">
          <a:xfrm>
            <a:off x="4937645" y="2231713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E3A2D889-C21D-A6F9-DD98-67E6B0F4869F}"/>
              </a:ext>
            </a:extLst>
          </p:cNvPr>
          <p:cNvSpPr>
            <a:spLocks noChangeShapeType="1"/>
          </p:cNvSpPr>
          <p:nvPr/>
        </p:nvSpPr>
        <p:spPr bwMode="auto">
          <a:xfrm>
            <a:off x="7177608" y="2231713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E25C837A-4780-C168-0108-3803EE1FDA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43808" y="6068700"/>
            <a:ext cx="99853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Design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F303CDF6-E6C9-0AC2-6B99-F162B0F0EC8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942283" y="4133538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7DE4A7B6-2D76-6A01-33EC-E97A59231E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06020" y="6068700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Supply Chain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29D6D88C-CEC1-BB73-3004-13E9B8692A1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04495" y="4133538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1D708249-9933-B1EB-46A5-C9207A51FA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53871" y="4105912"/>
            <a:ext cx="1671638" cy="521976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Economic</a:t>
            </a: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17BE2654-6E72-E69C-CCD4-F0CA5DB24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73770" y="111252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CFA4237-C485-2326-2F08-3733C6D2565D}"/>
              </a:ext>
            </a:extLst>
          </p:cNvPr>
          <p:cNvSpPr txBox="1"/>
          <p:nvPr/>
        </p:nvSpPr>
        <p:spPr>
          <a:xfrm>
            <a:off x="3591445" y="629587"/>
            <a:ext cx="33409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Fishbone Diagram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83B8E67-0907-888C-F6D3-794A9515524C}"/>
              </a:ext>
            </a:extLst>
          </p:cNvPr>
          <p:cNvSpPr txBox="1"/>
          <p:nvPr/>
        </p:nvSpPr>
        <p:spPr>
          <a:xfrm>
            <a:off x="8274570" y="494675"/>
            <a:ext cx="2180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cs typeface="Calibri Light"/>
              </a:rPr>
              <a:t>Pauline </a:t>
            </a:r>
            <a:br>
              <a:rPr lang="en-GB" sz="1800" dirty="0">
                <a:cs typeface="Calibri Light"/>
              </a:rPr>
            </a:br>
            <a:r>
              <a:rPr lang="en-GB" sz="1800" dirty="0">
                <a:cs typeface="Calibri Light"/>
              </a:rPr>
              <a:t>Stewart  25003164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8480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5244824D-0FAA-F0B5-5675-D02E6CC3EE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469421"/>
              </p:ext>
            </p:extLst>
          </p:nvPr>
        </p:nvGraphicFramePr>
        <p:xfrm>
          <a:off x="838200" y="2011363"/>
          <a:ext cx="1051560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>
                  <a:extLst>
                    <a:ext uri="{9D8B030D-6E8A-4147-A177-3AD203B41FA5}">
                      <a16:colId xmlns:a16="http://schemas.microsoft.com/office/drawing/2014/main" val="3010645272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2723674058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464202454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4169545181"/>
                    </a:ext>
                  </a:extLst>
                </a:gridCol>
                <a:gridCol w="2103120">
                  <a:extLst>
                    <a:ext uri="{9D8B030D-6E8A-4147-A177-3AD203B41FA5}">
                      <a16:colId xmlns:a16="http://schemas.microsoft.com/office/drawing/2014/main" val="39906345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Consumer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5300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en-GB" dirty="0"/>
                        <a:t> =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68003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 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en-GB" dirty="0"/>
                        <a:t> =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2375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 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en-GB" dirty="0"/>
                        <a:t> =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96580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 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x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5</a:t>
                      </a:r>
                      <a:r>
                        <a:rPr lang="en-GB" dirty="0"/>
                        <a:t> =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29880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34091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37890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B832A3A-5BFA-EB6B-DE44-48E5AAB84766}"/>
              </a:ext>
            </a:extLst>
          </p:cNvPr>
          <p:cNvSpPr txBox="1"/>
          <p:nvPr/>
        </p:nvSpPr>
        <p:spPr>
          <a:xfrm>
            <a:off x="723331" y="5227093"/>
            <a:ext cx="265649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Score – 0 to 3</a:t>
            </a:r>
          </a:p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Personal score – 1 to 5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0D188A-71FB-660F-EAE6-E2BB7BF7D1D0}"/>
              </a:ext>
            </a:extLst>
          </p:cNvPr>
          <p:cNvSpPr txBox="1"/>
          <p:nvPr/>
        </p:nvSpPr>
        <p:spPr>
          <a:xfrm>
            <a:off x="4394579" y="641445"/>
            <a:ext cx="16802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GRID Analysis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5E8CCC2-ED63-11DC-7781-AA0C9A98C445}"/>
              </a:ext>
            </a:extLst>
          </p:cNvPr>
          <p:cNvSpPr txBox="1"/>
          <p:nvPr/>
        </p:nvSpPr>
        <p:spPr>
          <a:xfrm>
            <a:off x="8274570" y="494675"/>
            <a:ext cx="2180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cs typeface="Calibri Light"/>
              </a:rPr>
              <a:t>Pauline </a:t>
            </a:r>
            <a:br>
              <a:rPr lang="en-GB" sz="1800" dirty="0">
                <a:cs typeface="Calibri Light"/>
              </a:rPr>
            </a:br>
            <a:r>
              <a:rPr lang="en-GB" sz="1800" dirty="0">
                <a:cs typeface="Calibri Light"/>
              </a:rPr>
              <a:t>Stewart  25003164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637F6CF-7FE3-2401-2BEB-581EFFA16273}"/>
              </a:ext>
            </a:extLst>
          </p:cNvPr>
          <p:cNvSpPr txBox="1"/>
          <p:nvPr/>
        </p:nvSpPr>
        <p:spPr>
          <a:xfrm>
            <a:off x="1916601" y="1445961"/>
            <a:ext cx="9403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 complete this grid analysis has been used Pestel Analysis and Fishbone Diagram</a:t>
            </a:r>
          </a:p>
        </p:txBody>
      </p:sp>
    </p:spTree>
    <p:extLst>
      <p:ext uri="{BB962C8B-B14F-4D97-AF65-F5344CB8AC3E}">
        <p14:creationId xmlns:p14="http://schemas.microsoft.com/office/powerpoint/2010/main" val="3978406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4A51-6C63-3350-8390-FE557E012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Alternative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E91A3-D854-162D-35EF-29E7BD056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Redundancy </a:t>
            </a:r>
          </a:p>
          <a:p>
            <a:r>
              <a:rPr lang="en-GB" dirty="0"/>
              <a:t>Product design</a:t>
            </a:r>
          </a:p>
          <a:p>
            <a:r>
              <a:rPr lang="en-GB" dirty="0"/>
              <a:t>Social  - culture differences</a:t>
            </a:r>
          </a:p>
          <a:p>
            <a:r>
              <a:rPr lang="en-GB" dirty="0"/>
              <a:t>Rebranding</a:t>
            </a:r>
          </a:p>
          <a:p>
            <a:r>
              <a:rPr lang="en-GB" dirty="0"/>
              <a:t>Online sales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1664C7-1004-113F-7E98-013D9FD8C837}"/>
              </a:ext>
            </a:extLst>
          </p:cNvPr>
          <p:cNvSpPr txBox="1"/>
          <p:nvPr/>
        </p:nvSpPr>
        <p:spPr>
          <a:xfrm>
            <a:off x="8274570" y="494675"/>
            <a:ext cx="2180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cs typeface="Calibri Light"/>
              </a:rPr>
              <a:t>Pauline </a:t>
            </a:r>
            <a:br>
              <a:rPr lang="en-GB" sz="1800" dirty="0">
                <a:cs typeface="Calibri Light"/>
              </a:rPr>
            </a:br>
            <a:r>
              <a:rPr lang="en-GB" sz="1800" dirty="0">
                <a:cs typeface="Calibri Light"/>
              </a:rPr>
              <a:t>Stewart  25003164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275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1C028-A31C-B764-C5CC-133E23033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35263-C2EA-91EB-5B25-06F07B2FB2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 </a:t>
            </a:r>
            <a:r>
              <a:rPr lang="en-GB" dirty="0" err="1"/>
              <a:t>Muzio</a:t>
            </a:r>
            <a:r>
              <a:rPr lang="en-GB" dirty="0"/>
              <a:t>. CEO, Group Harmonics – 7 step problem solving in class video link </a:t>
            </a:r>
          </a:p>
          <a:p>
            <a:r>
              <a:rPr lang="en-GB" dirty="0"/>
              <a:t>https:/www.mindtools.com – cause and effect analysis (fishbone diagrams)</a:t>
            </a:r>
          </a:p>
          <a:p>
            <a:r>
              <a:rPr lang="en-GB" dirty="0"/>
              <a:t>https:/corporatefinanceinstitute.com - PESTLE analysis Decision making and problem solving : break through barriers and banish uncertainty at work (Adair, John Eric. </a:t>
            </a:r>
            <a:r>
              <a:rPr lang="en-GB"/>
              <a:t>2019 Kogan Page)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EC6F4F-2FF8-7F9D-5ADC-A471702A5741}"/>
              </a:ext>
            </a:extLst>
          </p:cNvPr>
          <p:cNvSpPr txBox="1"/>
          <p:nvPr/>
        </p:nvSpPr>
        <p:spPr>
          <a:xfrm>
            <a:off x="8274570" y="494675"/>
            <a:ext cx="21804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dirty="0">
                <a:cs typeface="Calibri Light"/>
              </a:rPr>
              <a:t>Pauline </a:t>
            </a:r>
            <a:br>
              <a:rPr lang="en-GB" sz="1800" dirty="0">
                <a:cs typeface="Calibri Light"/>
              </a:rPr>
            </a:br>
            <a:r>
              <a:rPr lang="en-GB" sz="1800" dirty="0">
                <a:cs typeface="Calibri Light"/>
              </a:rPr>
              <a:t>Stewart  25003164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7783791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LightSeedLeftStep">
      <a:dk1>
        <a:srgbClr val="000000"/>
      </a:dk1>
      <a:lt1>
        <a:srgbClr val="FFFFFF"/>
      </a:lt1>
      <a:dk2>
        <a:srgbClr val="223C2D"/>
      </a:dk2>
      <a:lt2>
        <a:srgbClr val="E8E4E2"/>
      </a:lt2>
      <a:accent1>
        <a:srgbClr val="7DA8B9"/>
      </a:accent1>
      <a:accent2>
        <a:srgbClr val="76ACA5"/>
      </a:accent2>
      <a:accent3>
        <a:srgbClr val="81AB94"/>
      </a:accent3>
      <a:accent4>
        <a:srgbClr val="78B07A"/>
      </a:accent4>
      <a:accent5>
        <a:srgbClr val="8FA980"/>
      </a:accent5>
      <a:accent6>
        <a:srgbClr val="9CA672"/>
      </a:accent6>
      <a:hlink>
        <a:srgbClr val="A97561"/>
      </a:hlink>
      <a:folHlink>
        <a:srgbClr val="7F7F7F"/>
      </a:folHlink>
    </a:clrScheme>
    <a:fontScheme name="Custom 3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DED8250749D1E4C9ACB0D7EE238932F" ma:contentTypeVersion="11" ma:contentTypeDescription="Create a new document." ma:contentTypeScope="" ma:versionID="624338e967eb8e4b956c9c9367a38488">
  <xsd:schema xmlns:xsd="http://www.w3.org/2001/XMLSchema" xmlns:xs="http://www.w3.org/2001/XMLSchema" xmlns:p="http://schemas.microsoft.com/office/2006/metadata/properties" xmlns:ns3="84afd9e4-4f67-4839-ba6f-a8afd8eada7a" xmlns:ns4="9f1bb159-e902-4415-8523-ea8d0fe7d6c2" targetNamespace="http://schemas.microsoft.com/office/2006/metadata/properties" ma:root="true" ma:fieldsID="7e069031053cf9065c6bcddc9a716369" ns3:_="" ns4:_="">
    <xsd:import namespace="84afd9e4-4f67-4839-ba6f-a8afd8eada7a"/>
    <xsd:import namespace="9f1bb159-e902-4415-8523-ea8d0fe7d6c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4afd9e4-4f67-4839-ba6f-a8afd8eada7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1bb159-e902-4415-8523-ea8d0fe7d6c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6A9FFFC-D3C5-4287-A6BF-BD977D9A730F}">
  <ds:schemaRefs>
    <ds:schemaRef ds:uri="http://purl.org/dc/elements/1.1/"/>
    <ds:schemaRef ds:uri="http://schemas.microsoft.com/office/2006/metadata/properties"/>
    <ds:schemaRef ds:uri="84afd9e4-4f67-4839-ba6f-a8afd8eada7a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schemas.microsoft.com/office/infopath/2007/PartnerControls"/>
    <ds:schemaRef ds:uri="9f1bb159-e902-4415-8523-ea8d0fe7d6c2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70C8B8B-05B3-447A-97C4-A05D2B6E152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4afd9e4-4f67-4839-ba6f-a8afd8eada7a"/>
    <ds:schemaRef ds:uri="9f1bb159-e902-4415-8523-ea8d0fe7d6c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D9F7EDF-415D-433C-9257-61501F23BB1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5744</TotalTime>
  <Words>389</Words>
  <Application>Microsoft Office PowerPoint</Application>
  <PresentationFormat>Widescreen</PresentationFormat>
  <Paragraphs>115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Century Gothic</vt:lpstr>
      <vt:lpstr>BrushVTI</vt:lpstr>
      <vt:lpstr>Pauline  Stewart  25003164 Dr Chijioke D Uba</vt:lpstr>
      <vt:lpstr>Introduction: Declining Profitability at TM Lewin, UK Cause and effect</vt:lpstr>
      <vt:lpstr>DECLINING PROFITABILITY AT TM LEWIN UK – Pestle Analysis</vt:lpstr>
      <vt:lpstr>PowerPoint Presentation</vt:lpstr>
      <vt:lpstr>PowerPoint Presentation</vt:lpstr>
      <vt:lpstr>Alternative solutions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Pauline Stewart</dc:creator>
  <cp:lastModifiedBy>Pauline Stewart (25001364)</cp:lastModifiedBy>
  <cp:revision>40</cp:revision>
  <dcterms:created xsi:type="dcterms:W3CDTF">2022-10-31T02:21:40Z</dcterms:created>
  <dcterms:modified xsi:type="dcterms:W3CDTF">2022-11-06T13:58:01Z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0x010100EDED8250749D1E4C9ACB0D7EE238932F</vt:lpwstr>
  </property>
</Properties>
</file>