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70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fa-IR"/>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A41B166-9505-443D-9B31-F57968539DD7}" type="datetimeFigureOut">
              <a:rPr lang="fa-IR" smtClean="0"/>
              <a:t>05/10/1446</a:t>
            </a:fld>
            <a:endParaRPr lang="fa-IR"/>
          </a:p>
        </p:txBody>
      </p:sp>
      <p:sp>
        <p:nvSpPr>
          <p:cNvPr id="5" name="Footer Placeholder 4"/>
          <p:cNvSpPr>
            <a:spLocks noGrp="1"/>
          </p:cNvSpPr>
          <p:nvPr>
            <p:ph type="ftr" sz="quarter" idx="11"/>
          </p:nvPr>
        </p:nvSpPr>
        <p:spPr/>
        <p:txBody>
          <a:bodyPr/>
          <a:lstStyle/>
          <a:p>
            <a:endParaRPr lang="fa-IR"/>
          </a:p>
        </p:txBody>
      </p:sp>
      <p:sp>
        <p:nvSpPr>
          <p:cNvPr id="6" name="Slide Number Placeholder 5"/>
          <p:cNvSpPr>
            <a:spLocks noGrp="1"/>
          </p:cNvSpPr>
          <p:nvPr>
            <p:ph type="sldNum" sz="quarter" idx="12"/>
          </p:nvPr>
        </p:nvSpPr>
        <p:spPr/>
        <p:txBody>
          <a:bodyPr/>
          <a:lstStyle/>
          <a:p>
            <a:fld id="{E472C93D-C163-46F5-B334-76EB4B33FAF8}" type="slidenum">
              <a:rPr lang="fa-IR" smtClean="0"/>
              <a:t>‹#›</a:t>
            </a:fld>
            <a:endParaRPr lang="fa-IR"/>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1082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41B166-9505-443D-9B31-F57968539DD7}" type="datetimeFigureOut">
              <a:rPr lang="fa-IR" smtClean="0"/>
              <a:t>05/10/1446</a:t>
            </a:fld>
            <a:endParaRPr lang="fa-IR"/>
          </a:p>
        </p:txBody>
      </p:sp>
      <p:sp>
        <p:nvSpPr>
          <p:cNvPr id="5" name="Footer Placeholder 4"/>
          <p:cNvSpPr>
            <a:spLocks noGrp="1"/>
          </p:cNvSpPr>
          <p:nvPr>
            <p:ph type="ftr" sz="quarter" idx="11"/>
          </p:nvPr>
        </p:nvSpPr>
        <p:spPr/>
        <p:txBody>
          <a:bodyPr/>
          <a:lstStyle/>
          <a:p>
            <a:endParaRPr lang="fa-IR"/>
          </a:p>
        </p:txBody>
      </p:sp>
      <p:sp>
        <p:nvSpPr>
          <p:cNvPr id="6" name="Slide Number Placeholder 5"/>
          <p:cNvSpPr>
            <a:spLocks noGrp="1"/>
          </p:cNvSpPr>
          <p:nvPr>
            <p:ph type="sldNum" sz="quarter" idx="12"/>
          </p:nvPr>
        </p:nvSpPr>
        <p:spPr/>
        <p:txBody>
          <a:bodyPr/>
          <a:lstStyle/>
          <a:p>
            <a:fld id="{E472C93D-C163-46F5-B334-76EB4B33FAF8}" type="slidenum">
              <a:rPr lang="fa-IR" smtClean="0"/>
              <a:t>‹#›</a:t>
            </a:fld>
            <a:endParaRPr lang="fa-IR"/>
          </a:p>
        </p:txBody>
      </p:sp>
    </p:spTree>
    <p:extLst>
      <p:ext uri="{BB962C8B-B14F-4D97-AF65-F5344CB8AC3E}">
        <p14:creationId xmlns:p14="http://schemas.microsoft.com/office/powerpoint/2010/main" val="3325096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41B166-9505-443D-9B31-F57968539DD7}" type="datetimeFigureOut">
              <a:rPr lang="fa-IR" smtClean="0"/>
              <a:t>05/10/1446</a:t>
            </a:fld>
            <a:endParaRPr lang="fa-IR"/>
          </a:p>
        </p:txBody>
      </p:sp>
      <p:sp>
        <p:nvSpPr>
          <p:cNvPr id="5" name="Footer Placeholder 4"/>
          <p:cNvSpPr>
            <a:spLocks noGrp="1"/>
          </p:cNvSpPr>
          <p:nvPr>
            <p:ph type="ftr" sz="quarter" idx="11"/>
          </p:nvPr>
        </p:nvSpPr>
        <p:spPr/>
        <p:txBody>
          <a:bodyPr/>
          <a:lstStyle/>
          <a:p>
            <a:endParaRPr lang="fa-IR"/>
          </a:p>
        </p:txBody>
      </p:sp>
      <p:sp>
        <p:nvSpPr>
          <p:cNvPr id="6" name="Slide Number Placeholder 5"/>
          <p:cNvSpPr>
            <a:spLocks noGrp="1"/>
          </p:cNvSpPr>
          <p:nvPr>
            <p:ph type="sldNum" sz="quarter" idx="12"/>
          </p:nvPr>
        </p:nvSpPr>
        <p:spPr/>
        <p:txBody>
          <a:bodyPr/>
          <a:lstStyle/>
          <a:p>
            <a:fld id="{E472C93D-C163-46F5-B334-76EB4B33FAF8}" type="slidenum">
              <a:rPr lang="fa-IR" smtClean="0"/>
              <a:t>‹#›</a:t>
            </a:fld>
            <a:endParaRPr lang="fa-IR"/>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998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A41B166-9505-443D-9B31-F57968539DD7}" type="datetimeFigureOut">
              <a:rPr lang="fa-IR" smtClean="0"/>
              <a:t>05/10/1446</a:t>
            </a:fld>
            <a:endParaRPr lang="fa-IR"/>
          </a:p>
        </p:txBody>
      </p:sp>
      <p:sp>
        <p:nvSpPr>
          <p:cNvPr id="6" name="Footer Placeholder 5"/>
          <p:cNvSpPr>
            <a:spLocks noGrp="1"/>
          </p:cNvSpPr>
          <p:nvPr>
            <p:ph type="ftr" sz="quarter" idx="11"/>
          </p:nvPr>
        </p:nvSpPr>
        <p:spPr/>
        <p:txBody>
          <a:bodyPr/>
          <a:lstStyle/>
          <a:p>
            <a:endParaRPr lang="fa-IR"/>
          </a:p>
        </p:txBody>
      </p:sp>
      <p:sp>
        <p:nvSpPr>
          <p:cNvPr id="7" name="Slide Number Placeholder 6"/>
          <p:cNvSpPr>
            <a:spLocks noGrp="1"/>
          </p:cNvSpPr>
          <p:nvPr>
            <p:ph type="sldNum" sz="quarter" idx="12"/>
          </p:nvPr>
        </p:nvSpPr>
        <p:spPr/>
        <p:txBody>
          <a:bodyPr/>
          <a:lstStyle/>
          <a:p>
            <a:fld id="{E472C93D-C163-46F5-B334-76EB4B33FAF8}" type="slidenum">
              <a:rPr lang="fa-IR" smtClean="0"/>
              <a:t>‹#›</a:t>
            </a:fld>
            <a:endParaRPr lang="fa-IR"/>
          </a:p>
        </p:txBody>
      </p:sp>
    </p:spTree>
    <p:extLst>
      <p:ext uri="{BB962C8B-B14F-4D97-AF65-F5344CB8AC3E}">
        <p14:creationId xmlns:p14="http://schemas.microsoft.com/office/powerpoint/2010/main" val="1553486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A41B166-9505-443D-9B31-F57968539DD7}" type="datetimeFigureOut">
              <a:rPr lang="fa-IR" smtClean="0"/>
              <a:t>05/10/1446</a:t>
            </a:fld>
            <a:endParaRPr lang="fa-IR"/>
          </a:p>
        </p:txBody>
      </p:sp>
      <p:sp>
        <p:nvSpPr>
          <p:cNvPr id="8" name="Footer Placeholder 7"/>
          <p:cNvSpPr>
            <a:spLocks noGrp="1"/>
          </p:cNvSpPr>
          <p:nvPr>
            <p:ph type="ftr" sz="quarter" idx="11"/>
          </p:nvPr>
        </p:nvSpPr>
        <p:spPr/>
        <p:txBody>
          <a:bodyPr/>
          <a:lstStyle/>
          <a:p>
            <a:endParaRPr lang="fa-IR"/>
          </a:p>
        </p:txBody>
      </p:sp>
      <p:sp>
        <p:nvSpPr>
          <p:cNvPr id="9" name="Slide Number Placeholder 8"/>
          <p:cNvSpPr>
            <a:spLocks noGrp="1"/>
          </p:cNvSpPr>
          <p:nvPr>
            <p:ph type="sldNum" sz="quarter" idx="12"/>
          </p:nvPr>
        </p:nvSpPr>
        <p:spPr/>
        <p:txBody>
          <a:bodyPr/>
          <a:lstStyle/>
          <a:p>
            <a:fld id="{E472C93D-C163-46F5-B334-76EB4B33FAF8}" type="slidenum">
              <a:rPr lang="fa-IR" smtClean="0"/>
              <a:t>‹#›</a:t>
            </a:fld>
            <a:endParaRPr lang="fa-IR"/>
          </a:p>
        </p:txBody>
      </p:sp>
    </p:spTree>
    <p:extLst>
      <p:ext uri="{BB962C8B-B14F-4D97-AF65-F5344CB8AC3E}">
        <p14:creationId xmlns:p14="http://schemas.microsoft.com/office/powerpoint/2010/main" val="1800577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A41B166-9505-443D-9B31-F57968539DD7}" type="datetimeFigureOut">
              <a:rPr lang="fa-IR" smtClean="0"/>
              <a:t>05/10/1446</a:t>
            </a:fld>
            <a:endParaRPr lang="fa-IR"/>
          </a:p>
        </p:txBody>
      </p:sp>
      <p:sp>
        <p:nvSpPr>
          <p:cNvPr id="4" name="Footer Placeholder 3"/>
          <p:cNvSpPr>
            <a:spLocks noGrp="1"/>
          </p:cNvSpPr>
          <p:nvPr>
            <p:ph type="ftr" sz="quarter" idx="11"/>
          </p:nvPr>
        </p:nvSpPr>
        <p:spPr/>
        <p:txBody>
          <a:bodyPr/>
          <a:lstStyle/>
          <a:p>
            <a:endParaRPr lang="fa-IR"/>
          </a:p>
        </p:txBody>
      </p:sp>
      <p:sp>
        <p:nvSpPr>
          <p:cNvPr id="5" name="Slide Number Placeholder 4"/>
          <p:cNvSpPr>
            <a:spLocks noGrp="1"/>
          </p:cNvSpPr>
          <p:nvPr>
            <p:ph type="sldNum" sz="quarter" idx="12"/>
          </p:nvPr>
        </p:nvSpPr>
        <p:spPr/>
        <p:txBody>
          <a:bodyPr/>
          <a:lstStyle/>
          <a:p>
            <a:fld id="{E472C93D-C163-46F5-B334-76EB4B33FAF8}" type="slidenum">
              <a:rPr lang="fa-IR" smtClean="0"/>
              <a:t>‹#›</a:t>
            </a:fld>
            <a:endParaRPr lang="fa-IR"/>
          </a:p>
        </p:txBody>
      </p:sp>
    </p:spTree>
    <p:extLst>
      <p:ext uri="{BB962C8B-B14F-4D97-AF65-F5344CB8AC3E}">
        <p14:creationId xmlns:p14="http://schemas.microsoft.com/office/powerpoint/2010/main" val="1109232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A41B166-9505-443D-9B31-F57968539DD7}" type="datetimeFigureOut">
              <a:rPr lang="fa-IR" smtClean="0"/>
              <a:t>05/10/1446</a:t>
            </a:fld>
            <a:endParaRPr lang="fa-IR"/>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fa-IR"/>
          </a:p>
        </p:txBody>
      </p:sp>
      <p:sp>
        <p:nvSpPr>
          <p:cNvPr id="9" name="Slide Number Placeholder 8"/>
          <p:cNvSpPr>
            <a:spLocks noGrp="1"/>
          </p:cNvSpPr>
          <p:nvPr>
            <p:ph type="sldNum" sz="quarter" idx="12"/>
          </p:nvPr>
        </p:nvSpPr>
        <p:spPr/>
        <p:txBody>
          <a:bodyPr/>
          <a:lstStyle/>
          <a:p>
            <a:fld id="{E472C93D-C163-46F5-B334-76EB4B33FAF8}" type="slidenum">
              <a:rPr lang="fa-IR" smtClean="0"/>
              <a:t>‹#›</a:t>
            </a:fld>
            <a:endParaRPr lang="fa-IR"/>
          </a:p>
        </p:txBody>
      </p:sp>
    </p:spTree>
    <p:extLst>
      <p:ext uri="{BB962C8B-B14F-4D97-AF65-F5344CB8AC3E}">
        <p14:creationId xmlns:p14="http://schemas.microsoft.com/office/powerpoint/2010/main" val="555478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A41B166-9505-443D-9B31-F57968539DD7}" type="datetimeFigureOut">
              <a:rPr lang="fa-IR" smtClean="0"/>
              <a:t>05/10/1446</a:t>
            </a:fld>
            <a:endParaRPr lang="fa-IR"/>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fa-I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472C93D-C163-46F5-B334-76EB4B33FAF8}" type="slidenum">
              <a:rPr lang="fa-IR" smtClean="0"/>
              <a:t>‹#›</a:t>
            </a:fld>
            <a:endParaRPr lang="fa-IR"/>
          </a:p>
        </p:txBody>
      </p:sp>
    </p:spTree>
    <p:extLst>
      <p:ext uri="{BB962C8B-B14F-4D97-AF65-F5344CB8AC3E}">
        <p14:creationId xmlns:p14="http://schemas.microsoft.com/office/powerpoint/2010/main" val="3408288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41B166-9505-443D-9B31-F57968539DD7}" type="datetimeFigureOut">
              <a:rPr lang="fa-IR" smtClean="0"/>
              <a:t>05/10/1446</a:t>
            </a:fld>
            <a:endParaRPr lang="fa-IR"/>
          </a:p>
        </p:txBody>
      </p:sp>
      <p:sp>
        <p:nvSpPr>
          <p:cNvPr id="6" name="Footer Placeholder 5"/>
          <p:cNvSpPr>
            <a:spLocks noGrp="1"/>
          </p:cNvSpPr>
          <p:nvPr>
            <p:ph type="ftr" sz="quarter" idx="11"/>
          </p:nvPr>
        </p:nvSpPr>
        <p:spPr/>
        <p:txBody>
          <a:bodyPr/>
          <a:lstStyle/>
          <a:p>
            <a:endParaRPr lang="fa-IR"/>
          </a:p>
        </p:txBody>
      </p:sp>
      <p:sp>
        <p:nvSpPr>
          <p:cNvPr id="7" name="Slide Number Placeholder 6"/>
          <p:cNvSpPr>
            <a:spLocks noGrp="1"/>
          </p:cNvSpPr>
          <p:nvPr>
            <p:ph type="sldNum" sz="quarter" idx="12"/>
          </p:nvPr>
        </p:nvSpPr>
        <p:spPr/>
        <p:txBody>
          <a:bodyPr/>
          <a:lstStyle/>
          <a:p>
            <a:fld id="{E472C93D-C163-46F5-B334-76EB4B33FAF8}" type="slidenum">
              <a:rPr lang="fa-IR" smtClean="0"/>
              <a:t>‹#›</a:t>
            </a:fld>
            <a:endParaRPr lang="fa-IR"/>
          </a:p>
        </p:txBody>
      </p:sp>
    </p:spTree>
    <p:extLst>
      <p:ext uri="{BB962C8B-B14F-4D97-AF65-F5344CB8AC3E}">
        <p14:creationId xmlns:p14="http://schemas.microsoft.com/office/powerpoint/2010/main" val="1411922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41B166-9505-443D-9B31-F57968539DD7}" type="datetimeFigureOut">
              <a:rPr lang="fa-IR" smtClean="0"/>
              <a:t>05/10/1446</a:t>
            </a:fld>
            <a:endParaRPr lang="fa-IR"/>
          </a:p>
        </p:txBody>
      </p:sp>
      <p:sp>
        <p:nvSpPr>
          <p:cNvPr id="5" name="Footer Placeholder 4"/>
          <p:cNvSpPr>
            <a:spLocks noGrp="1"/>
          </p:cNvSpPr>
          <p:nvPr>
            <p:ph type="ftr" sz="quarter" idx="11"/>
          </p:nvPr>
        </p:nvSpPr>
        <p:spPr/>
        <p:txBody>
          <a:bodyPr/>
          <a:lstStyle/>
          <a:p>
            <a:endParaRPr lang="fa-IR"/>
          </a:p>
        </p:txBody>
      </p:sp>
      <p:sp>
        <p:nvSpPr>
          <p:cNvPr id="6" name="Slide Number Placeholder 5"/>
          <p:cNvSpPr>
            <a:spLocks noGrp="1"/>
          </p:cNvSpPr>
          <p:nvPr>
            <p:ph type="sldNum" sz="quarter" idx="12"/>
          </p:nvPr>
        </p:nvSpPr>
        <p:spPr/>
        <p:txBody>
          <a:bodyPr/>
          <a:lstStyle/>
          <a:p>
            <a:fld id="{E472C93D-C163-46F5-B334-76EB4B33FAF8}" type="slidenum">
              <a:rPr lang="fa-IR" smtClean="0"/>
              <a:t>‹#›</a:t>
            </a:fld>
            <a:endParaRPr lang="fa-IR"/>
          </a:p>
        </p:txBody>
      </p:sp>
    </p:spTree>
    <p:extLst>
      <p:ext uri="{BB962C8B-B14F-4D97-AF65-F5344CB8AC3E}">
        <p14:creationId xmlns:p14="http://schemas.microsoft.com/office/powerpoint/2010/main" val="1104042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A41B166-9505-443D-9B31-F57968539DD7}" type="datetimeFigureOut">
              <a:rPr lang="fa-IR" smtClean="0"/>
              <a:t>05/10/1446</a:t>
            </a:fld>
            <a:endParaRPr lang="fa-IR"/>
          </a:p>
        </p:txBody>
      </p:sp>
      <p:sp>
        <p:nvSpPr>
          <p:cNvPr id="5" name="Footer Placeholder 4"/>
          <p:cNvSpPr>
            <a:spLocks noGrp="1"/>
          </p:cNvSpPr>
          <p:nvPr>
            <p:ph type="ftr" sz="quarter" idx="11"/>
          </p:nvPr>
        </p:nvSpPr>
        <p:spPr/>
        <p:txBody>
          <a:bodyPr/>
          <a:lstStyle/>
          <a:p>
            <a:endParaRPr lang="fa-IR"/>
          </a:p>
        </p:txBody>
      </p:sp>
      <p:sp>
        <p:nvSpPr>
          <p:cNvPr id="6" name="Slide Number Placeholder 5"/>
          <p:cNvSpPr>
            <a:spLocks noGrp="1"/>
          </p:cNvSpPr>
          <p:nvPr>
            <p:ph type="sldNum" sz="quarter" idx="12"/>
          </p:nvPr>
        </p:nvSpPr>
        <p:spPr/>
        <p:txBody>
          <a:bodyPr/>
          <a:lstStyle/>
          <a:p>
            <a:fld id="{E472C93D-C163-46F5-B334-76EB4B33FAF8}" type="slidenum">
              <a:rPr lang="fa-IR" smtClean="0"/>
              <a:t>‹#›</a:t>
            </a:fld>
            <a:endParaRPr lang="fa-IR"/>
          </a:p>
        </p:txBody>
      </p:sp>
    </p:spTree>
    <p:extLst>
      <p:ext uri="{BB962C8B-B14F-4D97-AF65-F5344CB8AC3E}">
        <p14:creationId xmlns:p14="http://schemas.microsoft.com/office/powerpoint/2010/main" val="993601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A41B166-9505-443D-9B31-F57968539DD7}" type="datetimeFigureOut">
              <a:rPr lang="fa-IR" smtClean="0"/>
              <a:t>05/10/1446</a:t>
            </a:fld>
            <a:endParaRPr lang="fa-IR"/>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fa-I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472C93D-C163-46F5-B334-76EB4B33FAF8}" type="slidenum">
              <a:rPr lang="fa-IR" smtClean="0"/>
              <a:t>‹#›</a:t>
            </a:fld>
            <a:endParaRPr lang="fa-IR"/>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3153452"/>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1"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r" defTabSz="914400" rtl="1"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r" defTabSz="914400" rtl="1"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r" defTabSz="914400" rtl="1"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4650"/>
            <a:ext cx="12192000" cy="7491983"/>
          </a:xfrm>
          <a:prstGeom prst="rect">
            <a:avLst/>
          </a:prstGeom>
        </p:spPr>
      </p:pic>
      <p:sp>
        <p:nvSpPr>
          <p:cNvPr id="3" name="Subtitle 2"/>
          <p:cNvSpPr>
            <a:spLocks noGrp="1"/>
          </p:cNvSpPr>
          <p:nvPr>
            <p:ph type="subTitle" idx="1"/>
          </p:nvPr>
        </p:nvSpPr>
        <p:spPr>
          <a:xfrm>
            <a:off x="2454498" y="941929"/>
            <a:ext cx="5646313" cy="1440663"/>
          </a:xfrm>
        </p:spPr>
        <p:txBody>
          <a:bodyPr>
            <a:normAutofit/>
          </a:bodyPr>
          <a:lstStyle/>
          <a:p>
            <a:r>
              <a:rPr lang="en-US" sz="4400" b="1" dirty="0" smtClean="0"/>
              <a:t>ELearning policies</a:t>
            </a:r>
            <a:endParaRPr lang="fa-IR" sz="4400" b="1" dirty="0"/>
          </a:p>
        </p:txBody>
      </p:sp>
    </p:spTree>
    <p:extLst>
      <p:ext uri="{BB962C8B-B14F-4D97-AF65-F5344CB8AC3E}">
        <p14:creationId xmlns:p14="http://schemas.microsoft.com/office/powerpoint/2010/main" val="13183543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9550" y="334850"/>
            <a:ext cx="9708095" cy="811368"/>
          </a:xfrm>
        </p:spPr>
        <p:txBody>
          <a:bodyPr>
            <a:normAutofit/>
          </a:bodyPr>
          <a:lstStyle/>
          <a:p>
            <a:r>
              <a:rPr lang="en-US" sz="4400" b="1" dirty="0">
                <a:solidFill>
                  <a:schemeClr val="bg2">
                    <a:lumMod val="50000"/>
                  </a:schemeClr>
                </a:solidFill>
              </a:rPr>
              <a:t>Policy </a:t>
            </a:r>
            <a:r>
              <a:rPr lang="en-US" sz="4400" b="1" dirty="0" smtClean="0">
                <a:solidFill>
                  <a:schemeClr val="bg2">
                    <a:lumMod val="50000"/>
                  </a:schemeClr>
                </a:solidFill>
              </a:rPr>
              <a:t>Overview</a:t>
            </a:r>
            <a:endParaRPr lang="fa-IR" sz="4400" dirty="0">
              <a:solidFill>
                <a:schemeClr val="bg2">
                  <a:lumMod val="50000"/>
                </a:schemeClr>
              </a:solidFill>
            </a:endParaRPr>
          </a:p>
        </p:txBody>
      </p:sp>
      <p:sp>
        <p:nvSpPr>
          <p:cNvPr id="3" name="Content Placeholder 2"/>
          <p:cNvSpPr>
            <a:spLocks noGrp="1"/>
          </p:cNvSpPr>
          <p:nvPr>
            <p:ph idx="1"/>
          </p:nvPr>
        </p:nvSpPr>
        <p:spPr>
          <a:xfrm>
            <a:off x="1097280" y="1845734"/>
            <a:ext cx="9708095" cy="3627787"/>
          </a:xfrm>
        </p:spPr>
        <p:txBody>
          <a:bodyPr>
            <a:noAutofit/>
          </a:bodyPr>
          <a:lstStyle/>
          <a:p>
            <a:pPr lvl="0" algn="l" rtl="0"/>
            <a:r>
              <a:rPr lang="en-US" sz="3200" b="1" dirty="0">
                <a:cs typeface="+mj-cs"/>
              </a:rPr>
              <a:t>Purpose</a:t>
            </a:r>
            <a:r>
              <a:rPr lang="en-US" sz="3200" dirty="0">
                <a:cs typeface="+mj-cs"/>
              </a:rPr>
              <a:t>: This document outlines the institution’s policies for creating, delivering, and managing e-learning programs. Its aim is to ensure accessibility, quality, data privacy, and user support across all online learning environments.</a:t>
            </a:r>
          </a:p>
          <a:p>
            <a:pPr lvl="0" algn="l" rtl="0"/>
            <a:r>
              <a:rPr lang="en-US" sz="3200" b="1" dirty="0">
                <a:cs typeface="+mj-cs"/>
              </a:rPr>
              <a:t>Scope</a:t>
            </a:r>
            <a:r>
              <a:rPr lang="en-US" sz="3200" dirty="0">
                <a:cs typeface="+mj-cs"/>
              </a:rPr>
              <a:t>: This policy applies to all students, faculty, and staff involved in e-learning activities.</a:t>
            </a:r>
          </a:p>
          <a:p>
            <a:pPr algn="l"/>
            <a:endParaRPr lang="fa-IR" sz="3200" dirty="0">
              <a:cs typeface="+mj-cs"/>
            </a:endParaRPr>
          </a:p>
        </p:txBody>
      </p:sp>
    </p:spTree>
    <p:extLst>
      <p:ext uri="{BB962C8B-B14F-4D97-AF65-F5344CB8AC3E}">
        <p14:creationId xmlns:p14="http://schemas.microsoft.com/office/powerpoint/2010/main" val="4063600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8305" y="3370722"/>
            <a:ext cx="5336750" cy="3105406"/>
          </a:xfrm>
          <a:prstGeom prst="rect">
            <a:avLst/>
          </a:prstGeom>
        </p:spPr>
      </p:pic>
      <p:sp>
        <p:nvSpPr>
          <p:cNvPr id="2" name="Title 1"/>
          <p:cNvSpPr>
            <a:spLocks noGrp="1"/>
          </p:cNvSpPr>
          <p:nvPr>
            <p:ph type="title"/>
          </p:nvPr>
        </p:nvSpPr>
        <p:spPr>
          <a:xfrm>
            <a:off x="543489" y="286951"/>
            <a:ext cx="10058400" cy="951749"/>
          </a:xfrm>
        </p:spPr>
        <p:txBody>
          <a:bodyPr/>
          <a:lstStyle/>
          <a:p>
            <a:r>
              <a:rPr lang="en-US" b="1" dirty="0" smtClean="0">
                <a:solidFill>
                  <a:schemeClr val="bg2">
                    <a:lumMod val="50000"/>
                  </a:schemeClr>
                </a:solidFill>
              </a:rPr>
              <a:t>Accessibility </a:t>
            </a:r>
            <a:r>
              <a:rPr lang="en-US" b="1" dirty="0">
                <a:solidFill>
                  <a:schemeClr val="bg2">
                    <a:lumMod val="50000"/>
                  </a:schemeClr>
                </a:solidFill>
              </a:rPr>
              <a:t>and </a:t>
            </a:r>
            <a:r>
              <a:rPr lang="en-US" b="1" dirty="0" smtClean="0">
                <a:solidFill>
                  <a:schemeClr val="bg2">
                    <a:lumMod val="50000"/>
                  </a:schemeClr>
                </a:solidFill>
              </a:rPr>
              <a:t>Inclusivity</a:t>
            </a:r>
            <a:endParaRPr lang="fa-IR" b="1" dirty="0">
              <a:solidFill>
                <a:schemeClr val="bg2">
                  <a:lumMod val="50000"/>
                </a:schemeClr>
              </a:solidFill>
            </a:endParaRPr>
          </a:p>
        </p:txBody>
      </p:sp>
      <p:sp>
        <p:nvSpPr>
          <p:cNvPr id="3" name="Content Placeholder 2"/>
          <p:cNvSpPr>
            <a:spLocks noGrp="1"/>
          </p:cNvSpPr>
          <p:nvPr>
            <p:ph idx="1"/>
          </p:nvPr>
        </p:nvSpPr>
        <p:spPr>
          <a:xfrm>
            <a:off x="865460" y="1729824"/>
            <a:ext cx="10058400" cy="4023360"/>
          </a:xfrm>
        </p:spPr>
        <p:txBody>
          <a:bodyPr/>
          <a:lstStyle/>
          <a:p>
            <a:pPr lvl="0" algn="l" rtl="0"/>
            <a:r>
              <a:rPr lang="en-US" b="1" dirty="0"/>
              <a:t>Policy Statement</a:t>
            </a:r>
            <a:r>
              <a:rPr lang="en-US" dirty="0"/>
              <a:t>: All e-learning materials and platforms must comply </a:t>
            </a:r>
            <a:r>
              <a:rPr lang="en-US" dirty="0" smtClean="0"/>
              <a:t>standards </a:t>
            </a:r>
            <a:r>
              <a:rPr lang="en-US" dirty="0"/>
              <a:t>to ensure accessibility for </a:t>
            </a:r>
            <a:r>
              <a:rPr lang="en-US" dirty="0" smtClean="0"/>
              <a:t>individuals</a:t>
            </a:r>
            <a:endParaRPr lang="en-US" dirty="0"/>
          </a:p>
          <a:p>
            <a:pPr lvl="0" algn="l" rtl="0"/>
            <a:r>
              <a:rPr lang="en-US" b="1" dirty="0"/>
              <a:t>Implementation</a:t>
            </a:r>
            <a:r>
              <a:rPr lang="en-US" dirty="0"/>
              <a:t>: Course designers are required to add text alternatives to images, provide captions for videos, and ensure compatibility with screen readers. Regular audits of course content will be conducted to assess compliance.</a:t>
            </a:r>
          </a:p>
          <a:p>
            <a:pPr marL="0" lvl="0" indent="0" algn="l" rtl="0">
              <a:buNone/>
            </a:pPr>
            <a:endParaRPr lang="en-US" dirty="0"/>
          </a:p>
        </p:txBody>
      </p:sp>
    </p:spTree>
    <p:extLst>
      <p:ext uri="{BB962C8B-B14F-4D97-AF65-F5344CB8AC3E}">
        <p14:creationId xmlns:p14="http://schemas.microsoft.com/office/powerpoint/2010/main" val="4079638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1078558"/>
          </a:xfrm>
        </p:spPr>
        <p:txBody>
          <a:bodyPr/>
          <a:lstStyle/>
          <a:p>
            <a:r>
              <a:rPr lang="en-US" b="1" dirty="0" smtClean="0">
                <a:solidFill>
                  <a:schemeClr val="bg2">
                    <a:lumMod val="50000"/>
                  </a:schemeClr>
                </a:solidFill>
              </a:rPr>
              <a:t>Data </a:t>
            </a:r>
            <a:r>
              <a:rPr lang="en-US" b="1" dirty="0">
                <a:solidFill>
                  <a:schemeClr val="bg2">
                    <a:lumMod val="50000"/>
                  </a:schemeClr>
                </a:solidFill>
              </a:rPr>
              <a:t>Privacy and Security</a:t>
            </a:r>
            <a:endParaRPr lang="fa-IR" b="1" dirty="0">
              <a:solidFill>
                <a:schemeClr val="bg2">
                  <a:lumMod val="50000"/>
                </a:schemeClr>
              </a:solidFill>
            </a:endParaRPr>
          </a:p>
        </p:txBody>
      </p:sp>
      <p:sp>
        <p:nvSpPr>
          <p:cNvPr id="3" name="Content Placeholder 2"/>
          <p:cNvSpPr>
            <a:spLocks noGrp="1"/>
          </p:cNvSpPr>
          <p:nvPr>
            <p:ph idx="1"/>
          </p:nvPr>
        </p:nvSpPr>
        <p:spPr>
          <a:xfrm>
            <a:off x="1097280" y="1845734"/>
            <a:ext cx="10058400" cy="4349004"/>
          </a:xfrm>
        </p:spPr>
        <p:txBody>
          <a:bodyPr/>
          <a:lstStyle/>
          <a:p>
            <a:pPr lvl="0" algn="l" rtl="0"/>
            <a:r>
              <a:rPr lang="en-US" b="1" dirty="0"/>
              <a:t>Policy Statement</a:t>
            </a:r>
            <a:r>
              <a:rPr lang="en-US" dirty="0"/>
              <a:t>: Personal data collected during e-learning activities will be stored securely and only used in accordance with GDPR and relevant local data protection laws.</a:t>
            </a:r>
          </a:p>
          <a:p>
            <a:pPr lvl="0" algn="l" rtl="0"/>
            <a:r>
              <a:rPr lang="en-US" b="1" dirty="0"/>
              <a:t>Implementation</a:t>
            </a:r>
            <a:r>
              <a:rPr lang="en-US" dirty="0"/>
              <a:t>: Data will be encrypted and stored for no longer than necessary. User consent is required for data collection beyond what is essential for course delivery.</a:t>
            </a:r>
          </a:p>
          <a:p>
            <a:pPr algn="l" rtl="0"/>
            <a:endParaRPr lang="fa-IR"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53717" y="3242282"/>
            <a:ext cx="7945596" cy="3433028"/>
          </a:xfrm>
          <a:prstGeom prst="rect">
            <a:avLst/>
          </a:prstGeom>
        </p:spPr>
      </p:pic>
    </p:spTree>
    <p:extLst>
      <p:ext uri="{BB962C8B-B14F-4D97-AF65-F5344CB8AC3E}">
        <p14:creationId xmlns:p14="http://schemas.microsoft.com/office/powerpoint/2010/main" val="1701810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84426" y="3056185"/>
            <a:ext cx="5526244" cy="3295650"/>
          </a:xfrm>
          <a:prstGeom prst="rect">
            <a:avLst/>
          </a:prstGeom>
        </p:spPr>
      </p:pic>
      <p:sp>
        <p:nvSpPr>
          <p:cNvPr id="2" name="Title 1"/>
          <p:cNvSpPr>
            <a:spLocks noGrp="1"/>
          </p:cNvSpPr>
          <p:nvPr>
            <p:ph type="title"/>
          </p:nvPr>
        </p:nvSpPr>
        <p:spPr>
          <a:xfrm>
            <a:off x="1097280" y="286604"/>
            <a:ext cx="10058400" cy="820980"/>
          </a:xfrm>
        </p:spPr>
        <p:txBody>
          <a:bodyPr/>
          <a:lstStyle/>
          <a:p>
            <a:r>
              <a:rPr lang="en-US" b="1" dirty="0">
                <a:solidFill>
                  <a:schemeClr val="bg2">
                    <a:lumMod val="50000"/>
                  </a:schemeClr>
                </a:solidFill>
              </a:rPr>
              <a:t>Quality Assurance and Standards</a:t>
            </a:r>
            <a:endParaRPr lang="fa-IR" b="1" dirty="0">
              <a:solidFill>
                <a:schemeClr val="bg2">
                  <a:lumMod val="50000"/>
                </a:schemeClr>
              </a:solidFill>
            </a:endParaRPr>
          </a:p>
        </p:txBody>
      </p:sp>
      <p:sp>
        <p:nvSpPr>
          <p:cNvPr id="3" name="Content Placeholder 2"/>
          <p:cNvSpPr>
            <a:spLocks noGrp="1"/>
          </p:cNvSpPr>
          <p:nvPr>
            <p:ph idx="1"/>
          </p:nvPr>
        </p:nvSpPr>
        <p:spPr/>
        <p:txBody>
          <a:bodyPr/>
          <a:lstStyle/>
          <a:p>
            <a:pPr lvl="0" algn="l" rtl="0"/>
            <a:r>
              <a:rPr lang="en-US" b="1" dirty="0"/>
              <a:t>Policy Statement</a:t>
            </a:r>
            <a:r>
              <a:rPr lang="en-US" dirty="0"/>
              <a:t>: E-learning courses must align with academic standards and undergo periodic quality reviews.</a:t>
            </a:r>
          </a:p>
          <a:p>
            <a:pPr lvl="0" algn="l" rtl="0"/>
            <a:r>
              <a:rPr lang="en-US" b="1" dirty="0"/>
              <a:t>Implementation</a:t>
            </a:r>
            <a:r>
              <a:rPr lang="en-US" dirty="0"/>
              <a:t>: Each course will be reviewed annually, with feedback collected from students and peer reviews conducted by faculty.</a:t>
            </a:r>
          </a:p>
          <a:p>
            <a:pPr algn="l"/>
            <a:endParaRPr lang="fa-IR" dirty="0"/>
          </a:p>
        </p:txBody>
      </p:sp>
    </p:spTree>
    <p:extLst>
      <p:ext uri="{BB962C8B-B14F-4D97-AF65-F5344CB8AC3E}">
        <p14:creationId xmlns:p14="http://schemas.microsoft.com/office/powerpoint/2010/main" val="103380486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795222"/>
          </a:xfrm>
        </p:spPr>
        <p:txBody>
          <a:bodyPr/>
          <a:lstStyle/>
          <a:p>
            <a:r>
              <a:rPr lang="en-US" b="1" dirty="0">
                <a:solidFill>
                  <a:schemeClr val="bg2">
                    <a:lumMod val="50000"/>
                  </a:schemeClr>
                </a:solidFill>
              </a:rPr>
              <a:t>Adaptive Learning and Personalization</a:t>
            </a:r>
            <a:endParaRPr lang="fa-IR" b="1" dirty="0">
              <a:solidFill>
                <a:schemeClr val="bg2">
                  <a:lumMod val="50000"/>
                </a:schemeClr>
              </a:solidFill>
            </a:endParaRPr>
          </a:p>
        </p:txBody>
      </p:sp>
      <p:sp>
        <p:nvSpPr>
          <p:cNvPr id="3" name="Content Placeholder 2"/>
          <p:cNvSpPr>
            <a:spLocks noGrp="1"/>
          </p:cNvSpPr>
          <p:nvPr>
            <p:ph idx="1"/>
          </p:nvPr>
        </p:nvSpPr>
        <p:spPr/>
        <p:txBody>
          <a:bodyPr/>
          <a:lstStyle/>
          <a:p>
            <a:pPr lvl="0" algn="l" rtl="0"/>
            <a:r>
              <a:rPr lang="en-US" b="1" dirty="0"/>
              <a:t>Policy Statement</a:t>
            </a:r>
            <a:r>
              <a:rPr lang="en-US" dirty="0"/>
              <a:t>: Adaptive learning tools should enhance personalization, but user privacy and transparency must be maintained.</a:t>
            </a:r>
          </a:p>
          <a:p>
            <a:pPr lvl="0" algn="l" rtl="0"/>
            <a:r>
              <a:rPr lang="en-US" b="1" dirty="0"/>
              <a:t>Implementation</a:t>
            </a:r>
            <a:r>
              <a:rPr lang="en-US" dirty="0"/>
              <a:t>: LMS tools may recommend content based on progress but should allow learners to opt out of automated suggestions. Regular evaluation of adaptive tools will ensure they are effective and unbiased.</a:t>
            </a:r>
          </a:p>
          <a:p>
            <a:pPr algn="l"/>
            <a:endParaRPr lang="fa-IR"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4016" y="3477296"/>
            <a:ext cx="10058400" cy="2871989"/>
          </a:xfrm>
          <a:prstGeom prst="rect">
            <a:avLst/>
          </a:prstGeom>
        </p:spPr>
      </p:pic>
    </p:spTree>
    <p:extLst>
      <p:ext uri="{BB962C8B-B14F-4D97-AF65-F5344CB8AC3E}">
        <p14:creationId xmlns:p14="http://schemas.microsoft.com/office/powerpoint/2010/main" val="8344122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846738"/>
          </a:xfrm>
        </p:spPr>
        <p:txBody>
          <a:bodyPr>
            <a:normAutofit/>
          </a:bodyPr>
          <a:lstStyle/>
          <a:p>
            <a:r>
              <a:rPr lang="en-US" sz="4000" b="1" dirty="0">
                <a:solidFill>
                  <a:schemeClr val="bg2">
                    <a:lumMod val="50000"/>
                  </a:schemeClr>
                </a:solidFill>
              </a:rPr>
              <a:t>Intellectual Property (IP) and Content Ownership</a:t>
            </a:r>
            <a:endParaRPr lang="fa-IR" sz="4000" b="1" dirty="0">
              <a:solidFill>
                <a:schemeClr val="bg2">
                  <a:lumMod val="50000"/>
                </a:schemeClr>
              </a:solidFill>
            </a:endParaRPr>
          </a:p>
        </p:txBody>
      </p:sp>
      <p:sp>
        <p:nvSpPr>
          <p:cNvPr id="3" name="Content Placeholder 2"/>
          <p:cNvSpPr>
            <a:spLocks noGrp="1"/>
          </p:cNvSpPr>
          <p:nvPr>
            <p:ph idx="1"/>
          </p:nvPr>
        </p:nvSpPr>
        <p:spPr/>
        <p:txBody>
          <a:bodyPr/>
          <a:lstStyle/>
          <a:p>
            <a:pPr lvl="0" algn="l" rtl="0"/>
            <a:r>
              <a:rPr lang="en-US" b="1" dirty="0"/>
              <a:t>Policy Statement</a:t>
            </a:r>
            <a:r>
              <a:rPr lang="en-US" dirty="0"/>
              <a:t>: Content developed by faculty remains their intellectual property unless an agreement states otherwise.</a:t>
            </a:r>
          </a:p>
          <a:p>
            <a:pPr lvl="0" algn="l" rtl="0"/>
            <a:r>
              <a:rPr lang="en-US" b="1" dirty="0"/>
              <a:t>Implementation</a:t>
            </a:r>
            <a:r>
              <a:rPr lang="en-US" dirty="0"/>
              <a:t>: Faculty are encouraged to license their materials under Creative Commons where appropriate. Contracts should specify ownership rights for content developed with institutional resources.</a:t>
            </a:r>
          </a:p>
          <a:p>
            <a:pPr algn="l"/>
            <a:endParaRPr lang="fa-IR"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87785" y="3492120"/>
            <a:ext cx="6568998" cy="2895801"/>
          </a:xfrm>
          <a:prstGeom prst="rect">
            <a:avLst/>
          </a:prstGeom>
        </p:spPr>
      </p:pic>
    </p:spTree>
    <p:extLst>
      <p:ext uri="{BB962C8B-B14F-4D97-AF65-F5344CB8AC3E}">
        <p14:creationId xmlns:p14="http://schemas.microsoft.com/office/powerpoint/2010/main" val="1943224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885374"/>
          </a:xfrm>
        </p:spPr>
        <p:txBody>
          <a:bodyPr/>
          <a:lstStyle/>
          <a:p>
            <a:r>
              <a:rPr lang="en-US" b="1" dirty="0">
                <a:solidFill>
                  <a:schemeClr val="bg2">
                    <a:lumMod val="50000"/>
                  </a:schemeClr>
                </a:solidFill>
              </a:rPr>
              <a:t>Assessment and Academic Integrity</a:t>
            </a:r>
            <a:endParaRPr lang="fa-IR" b="1" dirty="0">
              <a:solidFill>
                <a:schemeClr val="bg2">
                  <a:lumMod val="50000"/>
                </a:schemeClr>
              </a:solidFill>
            </a:endParaRPr>
          </a:p>
        </p:txBody>
      </p:sp>
      <p:sp>
        <p:nvSpPr>
          <p:cNvPr id="3" name="Content Placeholder 2"/>
          <p:cNvSpPr>
            <a:spLocks noGrp="1"/>
          </p:cNvSpPr>
          <p:nvPr>
            <p:ph idx="1"/>
          </p:nvPr>
        </p:nvSpPr>
        <p:spPr/>
        <p:txBody>
          <a:bodyPr/>
          <a:lstStyle/>
          <a:p>
            <a:pPr lvl="0" algn="l" rtl="0"/>
            <a:r>
              <a:rPr lang="en-US" b="1" dirty="0"/>
              <a:t>Policy Statement</a:t>
            </a:r>
            <a:r>
              <a:rPr lang="en-US" dirty="0"/>
              <a:t>: Online assessments will maintain academic integrity through secure proctoring methods and plagiarism detection tools.</a:t>
            </a:r>
          </a:p>
          <a:p>
            <a:pPr lvl="0" algn="l" rtl="0"/>
            <a:r>
              <a:rPr lang="en-US" b="1" dirty="0"/>
              <a:t>Implementation</a:t>
            </a:r>
            <a:r>
              <a:rPr lang="en-US" dirty="0"/>
              <a:t>: Exams will utilize software like </a:t>
            </a:r>
            <a:r>
              <a:rPr lang="en-US" dirty="0" err="1"/>
              <a:t>Respondus</a:t>
            </a:r>
            <a:r>
              <a:rPr lang="en-US" dirty="0"/>
              <a:t> or </a:t>
            </a:r>
            <a:r>
              <a:rPr lang="en-US" dirty="0" err="1"/>
              <a:t>Turnitin</a:t>
            </a:r>
            <a:r>
              <a:rPr lang="en-US" dirty="0"/>
              <a:t> to ensure compliance. Course instructors are responsible for reporting any violations of academic integrity.</a:t>
            </a:r>
          </a:p>
          <a:p>
            <a:pPr algn="l"/>
            <a:endParaRPr lang="fa-IR"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3108" y="3298619"/>
            <a:ext cx="6694531" cy="3024908"/>
          </a:xfrm>
          <a:prstGeom prst="rect">
            <a:avLst/>
          </a:prstGeom>
        </p:spPr>
      </p:pic>
    </p:spTree>
    <p:extLst>
      <p:ext uri="{BB962C8B-B14F-4D97-AF65-F5344CB8AC3E}">
        <p14:creationId xmlns:p14="http://schemas.microsoft.com/office/powerpoint/2010/main" val="16059512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924011"/>
          </a:xfrm>
        </p:spPr>
        <p:txBody>
          <a:bodyPr/>
          <a:lstStyle/>
          <a:p>
            <a:r>
              <a:rPr lang="en-US" b="1" dirty="0">
                <a:solidFill>
                  <a:schemeClr val="bg2">
                    <a:lumMod val="50000"/>
                  </a:schemeClr>
                </a:solidFill>
              </a:rPr>
              <a:t>User Training and Support</a:t>
            </a:r>
            <a:endParaRPr lang="fa-IR" b="1" dirty="0">
              <a:solidFill>
                <a:schemeClr val="bg2">
                  <a:lumMod val="50000"/>
                </a:schemeClr>
              </a:solidFill>
            </a:endParaRPr>
          </a:p>
        </p:txBody>
      </p:sp>
      <p:sp>
        <p:nvSpPr>
          <p:cNvPr id="3" name="Content Placeholder 2"/>
          <p:cNvSpPr>
            <a:spLocks noGrp="1"/>
          </p:cNvSpPr>
          <p:nvPr>
            <p:ph idx="1"/>
          </p:nvPr>
        </p:nvSpPr>
        <p:spPr/>
        <p:txBody>
          <a:bodyPr/>
          <a:lstStyle/>
          <a:p>
            <a:pPr lvl="0" algn="l" rtl="0"/>
            <a:r>
              <a:rPr lang="en-US" b="1" dirty="0"/>
              <a:t>Policy Statement</a:t>
            </a:r>
            <a:r>
              <a:rPr lang="en-US" dirty="0"/>
              <a:t>: All users will receive guidance and technical support to help them effectively use the e-learning platform.</a:t>
            </a:r>
          </a:p>
          <a:p>
            <a:pPr lvl="0" algn="l" rtl="0"/>
            <a:r>
              <a:rPr lang="en-US" b="1" dirty="0"/>
              <a:t>Implementation</a:t>
            </a:r>
            <a:r>
              <a:rPr lang="en-US" dirty="0"/>
              <a:t>: Orientation sessions, instructional videos, and a 24/7 support desk will be available. Faculty will receive specialized training on LMS features and accessibility tools.</a:t>
            </a:r>
          </a:p>
          <a:p>
            <a:pPr algn="l"/>
            <a:endParaRPr lang="fa-IR"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6834" y="3261038"/>
            <a:ext cx="7379594" cy="2904589"/>
          </a:xfrm>
          <a:prstGeom prst="rect">
            <a:avLst/>
          </a:prstGeom>
        </p:spPr>
      </p:pic>
    </p:spTree>
    <p:extLst>
      <p:ext uri="{BB962C8B-B14F-4D97-AF65-F5344CB8AC3E}">
        <p14:creationId xmlns:p14="http://schemas.microsoft.com/office/powerpoint/2010/main" val="514834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911132"/>
          </a:xfrm>
        </p:spPr>
        <p:txBody>
          <a:bodyPr/>
          <a:lstStyle/>
          <a:p>
            <a:r>
              <a:rPr lang="en-US" b="1" dirty="0">
                <a:solidFill>
                  <a:schemeClr val="bg2">
                    <a:lumMod val="50000"/>
                  </a:schemeClr>
                </a:solidFill>
              </a:rPr>
              <a:t>Technology and Infrastructure Standards</a:t>
            </a:r>
            <a:endParaRPr lang="fa-IR" b="1" dirty="0">
              <a:solidFill>
                <a:schemeClr val="bg2">
                  <a:lumMod val="50000"/>
                </a:schemeClr>
              </a:solidFill>
            </a:endParaRPr>
          </a:p>
        </p:txBody>
      </p:sp>
      <p:sp>
        <p:nvSpPr>
          <p:cNvPr id="3" name="Content Placeholder 2"/>
          <p:cNvSpPr>
            <a:spLocks noGrp="1"/>
          </p:cNvSpPr>
          <p:nvPr>
            <p:ph idx="1"/>
          </p:nvPr>
        </p:nvSpPr>
        <p:spPr/>
        <p:txBody>
          <a:bodyPr/>
          <a:lstStyle/>
          <a:p>
            <a:pPr lvl="0" algn="l" rtl="0"/>
            <a:r>
              <a:rPr lang="en-US" b="1" dirty="0"/>
              <a:t>Policy Statement</a:t>
            </a:r>
            <a:r>
              <a:rPr lang="en-US" dirty="0"/>
              <a:t>: The e-learning platform must meet high standards for stability, security, and compatibility across devices.</a:t>
            </a:r>
          </a:p>
          <a:p>
            <a:pPr algn="l"/>
            <a:r>
              <a:rPr lang="en-US" b="1" dirty="0"/>
              <a:t>Implementation</a:t>
            </a:r>
            <a:r>
              <a:rPr lang="en-US" dirty="0"/>
              <a:t>: Platforms must have an uptime of 99.5% and undergo regular testing. A disaster recovery plan must be in place, including regular backups and security updates</a:t>
            </a:r>
            <a:endParaRPr lang="fa-IR"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5763" y="3464416"/>
            <a:ext cx="9958792" cy="2897747"/>
          </a:xfrm>
          <a:prstGeom prst="rect">
            <a:avLst/>
          </a:prstGeom>
        </p:spPr>
      </p:pic>
    </p:spTree>
    <p:extLst>
      <p:ext uri="{BB962C8B-B14F-4D97-AF65-F5344CB8AC3E}">
        <p14:creationId xmlns:p14="http://schemas.microsoft.com/office/powerpoint/2010/main" val="1696136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911132"/>
          </a:xfrm>
        </p:spPr>
        <p:txBody>
          <a:bodyPr/>
          <a:lstStyle/>
          <a:p>
            <a:r>
              <a:rPr lang="en-US" b="1" dirty="0">
                <a:solidFill>
                  <a:schemeClr val="bg2">
                    <a:lumMod val="50000"/>
                  </a:schemeClr>
                </a:solidFill>
              </a:rPr>
              <a:t>Policy on AI and Machine Learning Use</a:t>
            </a:r>
            <a:endParaRPr lang="fa-IR" b="1" dirty="0">
              <a:solidFill>
                <a:schemeClr val="bg2">
                  <a:lumMod val="50000"/>
                </a:schemeClr>
              </a:solidFill>
            </a:endParaRPr>
          </a:p>
        </p:txBody>
      </p:sp>
      <p:sp>
        <p:nvSpPr>
          <p:cNvPr id="3" name="Content Placeholder 2"/>
          <p:cNvSpPr>
            <a:spLocks noGrp="1"/>
          </p:cNvSpPr>
          <p:nvPr>
            <p:ph idx="1"/>
          </p:nvPr>
        </p:nvSpPr>
        <p:spPr>
          <a:xfrm>
            <a:off x="1097280" y="1300766"/>
            <a:ext cx="10058400" cy="4568328"/>
          </a:xfrm>
        </p:spPr>
        <p:txBody>
          <a:bodyPr/>
          <a:lstStyle/>
          <a:p>
            <a:pPr lvl="0" algn="l" rtl="0"/>
            <a:r>
              <a:rPr lang="en-US" b="1" dirty="0"/>
              <a:t>Policy Statement</a:t>
            </a:r>
            <a:r>
              <a:rPr lang="en-US" dirty="0"/>
              <a:t>: AI features must be transparent, ethical, and should not compromise user data privacy.</a:t>
            </a:r>
          </a:p>
          <a:p>
            <a:pPr lvl="0" algn="l" rtl="0"/>
            <a:r>
              <a:rPr lang="en-US" b="1" dirty="0"/>
              <a:t>Implementation</a:t>
            </a:r>
            <a:r>
              <a:rPr lang="en-US" dirty="0"/>
              <a:t>: Any AI-driven tools, such as automated grading systems, will be regularly reviewed for bias and effectiveness. Users will be informed of AI processes and may opt out when possible.</a:t>
            </a:r>
          </a:p>
          <a:p>
            <a:pPr algn="l"/>
            <a:endParaRPr lang="fa-IR"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76889" y="2803922"/>
            <a:ext cx="7117116" cy="3506726"/>
          </a:xfrm>
          <a:prstGeom prst="rect">
            <a:avLst/>
          </a:prstGeom>
        </p:spPr>
      </p:pic>
    </p:spTree>
    <p:extLst>
      <p:ext uri="{BB962C8B-B14F-4D97-AF65-F5344CB8AC3E}">
        <p14:creationId xmlns:p14="http://schemas.microsoft.com/office/powerpoint/2010/main" val="2503532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988405"/>
          </a:xfrm>
        </p:spPr>
        <p:txBody>
          <a:bodyPr/>
          <a:lstStyle/>
          <a:p>
            <a:r>
              <a:rPr lang="en-US" b="1" dirty="0">
                <a:solidFill>
                  <a:schemeClr val="bg2">
                    <a:lumMod val="50000"/>
                  </a:schemeClr>
                </a:solidFill>
              </a:rPr>
              <a:t>Evaluation and Policy Review</a:t>
            </a:r>
            <a:endParaRPr lang="fa-IR" b="1" dirty="0">
              <a:solidFill>
                <a:schemeClr val="bg2">
                  <a:lumMod val="50000"/>
                </a:schemeClr>
              </a:solidFill>
            </a:endParaRPr>
          </a:p>
        </p:txBody>
      </p:sp>
      <p:sp>
        <p:nvSpPr>
          <p:cNvPr id="3" name="Content Placeholder 2"/>
          <p:cNvSpPr>
            <a:spLocks noGrp="1"/>
          </p:cNvSpPr>
          <p:nvPr>
            <p:ph idx="1"/>
          </p:nvPr>
        </p:nvSpPr>
        <p:spPr>
          <a:xfrm>
            <a:off x="776595" y="1420732"/>
            <a:ext cx="10058400" cy="4023360"/>
          </a:xfrm>
        </p:spPr>
        <p:txBody>
          <a:bodyPr/>
          <a:lstStyle/>
          <a:p>
            <a:pPr lvl="0" algn="l" rtl="0"/>
            <a:r>
              <a:rPr lang="en-US" b="1" dirty="0"/>
              <a:t>Policy Statement</a:t>
            </a:r>
            <a:r>
              <a:rPr lang="en-US" dirty="0"/>
              <a:t>: This policy will be reviewed every two years, with input from faculty, students, and administrators.</a:t>
            </a:r>
          </a:p>
          <a:p>
            <a:pPr lvl="0" algn="l" rtl="0"/>
            <a:r>
              <a:rPr lang="en-US" b="1" dirty="0"/>
              <a:t>Implementation</a:t>
            </a:r>
            <a:r>
              <a:rPr lang="en-US" dirty="0"/>
              <a:t>: A review committee will collect feedback and assess changes in legal, technological, and educational standards to update this policy.</a:t>
            </a:r>
          </a:p>
          <a:p>
            <a:pPr algn="l"/>
            <a:r>
              <a:rPr lang="fa-IR" dirty="0" smtClean="0"/>
              <a:t>.</a:t>
            </a:r>
            <a:endParaRPr lang="en-US" dirty="0"/>
          </a:p>
          <a:p>
            <a:pPr algn="l"/>
            <a:endParaRPr lang="fa-IR"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7964" y="2899356"/>
            <a:ext cx="9417031" cy="3540464"/>
          </a:xfrm>
          <a:prstGeom prst="rect">
            <a:avLst/>
          </a:prstGeom>
        </p:spPr>
      </p:pic>
    </p:spTree>
    <p:extLst>
      <p:ext uri="{BB962C8B-B14F-4D97-AF65-F5344CB8AC3E}">
        <p14:creationId xmlns:p14="http://schemas.microsoft.com/office/powerpoint/2010/main" val="112478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65914" y="1287888"/>
            <a:ext cx="10534919" cy="4872351"/>
          </a:xfrm>
        </p:spPr>
      </p:pic>
      <p:sp>
        <p:nvSpPr>
          <p:cNvPr id="2" name="Title 1"/>
          <p:cNvSpPr>
            <a:spLocks noGrp="1"/>
          </p:cNvSpPr>
          <p:nvPr>
            <p:ph type="title"/>
          </p:nvPr>
        </p:nvSpPr>
        <p:spPr>
          <a:xfrm>
            <a:off x="1097280" y="286604"/>
            <a:ext cx="10058400" cy="911132"/>
          </a:xfrm>
        </p:spPr>
        <p:txBody>
          <a:bodyPr/>
          <a:lstStyle/>
          <a:p>
            <a:r>
              <a:rPr lang="en-US" b="1" dirty="0" smtClean="0">
                <a:solidFill>
                  <a:schemeClr val="bg2">
                    <a:lumMod val="50000"/>
                  </a:schemeClr>
                </a:solidFill>
              </a:rPr>
              <a:t>Thanks for your attention</a:t>
            </a:r>
            <a:endParaRPr lang="fa-IR" b="1" dirty="0">
              <a:solidFill>
                <a:schemeClr val="bg2">
                  <a:lumMod val="50000"/>
                </a:schemeClr>
              </a:solidFill>
            </a:endParaRPr>
          </a:p>
        </p:txBody>
      </p:sp>
    </p:spTree>
    <p:extLst>
      <p:ext uri="{BB962C8B-B14F-4D97-AF65-F5344CB8AC3E}">
        <p14:creationId xmlns:p14="http://schemas.microsoft.com/office/powerpoint/2010/main" val="3601604911"/>
      </p:ext>
    </p:extLst>
  </p:cSld>
  <p:clrMapOvr>
    <a:masterClrMapping/>
  </p:clrMapOvr>
</p:sld>
</file>

<file path=ppt/theme/theme1.xml><?xml version="1.0" encoding="utf-8"?>
<a:theme xmlns:a="http://schemas.openxmlformats.org/drawingml/2006/main" name="Retrospec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126</TotalTime>
  <Words>598</Words>
  <Application>Microsoft Office PowerPoint</Application>
  <PresentationFormat>Widescreen</PresentationFormat>
  <Paragraphs>36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Retrospect</vt:lpstr>
      <vt:lpstr>PowerPoint Presentation</vt:lpstr>
      <vt:lpstr>Policy Overview</vt:lpstr>
      <vt:lpstr>Accessibility and Inclusivity</vt:lpstr>
      <vt:lpstr>Data Privacy and Security</vt:lpstr>
      <vt:lpstr>Quality Assurance and Standards</vt:lpstr>
      <vt:lpstr>Adaptive Learning and Personalization</vt:lpstr>
      <vt:lpstr>Intellectual Property (IP) and Content Ownership</vt:lpstr>
      <vt:lpstr>Assessment and Academic Integrity</vt:lpstr>
      <vt:lpstr>User Training and Support</vt:lpstr>
      <vt:lpstr>Technology and Infrastructure Standards</vt:lpstr>
      <vt:lpstr>Policy on AI and Machine Learning Use</vt:lpstr>
      <vt:lpstr>Evaluation and Policy Review</vt:lpstr>
      <vt:lpstr>Thanks for your attention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yass</dc:creator>
  <cp:lastModifiedBy>yass</cp:lastModifiedBy>
  <cp:revision>18</cp:revision>
  <dcterms:created xsi:type="dcterms:W3CDTF">2024-11-11T17:50:39Z</dcterms:created>
  <dcterms:modified xsi:type="dcterms:W3CDTF">2024-11-11T19:59:42Z</dcterms:modified>
</cp:coreProperties>
</file>