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61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29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767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38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20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399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34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08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468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759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43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17185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150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9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9479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107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752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9271BD0-61C6-4339-A76C-4E5CD1C7B544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E7B2FB9-7549-4D5D-AE22-071132F0ED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210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figure/Four-stages-of-the-Kolbs-Experiential-Learning-Cycle_fig1_259127180" TargetMode="External"/><Relationship Id="rId3" Type="http://schemas.openxmlformats.org/officeDocument/2006/relationships/hyperlink" Target="https://www.alamy.com/stock-photo-advertisement-advertising-dr-barnardos-homes-original-old-vintage-120746330.html" TargetMode="External"/><Relationship Id="rId7" Type="http://schemas.openxmlformats.org/officeDocument/2006/relationships/hyperlink" Target="https://www.researchgate.net/publication/277771428_Reflective_practice_The_enduring_influence_of_Kolb's_Experiential_Learning_Theory" TargetMode="External"/><Relationship Id="rId2" Type="http://schemas.openxmlformats.org/officeDocument/2006/relationships/hyperlink" Target="https://www.acas.org.uk/index.aspx?articleid=367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barnardos.org.uk/child_protection_and_safeguarding_policy_january_2019.pdf" TargetMode="External"/><Relationship Id="rId5" Type="http://schemas.openxmlformats.org/officeDocument/2006/relationships/hyperlink" Target="https://www.barnardos.org.uk/" TargetMode="External"/><Relationship Id="rId4" Type="http://schemas.openxmlformats.org/officeDocument/2006/relationships/hyperlink" Target="https://www.psychologicalscience.org/observer/hearing-with-your-ears-listening-with-your-brain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irdsector.co.uk/partnerships-round-up-barnardos-link-up-parcelly/fundraising/article/1435721" TargetMode="External"/><Relationship Id="rId2" Type="http://schemas.openxmlformats.org/officeDocument/2006/relationships/hyperlink" Target="https://www.lstmed.ac.uk/about/safeguardin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socialcare.wales/cms_assets/file-uploads/Early-years-CPD-principles.pdf" TargetMode="External"/><Relationship Id="rId4" Type="http://schemas.openxmlformats.org/officeDocument/2006/relationships/hyperlink" Target="http://www.securens.in/securens_blog/how-to-be-a-better-your-teamwork-and-collaboration-skil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2DEC3D-4DD0-4EEC-86E9-7A3964A23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965" y="980196"/>
            <a:ext cx="8508723" cy="32158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 dirty="0"/>
              <a:t>Skills for life: Employability and future pathways. (EGCE6001).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592199-A83D-4BB9-83E9-CFE35C7BAC32}"/>
              </a:ext>
            </a:extLst>
          </p:cNvPr>
          <p:cNvSpPr txBox="1"/>
          <p:nvPr/>
        </p:nvSpPr>
        <p:spPr>
          <a:xfrm>
            <a:off x="5963478" y="5374467"/>
            <a:ext cx="66948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1705189. Laura Price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9145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88F0178-5956-45D2-8809-117C8405A71A}"/>
              </a:ext>
            </a:extLst>
          </p:cNvPr>
          <p:cNvSpPr txBox="1"/>
          <p:nvPr/>
        </p:nvSpPr>
        <p:spPr>
          <a:xfrm>
            <a:off x="1842052" y="2053721"/>
            <a:ext cx="7898296" cy="418576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Intervention worker- Barnardo's Charity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Job description/purpose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/>
              <a:cs typeface="Arial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Person specification.  </a:t>
            </a:r>
            <a:r>
              <a:rPr lang="en-GB" sz="1400" dirty="0">
                <a:latin typeface="Arial"/>
                <a:cs typeface="Arial"/>
              </a:rPr>
              <a:t>(Barnardo’s, 2019</a:t>
            </a:r>
            <a:r>
              <a:rPr lang="en-GB" dirty="0">
                <a:latin typeface="Arial"/>
                <a:cs typeface="Arial"/>
              </a:rPr>
              <a:t>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How my skills and abilities have developed from the module.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and why are these skills and abilities important to have.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(Cottrell, 2015).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Examples of how I have used these skills and abilities through life experience, education and work.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on my skills and abilities using Kolb’s cycle. 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Dennison, 2010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2E15B9-CCA4-42F1-B707-F2F699AA6F98}"/>
              </a:ext>
            </a:extLst>
          </p:cNvPr>
          <p:cNvSpPr/>
          <p:nvPr/>
        </p:nvSpPr>
        <p:spPr>
          <a:xfrm>
            <a:off x="3901099" y="618518"/>
            <a:ext cx="37802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Introduction.</a:t>
            </a:r>
          </a:p>
        </p:txBody>
      </p:sp>
    </p:spTree>
    <p:extLst>
      <p:ext uri="{BB962C8B-B14F-4D97-AF65-F5344CB8AC3E}">
        <p14:creationId xmlns:p14="http://schemas.microsoft.com/office/powerpoint/2010/main" val="3582996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502AAF-781B-49D6-AC19-D88E599E23C5}"/>
              </a:ext>
            </a:extLst>
          </p:cNvPr>
          <p:cNvSpPr txBox="1"/>
          <p:nvPr/>
        </p:nvSpPr>
        <p:spPr>
          <a:xfrm>
            <a:off x="1068968" y="1122103"/>
            <a:ext cx="5592418" cy="501675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work with children, young people and their families.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work in groups or one to one basis to use different interventions to achieve a positive outcome.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work with the parents and carers to enable them to attain better outcomes for their children.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work with different agencies relating to the specific children, young person and their families.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support the service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To apply the organisation safeguarding and child protection procedures.                           </a:t>
            </a:r>
            <a:r>
              <a:rPr lang="en-GB" sz="1400" dirty="0"/>
              <a:t>(Barnardo's, 2019).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EABD35-9A98-4E26-9674-5947AE6A3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2087" y="2013755"/>
            <a:ext cx="4254470" cy="283048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78CFA19-958B-4A16-AD1E-08E78295472E}"/>
              </a:ext>
            </a:extLst>
          </p:cNvPr>
          <p:cNvSpPr/>
          <p:nvPr/>
        </p:nvSpPr>
        <p:spPr>
          <a:xfrm>
            <a:off x="9099786" y="5059882"/>
            <a:ext cx="20232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(Third sector, 2017).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4DBBB20-2E84-462F-8133-FEBED4113F52}"/>
              </a:ext>
            </a:extLst>
          </p:cNvPr>
          <p:cNvSpPr/>
          <p:nvPr/>
        </p:nvSpPr>
        <p:spPr>
          <a:xfrm>
            <a:off x="3865177" y="198773"/>
            <a:ext cx="46166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50" dirty="0">
                <a:ln w="0">
                  <a:solidFill>
                    <a:srgbClr val="FFFF00"/>
                  </a:solidFill>
                </a:ln>
                <a:solidFill>
                  <a:srgbClr val="FF0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Job description</a:t>
            </a:r>
          </a:p>
        </p:txBody>
      </p:sp>
    </p:spTree>
    <p:extLst>
      <p:ext uri="{BB962C8B-B14F-4D97-AF65-F5344CB8AC3E}">
        <p14:creationId xmlns:p14="http://schemas.microsoft.com/office/powerpoint/2010/main" val="3620028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F22F6-50F7-452F-AED4-73EA5882C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754" y="-299404"/>
            <a:ext cx="10364451" cy="1596177"/>
          </a:xfrm>
        </p:spPr>
        <p:txBody>
          <a:bodyPr>
            <a:normAutofit/>
          </a:bodyPr>
          <a:lstStyle/>
          <a:p>
            <a:r>
              <a:rPr lang="en-GB" sz="4400" b="1" cap="none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About Barnardo’s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895D88-FC8B-44C9-A123-9502813F7805}"/>
              </a:ext>
            </a:extLst>
          </p:cNvPr>
          <p:cNvSpPr txBox="1"/>
          <p:nvPr/>
        </p:nvSpPr>
        <p:spPr>
          <a:xfrm>
            <a:off x="7470913" y="993913"/>
            <a:ext cx="422081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a children’s Charity that was Established in 1870.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helps and supports vulnerable children by early intervention and supporting them towards a positive future.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Respecting the value of each individual.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each person to achieve their prospective.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with faith.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Taking care of the individuals.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C73AA9-F70F-440B-A448-4E39E0D06992}"/>
              </a:ext>
            </a:extLst>
          </p:cNvPr>
          <p:cNvSpPr txBox="1"/>
          <p:nvPr/>
        </p:nvSpPr>
        <p:spPr>
          <a:xfrm>
            <a:off x="9672024" y="6001507"/>
            <a:ext cx="2107096" cy="36933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dirty="0"/>
              <a:t>(Barnardo's, 2019).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B5FBE3-6E55-4EE8-9D34-B7DB4DAFD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389" y="1265582"/>
            <a:ext cx="4941591" cy="459187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DC23C6B-25BA-4A0B-9231-396D182003D4}"/>
              </a:ext>
            </a:extLst>
          </p:cNvPr>
          <p:cNvSpPr txBox="1"/>
          <p:nvPr/>
        </p:nvSpPr>
        <p:spPr>
          <a:xfrm>
            <a:off x="2610678" y="5989983"/>
            <a:ext cx="2584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(Alarmy, 2019).</a:t>
            </a:r>
          </a:p>
        </p:txBody>
      </p:sp>
    </p:spTree>
    <p:extLst>
      <p:ext uri="{BB962C8B-B14F-4D97-AF65-F5344CB8AC3E}">
        <p14:creationId xmlns:p14="http://schemas.microsoft.com/office/powerpoint/2010/main" val="3794267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AD3925-CA25-461E-B0ED-6448171E6732}"/>
              </a:ext>
            </a:extLst>
          </p:cNvPr>
          <p:cNvSpPr txBox="1"/>
          <p:nvPr/>
        </p:nvSpPr>
        <p:spPr>
          <a:xfrm>
            <a:off x="1128623" y="2563421"/>
            <a:ext cx="3740509" cy="41927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Cottrell (2015) states that listening to others helps to create an understanding of others.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Vulnerable people often feel no one is listening 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Cottrell, 2015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skills link directly with listening skills as this is how you relate what you have heard to respond appropriately </a:t>
            </a:r>
            <a:r>
              <a:rPr lang="en-US" sz="1600" cap="all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cap="all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ottrell, 2015</a:t>
            </a:r>
            <a:r>
              <a:rPr lang="en-US" sz="1600" cap="all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9D2E538B-AAA4-4B39-9BF1-2C53C9132A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8346" y="764947"/>
            <a:ext cx="6250184" cy="51720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83EEB1-A8A5-4B02-9C02-C1F897AD1D8E}"/>
              </a:ext>
            </a:extLst>
          </p:cNvPr>
          <p:cNvSpPr txBox="1"/>
          <p:nvPr/>
        </p:nvSpPr>
        <p:spPr>
          <a:xfrm>
            <a:off x="9170504" y="6248401"/>
            <a:ext cx="2107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(APS, 2016).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049818-9299-4613-BE50-D18A17B11305}"/>
              </a:ext>
            </a:extLst>
          </p:cNvPr>
          <p:cNvSpPr/>
          <p:nvPr/>
        </p:nvSpPr>
        <p:spPr>
          <a:xfrm>
            <a:off x="1128623" y="277723"/>
            <a:ext cx="3525657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Listening and communicating skills</a:t>
            </a:r>
            <a:endParaRPr lang="en-GB" sz="40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7007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FAF45C-97A3-4BBC-85FE-B1451779F65A}"/>
              </a:ext>
            </a:extLst>
          </p:cNvPr>
          <p:cNvSpPr txBox="1"/>
          <p:nvPr/>
        </p:nvSpPr>
        <p:spPr>
          <a:xfrm>
            <a:off x="1391478" y="2107096"/>
            <a:ext cx="42804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Team work is where a group of people work together with the same aim to provide a high quality service (Sanyal, 2018).</a:t>
            </a:r>
          </a:p>
          <a:p>
            <a:endParaRPr lang="en-GB" dirty="0"/>
          </a:p>
          <a:p>
            <a:r>
              <a:rPr lang="en-GB" dirty="0"/>
              <a:t>Being part of a team provides members with a high degree of emotional security, self confidence and facilitates joint planning and decision making to help create a happy workplace (Sanyal, 2018).</a:t>
            </a:r>
          </a:p>
          <a:p>
            <a:endParaRPr lang="en-GB" dirty="0"/>
          </a:p>
          <a:p>
            <a:r>
              <a:rPr lang="en-GB" dirty="0"/>
              <a:t>Key teamwork skills are: supporting and valuing other team members, good communication skills, working together positively with shared values and learning from each other (Cottrell, 2015).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852767-6066-402C-851A-4771E9382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2372" y="2164452"/>
            <a:ext cx="4418478" cy="29045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6424A6-3063-4D36-A383-4555A2358100}"/>
              </a:ext>
            </a:extLst>
          </p:cNvPr>
          <p:cNvSpPr txBox="1"/>
          <p:nvPr/>
        </p:nvSpPr>
        <p:spPr>
          <a:xfrm>
            <a:off x="8030817" y="5168348"/>
            <a:ext cx="2769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(Securens, 2017).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AD7996-6017-49DC-9E91-CE549F1DA5B7}"/>
              </a:ext>
            </a:extLst>
          </p:cNvPr>
          <p:cNvSpPr/>
          <p:nvPr/>
        </p:nvSpPr>
        <p:spPr>
          <a:xfrm>
            <a:off x="2862470" y="409664"/>
            <a:ext cx="597734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teamwork</a:t>
            </a:r>
          </a:p>
        </p:txBody>
      </p:sp>
    </p:spTree>
    <p:extLst>
      <p:ext uri="{BB962C8B-B14F-4D97-AF65-F5344CB8AC3E}">
        <p14:creationId xmlns:p14="http://schemas.microsoft.com/office/powerpoint/2010/main" val="1501338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8F141E-4291-4CE4-8C4D-873C998C406A}"/>
              </a:ext>
            </a:extLst>
          </p:cNvPr>
          <p:cNvSpPr txBox="1"/>
          <p:nvPr/>
        </p:nvSpPr>
        <p:spPr>
          <a:xfrm>
            <a:off x="913775" y="2214694"/>
            <a:ext cx="4546121" cy="563231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dirty="0"/>
              <a:t>Every organisation working with vulnerable children, young people and adults must have safeguarding procedures in line with local authority policies and all Wales legislation (NSPCC, 2019).</a:t>
            </a:r>
          </a:p>
          <a:p>
            <a:endParaRPr lang="en-GB" dirty="0"/>
          </a:p>
          <a:p>
            <a:r>
              <a:rPr lang="en-GB" dirty="0"/>
              <a:t>Social services and well-being (Wales) Act 2014 (NSPCC, 2019).</a:t>
            </a:r>
          </a:p>
          <a:p>
            <a:endParaRPr lang="en-GB" dirty="0"/>
          </a:p>
          <a:p>
            <a:r>
              <a:rPr lang="en-GB" dirty="0"/>
              <a:t>Well-being of future generations (Wales) Act 2015 (NSPCC, 2019).</a:t>
            </a:r>
          </a:p>
          <a:p>
            <a:endParaRPr lang="en-GB" dirty="0"/>
          </a:p>
          <a:p>
            <a:r>
              <a:rPr lang="en-GB" dirty="0"/>
              <a:t>Respecting these policies and procedures in the organisation shows that you are committed to abide by the statutory requirements which all employees are required to (Cottrell, 2015).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ABB6CA-40A9-4C50-93C7-3F8DDF0C99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027581"/>
            <a:ext cx="5182225" cy="38866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60D4E9-DBAB-418B-82C4-C67CA3160FA6}"/>
              </a:ext>
            </a:extLst>
          </p:cNvPr>
          <p:cNvSpPr txBox="1"/>
          <p:nvPr/>
        </p:nvSpPr>
        <p:spPr>
          <a:xfrm>
            <a:off x="6573078" y="6109252"/>
            <a:ext cx="49033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(Liverpool School of Tropical Medicine (LSTM) 2017).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3ADAA89-882F-4908-9745-770DC6A144CA}"/>
              </a:ext>
            </a:extLst>
          </p:cNvPr>
          <p:cNvSpPr/>
          <p:nvPr/>
        </p:nvSpPr>
        <p:spPr>
          <a:xfrm>
            <a:off x="827660" y="273255"/>
            <a:ext cx="1051682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Applying safeguarding and child protection procedures</a:t>
            </a:r>
          </a:p>
        </p:txBody>
      </p:sp>
    </p:spTree>
    <p:extLst>
      <p:ext uri="{BB962C8B-B14F-4D97-AF65-F5344CB8AC3E}">
        <p14:creationId xmlns:p14="http://schemas.microsoft.com/office/powerpoint/2010/main" val="41191398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5E412F-E3DE-40E3-9615-E23A5E45A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004" y="1577010"/>
            <a:ext cx="7246862" cy="44558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F6DCF7A-D387-485B-A66B-182E231FBB4E}"/>
              </a:ext>
            </a:extLst>
          </p:cNvPr>
          <p:cNvSpPr txBox="1"/>
          <p:nvPr/>
        </p:nvSpPr>
        <p:spPr>
          <a:xfrm>
            <a:off x="7779026" y="5459896"/>
            <a:ext cx="2093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(Konak, 2014).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6357FC-D073-4F11-9B4E-B0C0822F9B97}"/>
              </a:ext>
            </a:extLst>
          </p:cNvPr>
          <p:cNvSpPr/>
          <p:nvPr/>
        </p:nvSpPr>
        <p:spPr>
          <a:xfrm>
            <a:off x="2986721" y="363484"/>
            <a:ext cx="58392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Reflective Conclusion</a:t>
            </a:r>
          </a:p>
        </p:txBody>
      </p:sp>
    </p:spTree>
    <p:extLst>
      <p:ext uri="{BB962C8B-B14F-4D97-AF65-F5344CB8AC3E}">
        <p14:creationId xmlns:p14="http://schemas.microsoft.com/office/powerpoint/2010/main" val="1432312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A82E0-1F92-49E9-8A3A-C592613B4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507917"/>
            <a:ext cx="10364451" cy="1596177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46F18D-0212-4A0D-80AC-1EEBAE713FB3}"/>
              </a:ext>
            </a:extLst>
          </p:cNvPr>
          <p:cNvSpPr txBox="1"/>
          <p:nvPr/>
        </p:nvSpPr>
        <p:spPr>
          <a:xfrm>
            <a:off x="1441172" y="702469"/>
            <a:ext cx="9309653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Acas, (2012) </a:t>
            </a:r>
            <a:r>
              <a:rPr lang="en-GB" sz="1400" i="1" dirty="0"/>
              <a:t>Dignity and respect top employees</a:t>
            </a:r>
            <a:r>
              <a:rPr lang="en-GB" sz="1400" dirty="0"/>
              <a:t>' workplace wish-list. Available at: </a:t>
            </a:r>
            <a:r>
              <a:rPr lang="en-GB" sz="1400" dirty="0">
                <a:hlinkClick r:id="rId2"/>
              </a:rPr>
              <a:t>https://www.acas.org.uk/index.aspx?articleid=3675</a:t>
            </a:r>
            <a:r>
              <a:rPr lang="en-GB" sz="1400" dirty="0"/>
              <a:t> (Accessed: 14th October 2019).</a:t>
            </a:r>
          </a:p>
          <a:p>
            <a:endParaRPr lang="en-GB" sz="1400" dirty="0"/>
          </a:p>
          <a:p>
            <a:r>
              <a:rPr lang="en-GB" sz="1400" dirty="0"/>
              <a:t>Alamy, (2019) </a:t>
            </a:r>
            <a:r>
              <a:rPr lang="en-GB" sz="1400" i="1" dirty="0"/>
              <a:t>Advertisement advertising Dr Barnardo's Homes original old vintage advert from English language magazine published in India dated 1945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https://www.alamy.com/stock-photo-advertisement-advertising-dr-barnardos-homes-original-old-vintage-120746330.html</a:t>
            </a:r>
            <a:r>
              <a:rPr lang="en-GB" sz="1400" dirty="0"/>
              <a:t> (Accessed: 15</a:t>
            </a:r>
            <a:r>
              <a:rPr lang="en-GB" sz="1400" baseline="30000" dirty="0"/>
              <a:t>th</a:t>
            </a:r>
            <a:r>
              <a:rPr lang="en-GB" sz="1400" dirty="0"/>
              <a:t> October 2019).</a:t>
            </a:r>
          </a:p>
          <a:p>
            <a:endParaRPr lang="en-GB" sz="1400" dirty="0"/>
          </a:p>
          <a:p>
            <a:r>
              <a:rPr lang="en-GB" sz="1400" dirty="0"/>
              <a:t>Association For Psychological Science (APS), (2016) </a:t>
            </a:r>
            <a:r>
              <a:rPr lang="en-GB" sz="1400" i="1" dirty="0"/>
              <a:t>Hearing With Your Ears, Listening With Your Brain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https://www.psychologicalscience.org/observer/hearing-with-your-ears-listening-with-your-brain</a:t>
            </a:r>
            <a:r>
              <a:rPr lang="en-GB" sz="1400" dirty="0"/>
              <a:t> (Accessed: 15</a:t>
            </a:r>
            <a:r>
              <a:rPr lang="en-GB" sz="1400" baseline="30000" dirty="0"/>
              <a:t>th</a:t>
            </a:r>
            <a:r>
              <a:rPr lang="en-GB" sz="1400" dirty="0"/>
              <a:t> October 2019).</a:t>
            </a:r>
          </a:p>
          <a:p>
            <a:endParaRPr lang="en-GB" sz="1400" dirty="0"/>
          </a:p>
          <a:p>
            <a:r>
              <a:rPr lang="en-GB" sz="1400" dirty="0"/>
              <a:t>Barnardo’s (2019) </a:t>
            </a:r>
            <a:r>
              <a:rPr lang="en-GB" sz="1400" i="1" dirty="0"/>
              <a:t>Barnardo’s ‘we believe in children</a:t>
            </a:r>
            <a:r>
              <a:rPr lang="en-GB" sz="1400" dirty="0"/>
              <a:t>’. Available at: </a:t>
            </a:r>
            <a:r>
              <a:rPr lang="en-GB" sz="1400" dirty="0">
                <a:hlinkClick r:id="rId5"/>
              </a:rPr>
              <a:t>https://www.barnardos.org.uk/</a:t>
            </a:r>
            <a:r>
              <a:rPr lang="en-GB" sz="1400" dirty="0"/>
              <a:t> (Accessed: 26th September 2019).</a:t>
            </a:r>
          </a:p>
          <a:p>
            <a:endParaRPr lang="en-GB" sz="1400" dirty="0"/>
          </a:p>
          <a:p>
            <a:r>
              <a:rPr lang="en-GB" sz="1400" dirty="0"/>
              <a:t>Barnardo’s (2019) </a:t>
            </a:r>
            <a:r>
              <a:rPr lang="en-GB" sz="1400" i="1" dirty="0"/>
              <a:t>High close school. Policy and procedure. Child protection and safeguarding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https://www.barnardos.org.uk/child_protection_and_safeguarding_policy_january_2019.pdf</a:t>
            </a:r>
            <a:r>
              <a:rPr lang="en-GB" sz="1400" dirty="0"/>
              <a:t> (Accessed: 10th October 2019).</a:t>
            </a:r>
          </a:p>
          <a:p>
            <a:endParaRPr lang="en-GB" sz="1400" dirty="0"/>
          </a:p>
          <a:p>
            <a:r>
              <a:rPr lang="en-GB" sz="1400" dirty="0"/>
              <a:t>Cottrell, S. (2015) </a:t>
            </a:r>
            <a:r>
              <a:rPr lang="en-GB" sz="1400" i="1" dirty="0"/>
              <a:t>Skills for success. Personal development and employability</a:t>
            </a:r>
            <a:r>
              <a:rPr lang="en-GB" sz="1400" dirty="0"/>
              <a:t>. 3rd edition. London: Palgrave.</a:t>
            </a:r>
          </a:p>
          <a:p>
            <a:endParaRPr lang="en-GB" sz="1400" dirty="0"/>
          </a:p>
          <a:p>
            <a:r>
              <a:rPr lang="en-GB" sz="1400" dirty="0"/>
              <a:t>Dennison, P. (2010) </a:t>
            </a:r>
            <a:r>
              <a:rPr lang="en-GB" sz="1400" i="1" dirty="0"/>
              <a:t>Reflective practice: The enduring influence of Kolb’s Experiential Learning Theory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https://www.researchgate.net/publication/277771428_Reflective_practice_The_enduring_influence_of_Kolb's_Experiential_Learning_Theory</a:t>
            </a:r>
            <a:r>
              <a:rPr lang="en-GB" sz="1400" dirty="0"/>
              <a:t> (Accessed: 10th October 2019). </a:t>
            </a:r>
          </a:p>
          <a:p>
            <a:endParaRPr lang="en-GB" sz="1400" dirty="0"/>
          </a:p>
          <a:p>
            <a:r>
              <a:rPr lang="en-GB" sz="1400" dirty="0"/>
              <a:t>Konak, A. (2014). </a:t>
            </a:r>
            <a:r>
              <a:rPr lang="en-GB" sz="1400" i="1" dirty="0"/>
              <a:t>Using Kolb’s Experimental learning cycle to improve student learning in vital computer laboratories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https://www.researchgate.net/figure/Four-stages-of-the-Kolbs-Experiential-Learning-Cycle_fig1_259127180</a:t>
            </a:r>
            <a:r>
              <a:rPr lang="en-GB" sz="1400" dirty="0"/>
              <a:t> (Accessed: 15th October 2019).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45307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B2B9E33-91BF-439F-B412-FB0956F8A3F5}"/>
              </a:ext>
            </a:extLst>
          </p:cNvPr>
          <p:cNvSpPr/>
          <p:nvPr/>
        </p:nvSpPr>
        <p:spPr>
          <a:xfrm>
            <a:off x="874645" y="551289"/>
            <a:ext cx="1115833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600" dirty="0"/>
          </a:p>
          <a:p>
            <a:r>
              <a:rPr lang="en-GB" sz="1600" dirty="0"/>
              <a:t>Liverpool School of Tropical Medicine (LSTM), (2019). </a:t>
            </a:r>
            <a:r>
              <a:rPr lang="en-GB" sz="1600" i="1" dirty="0"/>
              <a:t>Safeguarding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https://www.lstmed.ac.uk/about/safeguarding</a:t>
            </a:r>
            <a:r>
              <a:rPr lang="en-GB" sz="1600" dirty="0"/>
              <a:t> (Accessed: 15th October 2019). </a:t>
            </a:r>
          </a:p>
          <a:p>
            <a:endParaRPr lang="en-GB" sz="1600" dirty="0"/>
          </a:p>
          <a:p>
            <a:r>
              <a:rPr lang="en-GB" sz="1600" dirty="0"/>
              <a:t>Paterson, R. (2017) ‘Because Sometimes Your Failures Can Also Teach You Certain Skills: Lecturer and Student Perceptions of Employability Skills at a Transnational University’. </a:t>
            </a:r>
            <a:r>
              <a:rPr lang="en-GB" sz="1600" i="1" dirty="0"/>
              <a:t>Qualitative Research in Education</a:t>
            </a:r>
            <a:r>
              <a:rPr lang="en-GB" sz="1600" dirty="0"/>
              <a:t>. 6(3). P 241-275. </a:t>
            </a:r>
          </a:p>
          <a:p>
            <a:endParaRPr lang="en-GB" sz="1600" dirty="0"/>
          </a:p>
          <a:p>
            <a:r>
              <a:rPr lang="en-GB" sz="1600" dirty="0"/>
              <a:t>Third Sector, (2017) </a:t>
            </a:r>
            <a:r>
              <a:rPr lang="en-GB" sz="1600" i="1" dirty="0"/>
              <a:t>Partnerships round-up: Barnardo's in link-up with Parcelly</a:t>
            </a:r>
            <a:r>
              <a:rPr lang="en-GB" sz="1600" dirty="0"/>
              <a:t>. Available at: </a:t>
            </a:r>
            <a:r>
              <a:rPr lang="en-GB" sz="1600" dirty="0">
                <a:hlinkClick r:id="rId3"/>
              </a:rPr>
              <a:t>https://www.thirdsector.co.uk/partnerships-round-up-barnardos-link-up-parcelly/fundraising/article/1435721</a:t>
            </a:r>
            <a:r>
              <a:rPr lang="en-GB" sz="1600" dirty="0"/>
              <a:t> (Accessed: 15th October 2019).  </a:t>
            </a:r>
          </a:p>
          <a:p>
            <a:endParaRPr lang="en-GB" sz="1600" dirty="0"/>
          </a:p>
          <a:p>
            <a:r>
              <a:rPr lang="en-GB" sz="1600" dirty="0"/>
              <a:t>Sanyal, S. (2018) ‘The impact of teamwork on work performance of Employees: A study of faculty members in Dhofar University’. </a:t>
            </a:r>
            <a:r>
              <a:rPr lang="en-GB" sz="1600" i="1" dirty="0"/>
              <a:t>Journal of Business and management</a:t>
            </a:r>
            <a:r>
              <a:rPr lang="en-GB" sz="1600" dirty="0"/>
              <a:t>. 20 (3). P 15-22. </a:t>
            </a:r>
          </a:p>
          <a:p>
            <a:endParaRPr lang="en-GB" sz="1600" dirty="0"/>
          </a:p>
          <a:p>
            <a:r>
              <a:rPr lang="en-GB" sz="1600" dirty="0"/>
              <a:t>Securens, (2017) </a:t>
            </a:r>
            <a:r>
              <a:rPr lang="en-GB" sz="1600" i="1" dirty="0"/>
              <a:t>How to better your teamwork and collaboration skills</a:t>
            </a:r>
            <a:r>
              <a:rPr lang="en-GB" sz="1600" dirty="0"/>
              <a:t>. Available at: </a:t>
            </a:r>
            <a:r>
              <a:rPr lang="en-GB" sz="1600" dirty="0">
                <a:hlinkClick r:id="rId4"/>
              </a:rPr>
              <a:t>http://www.securens.in/securens_blog/how-to-be-a-better-your-teamwork-and-collaboration-skills/</a:t>
            </a:r>
            <a:r>
              <a:rPr lang="en-GB" sz="1600" dirty="0"/>
              <a:t> (Accessed: 15th October 2019).</a:t>
            </a:r>
          </a:p>
          <a:p>
            <a:endParaRPr lang="en-GB" sz="1600" dirty="0"/>
          </a:p>
          <a:p>
            <a:r>
              <a:rPr lang="en-GB" sz="1600" dirty="0"/>
              <a:t>Trought, F. (2017) </a:t>
            </a:r>
            <a:r>
              <a:rPr lang="en-GB" sz="1600" i="1" dirty="0"/>
              <a:t>Brilliant Employability skills</a:t>
            </a:r>
            <a:r>
              <a:rPr lang="en-GB" sz="1600" dirty="0"/>
              <a:t>. 2nd edition. London: Pearson.</a:t>
            </a:r>
          </a:p>
          <a:p>
            <a:endParaRPr lang="en-GB" sz="1600" dirty="0"/>
          </a:p>
          <a:p>
            <a:r>
              <a:rPr lang="en-GB" sz="1600" dirty="0"/>
              <a:t>Nisha, S, M. and Rajasekaran, V. (2018) ‘Employability skills. A Review’. </a:t>
            </a:r>
            <a:r>
              <a:rPr lang="en-GB" sz="1600" i="1" dirty="0"/>
              <a:t>Journal of soft skills</a:t>
            </a:r>
            <a:r>
              <a:rPr lang="en-GB" sz="1600" dirty="0"/>
              <a:t>. 12(1), p29-38. </a:t>
            </a:r>
          </a:p>
          <a:p>
            <a:endParaRPr lang="en-GB" sz="1600" dirty="0"/>
          </a:p>
          <a:p>
            <a:r>
              <a:rPr lang="en-GB" sz="1600" dirty="0"/>
              <a:t>Welsh Government (2016) Continuing Professional Development principles for the early years and childcare workforce in Wales. Available at: </a:t>
            </a:r>
            <a:r>
              <a:rPr lang="en-GB" sz="1600" dirty="0">
                <a:hlinkClick r:id="rId5"/>
              </a:rPr>
              <a:t>https://socialcare.wales/cms_assets/file-uploads/Early-years-CPD-principles.pdf</a:t>
            </a:r>
            <a:r>
              <a:rPr lang="en-GB" sz="1600" dirty="0"/>
              <a:t> (Accessed: 15</a:t>
            </a:r>
            <a:r>
              <a:rPr lang="en-GB" sz="1600" baseline="30000" dirty="0"/>
              <a:t>th</a:t>
            </a:r>
            <a:r>
              <a:rPr lang="en-GB" sz="1600" dirty="0"/>
              <a:t> October 2019).</a:t>
            </a:r>
          </a:p>
        </p:txBody>
      </p:sp>
    </p:spTree>
    <p:extLst>
      <p:ext uri="{BB962C8B-B14F-4D97-AF65-F5344CB8AC3E}">
        <p14:creationId xmlns:p14="http://schemas.microsoft.com/office/powerpoint/2010/main" val="342839137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121</TotalTime>
  <Words>1065</Words>
  <Application>Microsoft Office PowerPoint</Application>
  <PresentationFormat>Widescreen</PresentationFormat>
  <Paragraphs>105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Tw Cen MT</vt:lpstr>
      <vt:lpstr>Wingdings</vt:lpstr>
      <vt:lpstr>Droplet</vt:lpstr>
      <vt:lpstr>Skills for life: Employability and future pathways. (EGCE6001).</vt:lpstr>
      <vt:lpstr>PowerPoint Presentation</vt:lpstr>
      <vt:lpstr>PowerPoint Presentation</vt:lpstr>
      <vt:lpstr>About Barnardo’s </vt:lpstr>
      <vt:lpstr>PowerPoint Presentation</vt:lpstr>
      <vt:lpstr>PowerPoint Presentation</vt:lpstr>
      <vt:lpstr>PowerPoint Presentation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pathways. (EGCE6001).</dc:title>
  <dc:creator>laura price</dc:creator>
  <cp:lastModifiedBy>laura price</cp:lastModifiedBy>
  <cp:revision>55</cp:revision>
  <dcterms:created xsi:type="dcterms:W3CDTF">2019-10-15T14:52:39Z</dcterms:created>
  <dcterms:modified xsi:type="dcterms:W3CDTF">2019-10-16T19:24:08Z</dcterms:modified>
</cp:coreProperties>
</file>