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0540FFF-D1FF-4306-88B9-DF8DD575C59B}" type="datetimeFigureOut">
              <a:rPr lang="en-GB" smtClean="0"/>
              <a:t>02/11/2018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ACF1AF-2A74-4194-BE96-FC97AA83481F}" type="slidenum">
              <a:rPr lang="en-GB" smtClean="0"/>
              <a:t>‹#›</a:t>
            </a:fld>
            <a:endParaRPr lang="en-GB"/>
          </a:p>
        </p:txBody>
      </p:sp>
    </p:spTree>
    <p:extLst>
      <p:ext uri="{BB962C8B-B14F-4D97-AF65-F5344CB8AC3E}">
        <p14:creationId xmlns:p14="http://schemas.microsoft.com/office/powerpoint/2010/main" val="3333933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0540FFF-D1FF-4306-88B9-DF8DD575C59B}" type="datetimeFigureOut">
              <a:rPr lang="en-GB" smtClean="0"/>
              <a:t>02/11/2018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ACF1AF-2A74-4194-BE96-FC97AA83481F}" type="slidenum">
              <a:rPr lang="en-GB" smtClean="0"/>
              <a:t>‹#›</a:t>
            </a:fld>
            <a:endParaRPr lang="en-GB"/>
          </a:p>
        </p:txBody>
      </p:sp>
    </p:spTree>
    <p:extLst>
      <p:ext uri="{BB962C8B-B14F-4D97-AF65-F5344CB8AC3E}">
        <p14:creationId xmlns:p14="http://schemas.microsoft.com/office/powerpoint/2010/main" val="3990931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0540FFF-D1FF-4306-88B9-DF8DD575C59B}" type="datetimeFigureOut">
              <a:rPr lang="en-GB" smtClean="0"/>
              <a:t>02/11/2018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ACF1AF-2A74-4194-BE96-FC97AA83481F}" type="slidenum">
              <a:rPr lang="en-GB" smtClean="0"/>
              <a:t>‹#›</a:t>
            </a:fld>
            <a:endParaRPr lang="en-GB"/>
          </a:p>
        </p:txBody>
      </p:sp>
    </p:spTree>
    <p:extLst>
      <p:ext uri="{BB962C8B-B14F-4D97-AF65-F5344CB8AC3E}">
        <p14:creationId xmlns:p14="http://schemas.microsoft.com/office/powerpoint/2010/main" val="13608602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0540FFF-D1FF-4306-88B9-DF8DD575C59B}" type="datetimeFigureOut">
              <a:rPr lang="en-GB" smtClean="0"/>
              <a:t>02/11/2018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ACF1AF-2A74-4194-BE96-FC97AA83481F}" type="slidenum">
              <a:rPr lang="en-GB" smtClean="0"/>
              <a:t>‹#›</a:t>
            </a:fld>
            <a:endParaRPr lang="en-GB"/>
          </a:p>
        </p:txBody>
      </p:sp>
    </p:spTree>
    <p:extLst>
      <p:ext uri="{BB962C8B-B14F-4D97-AF65-F5344CB8AC3E}">
        <p14:creationId xmlns:p14="http://schemas.microsoft.com/office/powerpoint/2010/main" val="64950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0540FFF-D1FF-4306-88B9-DF8DD575C59B}" type="datetimeFigureOut">
              <a:rPr lang="en-GB" smtClean="0"/>
              <a:t>02/11/2018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0ACF1AF-2A74-4194-BE96-FC97AA83481F}" type="slidenum">
              <a:rPr lang="en-GB" smtClean="0"/>
              <a:t>‹#›</a:t>
            </a:fld>
            <a:endParaRPr lang="en-GB"/>
          </a:p>
        </p:txBody>
      </p:sp>
    </p:spTree>
    <p:extLst>
      <p:ext uri="{BB962C8B-B14F-4D97-AF65-F5344CB8AC3E}">
        <p14:creationId xmlns:p14="http://schemas.microsoft.com/office/powerpoint/2010/main" val="34849925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0540FFF-D1FF-4306-88B9-DF8DD575C59B}" type="datetimeFigureOut">
              <a:rPr lang="en-GB" smtClean="0"/>
              <a:t>02/11/2018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ACF1AF-2A74-4194-BE96-FC97AA83481F}" type="slidenum">
              <a:rPr lang="en-GB" smtClean="0"/>
              <a:t>‹#›</a:t>
            </a:fld>
            <a:endParaRPr lang="en-GB"/>
          </a:p>
        </p:txBody>
      </p:sp>
    </p:spTree>
    <p:extLst>
      <p:ext uri="{BB962C8B-B14F-4D97-AF65-F5344CB8AC3E}">
        <p14:creationId xmlns:p14="http://schemas.microsoft.com/office/powerpoint/2010/main" val="28965565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A0540FFF-D1FF-4306-88B9-DF8DD575C59B}" type="datetimeFigureOut">
              <a:rPr lang="en-GB" smtClean="0"/>
              <a:t>02/11/2018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0ACF1AF-2A74-4194-BE96-FC97AA83481F}" type="slidenum">
              <a:rPr lang="en-GB" smtClean="0"/>
              <a:t>‹#›</a:t>
            </a:fld>
            <a:endParaRPr lang="en-GB"/>
          </a:p>
        </p:txBody>
      </p:sp>
    </p:spTree>
    <p:extLst>
      <p:ext uri="{BB962C8B-B14F-4D97-AF65-F5344CB8AC3E}">
        <p14:creationId xmlns:p14="http://schemas.microsoft.com/office/powerpoint/2010/main" val="5925312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0540FFF-D1FF-4306-88B9-DF8DD575C59B}" type="datetimeFigureOut">
              <a:rPr lang="en-GB" smtClean="0"/>
              <a:t>02/11/2018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ACF1AF-2A74-4194-BE96-FC97AA83481F}" type="slidenum">
              <a:rPr lang="en-GB" smtClean="0"/>
              <a:t>‹#›</a:t>
            </a:fld>
            <a:endParaRPr lang="en-GB"/>
          </a:p>
        </p:txBody>
      </p:sp>
    </p:spTree>
    <p:extLst>
      <p:ext uri="{BB962C8B-B14F-4D97-AF65-F5344CB8AC3E}">
        <p14:creationId xmlns:p14="http://schemas.microsoft.com/office/powerpoint/2010/main" val="34772955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0540FFF-D1FF-4306-88B9-DF8DD575C59B}" type="datetimeFigureOut">
              <a:rPr lang="en-GB" smtClean="0"/>
              <a:t>02/11/2018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ACF1AF-2A74-4194-BE96-FC97AA83481F}" type="slidenum">
              <a:rPr lang="en-GB" smtClean="0"/>
              <a:t>‹#›</a:t>
            </a:fld>
            <a:endParaRPr lang="en-GB"/>
          </a:p>
        </p:txBody>
      </p:sp>
    </p:spTree>
    <p:extLst>
      <p:ext uri="{BB962C8B-B14F-4D97-AF65-F5344CB8AC3E}">
        <p14:creationId xmlns:p14="http://schemas.microsoft.com/office/powerpoint/2010/main" val="14161406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0540FFF-D1FF-4306-88B9-DF8DD575C59B}" type="datetimeFigureOut">
              <a:rPr lang="en-GB" smtClean="0"/>
              <a:t>02/11/2018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ACF1AF-2A74-4194-BE96-FC97AA83481F}" type="slidenum">
              <a:rPr lang="en-GB" smtClean="0"/>
              <a:t>‹#›</a:t>
            </a:fld>
            <a:endParaRPr lang="en-GB"/>
          </a:p>
        </p:txBody>
      </p:sp>
    </p:spTree>
    <p:extLst>
      <p:ext uri="{BB962C8B-B14F-4D97-AF65-F5344CB8AC3E}">
        <p14:creationId xmlns:p14="http://schemas.microsoft.com/office/powerpoint/2010/main" val="29448686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0540FFF-D1FF-4306-88B9-DF8DD575C59B}" type="datetimeFigureOut">
              <a:rPr lang="en-GB" smtClean="0"/>
              <a:t>02/11/2018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ACF1AF-2A74-4194-BE96-FC97AA83481F}" type="slidenum">
              <a:rPr lang="en-GB" smtClean="0"/>
              <a:t>‹#›</a:t>
            </a:fld>
            <a:endParaRPr lang="en-GB"/>
          </a:p>
        </p:txBody>
      </p:sp>
    </p:spTree>
    <p:extLst>
      <p:ext uri="{BB962C8B-B14F-4D97-AF65-F5344CB8AC3E}">
        <p14:creationId xmlns:p14="http://schemas.microsoft.com/office/powerpoint/2010/main" val="11272756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0540FFF-D1FF-4306-88B9-DF8DD575C59B}" type="datetimeFigureOut">
              <a:rPr lang="en-GB" smtClean="0"/>
              <a:t>02/11/2018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ACF1AF-2A74-4194-BE96-FC97AA83481F}"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1072019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0540FFF-D1FF-4306-88B9-DF8DD575C59B}" type="datetimeFigureOut">
              <a:rPr lang="en-GB" smtClean="0"/>
              <a:t>02/11/2018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ACF1AF-2A74-4194-BE96-FC97AA83481F}" type="slidenum">
              <a:rPr lang="en-GB" smtClean="0"/>
              <a:t>‹#›</a:t>
            </a:fld>
            <a:endParaRPr lang="en-GB"/>
          </a:p>
        </p:txBody>
      </p:sp>
    </p:spTree>
    <p:extLst>
      <p:ext uri="{BB962C8B-B14F-4D97-AF65-F5344CB8AC3E}">
        <p14:creationId xmlns:p14="http://schemas.microsoft.com/office/powerpoint/2010/main" val="270700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A0540FFF-D1FF-4306-88B9-DF8DD575C59B}" type="datetimeFigureOut">
              <a:rPr lang="en-GB" smtClean="0"/>
              <a:t>02/11/2018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ACF1AF-2A74-4194-BE96-FC97AA83481F}" type="slidenum">
              <a:rPr lang="en-GB" smtClean="0"/>
              <a:t>‹#›</a:t>
            </a:fld>
            <a:endParaRPr lang="en-GB"/>
          </a:p>
        </p:txBody>
      </p:sp>
    </p:spTree>
    <p:extLst>
      <p:ext uri="{BB962C8B-B14F-4D97-AF65-F5344CB8AC3E}">
        <p14:creationId xmlns:p14="http://schemas.microsoft.com/office/powerpoint/2010/main" val="34022844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A0540FFF-D1FF-4306-88B9-DF8DD575C59B}" type="datetimeFigureOut">
              <a:rPr lang="en-GB" smtClean="0"/>
              <a:t>02/11/2018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ACF1AF-2A74-4194-BE96-FC97AA83481F}" type="slidenum">
              <a:rPr lang="en-GB" smtClean="0"/>
              <a:t>‹#›</a:t>
            </a:fld>
            <a:endParaRPr lang="en-GB"/>
          </a:p>
        </p:txBody>
      </p:sp>
    </p:spTree>
    <p:extLst>
      <p:ext uri="{BB962C8B-B14F-4D97-AF65-F5344CB8AC3E}">
        <p14:creationId xmlns:p14="http://schemas.microsoft.com/office/powerpoint/2010/main" val="21179910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0540FFF-D1FF-4306-88B9-DF8DD575C59B}" type="datetimeFigureOut">
              <a:rPr lang="en-GB" smtClean="0"/>
              <a:t>02/11/2018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ACF1AF-2A74-4194-BE96-FC97AA83481F}" type="slidenum">
              <a:rPr lang="en-GB" smtClean="0"/>
              <a:t>‹#›</a:t>
            </a:fld>
            <a:endParaRPr lang="en-GB"/>
          </a:p>
        </p:txBody>
      </p:sp>
    </p:spTree>
    <p:extLst>
      <p:ext uri="{BB962C8B-B14F-4D97-AF65-F5344CB8AC3E}">
        <p14:creationId xmlns:p14="http://schemas.microsoft.com/office/powerpoint/2010/main" val="8299791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0540FFF-D1FF-4306-88B9-DF8DD575C59B}" type="datetimeFigureOut">
              <a:rPr lang="en-GB" smtClean="0"/>
              <a:t>02/11/2018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ACF1AF-2A74-4194-BE96-FC97AA83481F}" type="slidenum">
              <a:rPr lang="en-GB" smtClean="0"/>
              <a:t>‹#›</a:t>
            </a:fld>
            <a:endParaRPr lang="en-GB"/>
          </a:p>
        </p:txBody>
      </p:sp>
    </p:spTree>
    <p:extLst>
      <p:ext uri="{BB962C8B-B14F-4D97-AF65-F5344CB8AC3E}">
        <p14:creationId xmlns:p14="http://schemas.microsoft.com/office/powerpoint/2010/main" val="21308842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A0540FFF-D1FF-4306-88B9-DF8DD575C59B}" type="datetimeFigureOut">
              <a:rPr lang="en-GB" smtClean="0"/>
              <a:t>02/11/2018</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E0ACF1AF-2A74-4194-BE96-FC97AA83481F}" type="slidenum">
              <a:rPr lang="en-GB" smtClean="0"/>
              <a:t>‹#›</a:t>
            </a:fld>
            <a:endParaRPr lang="en-GB"/>
          </a:p>
        </p:txBody>
      </p:sp>
    </p:spTree>
    <p:extLst>
      <p:ext uri="{BB962C8B-B14F-4D97-AF65-F5344CB8AC3E}">
        <p14:creationId xmlns:p14="http://schemas.microsoft.com/office/powerpoint/2010/main" val="1796453197"/>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 id="2147483737"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ndcs.org.uk/family_support/childhood_deafness/understanding_childhood_deafness/index.html?gclid=EAIaIQobChMIg9Kom-Sz3gIVQ-h3Ch0aNQTGEAAYASAAEgIzN_D_BwE#contentblock7" TargetMode="External"/><Relationship Id="rId2" Type="http://schemas.openxmlformats.org/officeDocument/2006/relationships/hyperlink" Target="https://whel-primo.hosted.exlibrisgroup.com/primo-explore/fulldisplay?docid=TN_ericEJ1043995&amp;context=PC&amp;vid=44WHELF_UWTSD_VU1&amp;lang=en_US&amp;search_scope=CSCOP_EVERYTHING&amp;adaptor=primo_central_multiple_fe&amp;tab=tab1&amp;query=any,contains,meaning%20of%20inclusion%20in%20physical%20education&amp;sortby=rank&amp;offset=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D29ED0B-6E62-4E49-AFAA-B53C07A6AF5F}"/>
              </a:ext>
            </a:extLst>
          </p:cNvPr>
          <p:cNvSpPr/>
          <p:nvPr/>
        </p:nvSpPr>
        <p:spPr>
          <a:xfrm>
            <a:off x="4600911" y="0"/>
            <a:ext cx="1495089"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Deaf</a:t>
            </a:r>
          </a:p>
        </p:txBody>
      </p:sp>
      <p:sp>
        <p:nvSpPr>
          <p:cNvPr id="2" name="TextBox 1">
            <a:extLst>
              <a:ext uri="{FF2B5EF4-FFF2-40B4-BE49-F238E27FC236}">
                <a16:creationId xmlns:a16="http://schemas.microsoft.com/office/drawing/2014/main" id="{D9DB0A18-3D16-4B85-BF79-AD67875A10C4}"/>
              </a:ext>
            </a:extLst>
          </p:cNvPr>
          <p:cNvSpPr txBox="1"/>
          <p:nvPr/>
        </p:nvSpPr>
        <p:spPr>
          <a:xfrm>
            <a:off x="9409966" y="260578"/>
            <a:ext cx="2319131" cy="3293209"/>
          </a:xfrm>
          <a:prstGeom prst="rect">
            <a:avLst/>
          </a:prstGeom>
          <a:noFill/>
        </p:spPr>
        <p:txBody>
          <a:bodyPr wrap="square" rtlCol="0">
            <a:spAutoFit/>
          </a:bodyPr>
          <a:lstStyle/>
          <a:p>
            <a:r>
              <a:rPr lang="en-GB" sz="1600" dirty="0">
                <a:latin typeface="Times New Roman" panose="02020603050405020304" pitchFamily="18" charset="0"/>
                <a:cs typeface="Times New Roman" panose="02020603050405020304" pitchFamily="18" charset="0"/>
              </a:rPr>
              <a:t>“The following strategies include the use of interpreters, cochlear implants and hearing aids, visual aids, peer tutoring, and communication strategies.” </a:t>
            </a:r>
          </a:p>
          <a:p>
            <a:r>
              <a:rPr lang="en-GB" sz="1600" dirty="0">
                <a:latin typeface="Times New Roman" panose="02020603050405020304" pitchFamily="18" charset="0"/>
                <a:cs typeface="Times New Roman" panose="02020603050405020304" pitchFamily="18" charset="0"/>
              </a:rPr>
              <a:t>(Schultz, J, L., Lieberman, L, J.,  Ellis, M, K., </a:t>
            </a:r>
            <a:r>
              <a:rPr lang="en-GB" sz="1600" dirty="0" err="1">
                <a:latin typeface="Times New Roman" panose="02020603050405020304" pitchFamily="18" charset="0"/>
                <a:cs typeface="Times New Roman" panose="02020603050405020304" pitchFamily="18" charset="0"/>
              </a:rPr>
              <a:t>Hilgenbrinck</a:t>
            </a:r>
            <a:r>
              <a:rPr lang="en-GB" sz="1600" dirty="0">
                <a:latin typeface="Times New Roman" panose="02020603050405020304" pitchFamily="18" charset="0"/>
                <a:cs typeface="Times New Roman" panose="02020603050405020304" pitchFamily="18" charset="0"/>
              </a:rPr>
              <a:t>, L, C., 2013)</a:t>
            </a:r>
          </a:p>
          <a:p>
            <a:endParaRPr lang="en-GB" sz="1600" dirty="0"/>
          </a:p>
        </p:txBody>
      </p:sp>
      <p:sp>
        <p:nvSpPr>
          <p:cNvPr id="3" name="TextBox 2">
            <a:extLst>
              <a:ext uri="{FF2B5EF4-FFF2-40B4-BE49-F238E27FC236}">
                <a16:creationId xmlns:a16="http://schemas.microsoft.com/office/drawing/2014/main" id="{92342B93-BF40-499E-9E7E-A2B7BF546CB4}"/>
              </a:ext>
            </a:extLst>
          </p:cNvPr>
          <p:cNvSpPr txBox="1"/>
          <p:nvPr/>
        </p:nvSpPr>
        <p:spPr>
          <a:xfrm>
            <a:off x="279462" y="3429000"/>
            <a:ext cx="3114262" cy="3293209"/>
          </a:xfrm>
          <a:prstGeom prst="rect">
            <a:avLst/>
          </a:prstGeom>
          <a:noFill/>
        </p:spPr>
        <p:txBody>
          <a:bodyPr wrap="square" rtlCol="0">
            <a:spAutoFit/>
          </a:bodyPr>
          <a:lstStyle/>
          <a:p>
            <a:r>
              <a:rPr lang="en-GB" sz="1600" dirty="0">
                <a:latin typeface="Times New Roman" panose="02020603050405020304" pitchFamily="18" charset="0"/>
                <a:cs typeface="Times New Roman" panose="02020603050405020304" pitchFamily="18" charset="0"/>
              </a:rPr>
              <a:t>“The teachers’ comments in this study indicate they have difﬁculties implementing the process of inclusion, they also reveal that they know their students with special needs want to participate in activities, however the conception involved in this participation can be questionable.” </a:t>
            </a:r>
          </a:p>
          <a:p>
            <a:r>
              <a:rPr lang="en-GB" sz="1600" dirty="0">
                <a:latin typeface="Times New Roman" panose="02020603050405020304" pitchFamily="18" charset="0"/>
                <a:cs typeface="Times New Roman" panose="02020603050405020304" pitchFamily="18" charset="0"/>
              </a:rPr>
              <a:t>(</a:t>
            </a:r>
            <a:r>
              <a:rPr lang="en-GB" sz="1600" dirty="0" err="1">
                <a:latin typeface="Times New Roman" panose="02020603050405020304" pitchFamily="18" charset="0"/>
                <a:cs typeface="Times New Roman" panose="02020603050405020304" pitchFamily="18" charset="0"/>
              </a:rPr>
              <a:t>Toloi</a:t>
            </a:r>
            <a:r>
              <a:rPr lang="en-GB" sz="1600" dirty="0">
                <a:latin typeface="Times New Roman" panose="02020603050405020304" pitchFamily="18" charset="0"/>
                <a:cs typeface="Times New Roman" panose="02020603050405020304" pitchFamily="18" charset="0"/>
              </a:rPr>
              <a:t>, G, G., Manzini, J, E., </a:t>
            </a:r>
            <a:r>
              <a:rPr lang="en-GB" sz="1600" dirty="0" err="1">
                <a:latin typeface="Times New Roman" panose="02020603050405020304" pitchFamily="18" charset="0"/>
                <a:cs typeface="Times New Roman" panose="02020603050405020304" pitchFamily="18" charset="0"/>
              </a:rPr>
              <a:t>Spoldaro</a:t>
            </a:r>
            <a:r>
              <a:rPr lang="en-GB" sz="1600" dirty="0">
                <a:latin typeface="Times New Roman" panose="02020603050405020304" pitchFamily="18" charset="0"/>
                <a:cs typeface="Times New Roman" panose="02020603050405020304" pitchFamily="18" charset="0"/>
              </a:rPr>
              <a:t>, M, D., Zacarias V, L. 2016)</a:t>
            </a:r>
          </a:p>
          <a:p>
            <a:endParaRPr lang="en-GB" sz="1600" dirty="0"/>
          </a:p>
        </p:txBody>
      </p:sp>
      <p:sp>
        <p:nvSpPr>
          <p:cNvPr id="7" name="TextBox 6">
            <a:extLst>
              <a:ext uri="{FF2B5EF4-FFF2-40B4-BE49-F238E27FC236}">
                <a16:creationId xmlns:a16="http://schemas.microsoft.com/office/drawing/2014/main" id="{C357CA75-6455-4AE0-B2C6-8F4D0FC6613C}"/>
              </a:ext>
            </a:extLst>
          </p:cNvPr>
          <p:cNvSpPr txBox="1"/>
          <p:nvPr/>
        </p:nvSpPr>
        <p:spPr>
          <a:xfrm>
            <a:off x="516836" y="260578"/>
            <a:ext cx="2809461" cy="3046988"/>
          </a:xfrm>
          <a:prstGeom prst="rect">
            <a:avLst/>
          </a:prstGeom>
          <a:noFill/>
        </p:spPr>
        <p:txBody>
          <a:bodyPr wrap="square" rtlCol="0">
            <a:spAutoFit/>
          </a:bodyPr>
          <a:lstStyle/>
          <a:p>
            <a:r>
              <a:rPr lang="en-GB" sz="1600" dirty="0">
                <a:latin typeface="Times New Roman" panose="02020603050405020304" pitchFamily="18" charset="0"/>
                <a:cs typeface="Times New Roman" panose="02020603050405020304" pitchFamily="18" charset="0"/>
              </a:rPr>
              <a:t> “Educational planning by governments should concentrate on education for all persons, in all regions of a country and in all economic conditions, through both public and private schools.”</a:t>
            </a:r>
          </a:p>
          <a:p>
            <a:r>
              <a:rPr lang="en-GB" sz="1600" dirty="0">
                <a:latin typeface="Times New Roman" panose="02020603050405020304" pitchFamily="18" charset="0"/>
                <a:cs typeface="Times New Roman" panose="02020603050405020304" pitchFamily="18" charset="0"/>
              </a:rPr>
              <a:t>(United Nations Ministry of Educational, Scientific and Education and Science Cultural Organization, 1994)</a:t>
            </a:r>
          </a:p>
          <a:p>
            <a:endParaRPr lang="en-GB" sz="1600" dirty="0"/>
          </a:p>
        </p:txBody>
      </p:sp>
      <p:sp>
        <p:nvSpPr>
          <p:cNvPr id="8" name="TextBox 7">
            <a:extLst>
              <a:ext uri="{FF2B5EF4-FFF2-40B4-BE49-F238E27FC236}">
                <a16:creationId xmlns:a16="http://schemas.microsoft.com/office/drawing/2014/main" id="{A01CCF32-F55A-4143-A465-493F0966524A}"/>
              </a:ext>
            </a:extLst>
          </p:cNvPr>
          <p:cNvSpPr txBox="1"/>
          <p:nvPr/>
        </p:nvSpPr>
        <p:spPr>
          <a:xfrm>
            <a:off x="8373041" y="3594988"/>
            <a:ext cx="3432313" cy="2831544"/>
          </a:xfrm>
          <a:prstGeom prst="rect">
            <a:avLst/>
          </a:prstGeom>
          <a:noFill/>
        </p:spPr>
        <p:txBody>
          <a:bodyPr wrap="square" rtlCol="0">
            <a:spAutoFit/>
          </a:bodyPr>
          <a:lstStyle/>
          <a:p>
            <a:r>
              <a:rPr lang="en-GB" sz="1600" dirty="0">
                <a:latin typeface="Times New Roman" panose="02020603050405020304" pitchFamily="18" charset="0"/>
                <a:cs typeface="Times New Roman" panose="02020603050405020304" pitchFamily="18" charset="0"/>
              </a:rPr>
              <a:t>“The most important aspect that the instructor should remember is that appropriate modifications should be provided when needed. In order for these modifications to be successful and appropriate, the unique characteristics of the individuals with disabilities should be considered.”</a:t>
            </a:r>
          </a:p>
          <a:p>
            <a:r>
              <a:rPr lang="en-GB" sz="1600" dirty="0">
                <a:latin typeface="Times New Roman" panose="02020603050405020304" pitchFamily="18" charset="0"/>
                <a:cs typeface="Times New Roman" panose="02020603050405020304" pitchFamily="18" charset="0"/>
              </a:rPr>
              <a:t>(</a:t>
            </a:r>
            <a:r>
              <a:rPr lang="en-GB" sz="1600" dirty="0" err="1">
                <a:latin typeface="Times New Roman" panose="02020603050405020304" pitchFamily="18" charset="0"/>
                <a:cs typeface="Times New Roman" panose="02020603050405020304" pitchFamily="18" charset="0"/>
              </a:rPr>
              <a:t>Ishonté</a:t>
            </a:r>
            <a:r>
              <a:rPr lang="en-GB" sz="1600" dirty="0">
                <a:latin typeface="Times New Roman" panose="02020603050405020304" pitchFamily="18" charset="0"/>
                <a:cs typeface="Times New Roman" panose="02020603050405020304" pitchFamily="18" charset="0"/>
              </a:rPr>
              <a:t>, A. Jun – Hyung, B. </a:t>
            </a:r>
            <a:r>
              <a:rPr lang="en-GB" sz="1600" dirty="0" err="1">
                <a:latin typeface="Times New Roman" panose="02020603050405020304" pitchFamily="18" charset="0"/>
                <a:cs typeface="Times New Roman" panose="02020603050405020304" pitchFamily="18" charset="0"/>
              </a:rPr>
              <a:t>Taliaferro</a:t>
            </a:r>
            <a:r>
              <a:rPr lang="en-GB" sz="1600" dirty="0">
                <a:latin typeface="Times New Roman" panose="02020603050405020304" pitchFamily="18" charset="0"/>
                <a:cs typeface="Times New Roman" panose="02020603050405020304" pitchFamily="18" charset="0"/>
              </a:rPr>
              <a:t>, A. 2014)</a:t>
            </a:r>
          </a:p>
          <a:p>
            <a:endParaRPr lang="en-GB" dirty="0"/>
          </a:p>
        </p:txBody>
      </p:sp>
      <p:sp>
        <p:nvSpPr>
          <p:cNvPr id="5" name="TextBox 4">
            <a:extLst>
              <a:ext uri="{FF2B5EF4-FFF2-40B4-BE49-F238E27FC236}">
                <a16:creationId xmlns:a16="http://schemas.microsoft.com/office/drawing/2014/main" id="{5A22F06F-12F4-4070-BDEE-2A6EBC14B877}"/>
              </a:ext>
            </a:extLst>
          </p:cNvPr>
          <p:cNvSpPr txBox="1"/>
          <p:nvPr/>
        </p:nvSpPr>
        <p:spPr>
          <a:xfrm>
            <a:off x="4219255" y="875910"/>
            <a:ext cx="2809461" cy="3046988"/>
          </a:xfrm>
          <a:prstGeom prst="rect">
            <a:avLst/>
          </a:prstGeom>
          <a:noFill/>
        </p:spPr>
        <p:txBody>
          <a:bodyPr wrap="square" rtlCol="0">
            <a:spAutoFit/>
          </a:bodyPr>
          <a:lstStyle/>
          <a:p>
            <a:r>
              <a:rPr lang="en-GB" sz="1600" dirty="0">
                <a:latin typeface="Times New Roman" panose="02020603050405020304" pitchFamily="18" charset="0"/>
                <a:cs typeface="Times New Roman" panose="02020603050405020304" pitchFamily="18" charset="0"/>
              </a:rPr>
              <a:t>“Adapted physical education is an individualized program including physical and motor fitness, fundamental motor skills and patterns, skills in aquatics and dance, and individual and group games and sport designed to meet the unique needs of individuals.”</a:t>
            </a:r>
          </a:p>
          <a:p>
            <a:r>
              <a:rPr lang="en-GB" sz="1600" dirty="0">
                <a:latin typeface="Times New Roman" panose="02020603050405020304" pitchFamily="18" charset="0"/>
                <a:cs typeface="Times New Roman" panose="02020603050405020304" pitchFamily="18" charset="0"/>
              </a:rPr>
              <a:t>(Winnick P, J. </a:t>
            </a:r>
            <a:r>
              <a:rPr lang="en-GB" sz="1600" dirty="0" err="1">
                <a:latin typeface="Times New Roman" panose="02020603050405020304" pitchFamily="18" charset="0"/>
                <a:cs typeface="Times New Roman" panose="02020603050405020304" pitchFamily="18" charset="0"/>
              </a:rPr>
              <a:t>Poretta</a:t>
            </a:r>
            <a:r>
              <a:rPr lang="en-GB" sz="1600" dirty="0">
                <a:latin typeface="Times New Roman" panose="02020603050405020304" pitchFamily="18" charset="0"/>
                <a:cs typeface="Times New Roman" panose="02020603050405020304" pitchFamily="18" charset="0"/>
              </a:rPr>
              <a:t> L, D., 2017)</a:t>
            </a:r>
          </a:p>
          <a:p>
            <a:endParaRPr lang="en-GB" sz="1600" dirty="0"/>
          </a:p>
        </p:txBody>
      </p:sp>
      <p:pic>
        <p:nvPicPr>
          <p:cNvPr id="9" name="Picture 8">
            <a:extLst>
              <a:ext uri="{FF2B5EF4-FFF2-40B4-BE49-F238E27FC236}">
                <a16:creationId xmlns:a16="http://schemas.microsoft.com/office/drawing/2014/main" id="{C47B03F3-0094-40AE-874C-CBAD00ACC3AB}"/>
              </a:ext>
            </a:extLst>
          </p:cNvPr>
          <p:cNvPicPr/>
          <p:nvPr/>
        </p:nvPicPr>
        <p:blipFill rotWithShape="1">
          <a:blip r:embed="rId2"/>
          <a:srcRect l="34899" t="75369" r="41835" b="5715"/>
          <a:stretch/>
        </p:blipFill>
        <p:spPr bwMode="auto">
          <a:xfrm>
            <a:off x="3818960" y="3982280"/>
            <a:ext cx="3623604" cy="1721413"/>
          </a:xfrm>
          <a:prstGeom prst="rect">
            <a:avLst/>
          </a:prstGeom>
          <a:ln>
            <a:noFill/>
          </a:ln>
          <a:extLst>
            <a:ext uri="{53640926-AAD7-44D8-BBD7-CCE9431645EC}">
              <a14:shadowObscured xmlns:a14="http://schemas.microsoft.com/office/drawing/2010/main"/>
            </a:ext>
          </a:extLst>
        </p:spPr>
      </p:pic>
      <p:sp>
        <p:nvSpPr>
          <p:cNvPr id="10" name="TextBox 9">
            <a:extLst>
              <a:ext uri="{FF2B5EF4-FFF2-40B4-BE49-F238E27FC236}">
                <a16:creationId xmlns:a16="http://schemas.microsoft.com/office/drawing/2014/main" id="{15F8A541-845E-448C-9E7F-78205187B87D}"/>
              </a:ext>
            </a:extLst>
          </p:cNvPr>
          <p:cNvSpPr txBox="1"/>
          <p:nvPr/>
        </p:nvSpPr>
        <p:spPr>
          <a:xfrm>
            <a:off x="4314750" y="5812813"/>
            <a:ext cx="3432313" cy="338554"/>
          </a:xfrm>
          <a:prstGeom prst="rect">
            <a:avLst/>
          </a:prstGeom>
          <a:noFill/>
        </p:spPr>
        <p:txBody>
          <a:bodyPr wrap="square" rtlCol="0">
            <a:spAutoFit/>
          </a:bodyPr>
          <a:lstStyle/>
          <a:p>
            <a:r>
              <a:rPr lang="en-GB" sz="1600" dirty="0"/>
              <a:t>(NDCS, 2018)</a:t>
            </a:r>
          </a:p>
        </p:txBody>
      </p:sp>
      <p:pic>
        <p:nvPicPr>
          <p:cNvPr id="12" name="Picture 11">
            <a:extLst>
              <a:ext uri="{FF2B5EF4-FFF2-40B4-BE49-F238E27FC236}">
                <a16:creationId xmlns:a16="http://schemas.microsoft.com/office/drawing/2014/main" id="{FE5B6CB4-6DC3-47D1-B93E-F345ECF9E16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28716" y="1207118"/>
            <a:ext cx="2381250" cy="1238250"/>
          </a:xfrm>
          <a:prstGeom prst="rect">
            <a:avLst/>
          </a:prstGeom>
        </p:spPr>
      </p:pic>
    </p:spTree>
    <p:extLst>
      <p:ext uri="{BB962C8B-B14F-4D97-AF65-F5344CB8AC3E}">
        <p14:creationId xmlns:p14="http://schemas.microsoft.com/office/powerpoint/2010/main" val="21959700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2D60C-3F94-4DB5-AE9B-B5313C5E839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047A0D5-51AB-417F-94A4-44C59C929822}"/>
              </a:ext>
            </a:extLst>
          </p:cNvPr>
          <p:cNvSpPr>
            <a:spLocks noGrp="1"/>
          </p:cNvSpPr>
          <p:nvPr>
            <p:ph sz="quarter" idx="13"/>
          </p:nvPr>
        </p:nvSpPr>
        <p:spPr>
          <a:xfrm>
            <a:off x="913774" y="2367092"/>
            <a:ext cx="10363826" cy="4113221"/>
          </a:xfrm>
        </p:spPr>
        <p:txBody>
          <a:bodyPr>
            <a:normAutofit fontScale="77500" lnSpcReduction="20000"/>
          </a:bodyPr>
          <a:lstStyle/>
          <a:p>
            <a:r>
              <a:rPr lang="en-GB" dirty="0" err="1"/>
              <a:t>Ishonté</a:t>
            </a:r>
            <a:r>
              <a:rPr lang="en-GB" dirty="0"/>
              <a:t>, A. Jun – Hyung, B. </a:t>
            </a:r>
            <a:r>
              <a:rPr lang="en-GB" dirty="0" err="1"/>
              <a:t>Taliaferro</a:t>
            </a:r>
            <a:r>
              <a:rPr lang="en-GB" dirty="0"/>
              <a:t>, A. (2014). </a:t>
            </a:r>
            <a:r>
              <a:rPr lang="en-GB" i="1" dirty="0">
                <a:hlinkClick r:id="rId2"/>
              </a:rPr>
              <a:t>Addressing Inclusion in Higher Education Physical Activity Programs</a:t>
            </a:r>
            <a:r>
              <a:rPr lang="en-GB" i="1" dirty="0"/>
              <a:t>. </a:t>
            </a:r>
            <a:r>
              <a:rPr lang="en-GB" dirty="0"/>
              <a:t>Journal of Physical Education, Recreation &amp; Dance, Vol.85(9), p.36-41</a:t>
            </a:r>
          </a:p>
          <a:p>
            <a:r>
              <a:rPr lang="en-GB" dirty="0"/>
              <a:t>NDCS. (2018). Accessed: 26/10/18</a:t>
            </a:r>
          </a:p>
          <a:p>
            <a:r>
              <a:rPr lang="en-GB" u="sng" dirty="0">
                <a:hlinkClick r:id="rId3"/>
              </a:rPr>
              <a:t>http://www.ndcs.org.uk/family_support/childhood_deafness/understanding_childhood_deafness/index.html?gclid=EAIaIQobChMIg9Kom-Sz3gIVQ-h3Ch0aNQTGEAAYASAAEgIzN_D_BwE#contentblock7</a:t>
            </a:r>
            <a:r>
              <a:rPr lang="en-GB" dirty="0"/>
              <a:t> </a:t>
            </a:r>
          </a:p>
          <a:p>
            <a:r>
              <a:rPr lang="en-GB" dirty="0"/>
              <a:t>Schultz, L, J. Lieberman, J, L. Ellis, M. K. </a:t>
            </a:r>
            <a:r>
              <a:rPr lang="en-GB" dirty="0" err="1"/>
              <a:t>Hilgenbrinck</a:t>
            </a:r>
            <a:r>
              <a:rPr lang="en-GB" dirty="0"/>
              <a:t>, C, L. (2013). </a:t>
            </a:r>
            <a:r>
              <a:rPr lang="en-GB" i="1" dirty="0"/>
              <a:t>Ensuring the Success of Deaf Students in Inclusive Physical Education.</a:t>
            </a:r>
            <a:r>
              <a:rPr lang="en-GB" dirty="0"/>
              <a:t> Journal of Physical Education, Recreation &amp; Dance, Vol.84(5), p.51-56.</a:t>
            </a:r>
          </a:p>
          <a:p>
            <a:r>
              <a:rPr lang="en-GB" dirty="0" err="1"/>
              <a:t>Toloi</a:t>
            </a:r>
            <a:r>
              <a:rPr lang="en-GB" dirty="0"/>
              <a:t>, G, G. Manzini, J, E. </a:t>
            </a:r>
            <a:r>
              <a:rPr lang="en-GB" dirty="0" err="1"/>
              <a:t>Spoldaro</a:t>
            </a:r>
            <a:r>
              <a:rPr lang="en-GB" dirty="0"/>
              <a:t>, M, D. Zacarias, V, L. (2016). </a:t>
            </a:r>
            <a:r>
              <a:rPr lang="en-GB" i="1" dirty="0"/>
              <a:t>Inclusive Classes in Physical Education: Teachers’ Difﬁculties. </a:t>
            </a:r>
            <a:r>
              <a:rPr lang="en-GB" dirty="0"/>
              <a:t>Sao Paulo, Brazil. Vol. 19, No. 1 pp. 25–33.</a:t>
            </a:r>
          </a:p>
          <a:p>
            <a:r>
              <a:rPr lang="en-GB" dirty="0"/>
              <a:t>United Nations Ministry of Educational, Scientific and Education and Science Cultural Organization. (1994). </a:t>
            </a:r>
            <a:r>
              <a:rPr lang="en-GB" i="1" dirty="0"/>
              <a:t>The Salamanca Statement And </a:t>
            </a:r>
            <a:r>
              <a:rPr lang="en-GB" i="1" dirty="0" err="1"/>
              <a:t>Frameowrk</a:t>
            </a:r>
            <a:r>
              <a:rPr lang="en-GB" i="1" dirty="0"/>
              <a:t> For Action On Special Needs Education. </a:t>
            </a:r>
            <a:r>
              <a:rPr lang="en-GB" dirty="0"/>
              <a:t>Salamanca, Spain.</a:t>
            </a:r>
          </a:p>
          <a:p>
            <a:r>
              <a:rPr lang="en-GB" dirty="0"/>
              <a:t>Winnick, P, J. </a:t>
            </a:r>
            <a:r>
              <a:rPr lang="en-GB" dirty="0" err="1"/>
              <a:t>Poretta</a:t>
            </a:r>
            <a:r>
              <a:rPr lang="en-GB" dirty="0"/>
              <a:t>, L, D. (2017). </a:t>
            </a:r>
            <a:r>
              <a:rPr lang="en-GB" i="1" dirty="0"/>
              <a:t>Adapted physical education and sport. </a:t>
            </a:r>
            <a:r>
              <a:rPr lang="en-GB" dirty="0"/>
              <a:t>Human Kinetics, USA.</a:t>
            </a:r>
          </a:p>
          <a:p>
            <a:endParaRPr lang="en-GB" dirty="0"/>
          </a:p>
        </p:txBody>
      </p:sp>
    </p:spTree>
    <p:extLst>
      <p:ext uri="{BB962C8B-B14F-4D97-AF65-F5344CB8AC3E}">
        <p14:creationId xmlns:p14="http://schemas.microsoft.com/office/powerpoint/2010/main" val="2978316842"/>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Droplet</Template>
  <TotalTime>1386</TotalTime>
  <Words>550</Words>
  <Application>Microsoft Office PowerPoint</Application>
  <PresentationFormat>Widescreen</PresentationFormat>
  <Paragraphs>19</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Times New Roman</vt:lpstr>
      <vt:lpstr>Tw Cen MT</vt:lpstr>
      <vt:lpstr>Droplet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Dafydd Jones</dc:creator>
  <cp:lastModifiedBy>Dafydd Jones</cp:lastModifiedBy>
  <cp:revision>21</cp:revision>
  <dcterms:created xsi:type="dcterms:W3CDTF">2018-10-29T20:34:05Z</dcterms:created>
  <dcterms:modified xsi:type="dcterms:W3CDTF">2018-11-02T14:22:42Z</dcterms:modified>
</cp:coreProperties>
</file>