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sldIdLst>
    <p:sldId id="256" r:id="rId2"/>
    <p:sldId id="260" r:id="rId3"/>
    <p:sldId id="262" r:id="rId4"/>
    <p:sldId id="258" r:id="rId5"/>
    <p:sldId id="257" r:id="rId6"/>
    <p:sldId id="259" r:id="rId7"/>
    <p:sldId id="264" r:id="rId8"/>
    <p:sldId id="263" r:id="rId9"/>
    <p:sldId id="266" r:id="rId10"/>
    <p:sldId id="261" r:id="rId11"/>
    <p:sldId id="267" r:id="rId12"/>
    <p:sldId id="268" r:id="rId13"/>
    <p:sldId id="265" r:id="rId14"/>
    <p:sldId id="277" r:id="rId15"/>
    <p:sldId id="269" r:id="rId16"/>
    <p:sldId id="270" r:id="rId17"/>
    <p:sldId id="271" r:id="rId18"/>
    <p:sldId id="272" r:id="rId19"/>
    <p:sldId id="273" r:id="rId20"/>
    <p:sldId id="276" r:id="rId21"/>
    <p:sldId id="297" r:id="rId22"/>
    <p:sldId id="274" r:id="rId23"/>
    <p:sldId id="275" r:id="rId24"/>
  </p:sldIdLst>
  <p:sldSz cx="9144000" cy="6858000" type="screen4x3"/>
  <p:notesSz cx="6858000" cy="9144000"/>
  <p:embeddedFontLst>
    <p:embeddedFont>
      <p:font typeface="Calibri" panose="020F0502020204030204" pitchFamily="34" charset="0"/>
      <p:regular r:id="rId25"/>
      <p:bold r:id="rId26"/>
      <p:italic r:id="rId27"/>
      <p:boldItalic r:id="rId28"/>
    </p:embeddedFont>
    <p:embeddedFont>
      <p:font typeface="Constantia" panose="02030602050306030303" pitchFamily="18" charset="0"/>
      <p:regular r:id="rId29"/>
      <p:bold r:id="rId30"/>
      <p:italic r:id="rId31"/>
      <p:boldItalic r:id="rId32"/>
    </p:embeddedFont>
    <p:embeddedFont>
      <p:font typeface="Wingdings 2" panose="05020102010507070707" pitchFamily="18" charset="2"/>
      <p:regular r:id="rId33"/>
    </p:embeddedFont>
  </p:embeddedFontLst>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40AB87-6CCD-48E9-AEAA-1F9E8E465C9F}" v="18" dt="2022-07-01T13:55:28.9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8.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fld id="{92FC245E-2B9D-4FCF-9970-10E773EBD9DE}" type="datetimeFigureOut">
              <a:rPr lang="en-GB"/>
              <a:pPr>
                <a:defRPr/>
              </a:pPr>
              <a:t>01/07/2022</a:t>
            </a:fld>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lvl1pPr>
          </a:lstStyle>
          <a:p>
            <a:pPr>
              <a:defRPr/>
            </a:pPr>
            <a:fld id="{08BB4F8C-AFD3-47B2-B547-B503AD43C0B2}"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5ED8C1C5-FE6A-4ACD-95DB-640DD9D57F37}" type="datetimeFigureOut">
              <a:rPr lang="en-GB"/>
              <a:pPr>
                <a:defRPr/>
              </a:pPr>
              <a:t>01/07/2022</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448C7E90-CD4C-42BF-96E0-1C88D6AB95F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C987F08C-61E5-4B18-B5AC-80445977B828}" type="datetimeFigureOut">
              <a:rPr lang="en-GB"/>
              <a:pPr>
                <a:defRPr/>
              </a:pPr>
              <a:t>01/07/2022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267DD12-7C20-4567-8CA6-4A4ABFEBBE71}"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38357223-199B-42C5-A0CA-8CD1B4149FDD}" type="datetimeFigureOut">
              <a:rPr lang="en-GB"/>
              <a:pPr>
                <a:defRPr/>
              </a:pPr>
              <a:t>01/07/2022</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AED2437F-8A20-43AE-87C5-C70B5ED7AD5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fld id="{D6C4E41F-C0CA-4178-8BEA-A0DA903A268F}" type="datetimeFigureOut">
              <a:rPr lang="en-GB"/>
              <a:pPr>
                <a:defRPr/>
              </a:pPr>
              <a:t>01/07/2022</a:t>
            </a:fld>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pPr>
              <a:defRPr/>
            </a:pPr>
            <a:fld id="{9132D129-7C02-4610-9CA9-3B769F6E46B8}"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fld id="{6E916630-2819-4E04-9BD0-B40F55C79DF4}" type="datetimeFigureOut">
              <a:rPr lang="en-GB"/>
              <a:pPr>
                <a:defRPr/>
              </a:pPr>
              <a:t>01/07/2022</a:t>
            </a:fld>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pPr>
              <a:defRPr/>
            </a:pPr>
            <a:fld id="{E5F38701-7807-4587-965A-5D2AEC3F8E1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42D0C383-92AA-4B8A-BE8B-5CAF938A7917}" type="datetimeFigureOut">
              <a:rPr lang="en-GB"/>
              <a:pPr>
                <a:defRPr/>
              </a:pPr>
              <a:t>01/07/2022</a:t>
            </a:fld>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F7DB705F-1B3D-4652-A939-77AB9D2C1C66}"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F85C5DD1-8FC6-48BA-8B5D-682CEC152F5C}" type="datetimeFigureOut">
              <a:rPr lang="en-GB"/>
              <a:pPr>
                <a:defRPr/>
              </a:pPr>
              <a:t>01/07/2022</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5055CA1F-A266-45CF-BC1C-11A47912A50C}"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8"/>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11"/>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7"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8"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fld id="{C526C6B4-9564-4DFB-A611-8D21814558A8}" type="datetimeFigureOut">
              <a:rPr lang="en-GB"/>
              <a:pPr>
                <a:defRPr/>
              </a:pPr>
              <a:t>01/07/2022</a:t>
            </a:fld>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6303A330-FD2E-4335-8639-2F24D8809535}"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F8867C04-DB56-438D-A75D-D51F42D98BC8}" type="datetimeFigureOut">
              <a:rPr lang="en-GB"/>
              <a:pPr>
                <a:defRPr/>
              </a:pPr>
              <a:t>01/07/2022</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8D159C5C-D4DF-433A-9152-93D63B07675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A541CC5B-7E7E-4710-895C-8C700038B6FE}" type="datetimeFigureOut">
              <a:rPr lang="en-GB"/>
              <a:pPr>
                <a:defRPr/>
              </a:pPr>
              <a:t>01/07/2022</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05EEAE4E-044A-4D4B-81C5-54293BCD347D}"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1143000"/>
          </a:xfrm>
        </p:spPr>
        <p:txBody>
          <a:bodyPr/>
          <a:lstStyle/>
          <a:p>
            <a:r>
              <a:rPr lang="en-US"/>
              <a:t>Click to edit Master title style</a:t>
            </a:r>
          </a:p>
        </p:txBody>
      </p:sp>
      <p:sp>
        <p:nvSpPr>
          <p:cNvPr id="3" name="Table Placeholder 2"/>
          <p:cNvSpPr>
            <a:spLocks noGrp="1"/>
          </p:cNvSpPr>
          <p:nvPr>
            <p:ph type="tbl" idx="1"/>
          </p:nvPr>
        </p:nvSpPr>
        <p:spPr>
          <a:xfrm>
            <a:off x="457200" y="1935163"/>
            <a:ext cx="8229600" cy="4389437"/>
          </a:xfrm>
        </p:spPr>
        <p:txBody>
          <a:bodyPr/>
          <a:lstStyle/>
          <a:p>
            <a:endParaRPr lang="en-US"/>
          </a:p>
        </p:txBody>
      </p:sp>
      <p:sp>
        <p:nvSpPr>
          <p:cNvPr id="4" name="Date Placeholder 3"/>
          <p:cNvSpPr>
            <a:spLocks noGrp="1"/>
          </p:cNvSpPr>
          <p:nvPr>
            <p:ph type="dt" sz="half" idx="10"/>
          </p:nvPr>
        </p:nvSpPr>
        <p:spPr>
          <a:xfrm>
            <a:off x="457200" y="6356350"/>
            <a:ext cx="2133600" cy="365125"/>
          </a:xfrm>
        </p:spPr>
        <p:txBody>
          <a:bodyPr/>
          <a:lstStyle>
            <a:lvl1pPr>
              <a:defRPr/>
            </a:lvl1pPr>
          </a:lstStyle>
          <a:p>
            <a:pPr>
              <a:defRPr/>
            </a:pPr>
            <a:fld id="{7DF962A4-A84E-442C-9766-CA0CD05935EC}" type="datetimeFigureOut">
              <a:rPr lang="en-GB"/>
              <a:pPr>
                <a:defRPr/>
              </a:pPr>
              <a:t>01/07/2022</a:t>
            </a:fld>
            <a:endParaRPr lang="en-GB"/>
          </a:p>
        </p:txBody>
      </p:sp>
      <p:sp>
        <p:nvSpPr>
          <p:cNvPr id="5" name="Footer Placeholder 4"/>
          <p:cNvSpPr>
            <a:spLocks noGrp="1"/>
          </p:cNvSpPr>
          <p:nvPr>
            <p:ph type="ftr" sz="quarter" idx="11"/>
          </p:nvPr>
        </p:nvSpPr>
        <p:spPr>
          <a:xfrm>
            <a:off x="2667000" y="6356350"/>
            <a:ext cx="3352800" cy="365125"/>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7924800" y="6356350"/>
            <a:ext cx="762000" cy="365125"/>
          </a:xfrm>
        </p:spPr>
        <p:txBody>
          <a:bodyPr/>
          <a:lstStyle>
            <a:lvl1pPr>
              <a:defRPr/>
            </a:lvl1pPr>
          </a:lstStyle>
          <a:p>
            <a:pPr>
              <a:defRPr/>
            </a:pPr>
            <a:fld id="{1948AC3F-8B42-4291-8711-EAE840A0B89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028"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fontAlgn="auto" latinLnBrk="0" hangingPunct="1">
              <a:spcBef>
                <a:spcPts val="0"/>
              </a:spcBef>
              <a:spcAft>
                <a:spcPts val="0"/>
              </a:spcAft>
              <a:defRPr kumimoji="0" sz="1200" smtClean="0">
                <a:solidFill>
                  <a:schemeClr val="tx2">
                    <a:shade val="90000"/>
                  </a:schemeClr>
                </a:solidFill>
                <a:latin typeface="+mn-lt"/>
                <a:cs typeface="+mn-cs"/>
              </a:defRPr>
            </a:lvl1pPr>
          </a:lstStyle>
          <a:p>
            <a:pPr>
              <a:defRPr/>
            </a:pPr>
            <a:fld id="{901168C0-C07A-4976-B733-E652BD790977}" type="datetimeFigureOut">
              <a:rPr lang="en-GB"/>
              <a:pPr>
                <a:defRPr/>
              </a:pPr>
              <a:t>01/07/2022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fontAlgn="auto" latinLnBrk="0" hangingPunct="1">
              <a:spcBef>
                <a:spcPts val="0"/>
              </a:spcBef>
              <a:spcAft>
                <a:spcPts val="0"/>
              </a:spcAft>
              <a:defRPr kumimoji="0" sz="1200" smtClean="0">
                <a:solidFill>
                  <a:schemeClr val="tx2">
                    <a:shade val="90000"/>
                  </a:schemeClr>
                </a:solidFill>
                <a:latin typeface="+mn-lt"/>
                <a:cs typeface="+mn-cs"/>
              </a:defRPr>
            </a:lvl1pPr>
          </a:lstStyle>
          <a:p>
            <a:pPr>
              <a:defRPr/>
            </a:pPr>
            <a:fld id="{34ACA065-6077-463E-AEC7-AACE5EECED25}" type="slidenum">
              <a:rPr lang="en-GB"/>
              <a:pPr>
                <a:defRPr/>
              </a:pPr>
              <a:t>‹#›</a:t>
            </a:fld>
            <a:endParaRPr lang="en-GB"/>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fontAlgn="auto">
                <a:spcBef>
                  <a:spcPts val="0"/>
                </a:spcBef>
                <a:spcAft>
                  <a:spcPts val="0"/>
                </a:spcAft>
                <a:defRPr/>
              </a:pPr>
              <a:endParaRPr lang="en-US">
                <a:latin typeface="+mn-lt"/>
                <a:cs typeface="+mn-cs"/>
              </a:endParaRPr>
            </a:p>
          </p:txBody>
        </p:sp>
      </p:grpSp>
    </p:spTree>
  </p:cSld>
  <p:clrMap bg1="lt1" tx1="dk1" bg2="lt2" tx2="dk2" accent1="accent1" accent2="accent2" accent3="accent3" accent4="accent4" accent5="accent5" accent6="accent6" hlink="hlink" folHlink="folHlink"/>
  <p:sldLayoutIdLst>
    <p:sldLayoutId id="2147483685" r:id="rId1"/>
    <p:sldLayoutId id="2147483683" r:id="rId2"/>
    <p:sldLayoutId id="2147483686" r:id="rId3"/>
    <p:sldLayoutId id="2147483682" r:id="rId4"/>
    <p:sldLayoutId id="2147483681" r:id="rId5"/>
    <p:sldLayoutId id="2147483680" r:id="rId6"/>
    <p:sldLayoutId id="2147483679" r:id="rId7"/>
    <p:sldLayoutId id="2147483678" r:id="rId8"/>
    <p:sldLayoutId id="2147483687" r:id="rId9"/>
    <p:sldLayoutId id="2147483677" r:id="rId10"/>
    <p:sldLayoutId id="2147483676" r:id="rId11"/>
    <p:sldLayoutId id="2147483684" r:id="rId12"/>
  </p:sldLayoutIdLst>
  <p:txStyles>
    <p:titleStyle>
      <a:lvl1pPr algn="l" rtl="0" fontAlgn="base">
        <a:spcBef>
          <a:spcPct val="0"/>
        </a:spcBef>
        <a:spcAft>
          <a:spcPct val="0"/>
        </a:spcAft>
        <a:defRPr sz="5000" kern="1200">
          <a:solidFill>
            <a:schemeClr val="tx2"/>
          </a:solidFill>
          <a:latin typeface="+mj-lt"/>
          <a:ea typeface="+mj-ea"/>
          <a:cs typeface="+mj-cs"/>
        </a:defRPr>
      </a:lvl1pPr>
      <a:lvl2pPr algn="l" rtl="0" fontAlgn="base">
        <a:spcBef>
          <a:spcPct val="0"/>
        </a:spcBef>
        <a:spcAft>
          <a:spcPct val="0"/>
        </a:spcAft>
        <a:defRPr sz="5000">
          <a:solidFill>
            <a:schemeClr val="tx2"/>
          </a:solidFill>
          <a:latin typeface="Calibri" pitchFamily="34" charset="0"/>
        </a:defRPr>
      </a:lvl2pPr>
      <a:lvl3pPr algn="l" rtl="0" fontAlgn="base">
        <a:spcBef>
          <a:spcPct val="0"/>
        </a:spcBef>
        <a:spcAft>
          <a:spcPct val="0"/>
        </a:spcAft>
        <a:defRPr sz="5000">
          <a:solidFill>
            <a:schemeClr val="tx2"/>
          </a:solidFill>
          <a:latin typeface="Calibri" pitchFamily="34" charset="0"/>
        </a:defRPr>
      </a:lvl3pPr>
      <a:lvl4pPr algn="l" rtl="0" fontAlgn="base">
        <a:spcBef>
          <a:spcPct val="0"/>
        </a:spcBef>
        <a:spcAft>
          <a:spcPct val="0"/>
        </a:spcAft>
        <a:defRPr sz="5000">
          <a:solidFill>
            <a:schemeClr val="tx2"/>
          </a:solidFill>
          <a:latin typeface="Calibri" pitchFamily="34" charset="0"/>
        </a:defRPr>
      </a:lvl4pPr>
      <a:lvl5pPr algn="l" rtl="0" fontAlgn="base">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fontAlgn="base">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fontAlgn="base">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fontAlgn="base">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fontAlgn="base">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fontAlgn="base">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864" y="16429"/>
            <a:ext cx="9144000" cy="244220"/>
          </a:xfrm>
        </p:spPr>
        <p:txBody>
          <a:bodyPr/>
          <a:lstStyle/>
          <a:p>
            <a:pPr algn="ctr" fontAlgn="auto">
              <a:spcAft>
                <a:spcPts val="0"/>
              </a:spcAft>
              <a:defRPr/>
            </a:pPr>
            <a:r>
              <a:rPr lang="en-GB" sz="1400" dirty="0">
                <a:solidFill>
                  <a:schemeClr val="tx1"/>
                </a:solidFill>
                <a:effectLst/>
              </a:rPr>
              <a:t>Social Psychology: Global Perspectives                                                                                                                    Dr Judith Marshall</a:t>
            </a:r>
          </a:p>
        </p:txBody>
      </p:sp>
      <p:sp>
        <p:nvSpPr>
          <p:cNvPr id="3" name="Subtitle 2"/>
          <p:cNvSpPr>
            <a:spLocks noGrp="1"/>
          </p:cNvSpPr>
          <p:nvPr>
            <p:ph type="subTitle" idx="1"/>
          </p:nvPr>
        </p:nvSpPr>
        <p:spPr>
          <a:xfrm>
            <a:off x="644525" y="4440589"/>
            <a:ext cx="7854950" cy="720030"/>
          </a:xfrm>
        </p:spPr>
        <p:txBody>
          <a:bodyPr>
            <a:noAutofit/>
          </a:bodyPr>
          <a:lstStyle/>
          <a:p>
            <a:pPr marR="0" algn="ctr"/>
            <a:r>
              <a:rPr lang="en-GB" sz="4800" dirty="0">
                <a:latin typeface="Calibri" pitchFamily="34" charset="0"/>
              </a:rPr>
              <a:t>Social Representations Theory</a:t>
            </a:r>
          </a:p>
        </p:txBody>
      </p:sp>
      <p:pic>
        <p:nvPicPr>
          <p:cNvPr id="4" name="Picture 3">
            <a:extLst>
              <a:ext uri="{FF2B5EF4-FFF2-40B4-BE49-F238E27FC236}">
                <a16:creationId xmlns:a16="http://schemas.microsoft.com/office/drawing/2014/main" id="{276B69D7-62D6-FB28-FD9E-F8B3EF1E6ECE}"/>
              </a:ext>
            </a:extLst>
          </p:cNvPr>
          <p:cNvPicPr>
            <a:picLocks noChangeAspect="1"/>
          </p:cNvPicPr>
          <p:nvPr/>
        </p:nvPicPr>
        <p:blipFill>
          <a:blip r:embed="rId2"/>
          <a:stretch>
            <a:fillRect/>
          </a:stretch>
        </p:blipFill>
        <p:spPr>
          <a:xfrm>
            <a:off x="3596127" y="5715659"/>
            <a:ext cx="1625649" cy="1140381"/>
          </a:xfrm>
          <a:prstGeom prst="rect">
            <a:avLst/>
          </a:prstGeom>
        </p:spPr>
      </p:pic>
      <p:pic>
        <p:nvPicPr>
          <p:cNvPr id="5" name="Picture 4">
            <a:extLst>
              <a:ext uri="{FF2B5EF4-FFF2-40B4-BE49-F238E27FC236}">
                <a16:creationId xmlns:a16="http://schemas.microsoft.com/office/drawing/2014/main" id="{381C4D77-CABB-E865-1248-A319B2AF80FF}"/>
              </a:ext>
            </a:extLst>
          </p:cNvPr>
          <p:cNvPicPr>
            <a:picLocks noChangeAspect="1"/>
          </p:cNvPicPr>
          <p:nvPr/>
        </p:nvPicPr>
        <p:blipFill>
          <a:blip r:embed="rId3"/>
          <a:stretch>
            <a:fillRect/>
          </a:stretch>
        </p:blipFill>
        <p:spPr>
          <a:xfrm>
            <a:off x="5221776" y="5702887"/>
            <a:ext cx="970295" cy="1155113"/>
          </a:xfrm>
          <a:prstGeom prst="rect">
            <a:avLst/>
          </a:prstGeom>
        </p:spPr>
      </p:pic>
      <p:pic>
        <p:nvPicPr>
          <p:cNvPr id="6" name="Picture 5">
            <a:extLst>
              <a:ext uri="{FF2B5EF4-FFF2-40B4-BE49-F238E27FC236}">
                <a16:creationId xmlns:a16="http://schemas.microsoft.com/office/drawing/2014/main" id="{BCD7054A-0CC2-70D5-589B-423A4EA3F853}"/>
              </a:ext>
            </a:extLst>
          </p:cNvPr>
          <p:cNvPicPr>
            <a:picLocks noChangeAspect="1"/>
          </p:cNvPicPr>
          <p:nvPr/>
        </p:nvPicPr>
        <p:blipFill>
          <a:blip r:embed="rId4"/>
          <a:stretch>
            <a:fillRect/>
          </a:stretch>
        </p:blipFill>
        <p:spPr>
          <a:xfrm>
            <a:off x="1598062" y="5715659"/>
            <a:ext cx="2001623" cy="1125913"/>
          </a:xfrm>
          <a:prstGeom prst="rect">
            <a:avLst/>
          </a:prstGeom>
        </p:spPr>
      </p:pic>
      <p:pic>
        <p:nvPicPr>
          <p:cNvPr id="8" name="Picture 7">
            <a:extLst>
              <a:ext uri="{FF2B5EF4-FFF2-40B4-BE49-F238E27FC236}">
                <a16:creationId xmlns:a16="http://schemas.microsoft.com/office/drawing/2014/main" id="{D33B89D6-A4BB-8B12-AA5F-DADEED1CA9A3}"/>
              </a:ext>
            </a:extLst>
          </p:cNvPr>
          <p:cNvPicPr>
            <a:picLocks noChangeAspect="1"/>
          </p:cNvPicPr>
          <p:nvPr/>
        </p:nvPicPr>
        <p:blipFill>
          <a:blip r:embed="rId5"/>
          <a:stretch>
            <a:fillRect/>
          </a:stretch>
        </p:blipFill>
        <p:spPr>
          <a:xfrm>
            <a:off x="6199820" y="5698563"/>
            <a:ext cx="1174572" cy="1174572"/>
          </a:xfrm>
          <a:prstGeom prst="rect">
            <a:avLst/>
          </a:prstGeom>
        </p:spPr>
      </p:pic>
      <p:pic>
        <p:nvPicPr>
          <p:cNvPr id="9" name="Picture 8">
            <a:extLst>
              <a:ext uri="{FF2B5EF4-FFF2-40B4-BE49-F238E27FC236}">
                <a16:creationId xmlns:a16="http://schemas.microsoft.com/office/drawing/2014/main" id="{9A32F0CD-49BD-55B8-E4C0-F5C828EBC859}"/>
              </a:ext>
            </a:extLst>
          </p:cNvPr>
          <p:cNvPicPr>
            <a:picLocks noChangeAspect="1"/>
          </p:cNvPicPr>
          <p:nvPr/>
        </p:nvPicPr>
        <p:blipFill>
          <a:blip r:embed="rId6"/>
          <a:stretch>
            <a:fillRect/>
          </a:stretch>
        </p:blipFill>
        <p:spPr>
          <a:xfrm>
            <a:off x="0" y="5723164"/>
            <a:ext cx="1625649" cy="1125912"/>
          </a:xfrm>
          <a:prstGeom prst="rect">
            <a:avLst/>
          </a:prstGeom>
        </p:spPr>
      </p:pic>
      <p:pic>
        <p:nvPicPr>
          <p:cNvPr id="10" name="Picture 9">
            <a:extLst>
              <a:ext uri="{FF2B5EF4-FFF2-40B4-BE49-F238E27FC236}">
                <a16:creationId xmlns:a16="http://schemas.microsoft.com/office/drawing/2014/main" id="{B52AC662-6D29-75E8-72AC-5A92433E479D}"/>
              </a:ext>
            </a:extLst>
          </p:cNvPr>
          <p:cNvPicPr>
            <a:picLocks noChangeAspect="1"/>
          </p:cNvPicPr>
          <p:nvPr/>
        </p:nvPicPr>
        <p:blipFill>
          <a:blip r:embed="rId7"/>
          <a:stretch>
            <a:fillRect/>
          </a:stretch>
        </p:blipFill>
        <p:spPr>
          <a:xfrm>
            <a:off x="7382142" y="5714240"/>
            <a:ext cx="1761858" cy="1174572"/>
          </a:xfrm>
          <a:prstGeom prst="rect">
            <a:avLst/>
          </a:prstGeom>
        </p:spPr>
      </p:pic>
      <p:pic>
        <p:nvPicPr>
          <p:cNvPr id="12" name="Picture 11">
            <a:extLst>
              <a:ext uri="{FF2B5EF4-FFF2-40B4-BE49-F238E27FC236}">
                <a16:creationId xmlns:a16="http://schemas.microsoft.com/office/drawing/2014/main" id="{275DD3CD-4FF0-1ADF-B05F-4E0F06207310}"/>
              </a:ext>
            </a:extLst>
          </p:cNvPr>
          <p:cNvPicPr>
            <a:picLocks noChangeAspect="1"/>
          </p:cNvPicPr>
          <p:nvPr/>
        </p:nvPicPr>
        <p:blipFill>
          <a:blip r:embed="rId8"/>
          <a:stretch>
            <a:fillRect/>
          </a:stretch>
        </p:blipFill>
        <p:spPr>
          <a:xfrm>
            <a:off x="1679414" y="1136260"/>
            <a:ext cx="5785172" cy="325416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0364" y="829072"/>
            <a:ext cx="8363272" cy="6028928"/>
          </a:xfrm>
        </p:spPr>
        <p:txBody>
          <a:bodyPr>
            <a:normAutofit/>
          </a:bodyPr>
          <a:lstStyle/>
          <a:p>
            <a:pPr marL="0" indent="0" fontAlgn="auto">
              <a:spcAft>
                <a:spcPts val="0"/>
              </a:spcAft>
              <a:buClr>
                <a:schemeClr val="accent3"/>
              </a:buClr>
              <a:buNone/>
              <a:defRPr/>
            </a:pPr>
            <a:r>
              <a:rPr lang="en-GB" sz="3500" dirty="0">
                <a:latin typeface="+mj-lt"/>
              </a:rPr>
              <a:t>Separation of sociological and psychological forms of social psychology</a:t>
            </a: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r>
              <a:rPr lang="en-GB" sz="2000" dirty="0">
                <a:latin typeface="+mj-lt"/>
              </a:rPr>
              <a:t>Durkheim: </a:t>
            </a:r>
          </a:p>
          <a:p>
            <a:pPr marL="274320" indent="-274320" fontAlgn="auto">
              <a:spcAft>
                <a:spcPts val="0"/>
              </a:spcAft>
              <a:buClr>
                <a:schemeClr val="accent3"/>
              </a:buClr>
              <a:buFont typeface="Wingdings 2"/>
              <a:buChar char=""/>
              <a:defRPr/>
            </a:pPr>
            <a:endParaRPr lang="en-GB" sz="800" b="1" dirty="0">
              <a:latin typeface="+mj-lt"/>
            </a:endParaRPr>
          </a:p>
          <a:p>
            <a:pPr marL="274320" indent="-274320" fontAlgn="auto">
              <a:spcAft>
                <a:spcPts val="0"/>
              </a:spcAft>
              <a:buClr>
                <a:schemeClr val="accent3"/>
              </a:buClr>
              <a:buFont typeface="Wingdings 2"/>
              <a:buChar char=""/>
              <a:defRPr/>
            </a:pPr>
            <a:r>
              <a:rPr lang="en-GB" sz="2000" b="1" dirty="0">
                <a:latin typeface="+mj-lt"/>
              </a:rPr>
              <a:t>‘Collective conscience’ </a:t>
            </a:r>
            <a:r>
              <a:rPr lang="en-GB" sz="2000" dirty="0">
                <a:latin typeface="+mj-lt"/>
              </a:rPr>
              <a:t>=</a:t>
            </a:r>
            <a:r>
              <a:rPr lang="en-GB" sz="2000" b="1" dirty="0">
                <a:latin typeface="+mj-lt"/>
              </a:rPr>
              <a:t> </a:t>
            </a:r>
            <a:r>
              <a:rPr lang="en-GB" sz="2000" dirty="0">
                <a:latin typeface="+mj-lt"/>
              </a:rPr>
              <a:t>“totality of beliefs and sentiments common to average citizens of the same society” that “forms a determinate system which has its own life” (Durkheim 1893/1984:38–39)</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Move to </a:t>
            </a:r>
            <a:r>
              <a:rPr lang="en-GB" sz="2000" b="1" dirty="0">
                <a:latin typeface="+mj-lt"/>
              </a:rPr>
              <a:t>‘collective representations’ </a:t>
            </a:r>
          </a:p>
          <a:p>
            <a:pPr marL="274320" indent="-274320" fontAlgn="auto">
              <a:spcAft>
                <a:spcPts val="0"/>
              </a:spcAft>
              <a:buClr>
                <a:schemeClr val="accent3"/>
              </a:buClr>
              <a:buFont typeface="Wingdings 2"/>
              <a:buChar char=""/>
              <a:defRPr/>
            </a:pPr>
            <a:endParaRPr lang="en-GB" sz="2000" b="1" dirty="0">
              <a:latin typeface="+mj-lt"/>
            </a:endParaRPr>
          </a:p>
          <a:p>
            <a:pPr marL="641033" lvl="1" indent="-274320" fontAlgn="auto">
              <a:spcAft>
                <a:spcPts val="0"/>
              </a:spcAft>
              <a:buClr>
                <a:schemeClr val="accent3"/>
              </a:buClr>
              <a:buFont typeface="Wingdings 2"/>
              <a:buChar char=""/>
              <a:defRPr/>
            </a:pPr>
            <a:r>
              <a:rPr lang="en-GB" sz="1800" dirty="0">
                <a:latin typeface="+mj-lt"/>
              </a:rPr>
              <a:t>Used to explain the life of a society/culture</a:t>
            </a:r>
          </a:p>
          <a:p>
            <a:pPr marL="274320" indent="-274320" fontAlgn="auto">
              <a:spcAft>
                <a:spcPts val="0"/>
              </a:spcAft>
              <a:buClr>
                <a:schemeClr val="accent3"/>
              </a:buClr>
              <a:buFont typeface="Wingdings 2"/>
              <a:buChar char=""/>
              <a:defRPr/>
            </a:pPr>
            <a:endParaRPr lang="en-GB" sz="2000" dirty="0">
              <a:latin typeface="+mj-lt"/>
            </a:endParaRPr>
          </a:p>
          <a:p>
            <a:pPr marL="914717" lvl="2" indent="-246888" fontAlgn="auto">
              <a:spcAft>
                <a:spcPts val="0"/>
              </a:spcAft>
              <a:buFont typeface="Wingdings 2"/>
              <a:buChar char=""/>
              <a:defRPr/>
            </a:pPr>
            <a:r>
              <a:rPr lang="en-GB" sz="1800" dirty="0">
                <a:latin typeface="+mj-lt"/>
              </a:rPr>
              <a:t>myths, traditions, legends, science, religion etc.</a:t>
            </a:r>
          </a:p>
          <a:p>
            <a:pPr marL="914717" lvl="2" indent="-246888" fontAlgn="auto">
              <a:spcAft>
                <a:spcPts val="0"/>
              </a:spcAft>
              <a:buFont typeface="Wingdings 2"/>
              <a:buChar char=""/>
              <a:defRPr/>
            </a:pPr>
            <a:r>
              <a:rPr lang="en-GB" sz="1800" dirty="0">
                <a:latin typeface="+mj-lt"/>
              </a:rPr>
              <a:t>static systems</a:t>
            </a:r>
          </a:p>
          <a:p>
            <a:pPr marL="914717" lvl="2" indent="-246888" fontAlgn="auto">
              <a:spcAft>
                <a:spcPts val="0"/>
              </a:spcAft>
              <a:buFont typeface="Wingdings 2"/>
              <a:buChar char=""/>
              <a:defRPr/>
            </a:pPr>
            <a:r>
              <a:rPr lang="en-GB" sz="1800" dirty="0">
                <a:latin typeface="+mj-lt"/>
              </a:rPr>
              <a:t>independent of unique individuals</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dirty="0"/>
          </a:p>
        </p:txBody>
      </p:sp>
    </p:spTree>
    <p:extLst>
      <p:ext uri="{BB962C8B-B14F-4D97-AF65-F5344CB8AC3E}">
        <p14:creationId xmlns:p14="http://schemas.microsoft.com/office/powerpoint/2010/main" val="2948146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760640"/>
          </a:xfrm>
        </p:spPr>
        <p:txBody>
          <a:bodyPr>
            <a:normAutofit fontScale="92500" lnSpcReduction="10000"/>
          </a:bodyPr>
          <a:lstStyle/>
          <a:p>
            <a:pPr marL="0" indent="0" fontAlgn="auto">
              <a:spcAft>
                <a:spcPts val="0"/>
              </a:spcAft>
              <a:buClr>
                <a:schemeClr val="accent3"/>
              </a:buClr>
              <a:buNone/>
              <a:defRPr/>
            </a:pPr>
            <a:r>
              <a:rPr lang="en-GB" sz="3500" dirty="0">
                <a:latin typeface="+mj-lt"/>
              </a:rPr>
              <a:t>Separation of sociological and psychological forms of social psychology</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200" dirty="0">
                <a:latin typeface="+mj-lt"/>
              </a:rPr>
              <a:t>Psychological social psychology was</a:t>
            </a:r>
          </a:p>
          <a:p>
            <a:pPr marL="274320" indent="-274320" fontAlgn="auto">
              <a:spcAft>
                <a:spcPts val="0"/>
              </a:spcAft>
              <a:buClr>
                <a:schemeClr val="accent3"/>
              </a:buClr>
              <a:buFont typeface="Wingdings 2"/>
              <a:buChar char=""/>
              <a:defRPr/>
            </a:pPr>
            <a:endParaRPr lang="en-GB" sz="2200" dirty="0">
              <a:latin typeface="+mj-lt"/>
            </a:endParaRPr>
          </a:p>
          <a:p>
            <a:pPr marL="640080" lvl="2" indent="0" fontAlgn="auto">
              <a:spcAft>
                <a:spcPts val="0"/>
              </a:spcAft>
              <a:buFont typeface="Wingdings 2"/>
              <a:buNone/>
              <a:defRPr/>
            </a:pPr>
            <a:r>
              <a:rPr lang="en-GB" sz="2200" dirty="0">
                <a:latin typeface="+mj-lt"/>
              </a:rPr>
              <a:t>a)  Required to account for collective and group phenomena as a  </a:t>
            </a:r>
          </a:p>
          <a:p>
            <a:pPr marL="640080" lvl="2" indent="0" fontAlgn="auto">
              <a:spcAft>
                <a:spcPts val="0"/>
              </a:spcAft>
              <a:buFont typeface="Wingdings 2"/>
              <a:buNone/>
              <a:defRPr/>
            </a:pPr>
            <a:r>
              <a:rPr lang="en-GB" sz="2200" dirty="0">
                <a:latin typeface="+mj-lt"/>
              </a:rPr>
              <a:t>      separate level of analysis to that of ‘the individual’ and ‘personality’, </a:t>
            </a:r>
          </a:p>
          <a:p>
            <a:pPr marL="640080" lvl="2" indent="0" fontAlgn="auto">
              <a:spcAft>
                <a:spcPts val="0"/>
              </a:spcAft>
              <a:buFont typeface="Wingdings 2"/>
              <a:buNone/>
              <a:defRPr/>
            </a:pPr>
            <a:endParaRPr lang="en-GB" sz="2200" dirty="0">
              <a:latin typeface="+mj-lt"/>
            </a:endParaRPr>
          </a:p>
          <a:p>
            <a:pPr marL="640080" lvl="2" indent="0" fontAlgn="auto">
              <a:spcAft>
                <a:spcPts val="0"/>
              </a:spcAft>
              <a:buFont typeface="Wingdings 2"/>
              <a:buNone/>
              <a:defRPr/>
            </a:pPr>
            <a:r>
              <a:rPr lang="en-GB" sz="2200" dirty="0">
                <a:latin typeface="+mj-lt"/>
              </a:rPr>
              <a:t>So…</a:t>
            </a:r>
          </a:p>
          <a:p>
            <a:pPr marL="640080" lvl="2" indent="0" fontAlgn="auto">
              <a:spcAft>
                <a:spcPts val="0"/>
              </a:spcAft>
              <a:buFont typeface="Wingdings 2"/>
              <a:buNone/>
              <a:defRPr/>
            </a:pPr>
            <a:endParaRPr lang="en-GB" sz="2200" dirty="0">
              <a:latin typeface="+mj-lt"/>
            </a:endParaRPr>
          </a:p>
          <a:p>
            <a:pPr marL="640080" lvl="2" indent="0" fontAlgn="auto">
              <a:spcAft>
                <a:spcPts val="0"/>
              </a:spcAft>
              <a:buFont typeface="Wingdings 2"/>
              <a:buNone/>
              <a:defRPr/>
            </a:pPr>
            <a:r>
              <a:rPr lang="en-GB" sz="2200" dirty="0">
                <a:latin typeface="+mj-lt"/>
              </a:rPr>
              <a:t>b)  Continued to prioritise the individual as the level of explanation.  </a:t>
            </a:r>
          </a:p>
          <a:p>
            <a:pPr marL="365760" lvl="1" indent="0" fontAlgn="auto">
              <a:spcAft>
                <a:spcPts val="0"/>
              </a:spcAft>
              <a:buFont typeface="Wingdings 2"/>
              <a:buNone/>
              <a:defRPr/>
            </a:pPr>
            <a:endParaRPr lang="en-GB" sz="2200" dirty="0">
              <a:latin typeface="+mj-lt"/>
            </a:endParaRPr>
          </a:p>
          <a:p>
            <a:pPr marL="274320" indent="-274320" fontAlgn="auto">
              <a:spcAft>
                <a:spcPts val="0"/>
              </a:spcAft>
              <a:buClr>
                <a:schemeClr val="accent3"/>
              </a:buClr>
              <a:buFont typeface="Wingdings 2"/>
              <a:buChar char=""/>
              <a:defRPr/>
            </a:pPr>
            <a:endParaRPr lang="en-GB" sz="2200" dirty="0">
              <a:latin typeface="+mj-lt"/>
            </a:endParaRPr>
          </a:p>
          <a:p>
            <a:pPr marL="274320" indent="-274320" fontAlgn="auto">
              <a:spcAft>
                <a:spcPts val="0"/>
              </a:spcAft>
              <a:buClr>
                <a:schemeClr val="accent3"/>
              </a:buClr>
              <a:buFont typeface="Wingdings 2"/>
              <a:buChar char=""/>
              <a:defRPr/>
            </a:pPr>
            <a:r>
              <a:rPr lang="en-GB" sz="2200" dirty="0">
                <a:latin typeface="+mj-lt"/>
              </a:rPr>
              <a:t>Continued under-emphasis of the role of the socially constructed self in group interaction (Hogg, 2007).</a:t>
            </a:r>
          </a:p>
          <a:p>
            <a:pPr marL="274320" indent="-274320" fontAlgn="auto">
              <a:spcAft>
                <a:spcPts val="0"/>
              </a:spcAft>
              <a:buClr>
                <a:schemeClr val="accent3"/>
              </a:buClr>
              <a:buFont typeface="Wingdings 2"/>
              <a:buChar char=""/>
              <a:defRPr/>
            </a:pPr>
            <a:endParaRPr lang="en-GB" dirty="0"/>
          </a:p>
        </p:txBody>
      </p:sp>
    </p:spTree>
    <p:extLst>
      <p:ext uri="{BB962C8B-B14F-4D97-AF65-F5344CB8AC3E}">
        <p14:creationId xmlns:p14="http://schemas.microsoft.com/office/powerpoint/2010/main" val="3065004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a:xfrm>
            <a:off x="457200" y="704850"/>
            <a:ext cx="8229600" cy="852488"/>
          </a:xfrm>
        </p:spPr>
        <p:txBody>
          <a:bodyPr/>
          <a:lstStyle/>
          <a:p>
            <a:r>
              <a:rPr lang="en-GB" sz="3200" dirty="0"/>
              <a:t>Cultural level of analysis</a:t>
            </a:r>
          </a:p>
        </p:txBody>
      </p:sp>
      <p:sp>
        <p:nvSpPr>
          <p:cNvPr id="3" name="Content Placeholder 2"/>
          <p:cNvSpPr>
            <a:spLocks noGrp="1"/>
          </p:cNvSpPr>
          <p:nvPr>
            <p:ph idx="1"/>
          </p:nvPr>
        </p:nvSpPr>
        <p:spPr>
          <a:xfrm>
            <a:off x="457200" y="2060848"/>
            <a:ext cx="8229600" cy="4589462"/>
          </a:xfrm>
        </p:spPr>
        <p:txBody>
          <a:bodyPr>
            <a:normAutofit/>
          </a:bodyPr>
          <a:lstStyle/>
          <a:p>
            <a:pPr marL="274320" indent="-274320" fontAlgn="auto">
              <a:spcAft>
                <a:spcPts val="0"/>
              </a:spcAft>
              <a:buClr>
                <a:schemeClr val="accent3"/>
              </a:buClr>
              <a:buFont typeface="Wingdings 2"/>
              <a:buChar char=""/>
              <a:defRPr/>
            </a:pPr>
            <a:r>
              <a:rPr lang="en-GB" sz="2400" dirty="0">
                <a:latin typeface="+mj-lt"/>
              </a:rPr>
              <a:t>The category of culture is only one level of analysis</a:t>
            </a:r>
          </a:p>
          <a:p>
            <a:pPr marL="274320" indent="-274320" fontAlgn="auto">
              <a:spcAft>
                <a:spcPts val="0"/>
              </a:spcAft>
              <a:buClr>
                <a:schemeClr val="accent3"/>
              </a:buClr>
              <a:buFont typeface="Wingdings 2"/>
              <a:buChar char=""/>
              <a:defRPr/>
            </a:pPr>
            <a:endParaRPr lang="en-GB" sz="2400" dirty="0">
              <a:latin typeface="+mj-lt"/>
            </a:endParaRPr>
          </a:p>
          <a:p>
            <a:pPr marL="0" indent="0" fontAlgn="auto">
              <a:spcAft>
                <a:spcPts val="0"/>
              </a:spcAft>
              <a:buClr>
                <a:schemeClr val="accent3"/>
              </a:buClr>
              <a:buNone/>
              <a:defRPr/>
            </a:pPr>
            <a:endParaRPr lang="en-GB" sz="2400" dirty="0">
              <a:latin typeface="+mj-lt"/>
            </a:endParaRPr>
          </a:p>
          <a:p>
            <a:pPr marL="640080" lvl="1" indent="-246888" fontAlgn="auto">
              <a:spcAft>
                <a:spcPts val="0"/>
              </a:spcAft>
              <a:buFont typeface="Wingdings 2"/>
              <a:buChar char=""/>
              <a:defRPr/>
            </a:pPr>
            <a:r>
              <a:rPr lang="en-GB" dirty="0">
                <a:latin typeface="+mj-lt"/>
              </a:rPr>
              <a:t>Biological level – brain processes, genetic influences</a:t>
            </a: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r>
              <a:rPr lang="en-GB" dirty="0">
                <a:latin typeface="+mj-lt"/>
              </a:rPr>
              <a:t>Psychological level – thoughts, feelings, motives, intentions</a:t>
            </a: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r>
              <a:rPr lang="en-GB" dirty="0">
                <a:latin typeface="+mj-lt"/>
              </a:rPr>
              <a:t>Environmental level – past and current physical and social environments</a:t>
            </a:r>
          </a:p>
          <a:p>
            <a:pPr marL="274320" indent="-274320" fontAlgn="auto">
              <a:spcAft>
                <a:spcPts val="0"/>
              </a:spcAft>
              <a:buClr>
                <a:schemeClr val="accent3"/>
              </a:buClr>
              <a:buFont typeface="Wingdings 2"/>
              <a:buChar char=""/>
              <a:defRPr/>
            </a:pPr>
            <a:endParaRPr lang="en-GB" dirty="0"/>
          </a:p>
          <a:p>
            <a:pPr marL="274320" indent="-274320" fontAlgn="auto">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Effect transition="in" filter="fade">
                                      <p:cBhvr>
                                        <p:cTn id="1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a:xfrm>
            <a:off x="457200" y="704850"/>
            <a:ext cx="8507413" cy="707926"/>
          </a:xfrm>
        </p:spPr>
        <p:txBody>
          <a:bodyPr/>
          <a:lstStyle/>
          <a:p>
            <a:r>
              <a:rPr lang="en-GB" sz="3200" dirty="0"/>
              <a:t>Different way of considering levels of analysis</a:t>
            </a:r>
          </a:p>
        </p:txBody>
      </p:sp>
      <p:sp>
        <p:nvSpPr>
          <p:cNvPr id="3" name="Content Placeholder 2"/>
          <p:cNvSpPr>
            <a:spLocks noGrp="1"/>
          </p:cNvSpPr>
          <p:nvPr>
            <p:ph idx="1"/>
          </p:nvPr>
        </p:nvSpPr>
        <p:spPr>
          <a:xfrm>
            <a:off x="323528" y="1628800"/>
            <a:ext cx="8820472" cy="4695801"/>
          </a:xfrm>
        </p:spPr>
        <p:txBody>
          <a:bodyPr>
            <a:normAutofit/>
          </a:bodyPr>
          <a:lstStyle/>
          <a:p>
            <a:pPr marL="274320" indent="-274320" fontAlgn="auto">
              <a:spcAft>
                <a:spcPts val="0"/>
              </a:spcAft>
              <a:buClr>
                <a:schemeClr val="accent3"/>
              </a:buClr>
              <a:buFont typeface="Wingdings 2"/>
              <a:buChar char=""/>
              <a:defRPr/>
            </a:pPr>
            <a:r>
              <a:rPr lang="en-GB" sz="2000" dirty="0">
                <a:latin typeface="+mj-lt"/>
              </a:rPr>
              <a:t>Doise: ‘theories are designed to capture different aspects of reality’ (1986, p.11).  </a:t>
            </a:r>
          </a:p>
          <a:p>
            <a:pPr marL="0" indent="0" fontAlgn="auto">
              <a:spcAft>
                <a:spcPts val="0"/>
              </a:spcAft>
              <a:buClr>
                <a:schemeClr val="accent3"/>
              </a:buClr>
              <a:buNone/>
              <a:defRPr/>
            </a:pPr>
            <a:endParaRPr lang="en-GB" sz="2000" dirty="0">
              <a:latin typeface="+mj-lt"/>
            </a:endParaRPr>
          </a:p>
          <a:p>
            <a:pPr marL="0" indent="0" fontAlgn="auto">
              <a:spcAft>
                <a:spcPts val="0"/>
              </a:spcAft>
              <a:buClr>
                <a:schemeClr val="accent3"/>
              </a:buClr>
              <a:buNone/>
              <a:defRPr/>
            </a:pPr>
            <a:r>
              <a:rPr lang="en-GB" sz="2000" dirty="0">
                <a:latin typeface="+mj-lt"/>
              </a:rPr>
              <a:t>        4 levels:</a:t>
            </a: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endParaRPr lang="en-GB" dirty="0">
              <a:latin typeface="+mj-lt"/>
            </a:endParaRPr>
          </a:p>
          <a:p>
            <a:pPr marL="640080" lvl="1" indent="-246888" fontAlgn="auto">
              <a:spcAft>
                <a:spcPts val="0"/>
              </a:spcAft>
              <a:buFont typeface="Wingdings 2"/>
              <a:buChar char=""/>
              <a:defRPr/>
            </a:pPr>
            <a:endParaRPr lang="en-GB" dirty="0">
              <a:latin typeface="+mj-lt"/>
            </a:endParaRPr>
          </a:p>
        </p:txBody>
      </p:sp>
      <p:sp>
        <p:nvSpPr>
          <p:cNvPr id="2" name="Rounded Rectangle 1"/>
          <p:cNvSpPr/>
          <p:nvPr/>
        </p:nvSpPr>
        <p:spPr>
          <a:xfrm>
            <a:off x="827584" y="2780928"/>
            <a:ext cx="7704856" cy="720080"/>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Intra-personal</a:t>
            </a:r>
            <a:r>
              <a:rPr lang="en-GB" dirty="0">
                <a:solidFill>
                  <a:schemeClr val="tx1"/>
                </a:solidFill>
                <a:latin typeface="+mj-lt"/>
              </a:rPr>
              <a:t> level: cognitive organisation</a:t>
            </a:r>
          </a:p>
          <a:p>
            <a:pPr algn="ctr"/>
            <a:endParaRPr lang="en-GB" dirty="0">
              <a:solidFill>
                <a:schemeClr val="tx1"/>
              </a:solidFill>
            </a:endParaRPr>
          </a:p>
        </p:txBody>
      </p:sp>
      <p:sp>
        <p:nvSpPr>
          <p:cNvPr id="4" name="Rounded Rectangle 3"/>
          <p:cNvSpPr/>
          <p:nvPr/>
        </p:nvSpPr>
        <p:spPr>
          <a:xfrm>
            <a:off x="827584" y="3688867"/>
            <a:ext cx="7704856" cy="720080"/>
          </a:xfrm>
          <a:prstGeom prst="roundRect">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Inter-personal </a:t>
            </a:r>
            <a:r>
              <a:rPr lang="en-GB" dirty="0">
                <a:solidFill>
                  <a:schemeClr val="tx1"/>
                </a:solidFill>
                <a:latin typeface="+mj-lt"/>
              </a:rPr>
              <a:t>level:</a:t>
            </a:r>
            <a:r>
              <a:rPr lang="en-GB" b="1" dirty="0">
                <a:solidFill>
                  <a:schemeClr val="tx1"/>
                </a:solidFill>
                <a:latin typeface="+mj-lt"/>
              </a:rPr>
              <a:t> </a:t>
            </a:r>
            <a:r>
              <a:rPr lang="en-GB" dirty="0">
                <a:solidFill>
                  <a:schemeClr val="tx1"/>
                </a:solidFill>
                <a:latin typeface="+mj-lt"/>
              </a:rPr>
              <a:t>individuals within a given situation</a:t>
            </a:r>
          </a:p>
          <a:p>
            <a:pPr algn="ctr"/>
            <a:endParaRPr lang="en-GB" dirty="0">
              <a:solidFill>
                <a:schemeClr val="tx1"/>
              </a:solidFill>
            </a:endParaRPr>
          </a:p>
        </p:txBody>
      </p:sp>
      <p:sp>
        <p:nvSpPr>
          <p:cNvPr id="5" name="Rounded Rectangle 4"/>
          <p:cNvSpPr/>
          <p:nvPr/>
        </p:nvSpPr>
        <p:spPr>
          <a:xfrm>
            <a:off x="827584" y="4596807"/>
            <a:ext cx="7704856" cy="1064442"/>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latin typeface="+mj-lt"/>
            </a:endParaRPr>
          </a:p>
          <a:p>
            <a:pPr algn="ctr"/>
            <a:r>
              <a:rPr lang="en-GB" b="1" dirty="0">
                <a:solidFill>
                  <a:schemeClr val="tx1"/>
                </a:solidFill>
                <a:latin typeface="+mj-lt"/>
              </a:rPr>
              <a:t>Ideological </a:t>
            </a:r>
            <a:r>
              <a:rPr lang="en-GB" dirty="0">
                <a:solidFill>
                  <a:schemeClr val="tx1"/>
                </a:solidFill>
                <a:latin typeface="+mj-lt"/>
              </a:rPr>
              <a:t>level: the power of collectively constructed systems of beliefs, representations, values and norms to validate and maintain an established social order (</a:t>
            </a:r>
            <a:r>
              <a:rPr lang="en-GB" dirty="0" err="1">
                <a:solidFill>
                  <a:schemeClr val="tx1"/>
                </a:solidFill>
                <a:latin typeface="+mj-lt"/>
              </a:rPr>
              <a:t>Doise</a:t>
            </a:r>
            <a:r>
              <a:rPr lang="en-GB" dirty="0">
                <a:solidFill>
                  <a:schemeClr val="tx1"/>
                </a:solidFill>
                <a:latin typeface="+mj-lt"/>
              </a:rPr>
              <a:t>, 1986, p.15). </a:t>
            </a:r>
          </a:p>
          <a:p>
            <a:pPr algn="ctr"/>
            <a:endParaRPr lang="en-GB" dirty="0"/>
          </a:p>
        </p:txBody>
      </p:sp>
      <p:sp>
        <p:nvSpPr>
          <p:cNvPr id="6" name="Rounded Rectangle 5"/>
          <p:cNvSpPr/>
          <p:nvPr/>
        </p:nvSpPr>
        <p:spPr>
          <a:xfrm>
            <a:off x="829683" y="5814048"/>
            <a:ext cx="7702757" cy="914400"/>
          </a:xfrm>
          <a:prstGeom prst="roundRect">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Positional </a:t>
            </a:r>
            <a:r>
              <a:rPr lang="en-GB" dirty="0">
                <a:solidFill>
                  <a:schemeClr val="tx1"/>
                </a:solidFill>
                <a:latin typeface="+mj-lt"/>
              </a:rPr>
              <a:t>level:</a:t>
            </a:r>
            <a:r>
              <a:rPr lang="en-GB" b="1" dirty="0">
                <a:solidFill>
                  <a:schemeClr val="tx1"/>
                </a:solidFill>
                <a:latin typeface="+mj-lt"/>
              </a:rPr>
              <a:t> </a:t>
            </a:r>
            <a:r>
              <a:rPr lang="en-GB" dirty="0">
                <a:solidFill>
                  <a:schemeClr val="tx1"/>
                </a:solidFill>
                <a:latin typeface="+mj-lt"/>
              </a:rPr>
              <a:t>pre-existing social </a:t>
            </a:r>
            <a:r>
              <a:rPr lang="en-GB" dirty="0" err="1">
                <a:solidFill>
                  <a:schemeClr val="tx1"/>
                </a:solidFill>
                <a:latin typeface="+mj-lt"/>
              </a:rPr>
              <a:t>positionings</a:t>
            </a:r>
            <a:r>
              <a:rPr lang="en-GB" dirty="0">
                <a:solidFill>
                  <a:schemeClr val="tx1"/>
                </a:solidFill>
                <a:latin typeface="+mj-lt"/>
              </a:rPr>
              <a:t> of individuals</a:t>
            </a:r>
          </a:p>
          <a:p>
            <a:pPr algn="ctr"/>
            <a:endParaRPr lang="en-GB"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00809"/>
            <a:ext cx="8229600" cy="4623792"/>
          </a:xfrm>
        </p:spPr>
        <p:txBody>
          <a:bodyPr>
            <a:normAutofit/>
          </a:bodyPr>
          <a:lstStyle/>
          <a:p>
            <a:pPr marL="274320" indent="-274320" fontAlgn="auto">
              <a:spcAft>
                <a:spcPts val="0"/>
              </a:spcAft>
              <a:buClr>
                <a:schemeClr val="accent3"/>
              </a:buClr>
              <a:buFont typeface="Wingdings 2"/>
              <a:buChar char=""/>
              <a:defRPr/>
            </a:pPr>
            <a:r>
              <a:rPr lang="en-GB" sz="2200" dirty="0">
                <a:latin typeface="+mj-lt"/>
              </a:rPr>
              <a:t>Wundt - ‘</a:t>
            </a:r>
            <a:r>
              <a:rPr lang="en-GB" sz="2200" dirty="0" err="1">
                <a:latin typeface="+mj-lt"/>
              </a:rPr>
              <a:t>Völkerpsychologie</a:t>
            </a:r>
            <a:r>
              <a:rPr lang="en-GB" sz="2200" dirty="0">
                <a:latin typeface="+mj-lt"/>
              </a:rPr>
              <a:t>’ </a:t>
            </a:r>
          </a:p>
          <a:p>
            <a:pPr marL="274320" indent="-274320" fontAlgn="auto">
              <a:spcAft>
                <a:spcPts val="0"/>
              </a:spcAft>
              <a:buClr>
                <a:schemeClr val="accent3"/>
              </a:buClr>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Both individual and cultural perspectives</a:t>
            </a:r>
          </a:p>
          <a:p>
            <a:pPr marL="0" indent="0" fontAlgn="auto">
              <a:spcAft>
                <a:spcPts val="0"/>
              </a:spcAft>
              <a:buClr>
                <a:schemeClr val="accent3"/>
              </a:buClr>
              <a:buFont typeface="Wingdings 2"/>
              <a:buNone/>
              <a:defRPr/>
            </a:pPr>
            <a:endParaRPr lang="en-GB" sz="2200" dirty="0">
              <a:latin typeface="+mj-lt"/>
            </a:endParaRPr>
          </a:p>
          <a:p>
            <a:pPr marL="640080" lvl="1" indent="-246888" fontAlgn="auto">
              <a:spcAft>
                <a:spcPts val="0"/>
              </a:spcAft>
              <a:buFont typeface="Wingdings 2"/>
              <a:buChar char=""/>
              <a:defRPr/>
            </a:pPr>
            <a:r>
              <a:rPr lang="en-GB" sz="2200" dirty="0">
                <a:latin typeface="+mj-lt"/>
              </a:rPr>
              <a:t>Social Psychology is the study of…</a:t>
            </a:r>
          </a:p>
          <a:p>
            <a:pPr marL="393192" lvl="1" indent="0" fontAlgn="auto">
              <a:spcAft>
                <a:spcPts val="0"/>
              </a:spcAft>
              <a:buNone/>
              <a:defRPr/>
            </a:pPr>
            <a:endParaRPr lang="en-GB" sz="2200" dirty="0">
              <a:latin typeface="+mj-lt"/>
            </a:endParaRPr>
          </a:p>
          <a:p>
            <a:pPr marL="0" indent="0" fontAlgn="auto">
              <a:spcAft>
                <a:spcPts val="0"/>
              </a:spcAft>
              <a:buClr>
                <a:schemeClr val="accent3"/>
              </a:buClr>
              <a:buFont typeface="Wingdings 2"/>
              <a:buNone/>
              <a:defRPr/>
            </a:pPr>
            <a:r>
              <a:rPr lang="en-GB" sz="2200" dirty="0">
                <a:latin typeface="+mj-lt"/>
              </a:rPr>
              <a:t>	</a:t>
            </a:r>
            <a:r>
              <a:rPr lang="en-GB" sz="2200" i="1" dirty="0">
                <a:latin typeface="+mj-lt"/>
              </a:rPr>
              <a:t>‘those mental products which are created by a community of 	human life and are, therefore, inexplicable in terms merely of 	individual consciousness since they presuppose the reciprocal 	action of many’ </a:t>
            </a:r>
          </a:p>
          <a:p>
            <a:pPr marL="0" indent="0" algn="r" fontAlgn="auto">
              <a:spcAft>
                <a:spcPts val="0"/>
              </a:spcAft>
              <a:buClr>
                <a:schemeClr val="accent3"/>
              </a:buClr>
              <a:buFont typeface="Wingdings 2"/>
              <a:buNone/>
              <a:defRPr/>
            </a:pPr>
            <a:r>
              <a:rPr lang="en-GB" sz="2200" dirty="0">
                <a:latin typeface="+mj-lt"/>
              </a:rPr>
              <a:t>(Wundt, 1916)</a:t>
            </a: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latin typeface="+mj-lt"/>
            </a:endParaRPr>
          </a:p>
          <a:p>
            <a:pPr marL="274320" indent="-274320" fontAlgn="auto">
              <a:spcAft>
                <a:spcPts val="0"/>
              </a:spcAft>
              <a:buClr>
                <a:schemeClr val="accent3"/>
              </a:buClr>
              <a:buFont typeface="Wingdings 2"/>
              <a:buChar char=""/>
              <a:defRPr/>
            </a:pPr>
            <a:endParaRPr lang="en-GB" dirty="0"/>
          </a:p>
          <a:p>
            <a:pPr marL="274320" indent="-274320" fontAlgn="auto">
              <a:spcAft>
                <a:spcPts val="0"/>
              </a:spcAft>
              <a:buClr>
                <a:schemeClr val="accent3"/>
              </a:buClr>
              <a:buFont typeface="Wingdings 2"/>
              <a:buChar char=""/>
              <a:defRPr/>
            </a:pPr>
            <a:endParaRPr lang="en-GB" dirty="0"/>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p:txBody>
          <a:bodyPr/>
          <a:lstStyle/>
          <a:p>
            <a:r>
              <a:rPr lang="en-GB" sz="3200" dirty="0"/>
              <a:t>Social representations</a:t>
            </a:r>
          </a:p>
        </p:txBody>
      </p:sp>
      <p:sp>
        <p:nvSpPr>
          <p:cNvPr id="3" name="Content Placeholder 2"/>
          <p:cNvSpPr>
            <a:spLocks noGrp="1"/>
          </p:cNvSpPr>
          <p:nvPr>
            <p:ph idx="1"/>
          </p:nvPr>
        </p:nvSpPr>
        <p:spPr>
          <a:xfrm>
            <a:off x="468312" y="2276475"/>
            <a:ext cx="8352159" cy="4389438"/>
          </a:xfrm>
        </p:spPr>
        <p:txBody>
          <a:bodyPr>
            <a:normAutofit/>
          </a:bodyPr>
          <a:lstStyle/>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Moscovici’s response to Durkheim’s fixed/static ‘collective’ representations </a:t>
            </a:r>
          </a:p>
          <a:p>
            <a:pPr marL="0" indent="0" fontAlgn="auto">
              <a:spcAft>
                <a:spcPts val="0"/>
              </a:spcAft>
              <a:buClr>
                <a:schemeClr val="accent3"/>
              </a:buClr>
              <a:buNone/>
              <a:defRPr/>
            </a:pPr>
            <a:endParaRPr lang="en-GB" sz="2000" dirty="0">
              <a:latin typeface="+mj-lt"/>
            </a:endParaRPr>
          </a:p>
          <a:p>
            <a:pPr marL="0" indent="0" fontAlgn="auto">
              <a:spcAft>
                <a:spcPts val="0"/>
              </a:spcAft>
              <a:buClr>
                <a:schemeClr val="accent3"/>
              </a:buClr>
              <a:buNone/>
              <a:defRPr/>
            </a:pPr>
            <a:endParaRPr lang="en-GB" sz="2000" dirty="0">
              <a:latin typeface="+mj-lt"/>
            </a:endParaRPr>
          </a:p>
          <a:p>
            <a:pPr marL="641033" lvl="1" indent="-274320" fontAlgn="auto">
              <a:spcAft>
                <a:spcPts val="0"/>
              </a:spcAft>
              <a:buClr>
                <a:schemeClr val="accent3"/>
              </a:buClr>
              <a:buFont typeface="Wingdings 2"/>
              <a:buChar char=""/>
              <a:defRPr/>
            </a:pPr>
            <a:r>
              <a:rPr lang="en-GB" sz="2000" dirty="0">
                <a:latin typeface="+mj-lt"/>
              </a:rPr>
              <a:t>Argued the psychological/social divide is artificial</a:t>
            </a:r>
          </a:p>
          <a:p>
            <a:pPr marL="641033" lvl="1" indent="-274320" fontAlgn="auto">
              <a:spcAft>
                <a:spcPts val="0"/>
              </a:spcAft>
              <a:buClr>
                <a:schemeClr val="accent3"/>
              </a:buClr>
              <a:buFont typeface="Wingdings 2"/>
              <a:buChar char=""/>
              <a:defRPr/>
            </a:pPr>
            <a:endParaRPr lang="en-GB" sz="2000" dirty="0">
              <a:latin typeface="+mj-lt"/>
            </a:endParaRPr>
          </a:p>
          <a:p>
            <a:pPr marL="641033" lvl="1" indent="-274320" fontAlgn="auto">
              <a:spcAft>
                <a:spcPts val="0"/>
              </a:spcAft>
              <a:buClr>
                <a:schemeClr val="accent3"/>
              </a:buClr>
              <a:buFont typeface="Wingdings 2"/>
              <a:buChar char=""/>
              <a:defRPr/>
            </a:pPr>
            <a:r>
              <a:rPr lang="en-GB" sz="2000" dirty="0">
                <a:latin typeface="+mj-lt"/>
              </a:rPr>
              <a:t>Reintroduction of the psychological to the sociological</a:t>
            </a:r>
          </a:p>
          <a:p>
            <a:pPr marL="366713" lvl="1" indent="0" fontAlgn="auto">
              <a:spcAft>
                <a:spcPts val="0"/>
              </a:spcAft>
              <a:buClr>
                <a:schemeClr val="accent3"/>
              </a:buClr>
              <a:buNone/>
              <a:defRPr/>
            </a:pPr>
            <a:endParaRPr lang="en-GB" sz="2000" dirty="0">
              <a:latin typeface="+mj-lt"/>
            </a:endParaRPr>
          </a:p>
          <a:p>
            <a:pPr marL="641033" lvl="1" indent="-274320" fontAlgn="auto">
              <a:spcAft>
                <a:spcPts val="0"/>
              </a:spcAft>
              <a:buClr>
                <a:schemeClr val="accent3"/>
              </a:buClr>
              <a:buFont typeface="Wingdings 2"/>
              <a:buChar char=""/>
              <a:defRPr/>
            </a:pPr>
            <a:r>
              <a:rPr lang="en-GB" sz="2000" dirty="0">
                <a:latin typeface="+mj-lt"/>
              </a:rPr>
              <a:t>Emphasis on the dynamic quality of representations – changing/evolving</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p:txBody>
      </p:sp>
    </p:spTree>
    <p:extLst>
      <p:ext uri="{BB962C8B-B14F-4D97-AF65-F5344CB8AC3E}">
        <p14:creationId xmlns:p14="http://schemas.microsoft.com/office/powerpoint/2010/main" val="2272856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457200" y="704850"/>
            <a:ext cx="8229600" cy="852488"/>
          </a:xfrm>
        </p:spPr>
        <p:txBody>
          <a:bodyPr/>
          <a:lstStyle/>
          <a:p>
            <a:r>
              <a:rPr lang="en-GB" sz="3200" dirty="0"/>
              <a:t>Social Representations Theory</a:t>
            </a:r>
          </a:p>
        </p:txBody>
      </p:sp>
      <p:sp>
        <p:nvSpPr>
          <p:cNvPr id="3" name="Content Placeholder 2"/>
          <p:cNvSpPr>
            <a:spLocks noGrp="1"/>
          </p:cNvSpPr>
          <p:nvPr>
            <p:ph idx="1"/>
          </p:nvPr>
        </p:nvSpPr>
        <p:spPr>
          <a:xfrm>
            <a:off x="457200" y="1988840"/>
            <a:ext cx="8435280" cy="4662487"/>
          </a:xfrm>
        </p:spPr>
        <p:txBody>
          <a:bodyPr>
            <a:normAutofit lnSpcReduction="10000"/>
          </a:bodyPr>
          <a:lstStyle/>
          <a:p>
            <a:pPr marL="274320" indent="-274320" fontAlgn="auto">
              <a:spcAft>
                <a:spcPts val="0"/>
              </a:spcAft>
              <a:buClr>
                <a:schemeClr val="accent3"/>
              </a:buClr>
              <a:buFont typeface="Wingdings 2"/>
              <a:buChar char=""/>
              <a:defRPr/>
            </a:pPr>
            <a:r>
              <a:rPr lang="en-GB" sz="2000" dirty="0">
                <a:latin typeface="Calibri" panose="020F0502020204030204" pitchFamily="34" charset="0"/>
              </a:rPr>
              <a:t>European social psychology </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Moscovici: </a:t>
            </a:r>
            <a:r>
              <a:rPr lang="fr-FR" sz="2000" dirty="0">
                <a:latin typeface="+mj-lt"/>
              </a:rPr>
              <a:t>Director of the Laboratoire Européen de Psychologie Sociale </a:t>
            </a:r>
          </a:p>
          <a:p>
            <a:pPr marL="0" indent="0" fontAlgn="auto">
              <a:spcAft>
                <a:spcPts val="0"/>
              </a:spcAft>
              <a:buClr>
                <a:schemeClr val="accent3"/>
              </a:buClr>
              <a:buFont typeface="Wingdings 2"/>
              <a:buNone/>
              <a:defRPr/>
            </a:pPr>
            <a:r>
              <a:rPr lang="fr-FR" sz="2000" dirty="0">
                <a:latin typeface="+mj-lt"/>
              </a:rPr>
              <a:t>			  (</a:t>
            </a:r>
            <a:r>
              <a:rPr lang="fr-FR" sz="2000" dirty="0" err="1">
                <a:latin typeface="+mj-lt"/>
              </a:rPr>
              <a:t>European</a:t>
            </a:r>
            <a:r>
              <a:rPr lang="fr-FR" sz="2000" dirty="0">
                <a:latin typeface="+mj-lt"/>
              </a:rPr>
              <a:t> </a:t>
            </a:r>
            <a:r>
              <a:rPr lang="fr-FR" sz="2000" dirty="0" err="1">
                <a:latin typeface="+mj-lt"/>
              </a:rPr>
              <a:t>Laboratory</a:t>
            </a:r>
            <a:r>
              <a:rPr lang="fr-FR" sz="2000" dirty="0">
                <a:latin typeface="+mj-lt"/>
              </a:rPr>
              <a:t> of Social Psychology)</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fr-FR" sz="2000" dirty="0">
                <a:latin typeface="+mj-lt"/>
              </a:rPr>
              <a:t>Moscovici (1961): ‘La psychanalyse: Son image et son public’ </a:t>
            </a:r>
          </a:p>
          <a:p>
            <a:pPr marL="274320" indent="-274320" fontAlgn="auto">
              <a:spcAft>
                <a:spcPts val="0"/>
              </a:spcAft>
              <a:buClr>
                <a:schemeClr val="accent3"/>
              </a:buClr>
              <a:buFont typeface="Wingdings 2"/>
              <a:buChar char=""/>
              <a:defRPr/>
            </a:pPr>
            <a:endParaRPr lang="fr-FR" sz="2000" dirty="0">
              <a:latin typeface="+mj-lt"/>
            </a:endParaRPr>
          </a:p>
          <a:p>
            <a:pPr marL="0" indent="0" fontAlgn="auto">
              <a:spcAft>
                <a:spcPts val="0"/>
              </a:spcAft>
              <a:buClr>
                <a:schemeClr val="accent3"/>
              </a:buClr>
              <a:buNone/>
              <a:defRPr/>
            </a:pPr>
            <a:r>
              <a:rPr lang="fr-FR" sz="2000" dirty="0">
                <a:latin typeface="+mj-lt"/>
              </a:rPr>
              <a:t>     </a:t>
            </a:r>
            <a:r>
              <a:rPr lang="fr-FR" sz="2000" dirty="0" err="1">
                <a:latin typeface="+mj-lt"/>
              </a:rPr>
              <a:t>Making</a:t>
            </a:r>
            <a:r>
              <a:rPr lang="fr-FR" sz="2000" dirty="0">
                <a:latin typeface="+mj-lt"/>
              </a:rPr>
              <a:t> </a:t>
            </a:r>
            <a:r>
              <a:rPr lang="fr-FR" sz="2000" dirty="0" err="1">
                <a:latin typeface="+mj-lt"/>
              </a:rPr>
              <a:t>sense</a:t>
            </a:r>
            <a:r>
              <a:rPr lang="fr-FR" sz="2000" dirty="0">
                <a:latin typeface="+mj-lt"/>
              </a:rPr>
              <a:t> of ‘</a:t>
            </a:r>
            <a:r>
              <a:rPr lang="fr-FR" sz="2000" dirty="0" err="1">
                <a:latin typeface="+mj-lt"/>
              </a:rPr>
              <a:t>Psychoanalysis</a:t>
            </a:r>
            <a:r>
              <a:rPr lang="fr-FR" sz="2000" dirty="0">
                <a:latin typeface="+mj-lt"/>
              </a:rPr>
              <a:t>’ - </a:t>
            </a:r>
            <a:r>
              <a:rPr lang="en-GB" sz="2000" dirty="0">
                <a:latin typeface="+mj-lt"/>
              </a:rPr>
              <a:t>a medical treatment without medication?</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Paris</a:t>
            </a:r>
          </a:p>
          <a:p>
            <a:pPr marL="641033" lvl="1" indent="-274320" fontAlgn="auto">
              <a:spcAft>
                <a:spcPts val="0"/>
              </a:spcAft>
              <a:buClr>
                <a:schemeClr val="accent3"/>
              </a:buClr>
              <a:buFont typeface="Wingdings 2"/>
              <a:buChar char=""/>
              <a:defRPr/>
            </a:pPr>
            <a:r>
              <a:rPr lang="en-GB" sz="1800" dirty="0">
                <a:latin typeface="+mj-lt"/>
              </a:rPr>
              <a:t>Catholics</a:t>
            </a:r>
          </a:p>
          <a:p>
            <a:pPr marL="641033" lvl="1" indent="-274320" fontAlgn="auto">
              <a:spcAft>
                <a:spcPts val="0"/>
              </a:spcAft>
              <a:buClr>
                <a:schemeClr val="accent3"/>
              </a:buClr>
              <a:buFont typeface="Wingdings 2"/>
              <a:buChar char=""/>
              <a:defRPr/>
            </a:pPr>
            <a:r>
              <a:rPr lang="en-GB" sz="1800" dirty="0">
                <a:latin typeface="+mj-lt"/>
              </a:rPr>
              <a:t>Communists</a:t>
            </a:r>
          </a:p>
          <a:p>
            <a:pPr marL="641033" lvl="1" indent="-274320" fontAlgn="auto">
              <a:spcAft>
                <a:spcPts val="0"/>
              </a:spcAft>
              <a:buClr>
                <a:schemeClr val="accent3"/>
              </a:buClr>
              <a:buFont typeface="Wingdings 2"/>
              <a:buChar char=""/>
              <a:defRPr/>
            </a:pPr>
            <a:r>
              <a:rPr lang="en-GB" sz="1800" dirty="0">
                <a:latin typeface="+mj-lt"/>
              </a:rPr>
              <a:t>Urban liberals</a:t>
            </a:r>
          </a:p>
          <a:p>
            <a:pPr marL="0" indent="0" fontAlgn="auto">
              <a:spcAft>
                <a:spcPts val="0"/>
              </a:spcAft>
              <a:buClr>
                <a:schemeClr val="accent3"/>
              </a:buClr>
              <a:buFont typeface="Wingdings 2"/>
              <a:buNone/>
              <a:defRPr/>
            </a:pPr>
            <a:endParaRPr lang="fr-FR" sz="2200" dirty="0">
              <a:latin typeface="+mj-lt"/>
            </a:endParaRPr>
          </a:p>
          <a:p>
            <a:pPr marL="274320" indent="-274320" fontAlgn="auto">
              <a:spcAft>
                <a:spcPts val="0"/>
              </a:spcAft>
              <a:buClr>
                <a:schemeClr val="accent3"/>
              </a:buClr>
              <a:buFont typeface="Wingdings 2"/>
              <a:buChar char=""/>
              <a:defRPr/>
            </a:pPr>
            <a:endParaRPr lang="en-GB" sz="2200" dirty="0">
              <a:latin typeface="+mj-lt"/>
            </a:endParaRPr>
          </a:p>
          <a:p>
            <a:pPr marL="274320" indent="-274320" fontAlgn="auto">
              <a:spcAft>
                <a:spcPts val="0"/>
              </a:spcAft>
              <a:buClr>
                <a:schemeClr val="accent3"/>
              </a:buClr>
              <a:buFont typeface="Wingdings 2"/>
              <a:buChar char=""/>
              <a:defRPr/>
            </a:pPr>
            <a:endParaRPr lang="en-GB" sz="2200"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457200" y="764704"/>
            <a:ext cx="8229600" cy="707926"/>
          </a:xfrm>
        </p:spPr>
        <p:txBody>
          <a:bodyPr/>
          <a:lstStyle/>
          <a:p>
            <a:r>
              <a:rPr lang="en-GB" sz="3200" dirty="0"/>
              <a:t>Social Representations Theory</a:t>
            </a:r>
          </a:p>
        </p:txBody>
      </p:sp>
      <p:sp>
        <p:nvSpPr>
          <p:cNvPr id="3" name="Content Placeholder 2"/>
          <p:cNvSpPr>
            <a:spLocks noGrp="1"/>
          </p:cNvSpPr>
          <p:nvPr>
            <p:ph idx="1"/>
          </p:nvPr>
        </p:nvSpPr>
        <p:spPr/>
        <p:txBody>
          <a:bodyPr>
            <a:normAutofit lnSpcReduction="10000"/>
          </a:bodyPr>
          <a:lstStyle/>
          <a:p>
            <a:pPr marL="274320" indent="-274320" fontAlgn="auto">
              <a:spcAft>
                <a:spcPts val="0"/>
              </a:spcAft>
              <a:buClr>
                <a:schemeClr val="accent3"/>
              </a:buClr>
              <a:buFont typeface="Wingdings 2"/>
              <a:buChar char=""/>
              <a:defRPr/>
            </a:pPr>
            <a:r>
              <a:rPr lang="en-GB" sz="2000" dirty="0">
                <a:latin typeface="+mj-lt"/>
              </a:rPr>
              <a:t>Variety of research foci, including:</a:t>
            </a:r>
          </a:p>
          <a:p>
            <a:pPr marL="274320" indent="-274320" fontAlgn="auto">
              <a:spcAft>
                <a:spcPts val="0"/>
              </a:spcAft>
              <a:buClr>
                <a:schemeClr val="accent3"/>
              </a:buClr>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Identity (Duveen, </a:t>
            </a:r>
            <a:r>
              <a:rPr lang="en-GB" sz="2000" dirty="0" err="1">
                <a:latin typeface="+mj-lt"/>
              </a:rPr>
              <a:t>Breakwell</a:t>
            </a:r>
            <a:r>
              <a:rPr lang="en-GB" sz="2000" dirty="0">
                <a:latin typeface="+mj-lt"/>
              </a:rPr>
              <a:t>) </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Health (</a:t>
            </a:r>
            <a:r>
              <a:rPr lang="en-GB" sz="2000" dirty="0" err="1">
                <a:latin typeface="+mj-lt"/>
              </a:rPr>
              <a:t>Herzlitch</a:t>
            </a:r>
            <a:r>
              <a:rPr lang="en-GB" sz="2000" dirty="0">
                <a:latin typeface="+mj-lt"/>
              </a:rPr>
              <a:t>, </a:t>
            </a:r>
            <a:r>
              <a:rPr lang="en-GB" sz="2000" dirty="0" err="1">
                <a:latin typeface="+mj-lt"/>
              </a:rPr>
              <a:t>Joffe</a:t>
            </a:r>
            <a:r>
              <a:rPr lang="en-GB" sz="2000" dirty="0">
                <a:latin typeface="+mj-lt"/>
              </a:rPr>
              <a:t>) </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‘Madness’ (</a:t>
            </a:r>
            <a:r>
              <a:rPr lang="en-GB" sz="2000" dirty="0" err="1">
                <a:latin typeface="+mj-lt"/>
              </a:rPr>
              <a:t>Jodelet</a:t>
            </a:r>
            <a:r>
              <a:rPr lang="en-GB" sz="2000" dirty="0">
                <a:latin typeface="+mj-lt"/>
              </a:rPr>
              <a:t>)</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Politics (</a:t>
            </a:r>
            <a:r>
              <a:rPr lang="en-GB" sz="2000" dirty="0" err="1">
                <a:latin typeface="+mj-lt"/>
              </a:rPr>
              <a:t>Jovchelovitch</a:t>
            </a:r>
            <a:r>
              <a:rPr lang="en-GB" sz="2000" dirty="0">
                <a:latin typeface="+mj-lt"/>
              </a:rPr>
              <a:t>)</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Education (</a:t>
            </a:r>
            <a:r>
              <a:rPr lang="en-GB" sz="2000" dirty="0" err="1">
                <a:latin typeface="+mj-lt"/>
              </a:rPr>
              <a:t>Ivinson</a:t>
            </a:r>
            <a:r>
              <a:rPr lang="en-GB" sz="2000" dirty="0">
                <a:latin typeface="+mj-lt"/>
              </a:rPr>
              <a:t>, Marshall)</a:t>
            </a:r>
          </a:p>
          <a:p>
            <a:pPr marL="640080" lvl="1" indent="-246888" fontAlgn="auto">
              <a:spcAft>
                <a:spcPts val="0"/>
              </a:spcAft>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Gender (Duveen)</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a:xfrm>
            <a:off x="457200" y="704850"/>
            <a:ext cx="8229600" cy="923925"/>
          </a:xfrm>
        </p:spPr>
        <p:txBody>
          <a:bodyPr/>
          <a:lstStyle/>
          <a:p>
            <a:r>
              <a:rPr lang="en-GB" sz="3200"/>
              <a:t>Social representations </a:t>
            </a:r>
          </a:p>
        </p:txBody>
      </p:sp>
      <p:sp>
        <p:nvSpPr>
          <p:cNvPr id="3" name="Content Placeholder 2"/>
          <p:cNvSpPr>
            <a:spLocks noGrp="1"/>
          </p:cNvSpPr>
          <p:nvPr>
            <p:ph idx="1"/>
          </p:nvPr>
        </p:nvSpPr>
        <p:spPr>
          <a:xfrm>
            <a:off x="468313" y="2133600"/>
            <a:ext cx="8229600" cy="4387850"/>
          </a:xfrm>
        </p:spPr>
        <p:txBody>
          <a:bodyPr>
            <a:normAutofit/>
          </a:bodyPr>
          <a:lstStyle/>
          <a:p>
            <a:pPr marL="274320" indent="-274320" fontAlgn="auto">
              <a:spcAft>
                <a:spcPts val="0"/>
              </a:spcAft>
              <a:buClr>
                <a:schemeClr val="accent3"/>
              </a:buClr>
              <a:buFont typeface="Wingdings 2"/>
              <a:buChar char=""/>
              <a:defRPr/>
            </a:pPr>
            <a:r>
              <a:rPr lang="en-GB" sz="2000" dirty="0">
                <a:latin typeface="+mj-lt"/>
              </a:rPr>
              <a:t>Lay theories of phenomena that are important to us</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Folk beliefs or systems of belief about common objects</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Concepts, images, and theories that we create of our changing world</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Systems of values, ideas and practices that serve two kinds of functions:</a:t>
            </a:r>
          </a:p>
          <a:p>
            <a:pPr marL="274320" indent="-274320" fontAlgn="auto">
              <a:spcAft>
                <a:spcPts val="0"/>
              </a:spcAft>
              <a:buClr>
                <a:schemeClr val="accent3"/>
              </a:buClr>
              <a:buFont typeface="Wingdings 2"/>
              <a:buChar char=""/>
              <a:defRPr/>
            </a:pPr>
            <a:endParaRPr lang="en-GB" sz="2000" dirty="0">
              <a:latin typeface="+mj-lt"/>
            </a:endParaRPr>
          </a:p>
          <a:p>
            <a:pPr marL="640080" lvl="1" indent="-246888" fontAlgn="auto">
              <a:spcAft>
                <a:spcPts val="0"/>
              </a:spcAft>
              <a:buFont typeface="Wingdings 2"/>
              <a:buChar char=""/>
              <a:defRPr/>
            </a:pPr>
            <a:r>
              <a:rPr lang="en-GB" sz="1800" dirty="0">
                <a:latin typeface="+mj-lt"/>
              </a:rPr>
              <a:t>Change the unfamiliar to the familiar so they bring order and manageability to our world</a:t>
            </a:r>
          </a:p>
          <a:p>
            <a:pPr marL="640080" lvl="1" indent="-246888" fontAlgn="auto">
              <a:spcAft>
                <a:spcPts val="0"/>
              </a:spcAft>
              <a:buFont typeface="Wingdings 2"/>
              <a:buChar char=""/>
              <a:defRPr/>
            </a:pPr>
            <a:endParaRPr lang="en-GB" sz="1800" dirty="0">
              <a:latin typeface="+mj-lt"/>
            </a:endParaRPr>
          </a:p>
          <a:p>
            <a:pPr marL="640080" lvl="1" indent="-246888" fontAlgn="auto">
              <a:spcAft>
                <a:spcPts val="0"/>
              </a:spcAft>
              <a:buFont typeface="Wingdings 2"/>
              <a:buChar char=""/>
              <a:defRPr/>
            </a:pPr>
            <a:r>
              <a:rPr lang="en-GB" sz="1800" dirty="0">
                <a:latin typeface="+mj-lt"/>
              </a:rPr>
              <a:t>They facilitate communication </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313" y="981075"/>
            <a:ext cx="7632700" cy="5543550"/>
          </a:xfrm>
        </p:spPr>
        <p:txBody>
          <a:bodyPr>
            <a:normAutofit/>
          </a:bodyPr>
          <a:lstStyle/>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err="1">
                <a:latin typeface="+mj-lt"/>
              </a:rPr>
              <a:t>Jodelet</a:t>
            </a:r>
            <a:r>
              <a:rPr lang="en-GB" sz="2000" dirty="0">
                <a:latin typeface="+mj-lt"/>
              </a:rPr>
              <a:t> (1991):</a:t>
            </a:r>
          </a:p>
          <a:p>
            <a:pPr marL="274320" indent="-274320" fontAlgn="auto">
              <a:spcAft>
                <a:spcPts val="0"/>
              </a:spcAft>
              <a:buClr>
                <a:schemeClr val="accent3"/>
              </a:buClr>
              <a:buFont typeface="Wingdings 2"/>
              <a:buChar char=""/>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640080" lvl="2" indent="0" fontAlgn="auto">
              <a:spcAft>
                <a:spcPts val="0"/>
              </a:spcAft>
              <a:buFont typeface="Wingdings 2"/>
              <a:buNone/>
              <a:defRPr/>
            </a:pPr>
            <a:endParaRPr lang="en-GB" sz="2000" dirty="0">
              <a:latin typeface="+mj-lt"/>
            </a:endParaRPr>
          </a:p>
          <a:p>
            <a:pPr marL="274320" indent="-274320" fontAlgn="auto">
              <a:spcAft>
                <a:spcPts val="0"/>
              </a:spcAft>
              <a:buFont typeface="Wingdings 2"/>
              <a:buChar char=""/>
              <a:defRPr/>
            </a:pPr>
            <a:r>
              <a:rPr lang="en-GB" sz="2000" dirty="0" err="1">
                <a:solidFill>
                  <a:prstClr val="black"/>
                </a:solidFill>
                <a:latin typeface="Calibri"/>
              </a:rPr>
              <a:t>Jovchelovitch</a:t>
            </a:r>
            <a:r>
              <a:rPr lang="en-GB" sz="2000" dirty="0">
                <a:solidFill>
                  <a:prstClr val="black"/>
                </a:solidFill>
                <a:latin typeface="Calibri"/>
              </a:rPr>
              <a:t> (2007, p.67):</a:t>
            </a: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Font typeface="Wingdings 2"/>
              <a:buChar char=""/>
              <a:defRPr/>
            </a:pPr>
            <a:endParaRPr lang="en-GB" sz="2000" dirty="0">
              <a:solidFill>
                <a:prstClr val="black"/>
              </a:solidFill>
              <a:latin typeface="Calibri"/>
            </a:endParaRPr>
          </a:p>
          <a:p>
            <a:pPr marL="274320" indent="-274320" fontAlgn="auto">
              <a:spcAft>
                <a:spcPts val="0"/>
              </a:spcAft>
              <a:buClr>
                <a:schemeClr val="accent3"/>
              </a:buClr>
              <a:buFont typeface="Wingdings 2"/>
              <a:buChar char=""/>
              <a:defRPr/>
            </a:pPr>
            <a:endParaRPr lang="en-GB" dirty="0"/>
          </a:p>
        </p:txBody>
      </p:sp>
      <p:sp>
        <p:nvSpPr>
          <p:cNvPr id="2" name="Rounded Rectangle 1"/>
          <p:cNvSpPr/>
          <p:nvPr/>
        </p:nvSpPr>
        <p:spPr>
          <a:xfrm>
            <a:off x="539552" y="1917006"/>
            <a:ext cx="7704856" cy="2088232"/>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mj-lt"/>
            </a:endParaRPr>
          </a:p>
          <a:p>
            <a:pPr algn="ctr"/>
            <a:r>
              <a:rPr lang="en-GB" dirty="0">
                <a:solidFill>
                  <a:schemeClr val="tx1"/>
                </a:solidFill>
                <a:latin typeface="+mj-lt"/>
              </a:rPr>
              <a:t>“Social representations are images that condense manifold meanings that allow people to interpret what is happening; categories which serve to classify circumstances, phenomena and individuals with whom we deal, theories which permit us to establish facts about them.  When we consider social representations embedded in the concrete reality of our social life, they are all the above together.”</a:t>
            </a:r>
          </a:p>
          <a:p>
            <a:pPr algn="ctr"/>
            <a:endParaRPr lang="en-GB" dirty="0"/>
          </a:p>
        </p:txBody>
      </p:sp>
      <p:sp>
        <p:nvSpPr>
          <p:cNvPr id="4" name="Rounded Rectangle 3"/>
          <p:cNvSpPr/>
          <p:nvPr/>
        </p:nvSpPr>
        <p:spPr>
          <a:xfrm>
            <a:off x="539552" y="5229200"/>
            <a:ext cx="7704856" cy="91440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black"/>
              </a:solidFill>
              <a:latin typeface="Calibri"/>
            </a:endParaRPr>
          </a:p>
          <a:p>
            <a:pPr algn="ctr"/>
            <a:r>
              <a:rPr lang="en-GB" dirty="0">
                <a:solidFill>
                  <a:prstClr val="black"/>
                </a:solidFill>
                <a:latin typeface="Calibri"/>
              </a:rPr>
              <a:t>“Social representations bridge the individual-social divide through a focus upon ‘the space in between communities and individuals”</a:t>
            </a:r>
          </a:p>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Effect transition="in" filter="fade">
                                      <p:cBhvr>
                                        <p:cTn id="7" dur="500"/>
                                        <p:tgtEl>
                                          <p:spTgt spid="3">
                                            <p:txEl>
                                              <p:pRg st="10" end="1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274320" indent="-274320" hangingPunct="0">
              <a:spcAft>
                <a:spcPts val="0"/>
              </a:spcAft>
              <a:buClr>
                <a:schemeClr val="accent3"/>
              </a:buClr>
              <a:buFont typeface="Wingdings 2"/>
              <a:buChar char=""/>
              <a:defRPr/>
            </a:pPr>
            <a:r>
              <a:rPr lang="en-GB" sz="2000" dirty="0">
                <a:latin typeface="+mj-lt"/>
                <a:ea typeface="Times New Roman"/>
                <a:cs typeface="Times New Roman"/>
              </a:rPr>
              <a:t>‘Social representation’ is an idea that explains what it is that binds people together in their groups or societies – that makes us act and interact  together</a:t>
            </a:r>
            <a:endParaRPr lang="en-GB" sz="2000" dirty="0">
              <a:latin typeface="+mj-lt"/>
              <a:ea typeface="Calibri"/>
              <a:cs typeface="Times New Roman"/>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It is itself a social representation; one that makes the unfamiliar familiar and allow us to talk about social phenomena within the discipline of psychology</a:t>
            </a:r>
          </a:p>
          <a:p>
            <a:pPr marL="274320" indent="-274320" fontAlgn="auto">
              <a:spcAft>
                <a:spcPts val="0"/>
              </a:spcAft>
              <a:buClr>
                <a:schemeClr val="accent3"/>
              </a:buClr>
              <a:buFont typeface="Wingdings 2"/>
              <a:buChar char=""/>
              <a:defRPr/>
            </a:pPr>
            <a:endParaRPr lang="en-GB" sz="2000" dirty="0">
              <a:latin typeface="+mj-lt"/>
            </a:endParaRPr>
          </a:p>
          <a:p>
            <a:pPr marL="641033" lvl="1" indent="-274320" fontAlgn="auto">
              <a:spcAft>
                <a:spcPts val="0"/>
              </a:spcAft>
              <a:buClr>
                <a:schemeClr val="accent3"/>
              </a:buClr>
              <a:buFont typeface="Wingdings 2"/>
              <a:buChar char=""/>
              <a:defRPr/>
            </a:pPr>
            <a:r>
              <a:rPr lang="en-GB" sz="1800" dirty="0">
                <a:latin typeface="+mj-lt"/>
              </a:rPr>
              <a:t>We make sense of new information to existing understandings and make these understandings real through communication</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268760"/>
            <a:ext cx="8229600" cy="5199062"/>
          </a:xfrm>
        </p:spPr>
        <p:txBody>
          <a:bodyPr>
            <a:normAutofit lnSpcReduction="10000"/>
          </a:bodyPr>
          <a:lstStyle/>
          <a:p>
            <a:pPr marL="274320" indent="-274320" fontAlgn="auto">
              <a:spcAft>
                <a:spcPts val="0"/>
              </a:spcAft>
              <a:buClr>
                <a:schemeClr val="accent3"/>
              </a:buClr>
              <a:buFont typeface="Wingdings 2"/>
              <a:buChar char=""/>
              <a:defRPr/>
            </a:pPr>
            <a:r>
              <a:rPr lang="en-GB" sz="2000" dirty="0">
                <a:latin typeface="+mj-lt"/>
              </a:rPr>
              <a:t>Social representations are not only cognitive or linguistic phenomena or </a:t>
            </a:r>
            <a:r>
              <a:rPr lang="en-GB" sz="2000" dirty="0">
                <a:latin typeface="+mj-lt"/>
                <a:ea typeface="Times New Roman"/>
                <a:cs typeface="Times New Roman"/>
              </a:rPr>
              <a:t>cognitive structures in which to organise information </a:t>
            </a: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SR approach acknowledges the importance non-verbal material in the study of human psyche (e.g. </a:t>
            </a:r>
            <a:r>
              <a:rPr lang="en-GB" sz="2000" dirty="0" err="1">
                <a:latin typeface="+mj-lt"/>
              </a:rPr>
              <a:t>Joffe</a:t>
            </a:r>
            <a:r>
              <a:rPr lang="en-GB" sz="2000" dirty="0">
                <a:latin typeface="+mj-lt"/>
              </a:rPr>
              <a:t> 2002)</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r>
              <a:rPr lang="en-GB" sz="2000" dirty="0">
                <a:latin typeface="+mj-lt"/>
              </a:rPr>
              <a:t>They highlight also the symbolic, emotive and social aspects of how people make sense of their world – how lives are lived; the practices etc.</a:t>
            </a:r>
          </a:p>
          <a:p>
            <a:pPr marL="274320" indent="-274320" fontAlgn="auto">
              <a:spcAft>
                <a:spcPts val="0"/>
              </a:spcAft>
              <a:buClr>
                <a:schemeClr val="accent3"/>
              </a:buClr>
              <a:buFont typeface="Wingdings 2"/>
              <a:buChar char=""/>
              <a:defRPr/>
            </a:pPr>
            <a:endParaRPr lang="en-GB" sz="2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274320" indent="-274320" hangingPunct="0">
              <a:lnSpc>
                <a:spcPct val="110000"/>
              </a:lnSpc>
              <a:spcAft>
                <a:spcPts val="0"/>
              </a:spcAft>
              <a:buClr>
                <a:schemeClr val="accent3"/>
              </a:buClr>
              <a:buFont typeface="Wingdings 2"/>
              <a:buChar char=""/>
              <a:defRPr/>
            </a:pPr>
            <a:r>
              <a:rPr lang="en-GB" sz="2000" dirty="0">
                <a:latin typeface="+mj-lt"/>
                <a:ea typeface="Times New Roman"/>
                <a:cs typeface="Times New Roman"/>
              </a:rPr>
              <a:t>Social representations go far beyond the cognitive – they can produce ‘extremely real and concrete consequences in people’s lives’ (</a:t>
            </a:r>
            <a:r>
              <a:rPr lang="en-GB" sz="2000" dirty="0" err="1">
                <a:latin typeface="+mj-lt"/>
                <a:ea typeface="Times New Roman"/>
                <a:cs typeface="Times New Roman"/>
              </a:rPr>
              <a:t>Jovchelovitch</a:t>
            </a:r>
            <a:r>
              <a:rPr lang="en-GB" sz="2000" dirty="0">
                <a:latin typeface="+mj-lt"/>
                <a:ea typeface="Times New Roman"/>
                <a:cs typeface="Times New Roman"/>
              </a:rPr>
              <a:t>, 2001, p.177)</a:t>
            </a:r>
            <a:endParaRPr lang="en-GB" sz="2000" dirty="0">
              <a:latin typeface="+mj-lt"/>
              <a:ea typeface="Calibri"/>
              <a:cs typeface="Times New Roman"/>
            </a:endParaRPr>
          </a:p>
          <a:p>
            <a:pPr marL="274320" indent="-274320" fontAlgn="auto">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9" end="9"/>
                                            </p:txEl>
                                          </p:spTgt>
                                        </p:tgtEl>
                                        <p:attrNameLst>
                                          <p:attrName>style.visibility</p:attrName>
                                        </p:attrNameLst>
                                      </p:cBhvr>
                                      <p:to>
                                        <p:strVal val="visible"/>
                                      </p:to>
                                    </p:set>
                                    <p:animEffect transition="in" filter="fade">
                                      <p:cBhvr>
                                        <p:cTn id="1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956" name="Group 68"/>
          <p:cNvGraphicFramePr>
            <a:graphicFrameLocks noGrp="1"/>
          </p:cNvGraphicFramePr>
          <p:nvPr>
            <p:ph idx="1"/>
          </p:nvPr>
        </p:nvGraphicFramePr>
        <p:xfrm>
          <a:off x="539750" y="188913"/>
          <a:ext cx="8229600" cy="6547104"/>
        </p:xfrm>
        <a:graphic>
          <a:graphicData uri="http://schemas.openxmlformats.org/drawingml/2006/table">
            <a:tbl>
              <a:tblPr/>
              <a:tblGrid>
                <a:gridCol w="2743200">
                  <a:extLst>
                    <a:ext uri="{9D8B030D-6E8A-4147-A177-3AD203B41FA5}">
                      <a16:colId xmlns:a16="http://schemas.microsoft.com/office/drawing/2014/main" val="20000"/>
                    </a:ext>
                  </a:extLst>
                </a:gridCol>
                <a:gridCol w="2743200">
                  <a:extLst>
                    <a:ext uri="{9D8B030D-6E8A-4147-A177-3AD203B41FA5}">
                      <a16:colId xmlns:a16="http://schemas.microsoft.com/office/drawing/2014/main" val="20001"/>
                    </a:ext>
                  </a:extLst>
                </a:gridCol>
                <a:gridCol w="2743200">
                  <a:extLst>
                    <a:ext uri="{9D8B030D-6E8A-4147-A177-3AD203B41FA5}">
                      <a16:colId xmlns:a16="http://schemas.microsoft.com/office/drawing/2014/main" val="20002"/>
                    </a:ext>
                  </a:extLst>
                </a:gridCol>
              </a:tblGrid>
              <a:tr h="627063">
                <a:tc gridSpan="3">
                  <a:txBody>
                    <a:bodyPr/>
                    <a:lstStyle/>
                    <a:p>
                      <a:pPr marL="0" marR="0" lvl="0" indent="0" algn="ctr"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endParaRPr kumimoji="0" lang="en-GB" sz="1600" b="0" i="0" u="none" strike="noStrike" cap="none" normalizeH="0" baseline="0">
                        <a:ln>
                          <a:noFill/>
                        </a:ln>
                        <a:solidFill>
                          <a:schemeClr val="tx1"/>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800" b="1" i="0" u="none" strike="noStrike" cap="none" normalizeH="0" baseline="0">
                          <a:ln>
                            <a:noFill/>
                          </a:ln>
                          <a:solidFill>
                            <a:schemeClr val="tx1"/>
                          </a:solidFill>
                          <a:effectLst/>
                          <a:latin typeface="Arial" charset="0"/>
                        </a:rPr>
                        <a:t>Examples of what social representations ‘do’</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Jodelet (1991)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‘madness’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Protect community identities against the threat of madness and therefore otherness.  This serves to exclude ‘the mad’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Duveen (2000)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‘gender’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Reproduce gendered identities and gendered relations.  This serves to maintain and defend gender differences in the social order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Gervais and Jovchelovitch (1998)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‘health’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Enables a community to sustain and defend its cultural identity.  This serves to strengthen possibilities for multicultural communities.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Farr and Markova (1995)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‘disability’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Elaborate and develop images of ‘the disabled’ in ways that elicit pity.  This serves to maintain social inequalities.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Joffe (2002)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‘AIDS’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Reduce the threat of HIV/AIDS by relating this to ‘othered’ groups.  Serves as a means for resistance for those implicated or ‘othered’.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627063">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Howarth (2002b)</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Social representations of a community (Brixton)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0BD0D9"/>
                        </a:buClr>
                        <a:buSzPct val="95000"/>
                        <a:buFont typeface="Wingdings 2" pitchFamily="18" charset="2"/>
                        <a:buNone/>
                        <a:tabLst/>
                      </a:pPr>
                      <a:r>
                        <a:rPr kumimoji="0" lang="en-GB" sz="1400" b="0" i="0" u="none" strike="noStrike" cap="none" normalizeH="0" baseline="0">
                          <a:ln>
                            <a:noFill/>
                          </a:ln>
                          <a:solidFill>
                            <a:schemeClr val="tx1"/>
                          </a:solidFill>
                          <a:effectLst/>
                          <a:latin typeface="Calibri" pitchFamily="34" charset="0"/>
                        </a:rPr>
                        <a:t>Portray people from the area as criminal, deviant and threatening.  Serves to maintain social exclusion across communities.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229600" cy="779934"/>
          </a:xfrm>
        </p:spPr>
        <p:txBody>
          <a:bodyPr>
            <a:normAutofit fontScale="90000"/>
          </a:bodyPr>
          <a:lstStyle/>
          <a:p>
            <a:pPr fontAlgn="auto">
              <a:spcAft>
                <a:spcPts val="0"/>
              </a:spcAft>
              <a:defRPr/>
            </a:pPr>
            <a:br>
              <a:rPr lang="en-GB" dirty="0"/>
            </a:br>
            <a:r>
              <a:rPr lang="en-GB" dirty="0"/>
              <a:t> </a:t>
            </a:r>
            <a:br>
              <a:rPr lang="en-GB" dirty="0"/>
            </a:br>
            <a:r>
              <a:rPr lang="en-GB" sz="3600" dirty="0"/>
              <a:t>Anchoring and Objectifying</a:t>
            </a:r>
          </a:p>
        </p:txBody>
      </p:sp>
      <p:sp>
        <p:nvSpPr>
          <p:cNvPr id="3" name="Content Placeholder 2"/>
          <p:cNvSpPr>
            <a:spLocks noGrp="1"/>
          </p:cNvSpPr>
          <p:nvPr>
            <p:ph idx="1"/>
          </p:nvPr>
        </p:nvSpPr>
        <p:spPr>
          <a:xfrm>
            <a:off x="468313" y="1988840"/>
            <a:ext cx="8229600" cy="5327948"/>
          </a:xfrm>
        </p:spPr>
        <p:txBody>
          <a:bodyPr>
            <a:normAutofit fontScale="77500" lnSpcReduction="20000"/>
          </a:bodyPr>
          <a:lstStyle/>
          <a:p>
            <a:pPr marL="274320" indent="-274320" hangingPunct="0">
              <a:spcAft>
                <a:spcPts val="0"/>
              </a:spcAft>
              <a:buClr>
                <a:schemeClr val="accent3"/>
              </a:buClr>
              <a:buFont typeface="Wingdings 2"/>
              <a:buChar char=""/>
              <a:defRPr/>
            </a:pPr>
            <a:endParaRPr lang="en-GB" sz="8000" b="1" dirty="0">
              <a:latin typeface="+mj-lt"/>
            </a:endParaRPr>
          </a:p>
          <a:p>
            <a:pPr marL="0" indent="0" hangingPunct="0">
              <a:spcAft>
                <a:spcPts val="0"/>
              </a:spcAft>
              <a:buClr>
                <a:schemeClr val="accent3"/>
              </a:buClr>
              <a:buFont typeface="Wingdings 2"/>
              <a:buNone/>
              <a:defRPr/>
            </a:pPr>
            <a:r>
              <a:rPr lang="en-GB" sz="8000" dirty="0">
                <a:latin typeface="+mj-lt"/>
              </a:rPr>
              <a:t> </a:t>
            </a:r>
          </a:p>
          <a:p>
            <a:pPr marL="0" indent="0" hangingPunct="0">
              <a:spcAft>
                <a:spcPts val="0"/>
              </a:spcAft>
              <a:buClr>
                <a:schemeClr val="accent3"/>
              </a:buClr>
              <a:buFont typeface="Wingdings 2"/>
              <a:buNone/>
              <a:defRPr/>
            </a:pPr>
            <a:r>
              <a:rPr lang="en-GB" sz="8000" dirty="0">
                <a:latin typeface="+mj-lt"/>
              </a:rPr>
              <a:t> </a:t>
            </a:r>
          </a:p>
          <a:p>
            <a:pPr marL="0" indent="0" hangingPunct="0">
              <a:spcAft>
                <a:spcPts val="0"/>
              </a:spcAft>
              <a:buClr>
                <a:schemeClr val="accent3"/>
              </a:buClr>
              <a:buFont typeface="Wingdings 2"/>
              <a:buNone/>
              <a:defRPr/>
            </a:pPr>
            <a:endParaRPr lang="en-GB" sz="8000" dirty="0">
              <a:latin typeface="+mj-lt"/>
            </a:endParaRPr>
          </a:p>
          <a:p>
            <a:pPr marL="365760" lvl="1" indent="0" hangingPunct="0">
              <a:spcAft>
                <a:spcPts val="0"/>
              </a:spcAft>
              <a:buFont typeface="Wingdings 2"/>
              <a:buNone/>
              <a:defRPr/>
            </a:pPr>
            <a:r>
              <a:rPr lang="en-GB" sz="3700" dirty="0">
                <a:latin typeface="+mj-lt"/>
              </a:rPr>
              <a:t> </a:t>
            </a:r>
          </a:p>
          <a:p>
            <a:pPr marL="365760" lvl="1" indent="0" hangingPunct="0">
              <a:spcAft>
                <a:spcPts val="0"/>
              </a:spcAft>
              <a:buFont typeface="Wingdings 2"/>
              <a:buNone/>
              <a:defRPr/>
            </a:pPr>
            <a:r>
              <a:rPr lang="en-GB" sz="3700" dirty="0">
                <a:latin typeface="+mj-lt"/>
              </a:rPr>
              <a:t> </a:t>
            </a:r>
          </a:p>
          <a:p>
            <a:pPr marL="0" indent="0" hangingPunct="0">
              <a:spcAft>
                <a:spcPts val="0"/>
              </a:spcAft>
              <a:buClr>
                <a:schemeClr val="accent3"/>
              </a:buClr>
              <a:buFont typeface="Wingdings 2"/>
              <a:buNone/>
              <a:defRPr/>
            </a:pPr>
            <a:r>
              <a:rPr lang="en-GB" sz="3700" dirty="0">
                <a:latin typeface="+mj-lt"/>
              </a:rPr>
              <a:t> </a:t>
            </a:r>
          </a:p>
          <a:p>
            <a:pPr marL="274320" indent="-274320" fontAlgn="auto">
              <a:spcAft>
                <a:spcPts val="0"/>
              </a:spcAft>
              <a:buClr>
                <a:schemeClr val="accent3"/>
              </a:buClr>
              <a:buFont typeface="Wingdings 2"/>
              <a:buChar char=""/>
              <a:defRPr/>
            </a:pPr>
            <a:endParaRPr lang="en-GB" dirty="0"/>
          </a:p>
        </p:txBody>
      </p:sp>
      <p:sp>
        <p:nvSpPr>
          <p:cNvPr id="4" name="Rounded Rectangle 3"/>
          <p:cNvSpPr/>
          <p:nvPr/>
        </p:nvSpPr>
        <p:spPr>
          <a:xfrm>
            <a:off x="755576" y="1988840"/>
            <a:ext cx="7992888" cy="1320652"/>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latin typeface="+mj-lt"/>
            </a:endParaRPr>
          </a:p>
          <a:p>
            <a:r>
              <a:rPr lang="en-GB" b="1" dirty="0">
                <a:solidFill>
                  <a:schemeClr val="tx1"/>
                </a:solidFill>
                <a:latin typeface="+mj-lt"/>
              </a:rPr>
              <a:t>Anchoring</a:t>
            </a:r>
            <a:r>
              <a:rPr lang="en-GB" dirty="0">
                <a:solidFill>
                  <a:schemeClr val="tx1"/>
                </a:solidFill>
                <a:latin typeface="+mj-lt"/>
              </a:rPr>
              <a:t> - categorizes a new object into our pre-existing mental systems</a:t>
            </a:r>
          </a:p>
          <a:p>
            <a:endParaRPr lang="en-GB" dirty="0">
              <a:solidFill>
                <a:schemeClr val="tx1"/>
              </a:solidFill>
              <a:latin typeface="+mj-lt"/>
            </a:endParaRPr>
          </a:p>
          <a:p>
            <a:r>
              <a:rPr lang="en-GB" dirty="0">
                <a:solidFill>
                  <a:schemeClr val="tx1"/>
                </a:solidFill>
                <a:latin typeface="+mj-lt"/>
              </a:rPr>
              <a:t> Renders a strange and unfamiliar object familiar using familiar (existing)</a:t>
            </a:r>
          </a:p>
          <a:p>
            <a:r>
              <a:rPr lang="en-GB" dirty="0">
                <a:solidFill>
                  <a:schemeClr val="tx1"/>
                </a:solidFill>
                <a:latin typeface="+mj-lt"/>
              </a:rPr>
              <a:t> categories – recognition and naming</a:t>
            </a:r>
          </a:p>
          <a:p>
            <a:pPr algn="ctr"/>
            <a:endParaRPr lang="en-GB" dirty="0"/>
          </a:p>
        </p:txBody>
      </p:sp>
      <p:sp>
        <p:nvSpPr>
          <p:cNvPr id="5" name="Rounded Rectangle 4"/>
          <p:cNvSpPr/>
          <p:nvPr/>
        </p:nvSpPr>
        <p:spPr>
          <a:xfrm>
            <a:off x="755576" y="3409049"/>
            <a:ext cx="7992888" cy="3312368"/>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latin typeface="+mj-lt"/>
              </a:rPr>
              <a:t>Objectification</a:t>
            </a:r>
            <a:r>
              <a:rPr lang="en-GB" dirty="0">
                <a:solidFill>
                  <a:schemeClr val="tx1"/>
                </a:solidFill>
                <a:latin typeface="+mj-lt"/>
              </a:rPr>
              <a:t> - crystallization of the new object into a figurative core. </a:t>
            </a:r>
          </a:p>
          <a:p>
            <a:endParaRPr lang="en-GB" dirty="0">
              <a:solidFill>
                <a:schemeClr val="tx1"/>
              </a:solidFill>
              <a:latin typeface="+mj-lt"/>
            </a:endParaRPr>
          </a:p>
          <a:p>
            <a:r>
              <a:rPr lang="en-GB" dirty="0">
                <a:solidFill>
                  <a:schemeClr val="tx1"/>
                </a:solidFill>
                <a:latin typeface="+mj-lt"/>
              </a:rPr>
              <a:t>Understanding the new object through imagery –takes the abstract into something almost concrete</a:t>
            </a:r>
          </a:p>
          <a:p>
            <a:endParaRPr lang="en-GB" dirty="0">
              <a:solidFill>
                <a:schemeClr val="tx1"/>
              </a:solidFill>
              <a:latin typeface="+mj-lt"/>
            </a:endParaRPr>
          </a:p>
          <a:p>
            <a:r>
              <a:rPr lang="en-GB" dirty="0">
                <a:solidFill>
                  <a:schemeClr val="tx1"/>
                </a:solidFill>
                <a:latin typeface="+mj-lt"/>
              </a:rPr>
              <a:t>Representation is liberated from the immediate context; projected into the world</a:t>
            </a:r>
          </a:p>
          <a:p>
            <a:endParaRPr lang="en-GB" dirty="0">
              <a:solidFill>
                <a:schemeClr val="tx1"/>
              </a:solidFill>
              <a:latin typeface="+mj-lt"/>
            </a:endParaRPr>
          </a:p>
          <a:p>
            <a:r>
              <a:rPr lang="en-GB" dirty="0">
                <a:solidFill>
                  <a:schemeClr val="tx1"/>
                </a:solidFill>
                <a:latin typeface="+mj-lt"/>
              </a:rPr>
              <a:t>Now cannot be changed by individuals ; once meanings take hold they provide the basis for communication</a:t>
            </a:r>
          </a:p>
          <a:p>
            <a:pPr algn="ctr"/>
            <a:endParaRPr lang="en-GB"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457200" y="704850"/>
            <a:ext cx="8229600" cy="995363"/>
          </a:xfrm>
        </p:spPr>
        <p:txBody>
          <a:bodyPr/>
          <a:lstStyle/>
          <a:p>
            <a:r>
              <a:rPr lang="en-GB" sz="3200"/>
              <a:t>Social Representations </a:t>
            </a:r>
          </a:p>
        </p:txBody>
      </p:sp>
      <p:sp>
        <p:nvSpPr>
          <p:cNvPr id="3" name="Content Placeholder 2"/>
          <p:cNvSpPr>
            <a:spLocks noGrp="1"/>
          </p:cNvSpPr>
          <p:nvPr>
            <p:ph idx="1"/>
          </p:nvPr>
        </p:nvSpPr>
        <p:spPr>
          <a:xfrm>
            <a:off x="468313" y="2205038"/>
            <a:ext cx="8229600" cy="4389437"/>
          </a:xfrm>
        </p:spPr>
        <p:txBody>
          <a:bodyPr>
            <a:normAutofit fontScale="92500" lnSpcReduction="10000"/>
          </a:bodyPr>
          <a:lstStyle/>
          <a:p>
            <a:pPr marL="274320" indent="-274320" hangingPunct="0">
              <a:spcAft>
                <a:spcPts val="0"/>
              </a:spcAft>
              <a:buClr>
                <a:schemeClr val="accent3"/>
              </a:buClr>
              <a:buFont typeface="Wingdings 2"/>
              <a:buChar char=""/>
              <a:defRPr/>
            </a:pPr>
            <a:r>
              <a:rPr lang="en-GB" sz="2200" b="1" dirty="0">
                <a:latin typeface="+mj-lt"/>
              </a:rPr>
              <a:t>Prescriptive </a:t>
            </a:r>
          </a:p>
          <a:p>
            <a:pPr marL="365760" lvl="1" indent="0" hangingPunct="0">
              <a:spcAft>
                <a:spcPts val="0"/>
              </a:spcAft>
              <a:buFont typeface="Wingdings 2"/>
              <a:buNone/>
              <a:defRPr/>
            </a:pPr>
            <a:r>
              <a:rPr lang="en-GB" sz="2200" dirty="0">
                <a:latin typeface="+mj-lt"/>
              </a:rPr>
              <a:t>- socially constructed metasystem </a:t>
            </a:r>
          </a:p>
          <a:p>
            <a:pPr marL="365760" lvl="1" indent="0" hangingPunct="0">
              <a:spcAft>
                <a:spcPts val="0"/>
              </a:spcAft>
              <a:buFont typeface="Wingdings 2"/>
              <a:buNone/>
              <a:defRPr/>
            </a:pPr>
            <a:r>
              <a:rPr lang="en-GB" sz="2200" dirty="0">
                <a:latin typeface="+mj-lt"/>
              </a:rPr>
              <a:t>- regulates, controls and directs individual minds</a:t>
            </a:r>
          </a:p>
          <a:p>
            <a:pPr marL="0" indent="0" hangingPunct="0">
              <a:spcAft>
                <a:spcPts val="0"/>
              </a:spcAft>
              <a:buClr>
                <a:schemeClr val="accent3"/>
              </a:buClr>
              <a:buFont typeface="Wingdings 2"/>
              <a:buNone/>
              <a:defRPr/>
            </a:pPr>
            <a:r>
              <a:rPr lang="en-GB" sz="2200" dirty="0">
                <a:latin typeface="+mj-lt"/>
              </a:rPr>
              <a:t> </a:t>
            </a:r>
          </a:p>
          <a:p>
            <a:pPr marL="274320" indent="-274320" hangingPunct="0">
              <a:spcAft>
                <a:spcPts val="0"/>
              </a:spcAft>
              <a:buClr>
                <a:schemeClr val="accent3"/>
              </a:buClr>
              <a:buFont typeface="Wingdings 2"/>
              <a:buChar char=""/>
              <a:defRPr/>
            </a:pPr>
            <a:r>
              <a:rPr lang="en-GB" sz="2200" dirty="0">
                <a:latin typeface="+mj-lt"/>
              </a:rPr>
              <a:t>Can influence at </a:t>
            </a:r>
            <a:r>
              <a:rPr lang="en-GB" sz="2200" b="1" dirty="0">
                <a:latin typeface="+mj-lt"/>
              </a:rPr>
              <a:t>unconscious level </a:t>
            </a:r>
          </a:p>
          <a:p>
            <a:pPr marL="393192" lvl="1" indent="0" hangingPunct="0">
              <a:spcAft>
                <a:spcPts val="0"/>
              </a:spcAft>
              <a:buFont typeface="Wingdings 2"/>
              <a:buNone/>
              <a:defRPr/>
            </a:pPr>
            <a:r>
              <a:rPr lang="en-GB" sz="2200" dirty="0">
                <a:latin typeface="+mj-lt"/>
              </a:rPr>
              <a:t>- guides decisions and actions </a:t>
            </a:r>
          </a:p>
          <a:p>
            <a:pPr marL="393192" lvl="1" indent="0" hangingPunct="0">
              <a:spcAft>
                <a:spcPts val="0"/>
              </a:spcAft>
              <a:buFont typeface="Wingdings 2"/>
              <a:buNone/>
              <a:defRPr/>
            </a:pPr>
            <a:r>
              <a:rPr lang="en-GB" sz="2200" dirty="0">
                <a:latin typeface="+mj-lt"/>
              </a:rPr>
              <a:t>- makes us consider other people’s opinions and thoughts</a:t>
            </a:r>
          </a:p>
          <a:p>
            <a:pPr marL="393192" lvl="1" indent="0" hangingPunct="0">
              <a:spcAft>
                <a:spcPts val="0"/>
              </a:spcAft>
              <a:buFont typeface="Wingdings 2"/>
              <a:buNone/>
              <a:defRPr/>
            </a:pPr>
            <a:r>
              <a:rPr lang="en-GB" sz="2200" dirty="0">
                <a:latin typeface="+mj-lt"/>
              </a:rPr>
              <a:t>- shared conceptualisations used to make judgements </a:t>
            </a:r>
          </a:p>
          <a:p>
            <a:pPr marL="274320" indent="-274320" fontAlgn="auto">
              <a:spcAft>
                <a:spcPts val="0"/>
              </a:spcAft>
              <a:buClr>
                <a:schemeClr val="accent3"/>
              </a:buClr>
              <a:buFont typeface="Wingdings 2"/>
              <a:buChar char=""/>
              <a:defRPr/>
            </a:pPr>
            <a:endParaRPr lang="en-GB" sz="2200" dirty="0">
              <a:latin typeface="+mj-lt"/>
            </a:endParaRPr>
          </a:p>
          <a:p>
            <a:pPr marL="274320" indent="-274320" hangingPunct="0">
              <a:spcAft>
                <a:spcPts val="0"/>
              </a:spcAft>
              <a:buClr>
                <a:schemeClr val="accent3"/>
              </a:buClr>
              <a:buFont typeface="Wingdings 2"/>
              <a:buChar char=""/>
              <a:defRPr/>
            </a:pPr>
            <a:r>
              <a:rPr lang="en-GB" sz="2200" dirty="0">
                <a:latin typeface="+mj-lt"/>
              </a:rPr>
              <a:t>Social representations are </a:t>
            </a:r>
            <a:r>
              <a:rPr lang="en-GB" sz="2200" b="1" dirty="0">
                <a:latin typeface="+mj-lt"/>
              </a:rPr>
              <a:t>autonomous </a:t>
            </a:r>
          </a:p>
          <a:p>
            <a:pPr marL="365760" lvl="1" indent="0" hangingPunct="0">
              <a:spcAft>
                <a:spcPts val="0"/>
              </a:spcAft>
              <a:buFont typeface="Wingdings 2"/>
              <a:buNone/>
              <a:defRPr/>
            </a:pPr>
            <a:r>
              <a:rPr lang="en-GB" sz="2200" dirty="0">
                <a:latin typeface="+mj-lt"/>
              </a:rPr>
              <a:t>- have an existence independent of any individual </a:t>
            </a:r>
          </a:p>
          <a:p>
            <a:pPr marL="365760" lvl="1" indent="0" hangingPunct="0">
              <a:spcAft>
                <a:spcPts val="0"/>
              </a:spcAft>
              <a:buFont typeface="Wingdings 2"/>
              <a:buNone/>
              <a:defRPr/>
            </a:pPr>
            <a:r>
              <a:rPr lang="en-GB" sz="2200" dirty="0">
                <a:latin typeface="+mj-lt"/>
              </a:rPr>
              <a:t>- they lead a life of their own</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836613"/>
            <a:ext cx="8229600" cy="1143000"/>
          </a:xfrm>
        </p:spPr>
        <p:txBody>
          <a:bodyPr>
            <a:normAutofit fontScale="90000"/>
          </a:bodyPr>
          <a:lstStyle/>
          <a:p>
            <a:pPr fontAlgn="auto">
              <a:spcAft>
                <a:spcPts val="0"/>
              </a:spcAft>
              <a:defRPr/>
            </a:pPr>
            <a:r>
              <a:rPr lang="en-GB" dirty="0"/>
              <a:t> </a:t>
            </a:r>
            <a:br>
              <a:rPr lang="en-GB" dirty="0"/>
            </a:br>
            <a:br>
              <a:rPr lang="en-GB" dirty="0"/>
            </a:br>
            <a:br>
              <a:rPr lang="en-GB" dirty="0"/>
            </a:br>
            <a:br>
              <a:rPr lang="en-GB" dirty="0"/>
            </a:br>
            <a:br>
              <a:rPr lang="en-GB" dirty="0"/>
            </a:br>
            <a:br>
              <a:rPr lang="en-GB" dirty="0"/>
            </a:br>
            <a:br>
              <a:rPr lang="en-GB" dirty="0"/>
            </a:br>
            <a:br>
              <a:rPr lang="en-GB" dirty="0"/>
            </a:br>
            <a:r>
              <a:rPr lang="en-GB" sz="3600" b="1" dirty="0"/>
              <a:t>Core</a:t>
            </a:r>
            <a:r>
              <a:rPr lang="en-GB" sz="3600" dirty="0"/>
              <a:t> and </a:t>
            </a:r>
            <a:r>
              <a:rPr lang="en-GB" sz="3600" b="1" dirty="0"/>
              <a:t>Peripheral</a:t>
            </a:r>
            <a:r>
              <a:rPr lang="en-GB" sz="3600" dirty="0"/>
              <a:t> social representations</a:t>
            </a:r>
            <a:br>
              <a:rPr lang="en-GB" sz="3600" dirty="0"/>
            </a:br>
            <a:endParaRPr lang="en-GB" sz="3600" dirty="0"/>
          </a:p>
        </p:txBody>
      </p:sp>
      <p:sp>
        <p:nvSpPr>
          <p:cNvPr id="3" name="Content Placeholder 2"/>
          <p:cNvSpPr>
            <a:spLocks noGrp="1"/>
          </p:cNvSpPr>
          <p:nvPr>
            <p:ph idx="1"/>
          </p:nvPr>
        </p:nvSpPr>
        <p:spPr>
          <a:xfrm>
            <a:off x="457200" y="1844824"/>
            <a:ext cx="8229600" cy="5112567"/>
          </a:xfrm>
        </p:spPr>
        <p:txBody>
          <a:bodyPr>
            <a:normAutofit/>
          </a:bodyPr>
          <a:lstStyle/>
          <a:p>
            <a:pPr marL="274320" indent="-274320" fontAlgn="auto">
              <a:spcAft>
                <a:spcPts val="0"/>
              </a:spcAft>
              <a:buClr>
                <a:schemeClr val="accent3"/>
              </a:buClr>
              <a:buFont typeface="Wingdings 2"/>
              <a:buChar char=""/>
              <a:defRPr/>
            </a:pPr>
            <a:r>
              <a:rPr lang="en-GB" sz="2000" dirty="0">
                <a:latin typeface="Calibri" panose="020F0502020204030204" pitchFamily="34" charset="0"/>
              </a:rPr>
              <a:t>Central Nucleus Theory (</a:t>
            </a:r>
            <a:r>
              <a:rPr lang="en-GB" sz="2000" dirty="0" err="1">
                <a:latin typeface="Calibri" panose="020F0502020204030204" pitchFamily="34" charset="0"/>
              </a:rPr>
              <a:t>Abric</a:t>
            </a:r>
            <a:r>
              <a:rPr lang="en-GB" sz="2000" dirty="0">
                <a:latin typeface="Calibri" panose="020F0502020204030204" pitchFamily="34" charset="0"/>
              </a:rPr>
              <a:t>, 1984) - a</a:t>
            </a:r>
            <a:r>
              <a:rPr lang="en-GB" sz="1800" dirty="0">
                <a:latin typeface="Calibri" panose="020F0502020204030204" pitchFamily="34" charset="0"/>
              </a:rPr>
              <a:t> strand of social representations theory</a:t>
            </a: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1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r>
              <a:rPr lang="en-GB" sz="2000" dirty="0">
                <a:latin typeface="Calibri" panose="020F0502020204030204" pitchFamily="34" charset="0"/>
              </a:rPr>
              <a:t>Different focus of importance for different people/groups</a:t>
            </a:r>
          </a:p>
          <a:p>
            <a:pPr marL="0" indent="0" fontAlgn="auto">
              <a:spcAft>
                <a:spcPts val="0"/>
              </a:spcAft>
              <a:buClr>
                <a:schemeClr val="accent3"/>
              </a:buClr>
              <a:buFont typeface="Wingdings 2"/>
              <a:buNone/>
              <a:defRPr/>
            </a:pPr>
            <a:r>
              <a:rPr lang="en-GB" sz="2000" dirty="0">
                <a:latin typeface="Calibri" panose="020F0502020204030204" pitchFamily="34" charset="0"/>
              </a:rPr>
              <a:t>	e.g. Education – Valuable?  Not relevant?</a:t>
            </a: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r>
              <a:rPr lang="en-GB" sz="2000" dirty="0">
                <a:latin typeface="Calibri" panose="020F0502020204030204" pitchFamily="34" charset="0"/>
              </a:rPr>
              <a:t>What is important to you might not be recognised as important by another</a:t>
            </a:r>
          </a:p>
          <a:p>
            <a:pPr marL="274320" indent="-274320" fontAlgn="auto">
              <a:spcAft>
                <a:spcPts val="0"/>
              </a:spcAft>
              <a:buClr>
                <a:schemeClr val="accent3"/>
              </a:buClr>
              <a:buFont typeface="Wingdings 2"/>
              <a:buChar char=""/>
              <a:defRPr/>
            </a:pPr>
            <a:endParaRPr lang="en-GB" sz="2000" dirty="0">
              <a:latin typeface="Calibri" panose="020F0502020204030204" pitchFamily="34" charset="0"/>
            </a:endParaRPr>
          </a:p>
          <a:p>
            <a:pPr marL="274320" indent="-274320" fontAlgn="auto">
              <a:spcAft>
                <a:spcPts val="0"/>
              </a:spcAft>
              <a:buClr>
                <a:schemeClr val="accent3"/>
              </a:buClr>
              <a:buFont typeface="Wingdings 2"/>
              <a:buChar char=""/>
              <a:defRPr/>
            </a:pPr>
            <a:endParaRPr lang="en-GB" dirty="0"/>
          </a:p>
        </p:txBody>
      </p:sp>
      <p:sp>
        <p:nvSpPr>
          <p:cNvPr id="4" name="Rounded Rectangle 3"/>
          <p:cNvSpPr/>
          <p:nvPr/>
        </p:nvSpPr>
        <p:spPr>
          <a:xfrm>
            <a:off x="829263" y="2530624"/>
            <a:ext cx="7344816" cy="914400"/>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rPr>
              <a:t>Central elements </a:t>
            </a:r>
            <a:r>
              <a:rPr lang="en-GB" dirty="0">
                <a:solidFill>
                  <a:schemeClr val="tx1"/>
                </a:solidFill>
                <a:latin typeface="Calibri" panose="020F0502020204030204" pitchFamily="34" charset="0"/>
              </a:rPr>
              <a:t>- stable and define the core of a representation</a:t>
            </a:r>
          </a:p>
          <a:p>
            <a:pPr algn="ctr"/>
            <a:endParaRPr lang="en-GB" dirty="0"/>
          </a:p>
        </p:txBody>
      </p:sp>
      <p:sp>
        <p:nvSpPr>
          <p:cNvPr id="5" name="Rounded Rectangle 4"/>
          <p:cNvSpPr/>
          <p:nvPr/>
        </p:nvSpPr>
        <p:spPr>
          <a:xfrm>
            <a:off x="829263" y="3717032"/>
            <a:ext cx="7344816" cy="914400"/>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74320" indent="-274320" fontAlgn="auto">
              <a:spcAft>
                <a:spcPts val="0"/>
              </a:spcAft>
              <a:buClr>
                <a:schemeClr val="accent3"/>
              </a:buClr>
              <a:buFont typeface="Wingdings 2"/>
              <a:buChar char=""/>
              <a:defRPr/>
            </a:pPr>
            <a:endParaRPr lang="en-GB" dirty="0">
              <a:latin typeface="Calibri" panose="020F0502020204030204" pitchFamily="34" charset="0"/>
            </a:endParaRPr>
          </a:p>
          <a:p>
            <a:pPr algn="ctr" fontAlgn="auto">
              <a:spcAft>
                <a:spcPts val="0"/>
              </a:spcAft>
              <a:buClr>
                <a:schemeClr val="accent3"/>
              </a:buClr>
              <a:defRPr/>
            </a:pPr>
            <a:r>
              <a:rPr lang="en-GB" b="1" dirty="0">
                <a:solidFill>
                  <a:schemeClr val="tx1"/>
                </a:solidFill>
                <a:latin typeface="Calibri" panose="020F0502020204030204" pitchFamily="34" charset="0"/>
              </a:rPr>
              <a:t>Peripheral elements </a:t>
            </a:r>
            <a:r>
              <a:rPr lang="en-GB" dirty="0">
                <a:solidFill>
                  <a:schemeClr val="tx1"/>
                </a:solidFill>
                <a:latin typeface="Calibri" panose="020F0502020204030204" pitchFamily="34" charset="0"/>
              </a:rPr>
              <a:t>- beliefs and ideas that can be adapted in different contexts and by different social milieus</a:t>
            </a:r>
          </a:p>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9" end="9"/>
                                            </p:txEl>
                                          </p:spTgt>
                                        </p:tgtEl>
                                        <p:attrNameLst>
                                          <p:attrName>style.visibility</p:attrName>
                                        </p:attrNameLst>
                                      </p:cBhvr>
                                      <p:to>
                                        <p:strVal val="visible"/>
                                      </p:to>
                                    </p:set>
                                    <p:animEffect transition="in" filter="fade">
                                      <p:cBhvr>
                                        <p:cTn id="12" dur="500"/>
                                        <p:tgtEl>
                                          <p:spTgt spid="3">
                                            <p:txEl>
                                              <p:pRg st="9" end="9"/>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0" end="10"/>
                                            </p:txEl>
                                          </p:spTgt>
                                        </p:tgtEl>
                                        <p:attrNameLst>
                                          <p:attrName>style.visibility</p:attrName>
                                        </p:attrNameLst>
                                      </p:cBhvr>
                                      <p:to>
                                        <p:strVal val="visible"/>
                                      </p:to>
                                    </p:set>
                                    <p:animEffect transition="in" filter="fade">
                                      <p:cBhvr>
                                        <p:cTn id="15" dur="500"/>
                                        <p:tgtEl>
                                          <p:spTgt spid="3">
                                            <p:txEl>
                                              <p:pRg st="10" end="1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12" end="12"/>
                                            </p:txEl>
                                          </p:spTgt>
                                        </p:tgtEl>
                                        <p:attrNameLst>
                                          <p:attrName>style.visibility</p:attrName>
                                        </p:attrNameLst>
                                      </p:cBhvr>
                                      <p:to>
                                        <p:strVal val="visible"/>
                                      </p:to>
                                    </p:set>
                                    <p:animEffect transition="in" filter="fade">
                                      <p:cBhvr>
                                        <p:cTn id="18"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457200" y="704850"/>
            <a:ext cx="8229600" cy="995363"/>
          </a:xfrm>
        </p:spPr>
        <p:txBody>
          <a:bodyPr/>
          <a:lstStyle/>
          <a:p>
            <a:r>
              <a:rPr lang="en-GB" sz="3200"/>
              <a:t>Conflict and Cooperation</a:t>
            </a:r>
          </a:p>
        </p:txBody>
      </p:sp>
      <p:sp>
        <p:nvSpPr>
          <p:cNvPr id="3" name="Content Placeholder 2"/>
          <p:cNvSpPr>
            <a:spLocks noGrp="1"/>
          </p:cNvSpPr>
          <p:nvPr>
            <p:ph idx="1"/>
          </p:nvPr>
        </p:nvSpPr>
        <p:spPr>
          <a:xfrm>
            <a:off x="468313" y="2133600"/>
            <a:ext cx="8229600" cy="4387850"/>
          </a:xfrm>
        </p:spPr>
        <p:txBody>
          <a:bodyPr>
            <a:normAutofit/>
          </a:bodyPr>
          <a:lstStyle/>
          <a:p>
            <a:r>
              <a:rPr lang="en-GB" sz="2000" dirty="0">
                <a:latin typeface="Calibri" pitchFamily="34" charset="0"/>
              </a:rPr>
              <a:t>Moscovici (1998)</a:t>
            </a:r>
          </a:p>
          <a:p>
            <a:endParaRPr lang="en-GB" sz="2000" dirty="0">
              <a:latin typeface="Calibri" pitchFamily="34" charset="0"/>
            </a:endParaRPr>
          </a:p>
          <a:p>
            <a:r>
              <a:rPr lang="en-GB" sz="2000" dirty="0">
                <a:latin typeface="Calibri" pitchFamily="34" charset="0"/>
              </a:rPr>
              <a:t>Cooperation provides a </a:t>
            </a:r>
            <a:r>
              <a:rPr lang="en-GB" sz="2000" b="1" dirty="0">
                <a:latin typeface="Calibri" pitchFamily="34" charset="0"/>
              </a:rPr>
              <a:t>common code </a:t>
            </a:r>
            <a:r>
              <a:rPr lang="en-GB" sz="2000" dirty="0">
                <a:latin typeface="Calibri" pitchFamily="34" charset="0"/>
              </a:rPr>
              <a:t>to discuss, debate and constitute social realities</a:t>
            </a:r>
          </a:p>
          <a:p>
            <a:endParaRPr lang="en-GB" sz="2000" dirty="0">
              <a:latin typeface="Calibri" pitchFamily="34" charset="0"/>
            </a:endParaRPr>
          </a:p>
          <a:p>
            <a:r>
              <a:rPr lang="en-GB" sz="2000" dirty="0">
                <a:latin typeface="Calibri" pitchFamily="34" charset="0"/>
              </a:rPr>
              <a:t>Conflict provides </a:t>
            </a:r>
            <a:r>
              <a:rPr lang="en-GB" sz="2000" b="1" dirty="0">
                <a:latin typeface="Calibri" pitchFamily="34" charset="0"/>
              </a:rPr>
              <a:t>debate</a:t>
            </a:r>
            <a:r>
              <a:rPr lang="en-GB" sz="2000" dirty="0">
                <a:latin typeface="Calibri" pitchFamily="34" charset="0"/>
              </a:rPr>
              <a:t> as different interests and relations of power compete</a:t>
            </a:r>
          </a:p>
          <a:p>
            <a:endParaRPr lang="en-GB" sz="2000" dirty="0">
              <a:latin typeface="Calibri" pitchFamily="34" charset="0"/>
            </a:endParaRPr>
          </a:p>
          <a:p>
            <a:r>
              <a:rPr lang="en-GB" sz="2000" dirty="0">
                <a:latin typeface="Calibri" pitchFamily="34" charset="0"/>
              </a:rPr>
              <a:t>Dynamic aspect – change – challenge to Durkheim</a:t>
            </a:r>
          </a:p>
          <a:p>
            <a:endParaRPr lang="en-GB" sz="20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Some social/cultural elements particularly dominant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a:xfrm>
            <a:off x="457200" y="704850"/>
            <a:ext cx="8229600" cy="852488"/>
          </a:xfrm>
        </p:spPr>
        <p:txBody>
          <a:bodyPr/>
          <a:lstStyle/>
          <a:p>
            <a:r>
              <a:rPr lang="en-GB" sz="3200" dirty="0"/>
              <a:t>Reified and Consensual universes</a:t>
            </a:r>
          </a:p>
        </p:txBody>
      </p:sp>
      <p:sp>
        <p:nvSpPr>
          <p:cNvPr id="3" name="Content Placeholder 2"/>
          <p:cNvSpPr>
            <a:spLocks noGrp="1"/>
          </p:cNvSpPr>
          <p:nvPr>
            <p:ph idx="1"/>
          </p:nvPr>
        </p:nvSpPr>
        <p:spPr>
          <a:xfrm>
            <a:off x="468313" y="2060575"/>
            <a:ext cx="8229600" cy="4897438"/>
          </a:xfrm>
        </p:spPr>
        <p:txBody>
          <a:bodyPr>
            <a:normAutofit/>
          </a:bodyPr>
          <a:lstStyle/>
          <a:p>
            <a:pPr marL="274320" indent="-274320" fontAlgn="auto">
              <a:spcAft>
                <a:spcPts val="0"/>
              </a:spcAft>
              <a:buClr>
                <a:schemeClr val="accent3"/>
              </a:buClr>
              <a:buFont typeface="Wingdings 2"/>
              <a:buChar char=""/>
              <a:defRPr/>
            </a:pPr>
            <a:endParaRPr lang="en-GB" sz="2000" b="1" dirty="0">
              <a:latin typeface="+mj-lt"/>
            </a:endParaRPr>
          </a:p>
          <a:p>
            <a:pPr marL="274320" indent="-274320" fontAlgn="auto">
              <a:spcAft>
                <a:spcPts val="0"/>
              </a:spcAft>
              <a:buClr>
                <a:schemeClr val="accent3"/>
              </a:buClr>
              <a:buFont typeface="Wingdings 2"/>
              <a:buChar char=""/>
              <a:defRPr/>
            </a:pPr>
            <a:r>
              <a:rPr lang="en-GB" sz="2000" b="1" dirty="0">
                <a:latin typeface="+mj-lt"/>
              </a:rPr>
              <a:t>Consensual universe </a:t>
            </a:r>
            <a:r>
              <a:rPr lang="en-GB" sz="2000" dirty="0">
                <a:latin typeface="+mj-lt"/>
              </a:rPr>
              <a:t>-  society is seen as being a group of individuals who are equal and free</a:t>
            </a:r>
          </a:p>
          <a:p>
            <a:pPr marL="274320" indent="-274320" fontAlgn="auto">
              <a:spcAft>
                <a:spcPts val="0"/>
              </a:spcAft>
              <a:buClr>
                <a:schemeClr val="accent3"/>
              </a:buClr>
              <a:buFont typeface="Wingdings 2"/>
              <a:buChar char=""/>
              <a:defRPr/>
            </a:pPr>
            <a:endParaRPr lang="en-GB" sz="2000" dirty="0">
              <a:latin typeface="+mj-lt"/>
            </a:endParaRPr>
          </a:p>
          <a:p>
            <a:pPr marL="640080" lvl="1" indent="-246888" fontAlgn="auto">
              <a:spcAft>
                <a:spcPts val="0"/>
              </a:spcAft>
              <a:buFont typeface="Wingdings 2"/>
              <a:buChar char=""/>
              <a:defRPr/>
            </a:pPr>
            <a:r>
              <a:rPr lang="en-GB" sz="2000" dirty="0">
                <a:latin typeface="+mj-lt"/>
              </a:rPr>
              <a:t>Need shared conventions – language, topics, questions etc.</a:t>
            </a:r>
          </a:p>
          <a:p>
            <a:pPr marL="274320" indent="-274320" fontAlgn="auto">
              <a:spcAft>
                <a:spcPts val="0"/>
              </a:spcAft>
              <a:buClr>
                <a:schemeClr val="accent3"/>
              </a:buClr>
              <a:buFont typeface="Wingdings 2"/>
              <a:buChar char=""/>
              <a:defRPr/>
            </a:pPr>
            <a:endParaRPr lang="en-GB" sz="3200" dirty="0">
              <a:latin typeface="+mj-lt"/>
            </a:endParaRPr>
          </a:p>
          <a:p>
            <a:pPr marL="274320" indent="-274320" fontAlgn="auto">
              <a:spcAft>
                <a:spcPts val="0"/>
              </a:spcAft>
              <a:buClr>
                <a:schemeClr val="accent3"/>
              </a:buClr>
              <a:buFont typeface="Wingdings 2"/>
              <a:buChar char=""/>
              <a:defRPr/>
            </a:pPr>
            <a:endParaRPr lang="en-GB" sz="3200" dirty="0">
              <a:latin typeface="+mj-lt"/>
            </a:endParaRPr>
          </a:p>
          <a:p>
            <a:pPr marL="274320" indent="-274320" fontAlgn="auto">
              <a:spcAft>
                <a:spcPts val="0"/>
              </a:spcAft>
              <a:buClr>
                <a:schemeClr val="accent3"/>
              </a:buClr>
              <a:buFont typeface="Wingdings 2"/>
              <a:buChar cha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a:xfrm>
            <a:off x="457200" y="704850"/>
            <a:ext cx="8229600" cy="852488"/>
          </a:xfrm>
        </p:spPr>
        <p:txBody>
          <a:bodyPr/>
          <a:lstStyle/>
          <a:p>
            <a:r>
              <a:rPr lang="en-GB" sz="3200"/>
              <a:t>Reified and Consensual universes</a:t>
            </a:r>
          </a:p>
        </p:txBody>
      </p:sp>
      <p:sp>
        <p:nvSpPr>
          <p:cNvPr id="3" name="Content Placeholder 2"/>
          <p:cNvSpPr>
            <a:spLocks noGrp="1"/>
          </p:cNvSpPr>
          <p:nvPr>
            <p:ph idx="1"/>
          </p:nvPr>
        </p:nvSpPr>
        <p:spPr/>
        <p:txBody>
          <a:bodyPr>
            <a:normAutofit fontScale="92500" lnSpcReduction="20000"/>
          </a:bodyPr>
          <a:lstStyle/>
          <a:p>
            <a:pPr marL="274320" indent="-274320" fontAlgn="auto">
              <a:spcAft>
                <a:spcPts val="0"/>
              </a:spcAft>
              <a:buClr>
                <a:schemeClr val="accent3"/>
              </a:buClr>
              <a:buFont typeface="Wingdings 2"/>
              <a:buChar char=""/>
              <a:defRPr/>
            </a:pPr>
            <a:r>
              <a:rPr lang="en-GB" sz="2200" b="1" dirty="0">
                <a:latin typeface="+mj-lt"/>
              </a:rPr>
              <a:t>Reified universe </a:t>
            </a:r>
            <a:r>
              <a:rPr lang="en-GB" sz="2200" dirty="0">
                <a:latin typeface="+mj-lt"/>
              </a:rPr>
              <a:t>- society is seen as a system of different unequal roles and classes </a:t>
            </a:r>
          </a:p>
          <a:p>
            <a:pPr marL="274320" indent="-274320" fontAlgn="auto">
              <a:spcAft>
                <a:spcPts val="0"/>
              </a:spcAft>
              <a:buClr>
                <a:schemeClr val="accent3"/>
              </a:buClr>
              <a:buFont typeface="Wingdings 2"/>
              <a:buChar char=""/>
              <a:defRPr/>
            </a:pPr>
            <a:endParaRPr lang="en-GB" sz="2400" dirty="0">
              <a:latin typeface="+mj-lt"/>
            </a:endParaRPr>
          </a:p>
          <a:p>
            <a:pPr marL="641033" lvl="1" indent="-274320" fontAlgn="auto">
              <a:spcAft>
                <a:spcPts val="0"/>
              </a:spcAft>
              <a:buClr>
                <a:schemeClr val="accent3"/>
              </a:buClr>
              <a:buFont typeface="Wingdings 2"/>
              <a:buChar char=""/>
              <a:defRPr/>
            </a:pPr>
            <a:r>
              <a:rPr lang="en-GB" sz="2200" dirty="0">
                <a:latin typeface="+mj-lt"/>
              </a:rPr>
              <a:t>‘Scientific’ world</a:t>
            </a:r>
          </a:p>
          <a:p>
            <a:pPr marL="641033" lvl="1" indent="-274320" fontAlgn="auto">
              <a:spcAft>
                <a:spcPts val="0"/>
              </a:spcAft>
              <a:buClr>
                <a:schemeClr val="accent3"/>
              </a:buClr>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System of interaction is shaped - we communicate from and to different roles and positions </a:t>
            </a:r>
          </a:p>
          <a:p>
            <a:pPr marL="640080" lvl="1" indent="-246888" fontAlgn="auto">
              <a:spcAft>
                <a:spcPts val="0"/>
              </a:spcAft>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Power relations, and behaviours and ‘languages’ appropriate to social context</a:t>
            </a:r>
          </a:p>
          <a:p>
            <a:pPr marL="640080" lvl="1" indent="-246888" fontAlgn="auto">
              <a:spcAft>
                <a:spcPts val="0"/>
              </a:spcAft>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Discourses from specialised fields constitute ‘scientific’ discourses e.g. the language of psychoanalysis</a:t>
            </a:r>
          </a:p>
          <a:p>
            <a:pPr marL="640080" lvl="1" indent="-246888" fontAlgn="auto">
              <a:spcAft>
                <a:spcPts val="0"/>
              </a:spcAft>
              <a:buFont typeface="Wingdings 2"/>
              <a:buChar char=""/>
              <a:defRPr/>
            </a:pPr>
            <a:endParaRPr lang="en-GB" sz="2200" dirty="0">
              <a:latin typeface="+mj-lt"/>
            </a:endParaRPr>
          </a:p>
          <a:p>
            <a:pPr marL="640080" lvl="1" indent="-246888" fontAlgn="auto">
              <a:spcAft>
                <a:spcPts val="0"/>
              </a:spcAft>
              <a:buFont typeface="Wingdings 2"/>
              <a:buChar char=""/>
              <a:defRPr/>
            </a:pPr>
            <a:r>
              <a:rPr lang="en-GB" sz="2200" dirty="0">
                <a:latin typeface="+mj-lt"/>
              </a:rPr>
              <a:t>Acceptance rather than reciprocal understanding</a:t>
            </a:r>
          </a:p>
          <a:p>
            <a:pPr marL="274320" indent="-274320" fontAlgn="auto">
              <a:spcAft>
                <a:spcPts val="0"/>
              </a:spcAft>
              <a:buClr>
                <a:schemeClr val="accent3"/>
              </a:buClr>
              <a:buFont typeface="Wingdings 2"/>
              <a:buChar char=""/>
              <a:defRP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200" dirty="0"/>
              <a:t>Influence of consensual universe on reified universe</a:t>
            </a:r>
          </a:p>
        </p:txBody>
      </p:sp>
      <p:sp>
        <p:nvSpPr>
          <p:cNvPr id="3" name="Content Placeholder 2"/>
          <p:cNvSpPr>
            <a:spLocks noGrp="1"/>
          </p:cNvSpPr>
          <p:nvPr>
            <p:ph idx="1"/>
          </p:nvPr>
        </p:nvSpPr>
        <p:spPr>
          <a:xfrm>
            <a:off x="457200" y="2132856"/>
            <a:ext cx="8229600" cy="4191744"/>
          </a:xfrm>
        </p:spPr>
        <p:txBody>
          <a:bodyPr/>
          <a:lstStyle/>
          <a:p>
            <a:r>
              <a:rPr lang="en-GB" sz="2000" dirty="0">
                <a:latin typeface="Calibri" panose="020F0502020204030204" pitchFamily="34" charset="0"/>
              </a:rPr>
              <a:t>Social Representations of science – easy to identify when the diverge from our own SRs</a:t>
            </a:r>
          </a:p>
          <a:p>
            <a:endParaRPr lang="en-GB" sz="2000" dirty="0">
              <a:latin typeface="Calibri" panose="020F0502020204030204" pitchFamily="34" charset="0"/>
            </a:endParaRPr>
          </a:p>
          <a:p>
            <a:r>
              <a:rPr lang="en-GB" sz="2000" dirty="0">
                <a:latin typeface="Calibri" panose="020F0502020204030204" pitchFamily="34" charset="0"/>
              </a:rPr>
              <a:t>Implicit SRs influence psychological research and theory</a:t>
            </a:r>
          </a:p>
          <a:p>
            <a:endParaRPr lang="en-GB" sz="2000" dirty="0">
              <a:latin typeface="Calibri" panose="020F0502020204030204" pitchFamily="34" charset="0"/>
            </a:endParaRPr>
          </a:p>
          <a:p>
            <a:r>
              <a:rPr lang="en-GB" sz="2000" dirty="0">
                <a:latin typeface="Calibri" panose="020F0502020204030204" pitchFamily="34" charset="0"/>
              </a:rPr>
              <a:t>Tend to go unnoticed as they reflect the SRs prevalent in contemporary society</a:t>
            </a:r>
          </a:p>
          <a:p>
            <a:endParaRPr lang="en-GB" sz="2000" dirty="0">
              <a:latin typeface="Calibri" panose="020F0502020204030204" pitchFamily="34" charset="0"/>
            </a:endParaRPr>
          </a:p>
          <a:p>
            <a:pPr marL="0" indent="0">
              <a:buNone/>
            </a:pPr>
            <a:r>
              <a:rPr lang="en-GB" sz="2000" dirty="0">
                <a:latin typeface="Calibri" panose="020F0502020204030204" pitchFamily="34" charset="0"/>
              </a:rPr>
              <a:t>e.g. </a:t>
            </a:r>
          </a:p>
          <a:p>
            <a:r>
              <a:rPr lang="en-GB" sz="2000" dirty="0">
                <a:latin typeface="Calibri" panose="020F0502020204030204" pitchFamily="34" charset="0"/>
              </a:rPr>
              <a:t>Dominant representation of Psychology in the consensual universe?</a:t>
            </a:r>
          </a:p>
          <a:p>
            <a:pPr lvl="1"/>
            <a:r>
              <a:rPr lang="en-GB" sz="1800" dirty="0">
                <a:latin typeface="Calibri" panose="020F0502020204030204" pitchFamily="34" charset="0"/>
              </a:rPr>
              <a:t>An objective, empirical discipline?</a:t>
            </a:r>
          </a:p>
          <a:p>
            <a:pPr lvl="1"/>
            <a:r>
              <a:rPr lang="en-GB" sz="1800" dirty="0">
                <a:latin typeface="Calibri" panose="020F0502020204030204" pitchFamily="34" charset="0"/>
              </a:rPr>
              <a:t>Just talking, not a science?</a:t>
            </a:r>
          </a:p>
          <a:p>
            <a:pPr lvl="1"/>
            <a:endParaRPr lang="en-GB" sz="1800" dirty="0">
              <a:latin typeface="Calibri" panose="020F0502020204030204" pitchFamily="34" charset="0"/>
            </a:endParaRPr>
          </a:p>
          <a:p>
            <a:endParaRPr lang="en-GB" dirty="0"/>
          </a:p>
        </p:txBody>
      </p:sp>
    </p:spTree>
    <p:extLst>
      <p:ext uri="{BB962C8B-B14F-4D97-AF65-F5344CB8AC3E}">
        <p14:creationId xmlns:p14="http://schemas.microsoft.com/office/powerpoint/2010/main" val="2676120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8313" y="1052513"/>
            <a:ext cx="8229600" cy="5127625"/>
          </a:xfrm>
        </p:spPr>
        <p:txBody>
          <a:bodyPr>
            <a:noAutofit/>
          </a:bodyPr>
          <a:lstStyle/>
          <a:p>
            <a:pPr marL="274320" indent="-274320" hangingPunct="0">
              <a:spcAft>
                <a:spcPts val="0"/>
              </a:spcAft>
              <a:buClr>
                <a:schemeClr val="accent3"/>
              </a:buClr>
              <a:buFont typeface="Wingdings 2"/>
              <a:buChar char=""/>
              <a:defRPr/>
            </a:pPr>
            <a:r>
              <a:rPr lang="en-GB" sz="2000" dirty="0">
                <a:latin typeface="+mj-lt"/>
              </a:rPr>
              <a:t>Social representations are themselves a social construction – socially elaborated and collectively shared </a:t>
            </a:r>
          </a:p>
          <a:p>
            <a:pPr marL="274320" indent="-274320" hangingPunct="0">
              <a:spcAft>
                <a:spcPts val="0"/>
              </a:spcAft>
              <a:buClr>
                <a:schemeClr val="accent3"/>
              </a:buClr>
              <a:buFont typeface="Wingdings 2"/>
              <a:buChar char=""/>
              <a:defRPr/>
            </a:pPr>
            <a:endParaRPr lang="en-GB" sz="2000" dirty="0">
              <a:latin typeface="+mj-lt"/>
            </a:endParaRPr>
          </a:p>
          <a:p>
            <a:pPr marL="274320" indent="-274320" hangingPunct="0">
              <a:spcAft>
                <a:spcPts val="0"/>
              </a:spcAft>
              <a:buClr>
                <a:schemeClr val="accent3"/>
              </a:buClr>
              <a:buFont typeface="Wingdings 2"/>
              <a:buChar char=""/>
              <a:defRPr/>
            </a:pPr>
            <a:r>
              <a:rPr lang="en-GB" sz="2000" dirty="0">
                <a:latin typeface="+mj-lt"/>
              </a:rPr>
              <a:t>Possess a dual existence:</a:t>
            </a:r>
          </a:p>
          <a:p>
            <a:pPr marL="0" indent="0" hangingPunct="0">
              <a:spcAft>
                <a:spcPts val="0"/>
              </a:spcAft>
              <a:buClr>
                <a:schemeClr val="accent3"/>
              </a:buClr>
              <a:buNone/>
              <a:defRPr/>
            </a:pPr>
            <a:endParaRPr lang="en-GB" sz="2000" dirty="0">
              <a:latin typeface="+mj-lt"/>
            </a:endParaRPr>
          </a:p>
          <a:p>
            <a:pPr marL="274320" indent="-274320" hangingPunct="0">
              <a:spcAft>
                <a:spcPts val="0"/>
              </a:spcAft>
              <a:buClr>
                <a:schemeClr val="accent3"/>
              </a:buClr>
              <a:buFont typeface="Wingdings 2"/>
              <a:buChar char=""/>
              <a:defRPr/>
            </a:pPr>
            <a:endParaRPr lang="en-GB" sz="2000" dirty="0">
              <a:latin typeface="+mj-lt"/>
            </a:endParaRPr>
          </a:p>
          <a:p>
            <a:pPr marL="274320" indent="-274320" hangingPunct="0">
              <a:spcAft>
                <a:spcPts val="0"/>
              </a:spcAft>
              <a:buClr>
                <a:schemeClr val="accent3"/>
              </a:buClr>
              <a:buFont typeface="Wingdings 2"/>
              <a:buChar char=""/>
              <a:defRPr/>
            </a:pPr>
            <a:endParaRPr lang="en-GB" sz="2000" dirty="0">
              <a:latin typeface="+mj-lt"/>
            </a:endParaRPr>
          </a:p>
          <a:p>
            <a:pPr marL="274320" indent="-274320" hangingPunct="0">
              <a:spcAft>
                <a:spcPts val="0"/>
              </a:spcAft>
              <a:buClr>
                <a:schemeClr val="accent3"/>
              </a:buClr>
              <a:buFont typeface="Wingdings 2"/>
              <a:buChar char=""/>
              <a:defRPr/>
            </a:pPr>
            <a:endParaRPr lang="en-GB" sz="1000" dirty="0">
              <a:latin typeface="+mj-lt"/>
            </a:endParaRPr>
          </a:p>
          <a:p>
            <a:pPr marL="0" indent="0" hangingPunct="0">
              <a:spcAft>
                <a:spcPts val="0"/>
              </a:spcAft>
              <a:buClr>
                <a:schemeClr val="accent3"/>
              </a:buClr>
              <a:buFont typeface="Wingdings 2"/>
              <a:buNone/>
              <a:defRPr/>
            </a:pPr>
            <a:r>
              <a:rPr lang="en-GB" sz="2000" dirty="0">
                <a:latin typeface="+mj-lt"/>
              </a:rPr>
              <a:t>           and</a:t>
            </a:r>
          </a:p>
          <a:p>
            <a:pPr marL="274320" indent="-274320" hangingPunct="0">
              <a:spcAft>
                <a:spcPts val="0"/>
              </a:spcAft>
              <a:buClr>
                <a:schemeClr val="accent3"/>
              </a:buClr>
              <a:buFont typeface="Wingdings 2"/>
              <a:buChar char=""/>
              <a:defRPr/>
            </a:pPr>
            <a:endParaRPr lang="en-GB" sz="1000" dirty="0">
              <a:latin typeface="+mj-lt"/>
            </a:endParaRPr>
          </a:p>
          <a:p>
            <a:pPr marL="274320" indent="-274320" hangingPunct="0">
              <a:spcAft>
                <a:spcPts val="0"/>
              </a:spcAft>
              <a:buClr>
                <a:schemeClr val="accent3"/>
              </a:buClr>
              <a:buFont typeface="Wingdings 2"/>
              <a:buChar char=""/>
              <a:defRPr/>
            </a:pPr>
            <a:endParaRPr lang="en-GB" sz="1000" dirty="0">
              <a:latin typeface="+mj-lt"/>
            </a:endParaRPr>
          </a:p>
          <a:p>
            <a:pPr marL="274320" indent="-274320" hangingPunct="0">
              <a:spcAft>
                <a:spcPts val="0"/>
              </a:spcAft>
              <a:buClr>
                <a:schemeClr val="accent3"/>
              </a:buClr>
              <a:buFont typeface="Wingdings 2"/>
              <a:buChar char=""/>
              <a:defRPr/>
            </a:pPr>
            <a:endParaRPr lang="en-GB" sz="1000" dirty="0">
              <a:latin typeface="+mj-lt"/>
            </a:endParaRPr>
          </a:p>
          <a:p>
            <a:pPr marL="274320" indent="-274320" fontAlgn="auto">
              <a:spcAft>
                <a:spcPts val="0"/>
              </a:spcAft>
              <a:buClr>
                <a:schemeClr val="accent3"/>
              </a:buClr>
              <a:buFont typeface="Wingdings 2"/>
              <a:buChar char=""/>
              <a:defRPr/>
            </a:pPr>
            <a:endParaRPr lang="en-GB" sz="2000" dirty="0">
              <a:latin typeface="+mj-lt"/>
            </a:endParaRP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r>
              <a:rPr lang="en-GB" sz="2000" dirty="0">
                <a:latin typeface="+mj-lt"/>
              </a:rPr>
              <a:t>So they are …</a:t>
            </a:r>
          </a:p>
          <a:p>
            <a:pPr marL="274320" indent="-274320" fontAlgn="auto">
              <a:spcAft>
                <a:spcPts val="0"/>
              </a:spcAft>
              <a:buClr>
                <a:schemeClr val="accent3"/>
              </a:buClr>
              <a:buFont typeface="Wingdings 2"/>
              <a:buChar char=""/>
              <a:defRPr/>
            </a:pPr>
            <a:endParaRPr lang="en-GB" sz="800" dirty="0">
              <a:latin typeface="+mj-lt"/>
            </a:endParaRPr>
          </a:p>
          <a:p>
            <a:pPr marL="274320" indent="-274320" hangingPunct="0">
              <a:spcAft>
                <a:spcPts val="0"/>
              </a:spcAft>
              <a:buClr>
                <a:schemeClr val="accent3"/>
              </a:buClr>
              <a:buFont typeface="Wingdings 2"/>
              <a:buChar char=""/>
              <a:defRPr/>
            </a:pPr>
            <a:r>
              <a:rPr lang="en-GB" sz="2000" dirty="0">
                <a:latin typeface="+mj-lt"/>
              </a:rPr>
              <a:t>Products of interconnectedness between people and processes of reference through which we conceive the world around us</a:t>
            </a:r>
          </a:p>
          <a:p>
            <a:pPr marL="274320" indent="-274320" fontAlgn="auto">
              <a:spcAft>
                <a:spcPts val="0"/>
              </a:spcAft>
              <a:buClr>
                <a:schemeClr val="accent3"/>
              </a:buClr>
              <a:buFont typeface="Wingdings 2"/>
              <a:buChar char=""/>
              <a:defRPr/>
            </a:pPr>
            <a:endParaRPr lang="en-GB" sz="2000" dirty="0">
              <a:latin typeface="+mj-lt"/>
            </a:endParaRPr>
          </a:p>
        </p:txBody>
      </p:sp>
      <p:sp>
        <p:nvSpPr>
          <p:cNvPr id="2" name="Rounded Rectangle 1"/>
          <p:cNvSpPr/>
          <p:nvPr/>
        </p:nvSpPr>
        <p:spPr>
          <a:xfrm>
            <a:off x="766689" y="2636912"/>
            <a:ext cx="7632848" cy="914400"/>
          </a:xfrm>
          <a:prstGeom prst="roundRect">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mj-lt"/>
            </a:endParaRPr>
          </a:p>
          <a:p>
            <a:pPr algn="ctr"/>
            <a:r>
              <a:rPr lang="en-GB" b="1" dirty="0">
                <a:solidFill>
                  <a:schemeClr val="tx1"/>
                </a:solidFill>
                <a:latin typeface="+mj-lt"/>
              </a:rPr>
              <a:t>Product</a:t>
            </a:r>
            <a:r>
              <a:rPr lang="en-GB" dirty="0">
                <a:solidFill>
                  <a:schemeClr val="tx1"/>
                </a:solidFill>
                <a:latin typeface="+mj-lt"/>
              </a:rPr>
              <a:t> of social thinking –structure beliefs and knowledge about phenomena psychologists consider important</a:t>
            </a:r>
          </a:p>
          <a:p>
            <a:pPr algn="ctr"/>
            <a:endParaRPr lang="en-GB" dirty="0"/>
          </a:p>
        </p:txBody>
      </p:sp>
      <p:sp>
        <p:nvSpPr>
          <p:cNvPr id="4" name="Rounded Rectangle 3"/>
          <p:cNvSpPr/>
          <p:nvPr/>
        </p:nvSpPr>
        <p:spPr>
          <a:xfrm>
            <a:off x="743726" y="4221311"/>
            <a:ext cx="7632847" cy="914400"/>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mj-lt"/>
              </a:rPr>
              <a:t>Processes</a:t>
            </a:r>
            <a:r>
              <a:rPr lang="en-GB" dirty="0">
                <a:solidFill>
                  <a:schemeClr val="tx1"/>
                </a:solidFill>
                <a:latin typeface="+mj-lt"/>
              </a:rPr>
              <a:t> by which we construct our reality –understood as mechanisms that shape how we think and talk about objects, events and people</a:t>
            </a:r>
          </a:p>
          <a:p>
            <a:pPr algn="ct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3" end="13"/>
                                            </p:txEl>
                                          </p:spTgt>
                                        </p:tgtEl>
                                        <p:attrNameLst>
                                          <p:attrName>style.visibility</p:attrName>
                                        </p:attrNameLst>
                                      </p:cBhvr>
                                      <p:to>
                                        <p:strVal val="visible"/>
                                      </p:to>
                                    </p:set>
                                    <p:animEffect transition="in" filter="fade">
                                      <p:cBhvr>
                                        <p:cTn id="22" dur="500"/>
                                        <p:tgtEl>
                                          <p:spTgt spid="3">
                                            <p:txEl>
                                              <p:pRg st="13" end="1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15" end="15"/>
                                            </p:txEl>
                                          </p:spTgt>
                                        </p:tgtEl>
                                        <p:attrNameLst>
                                          <p:attrName>style.visibility</p:attrName>
                                        </p:attrNameLst>
                                      </p:cBhvr>
                                      <p:to>
                                        <p:strVal val="visible"/>
                                      </p:to>
                                    </p:set>
                                    <p:animEffect transition="in" filter="fade">
                                      <p:cBhvr>
                                        <p:cTn id="25"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p:cNvSpPr>
            <a:spLocks noGrp="1"/>
          </p:cNvSpPr>
          <p:nvPr>
            <p:ph type="title"/>
          </p:nvPr>
        </p:nvSpPr>
        <p:spPr>
          <a:xfrm>
            <a:off x="457200" y="704850"/>
            <a:ext cx="8229600" cy="923925"/>
          </a:xfrm>
        </p:spPr>
        <p:txBody>
          <a:bodyPr/>
          <a:lstStyle/>
          <a:p>
            <a:r>
              <a:rPr lang="en-GB" sz="3200" dirty="0"/>
              <a:t>Useful reading for principles of SRT</a:t>
            </a:r>
          </a:p>
        </p:txBody>
      </p:sp>
      <p:sp>
        <p:nvSpPr>
          <p:cNvPr id="3" name="Content Placeholder 2"/>
          <p:cNvSpPr>
            <a:spLocks noGrp="1"/>
          </p:cNvSpPr>
          <p:nvPr>
            <p:ph idx="1"/>
          </p:nvPr>
        </p:nvSpPr>
        <p:spPr/>
        <p:txBody>
          <a:bodyPr>
            <a:normAutofit/>
          </a:bodyPr>
          <a:lstStyle/>
          <a:p>
            <a:pPr marL="274320" indent="-274320" fontAlgn="auto">
              <a:spcAft>
                <a:spcPts val="0"/>
              </a:spcAft>
              <a:buClr>
                <a:schemeClr val="accent3"/>
              </a:buClr>
              <a:buFont typeface="Wingdings 2"/>
              <a:buChar char=""/>
              <a:defRPr/>
            </a:pPr>
            <a:endParaRPr lang="en-GB" dirty="0"/>
          </a:p>
          <a:p>
            <a:pPr marL="0" indent="0" fontAlgn="auto">
              <a:spcAft>
                <a:spcPts val="0"/>
              </a:spcAft>
              <a:buClr>
                <a:schemeClr val="accent3"/>
              </a:buClr>
              <a:buFont typeface="Wingdings 2"/>
              <a:buNone/>
              <a:defRPr/>
            </a:pPr>
            <a:r>
              <a:rPr lang="en-GB" sz="2000" dirty="0" err="1">
                <a:latin typeface="+mj-lt"/>
              </a:rPr>
              <a:t>Deaux</a:t>
            </a:r>
            <a:r>
              <a:rPr lang="en-GB" sz="2000" dirty="0">
                <a:latin typeface="+mj-lt"/>
              </a:rPr>
              <a:t>, K., </a:t>
            </a:r>
            <a:r>
              <a:rPr lang="en-GB" sz="2000" dirty="0" err="1">
                <a:latin typeface="+mj-lt"/>
              </a:rPr>
              <a:t>Philogene</a:t>
            </a:r>
            <a:r>
              <a:rPr lang="en-GB" sz="2000" dirty="0">
                <a:latin typeface="+mj-lt"/>
              </a:rPr>
              <a:t>, G. (2001).  </a:t>
            </a:r>
            <a:r>
              <a:rPr lang="en-GB" sz="2000" i="1" dirty="0">
                <a:latin typeface="+mj-lt"/>
              </a:rPr>
              <a:t>Representations of the Social.  </a:t>
            </a:r>
            <a:r>
              <a:rPr lang="en-GB" sz="2000" dirty="0">
                <a:latin typeface="+mj-lt"/>
              </a:rPr>
              <a:t>Oxford: Blackwell.</a:t>
            </a:r>
          </a:p>
          <a:p>
            <a:pPr marL="0" indent="0" fontAlgn="auto">
              <a:spcAft>
                <a:spcPts val="0"/>
              </a:spcAft>
              <a:buClr>
                <a:schemeClr val="accent3"/>
              </a:buClr>
              <a:buFont typeface="Wingdings 2"/>
              <a:buNone/>
              <a:defRPr/>
            </a:pPr>
            <a:r>
              <a:rPr lang="en-GB" sz="2000" dirty="0">
                <a:latin typeface="+mj-lt"/>
              </a:rPr>
              <a:t>(Chapter 2)</a:t>
            </a: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endParaRPr lang="en-GB" sz="2000" dirty="0">
              <a:latin typeface="+mj-lt"/>
            </a:endParaRPr>
          </a:p>
          <a:p>
            <a:pPr marL="0" indent="0" fontAlgn="auto">
              <a:spcAft>
                <a:spcPts val="0"/>
              </a:spcAft>
              <a:buClr>
                <a:schemeClr val="accent3"/>
              </a:buClr>
              <a:buFont typeface="Wingdings 2"/>
              <a:buNone/>
              <a:defRPr/>
            </a:pPr>
            <a:r>
              <a:rPr lang="en-GB" sz="2000" dirty="0">
                <a:latin typeface="+mj-lt"/>
              </a:rPr>
              <a:t>Moscovici, S. (2000).  </a:t>
            </a:r>
            <a:r>
              <a:rPr lang="en-GB" sz="2000" i="1" dirty="0">
                <a:latin typeface="+mj-lt"/>
              </a:rPr>
              <a:t>Social Representations.  </a:t>
            </a:r>
            <a:r>
              <a:rPr lang="en-GB" sz="2000" dirty="0">
                <a:latin typeface="+mj-lt"/>
              </a:rPr>
              <a:t>Oxford: Blackwell.</a:t>
            </a:r>
          </a:p>
          <a:p>
            <a:pPr marL="0" indent="0" fontAlgn="auto">
              <a:spcAft>
                <a:spcPts val="0"/>
              </a:spcAft>
              <a:buClr>
                <a:schemeClr val="accent3"/>
              </a:buClr>
              <a:buFont typeface="Wingdings 2"/>
              <a:buNone/>
              <a:defRPr/>
            </a:pPr>
            <a:r>
              <a:rPr lang="en-GB" sz="2000" dirty="0">
                <a:latin typeface="+mj-lt"/>
              </a:rPr>
              <a:t>(Chapter 1)</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0</TotalTime>
  <Words>1624</Words>
  <Application>Microsoft Office PowerPoint</Application>
  <PresentationFormat>On-screen Show (4:3)</PresentationFormat>
  <Paragraphs>288</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Wingdings 2</vt:lpstr>
      <vt:lpstr>Constantia</vt:lpstr>
      <vt:lpstr>Calibri</vt:lpstr>
      <vt:lpstr>Flow</vt:lpstr>
      <vt:lpstr>Social Psychology: Global Perspectives                                                                                                                    Dr Judith Marshall</vt:lpstr>
      <vt:lpstr>PowerPoint Presentation</vt:lpstr>
      <vt:lpstr>PowerPoint Presentation</vt:lpstr>
      <vt:lpstr>Cultural level of analysis</vt:lpstr>
      <vt:lpstr>Different way of considering levels of analysis</vt:lpstr>
      <vt:lpstr>PowerPoint Presentation</vt:lpstr>
      <vt:lpstr>Social representations</vt:lpstr>
      <vt:lpstr>Social Representations Theory</vt:lpstr>
      <vt:lpstr>Social Representations Theory</vt:lpstr>
      <vt:lpstr>Social representations </vt:lpstr>
      <vt:lpstr>PowerPoint Presentation</vt:lpstr>
      <vt:lpstr>PowerPoint Presentation</vt:lpstr>
      <vt:lpstr>PowerPoint Presentation</vt:lpstr>
      <vt:lpstr>PowerPoint Presentation</vt:lpstr>
      <vt:lpstr>   Anchoring and Objectifying</vt:lpstr>
      <vt:lpstr>Social Representations </vt:lpstr>
      <vt:lpstr>         Core and Peripheral social representations </vt:lpstr>
      <vt:lpstr>Conflict and Cooperation</vt:lpstr>
      <vt:lpstr>Reified and Consensual universes</vt:lpstr>
      <vt:lpstr>Reified and Consensual universes</vt:lpstr>
      <vt:lpstr>Influence of consensual universe on reified universe</vt:lpstr>
      <vt:lpstr>PowerPoint Presentation</vt:lpstr>
      <vt:lpstr>Useful reading for principles of SRT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Knowledge and Identity                                                                                                       Dr Judith Marshall</dc:title>
  <dc:creator>Marshall, Judith</dc:creator>
  <cp:lastModifiedBy>Judith Marshall</cp:lastModifiedBy>
  <cp:revision>55</cp:revision>
  <dcterms:created xsi:type="dcterms:W3CDTF">2014-10-16T09:11:48Z</dcterms:created>
  <dcterms:modified xsi:type="dcterms:W3CDTF">2022-07-01T13:59:31Z</dcterms:modified>
</cp:coreProperties>
</file>