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5" r:id="rId1"/>
  </p:sldMasterIdLst>
  <p:sldIdLst>
    <p:sldId id="256" r:id="rId2"/>
    <p:sldId id="263" r:id="rId3"/>
    <p:sldId id="258" r:id="rId4"/>
    <p:sldId id="257" r:id="rId5"/>
    <p:sldId id="261" r:id="rId6"/>
    <p:sldId id="260" r:id="rId7"/>
    <p:sldId id="259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40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2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75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57CA0A97-50C5-490C-B593-6F44AB7648E3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B522B19D-8AF8-4078-8B68-E96221943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05704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A97-50C5-490C-B593-6F44AB7648E3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2B19D-8AF8-4078-8B68-E96221943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876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A97-50C5-490C-B593-6F44AB7648E3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2B19D-8AF8-4078-8B68-E96221943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451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A97-50C5-490C-B593-6F44AB7648E3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2B19D-8AF8-4078-8B68-E96221943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029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A97-50C5-490C-B593-6F44AB7648E3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2B19D-8AF8-4078-8B68-E96221943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162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A97-50C5-490C-B593-6F44AB7648E3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2B19D-8AF8-4078-8B68-E96221943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309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A97-50C5-490C-B593-6F44AB7648E3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2B19D-8AF8-4078-8B68-E96221943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01757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A97-50C5-490C-B593-6F44AB7648E3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2B19D-8AF8-4078-8B68-E96221943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99755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A97-50C5-490C-B593-6F44AB7648E3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2B19D-8AF8-4078-8B68-E96221943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559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A97-50C5-490C-B593-6F44AB7648E3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2B19D-8AF8-4078-8B68-E96221943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749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A97-50C5-490C-B593-6F44AB7648E3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2B19D-8AF8-4078-8B68-E96221943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249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A97-50C5-490C-B593-6F44AB7648E3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2B19D-8AF8-4078-8B68-E962219430AA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938891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A97-50C5-490C-B593-6F44AB7648E3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2B19D-8AF8-4078-8B68-E96221943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2918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A97-50C5-490C-B593-6F44AB7648E3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2B19D-8AF8-4078-8B68-E96221943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5095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A97-50C5-490C-B593-6F44AB7648E3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2B19D-8AF8-4078-8B68-E96221943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8790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A97-50C5-490C-B593-6F44AB7648E3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2B19D-8AF8-4078-8B68-E96221943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9747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A97-50C5-490C-B593-6F44AB7648E3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2B19D-8AF8-4078-8B68-E96221943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9575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CA0A97-50C5-490C-B593-6F44AB7648E3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22B19D-8AF8-4078-8B68-E96221943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2785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6" r:id="rId1"/>
    <p:sldLayoutId id="2147483847" r:id="rId2"/>
    <p:sldLayoutId id="2147483848" r:id="rId3"/>
    <p:sldLayoutId id="2147483849" r:id="rId4"/>
    <p:sldLayoutId id="2147483850" r:id="rId5"/>
    <p:sldLayoutId id="2147483851" r:id="rId6"/>
    <p:sldLayoutId id="2147483852" r:id="rId7"/>
    <p:sldLayoutId id="2147483853" r:id="rId8"/>
    <p:sldLayoutId id="2147483854" r:id="rId9"/>
    <p:sldLayoutId id="2147483855" r:id="rId10"/>
    <p:sldLayoutId id="2147483856" r:id="rId11"/>
    <p:sldLayoutId id="2147483857" r:id="rId12"/>
    <p:sldLayoutId id="2147483858" r:id="rId13"/>
    <p:sldLayoutId id="2147483859" r:id="rId14"/>
    <p:sldLayoutId id="2147483860" r:id="rId15"/>
    <p:sldLayoutId id="2147483861" r:id="rId16"/>
    <p:sldLayoutId id="214748386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37EFD-A323-4AD1-8E1D-B31035399E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dirty="0" err="1"/>
              <a:t>Aranrhod</a:t>
            </a:r>
            <a:endParaRPr lang="en-GB" sz="6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22A7C2-8C13-49F4-BF13-6BEBEF78804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Anna Roberts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16BF4E-174C-406C-9491-A34378D034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0459" y="1379050"/>
            <a:ext cx="2817540" cy="4261826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3583580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4FA2D-A562-4D15-9F81-C2709C580D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A8AC3-F9FB-444B-8425-A7FD8F067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097088"/>
            <a:ext cx="10122935" cy="4422982"/>
          </a:xfrm>
        </p:spPr>
        <p:txBody>
          <a:bodyPr>
            <a:normAutofit/>
          </a:bodyPr>
          <a:lstStyle/>
          <a:p>
            <a:r>
              <a:rPr lang="en-GB" dirty="0"/>
              <a:t>Gwydion suggests his sister </a:t>
            </a:r>
            <a:r>
              <a:rPr lang="en-GB" dirty="0" err="1"/>
              <a:t>Aranrhod</a:t>
            </a:r>
            <a:r>
              <a:rPr lang="en-GB" dirty="0"/>
              <a:t> as a virgin for Math</a:t>
            </a:r>
          </a:p>
          <a:p>
            <a:r>
              <a:rPr lang="en-GB" dirty="0"/>
              <a:t>Math tests </a:t>
            </a:r>
            <a:r>
              <a:rPr lang="en-GB" dirty="0" err="1"/>
              <a:t>Aranrhod’s</a:t>
            </a:r>
            <a:r>
              <a:rPr lang="en-GB" dirty="0"/>
              <a:t> virginity by making her step over a rod. Dylan drops out and as </a:t>
            </a:r>
            <a:r>
              <a:rPr lang="en-GB" dirty="0" err="1"/>
              <a:t>Aranrhods</a:t>
            </a:r>
            <a:r>
              <a:rPr lang="en-GB" dirty="0"/>
              <a:t> makes her escape through the door she drops a ‘small something’</a:t>
            </a:r>
          </a:p>
          <a:p>
            <a:r>
              <a:rPr lang="en-GB" dirty="0"/>
              <a:t>Gwydion takes this small something which transforms into a child, raises the child for some years and then takes him to </a:t>
            </a:r>
            <a:r>
              <a:rPr lang="en-GB" dirty="0" err="1"/>
              <a:t>Caer</a:t>
            </a:r>
            <a:r>
              <a:rPr lang="en-GB" dirty="0"/>
              <a:t> </a:t>
            </a:r>
            <a:r>
              <a:rPr lang="en-GB" dirty="0" err="1"/>
              <a:t>Aranrhod</a:t>
            </a:r>
            <a:r>
              <a:rPr lang="en-GB" dirty="0"/>
              <a:t> to present him to </a:t>
            </a:r>
            <a:r>
              <a:rPr lang="en-GB" dirty="0" err="1"/>
              <a:t>Aranrhod</a:t>
            </a:r>
            <a:endParaRPr lang="en-GB" dirty="0"/>
          </a:p>
          <a:p>
            <a:r>
              <a:rPr lang="en-GB" dirty="0"/>
              <a:t>The three curses ensue and after the third is broken by the making of </a:t>
            </a:r>
            <a:r>
              <a:rPr lang="en-GB" dirty="0" err="1"/>
              <a:t>Blodeuedd</a:t>
            </a:r>
            <a:r>
              <a:rPr lang="en-GB" dirty="0"/>
              <a:t>, </a:t>
            </a:r>
            <a:r>
              <a:rPr lang="en-GB" dirty="0" err="1"/>
              <a:t>Aranrhod’s</a:t>
            </a:r>
            <a:r>
              <a:rPr lang="en-GB" dirty="0"/>
              <a:t> role is finished and she disappears from the tale</a:t>
            </a:r>
          </a:p>
        </p:txBody>
      </p:sp>
    </p:spTree>
    <p:extLst>
      <p:ext uri="{BB962C8B-B14F-4D97-AF65-F5344CB8AC3E}">
        <p14:creationId xmlns:p14="http://schemas.microsoft.com/office/powerpoint/2010/main" val="36516980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A525B-43E7-4E4B-AEB5-584EA13B7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/>
          <a:lstStyle/>
          <a:p>
            <a:r>
              <a:rPr lang="en-GB" dirty="0"/>
              <a:t>Relationships and family connections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1F2F8C-FB23-436F-BD21-A8B1E84F2C95}"/>
              </a:ext>
            </a:extLst>
          </p:cNvPr>
          <p:cNvSpPr txBox="1"/>
          <p:nvPr/>
        </p:nvSpPr>
        <p:spPr>
          <a:xfrm>
            <a:off x="8854177" y="2591550"/>
            <a:ext cx="2398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Math son of </a:t>
            </a:r>
            <a:r>
              <a:rPr lang="en-GB" dirty="0" err="1"/>
              <a:t>Mathonwy</a:t>
            </a:r>
            <a:endParaRPr lang="en-GB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5F2EED59-FC49-4CAF-A3A8-D024E3FE190E}"/>
              </a:ext>
            </a:extLst>
          </p:cNvPr>
          <p:cNvGrpSpPr/>
          <p:nvPr/>
        </p:nvGrpSpPr>
        <p:grpSpPr>
          <a:xfrm>
            <a:off x="874640" y="2591550"/>
            <a:ext cx="6997152" cy="2648081"/>
            <a:chOff x="3538327" y="2324333"/>
            <a:chExt cx="6997152" cy="2648081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0BEEC01-A282-41B8-BA58-053BF7CAE627}"/>
                </a:ext>
              </a:extLst>
            </p:cNvPr>
            <p:cNvSpPr txBox="1"/>
            <p:nvPr/>
          </p:nvSpPr>
          <p:spPr>
            <a:xfrm>
              <a:off x="5320747" y="3442535"/>
              <a:ext cx="12192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err="1"/>
                <a:t>Aranrhod</a:t>
              </a:r>
              <a:endParaRPr lang="en-GB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3093D53B-5AE2-4DD8-973D-392059345C2A}"/>
                </a:ext>
              </a:extLst>
            </p:cNvPr>
            <p:cNvSpPr txBox="1"/>
            <p:nvPr/>
          </p:nvSpPr>
          <p:spPr>
            <a:xfrm>
              <a:off x="8726557" y="3442535"/>
              <a:ext cx="1073426" cy="3701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Gwydion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69E8CAA2-97AB-4B5A-B803-7FD76CE05BC6}"/>
                </a:ext>
              </a:extLst>
            </p:cNvPr>
            <p:cNvSpPr txBox="1"/>
            <p:nvPr/>
          </p:nvSpPr>
          <p:spPr>
            <a:xfrm>
              <a:off x="3538327" y="4603082"/>
              <a:ext cx="143123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Dylan </a:t>
              </a:r>
              <a:r>
                <a:rPr lang="en-GB" dirty="0" err="1"/>
                <a:t>Eil</a:t>
              </a:r>
              <a:r>
                <a:rPr lang="en-GB" dirty="0"/>
                <a:t> Ton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2BFE0471-1A8D-476B-A282-175EBE9DF995}"/>
                </a:ext>
              </a:extLst>
            </p:cNvPr>
            <p:cNvSpPr txBox="1"/>
            <p:nvPr/>
          </p:nvSpPr>
          <p:spPr>
            <a:xfrm>
              <a:off x="6604553" y="4603082"/>
              <a:ext cx="18288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err="1"/>
                <a:t>Lleu</a:t>
              </a:r>
              <a:r>
                <a:rPr lang="en-GB" dirty="0"/>
                <a:t> </a:t>
              </a:r>
              <a:r>
                <a:rPr lang="en-GB" dirty="0" err="1"/>
                <a:t>llaw</a:t>
              </a:r>
              <a:r>
                <a:rPr lang="en-GB" dirty="0"/>
                <a:t> </a:t>
              </a:r>
              <a:r>
                <a:rPr lang="en-GB" dirty="0" err="1"/>
                <a:t>Gyffes</a:t>
              </a:r>
              <a:endParaRPr lang="en-GB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E07827A0-4545-4AA8-9C96-4674C2E40A67}"/>
                </a:ext>
              </a:extLst>
            </p:cNvPr>
            <p:cNvSpPr txBox="1"/>
            <p:nvPr/>
          </p:nvSpPr>
          <p:spPr>
            <a:xfrm>
              <a:off x="6679095" y="2324333"/>
              <a:ext cx="7818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err="1"/>
                <a:t>Dôn</a:t>
              </a:r>
              <a:endParaRPr lang="en-GB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113948E3-F724-4A1A-906E-59BA6D43C81A}"/>
                </a:ext>
              </a:extLst>
            </p:cNvPr>
            <p:cNvSpPr txBox="1"/>
            <p:nvPr/>
          </p:nvSpPr>
          <p:spPr>
            <a:xfrm>
              <a:off x="7991061" y="2329092"/>
              <a:ext cx="25444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Unnamed sister of Math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261BE5F-A88D-4269-8E13-CFBA620CD57C}"/>
                </a:ext>
              </a:extLst>
            </p:cNvPr>
            <p:cNvSpPr txBox="1"/>
            <p:nvPr/>
          </p:nvSpPr>
          <p:spPr>
            <a:xfrm>
              <a:off x="7460974" y="2363438"/>
              <a:ext cx="35118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=</a:t>
              </a:r>
            </a:p>
          </p:txBody>
        </p: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61DC8F34-17A3-46D0-B44D-787FE0435CFA}"/>
                </a:ext>
              </a:extLst>
            </p:cNvPr>
            <p:cNvGrpSpPr/>
            <p:nvPr/>
          </p:nvGrpSpPr>
          <p:grpSpPr>
            <a:xfrm>
              <a:off x="5923720" y="2716695"/>
              <a:ext cx="3339550" cy="689114"/>
              <a:chOff x="5923720" y="2716695"/>
              <a:chExt cx="3339550" cy="689114"/>
            </a:xfrm>
          </p:grpSpPr>
          <p:cxnSp>
            <p:nvCxnSpPr>
              <p:cNvPr id="13" name="Straight Connector 12">
                <a:extLst>
                  <a:ext uri="{FF2B5EF4-FFF2-40B4-BE49-F238E27FC236}">
                    <a16:creationId xmlns:a16="http://schemas.microsoft.com/office/drawing/2014/main" id="{1D5AC8F4-7E10-4FF9-B6D7-984059B1A43D}"/>
                  </a:ext>
                </a:extLst>
              </p:cNvPr>
              <p:cNvCxnSpPr/>
              <p:nvPr/>
            </p:nvCxnSpPr>
            <p:spPr>
              <a:xfrm>
                <a:off x="7603436" y="2716695"/>
                <a:ext cx="0" cy="50358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FD3D9660-9C81-4FF6-A81E-514589249584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5923720" y="3207026"/>
                <a:ext cx="1679716" cy="1325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>
                <a:extLst>
                  <a:ext uri="{FF2B5EF4-FFF2-40B4-BE49-F238E27FC236}">
                    <a16:creationId xmlns:a16="http://schemas.microsoft.com/office/drawing/2014/main" id="{A2A47801-E7A0-43A6-96F1-A3FBE346D21C}"/>
                  </a:ext>
                </a:extLst>
              </p:cNvPr>
              <p:cNvCxnSpPr/>
              <p:nvPr/>
            </p:nvCxnSpPr>
            <p:spPr>
              <a:xfrm>
                <a:off x="7603436" y="3207026"/>
                <a:ext cx="1659834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3425DA78-63B1-4EB5-8C52-FA9B95D67B8A}"/>
                  </a:ext>
                </a:extLst>
              </p:cNvPr>
              <p:cNvCxnSpPr/>
              <p:nvPr/>
            </p:nvCxnSpPr>
            <p:spPr>
              <a:xfrm>
                <a:off x="5923720" y="3220278"/>
                <a:ext cx="0" cy="18553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>
                <a:extLst>
                  <a:ext uri="{FF2B5EF4-FFF2-40B4-BE49-F238E27FC236}">
                    <a16:creationId xmlns:a16="http://schemas.microsoft.com/office/drawing/2014/main" id="{9894D6B3-C4BC-4EBA-8132-7C0751F38E5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43395" y="3207026"/>
                <a:ext cx="6628" cy="15240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4A722417-DD06-4B7A-9EDE-011EF4198045}"/>
                </a:ext>
              </a:extLst>
            </p:cNvPr>
            <p:cNvGrpSpPr/>
            <p:nvPr/>
          </p:nvGrpSpPr>
          <p:grpSpPr>
            <a:xfrm>
              <a:off x="4253945" y="3900716"/>
              <a:ext cx="3339550" cy="689114"/>
              <a:chOff x="5923720" y="2716695"/>
              <a:chExt cx="3339550" cy="689114"/>
            </a:xfrm>
          </p:grpSpPr>
          <p:cxnSp>
            <p:nvCxnSpPr>
              <p:cNvPr id="26" name="Straight Connector 25">
                <a:extLst>
                  <a:ext uri="{FF2B5EF4-FFF2-40B4-BE49-F238E27FC236}">
                    <a16:creationId xmlns:a16="http://schemas.microsoft.com/office/drawing/2014/main" id="{CF1BB011-3924-4E21-854E-3D61AA2C34AE}"/>
                  </a:ext>
                </a:extLst>
              </p:cNvPr>
              <p:cNvCxnSpPr/>
              <p:nvPr/>
            </p:nvCxnSpPr>
            <p:spPr>
              <a:xfrm>
                <a:off x="7603436" y="2716695"/>
                <a:ext cx="0" cy="50358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>
                <a:extLst>
                  <a:ext uri="{FF2B5EF4-FFF2-40B4-BE49-F238E27FC236}">
                    <a16:creationId xmlns:a16="http://schemas.microsoft.com/office/drawing/2014/main" id="{D45B1EF1-EC3F-42C0-8C31-CC477C7985FA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5923720" y="3207026"/>
                <a:ext cx="1679716" cy="1325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>
                <a:extLst>
                  <a:ext uri="{FF2B5EF4-FFF2-40B4-BE49-F238E27FC236}">
                    <a16:creationId xmlns:a16="http://schemas.microsoft.com/office/drawing/2014/main" id="{4BCE69D3-FC04-47F5-ADD0-72B72FB7A2F7}"/>
                  </a:ext>
                </a:extLst>
              </p:cNvPr>
              <p:cNvCxnSpPr/>
              <p:nvPr/>
            </p:nvCxnSpPr>
            <p:spPr>
              <a:xfrm>
                <a:off x="7603436" y="3207026"/>
                <a:ext cx="1659834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FE9508A0-0AAA-4919-980F-57034E17F5E5}"/>
                  </a:ext>
                </a:extLst>
              </p:cNvPr>
              <p:cNvCxnSpPr/>
              <p:nvPr/>
            </p:nvCxnSpPr>
            <p:spPr>
              <a:xfrm>
                <a:off x="5923720" y="3220278"/>
                <a:ext cx="0" cy="18553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6ED31697-4FD3-4CF2-9E29-11143E1FC1C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243395" y="3207026"/>
                <a:ext cx="6628" cy="15240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6281738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12E3C-CEBA-4CA6-961E-EAC73545A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A1FF4-84DD-4DA2-8FB2-0DD2071F79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9905999" cy="4129011"/>
          </a:xfrm>
        </p:spPr>
        <p:txBody>
          <a:bodyPr>
            <a:normAutofit/>
          </a:bodyPr>
          <a:lstStyle/>
          <a:p>
            <a:r>
              <a:rPr lang="en-GB" dirty="0"/>
              <a:t>Never physically described herself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However both her sons are described as fair haired so safe to assume she might</a:t>
            </a:r>
          </a:p>
          <a:p>
            <a:r>
              <a:rPr lang="en-GB" dirty="0"/>
              <a:t>Dylan is described as a ‘sturdy, yellow-haired boy’</a:t>
            </a:r>
          </a:p>
          <a:p>
            <a:r>
              <a:rPr lang="en-GB" dirty="0"/>
              <a:t>On how </a:t>
            </a:r>
            <a:r>
              <a:rPr lang="en-GB" dirty="0" err="1"/>
              <a:t>Lleu</a:t>
            </a:r>
            <a:r>
              <a:rPr lang="en-GB" dirty="0"/>
              <a:t> receives his name: ‘it is with a skilful hand that the fair-haired one has hit it’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851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64E31-C7A1-440B-81A6-0853163F5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dialogue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5ED8C-A8EF-4722-9DC7-A6934A2CDE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‘Alas man, what has come over you, putting me to shame, and pursuing my shame by keeping him as long as this?’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‘God knows’, she said, ‘you will be none the better for treating me badly’.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‘Between me and God’, she said, ‘you are an evil man’.</a:t>
            </a:r>
          </a:p>
        </p:txBody>
      </p:sp>
    </p:spTree>
    <p:extLst>
      <p:ext uri="{BB962C8B-B14F-4D97-AF65-F5344CB8AC3E}">
        <p14:creationId xmlns:p14="http://schemas.microsoft.com/office/powerpoint/2010/main" val="1013102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8C003-152D-4474-BD90-FA7140C82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Dialogue: The three curses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2BECD-AEBF-4B9C-ABA0-6D10E45126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6"/>
            <a:ext cx="9905999" cy="4173615"/>
          </a:xfrm>
        </p:spPr>
        <p:txBody>
          <a:bodyPr>
            <a:normAutofit/>
          </a:bodyPr>
          <a:lstStyle/>
          <a:p>
            <a:r>
              <a:rPr lang="en-GB" dirty="0"/>
              <a:t>‘I will swear a destiny that he shall not get a name until he gets one from me’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‘I will swear a destiny on this boy that he shall never get weapons until I arm him myself’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‘And I will swear a destiny on him,’ she said, ‘that he will never have a wife from the race that is on this earth at present’</a:t>
            </a:r>
          </a:p>
        </p:txBody>
      </p:sp>
    </p:spTree>
    <p:extLst>
      <p:ext uri="{BB962C8B-B14F-4D97-AF65-F5344CB8AC3E}">
        <p14:creationId xmlns:p14="http://schemas.microsoft.com/office/powerpoint/2010/main" val="2428978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153E7-7188-41B2-BB74-4D2D7FBA7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Aranrhod</a:t>
            </a:r>
            <a:r>
              <a:rPr lang="en-GB" dirty="0"/>
              <a:t> clinging to maidenhood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54790-BD36-4D24-A84D-0B2FA1B461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Sioned</a:t>
            </a:r>
            <a:r>
              <a:rPr lang="en-GB" dirty="0"/>
              <a:t> Davies translation indicates that the father of </a:t>
            </a:r>
            <a:r>
              <a:rPr lang="en-GB" dirty="0" err="1"/>
              <a:t>Aranrhod’s</a:t>
            </a:r>
            <a:r>
              <a:rPr lang="en-GB" dirty="0"/>
              <a:t> boys is unknown. This leads to assumptions that it is </a:t>
            </a:r>
            <a:r>
              <a:rPr lang="en-GB" dirty="0" err="1"/>
              <a:t>Aranrhod’s</a:t>
            </a:r>
            <a:r>
              <a:rPr lang="en-GB" dirty="0"/>
              <a:t> fault she is no longer a virgin</a:t>
            </a:r>
          </a:p>
          <a:p>
            <a:r>
              <a:rPr lang="en-GB" dirty="0"/>
              <a:t>However some scholars argue that earlier versions of the story name Gwydion as the father, incestuous unions not uncommon in fertility folklore</a:t>
            </a:r>
          </a:p>
          <a:p>
            <a:r>
              <a:rPr lang="en-GB" dirty="0" err="1"/>
              <a:t>Aranrhod’s</a:t>
            </a:r>
            <a:r>
              <a:rPr lang="en-GB" dirty="0"/>
              <a:t> main purpose seems to be in denying her son and motherly instincts and these are instead transferred to Gwydion.</a:t>
            </a:r>
          </a:p>
        </p:txBody>
      </p:sp>
    </p:spTree>
    <p:extLst>
      <p:ext uri="{BB962C8B-B14F-4D97-AF65-F5344CB8AC3E}">
        <p14:creationId xmlns:p14="http://schemas.microsoft.com/office/powerpoint/2010/main" val="20381294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D8BE8-F27F-48AA-B626-DA1ED7AF2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Centrality to the plot &amp; Motivations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8B17A-9C8F-4C28-9E02-D8E5CB4630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Provides the villain to make Gwydion look good.</a:t>
            </a:r>
          </a:p>
          <a:p>
            <a:r>
              <a:rPr lang="en-GB" dirty="0"/>
              <a:t>Curses </a:t>
            </a:r>
            <a:r>
              <a:rPr lang="en-GB" dirty="0" err="1"/>
              <a:t>Lleu</a:t>
            </a:r>
            <a:r>
              <a:rPr lang="en-GB" dirty="0"/>
              <a:t> which gives him an aspect of the heroic in having the tragic backstory. Makes you feel sorry for him with the whole </a:t>
            </a:r>
            <a:r>
              <a:rPr lang="en-GB" dirty="0" err="1"/>
              <a:t>Blodeuedd</a:t>
            </a:r>
            <a:r>
              <a:rPr lang="en-GB" dirty="0"/>
              <a:t> episode.</a:t>
            </a:r>
          </a:p>
          <a:p>
            <a:endParaRPr lang="en-GB" dirty="0"/>
          </a:p>
          <a:p>
            <a:r>
              <a:rPr lang="en-GB" dirty="0"/>
              <a:t>Independent woman and autonomy</a:t>
            </a:r>
          </a:p>
          <a:p>
            <a:r>
              <a:rPr lang="en-GB" dirty="0"/>
              <a:t>What is the shame and whose shame is it to bear?</a:t>
            </a:r>
          </a:p>
        </p:txBody>
      </p:sp>
    </p:spTree>
    <p:extLst>
      <p:ext uri="{BB962C8B-B14F-4D97-AF65-F5344CB8AC3E}">
        <p14:creationId xmlns:p14="http://schemas.microsoft.com/office/powerpoint/2010/main" val="22687924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81F7A-9E7F-4152-8E97-39A462EB9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A5852-E8DF-4003-8EC9-4E2DA572E1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6"/>
            <a:ext cx="9905999" cy="3950591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Valente, R, "</a:t>
            </a:r>
            <a:r>
              <a:rPr lang="en-GB" sz="1800" dirty="0" err="1"/>
              <a:t>Merched</a:t>
            </a:r>
            <a:r>
              <a:rPr lang="en-GB" sz="1800" dirty="0"/>
              <a:t> Y </a:t>
            </a:r>
            <a:r>
              <a:rPr lang="en-GB" sz="1800" dirty="0" err="1"/>
              <a:t>Mabinogi</a:t>
            </a:r>
            <a:r>
              <a:rPr lang="en-GB" sz="1800" dirty="0"/>
              <a:t>": Women And The Thematic Structure Of The Four Branches (unpublished PHD, Cornell University)</a:t>
            </a:r>
          </a:p>
          <a:p>
            <a:pPr marL="0" indent="0">
              <a:buNone/>
            </a:pPr>
            <a:r>
              <a:rPr lang="en-GB" sz="1800" dirty="0"/>
              <a:t>Davies, S, The </a:t>
            </a:r>
            <a:r>
              <a:rPr lang="en-GB" sz="1800" dirty="0" err="1"/>
              <a:t>Mabinogion</a:t>
            </a:r>
            <a:r>
              <a:rPr lang="en-GB" sz="1800" dirty="0"/>
              <a:t> ( Oxford: Oxford University press, 2007).</a:t>
            </a:r>
          </a:p>
          <a:p>
            <a:pPr marL="0" indent="0">
              <a:buNone/>
            </a:pPr>
            <a:r>
              <a:rPr lang="en-GB" sz="1800" dirty="0" err="1"/>
              <a:t>Arianrhod</a:t>
            </a:r>
            <a:r>
              <a:rPr lang="en-GB" sz="1800" dirty="0"/>
              <a:t> - Goddess Of The Silver Wheel, </a:t>
            </a:r>
            <a:r>
              <a:rPr lang="en-GB" sz="1800" dirty="0" err="1"/>
              <a:t>Thewhitegoddess.Co.Uk</a:t>
            </a:r>
            <a:r>
              <a:rPr lang="en-GB" sz="1800" dirty="0"/>
              <a:t>, 2012 Available: http://www.thewhitegoddess.co.uk/the_goddess/arianrhod_-_goddess_of_the_silver_wheel.asp [accessed 20 November 2017]</a:t>
            </a:r>
          </a:p>
          <a:p>
            <a:pPr marL="0" indent="0">
              <a:buNone/>
            </a:pPr>
            <a:r>
              <a:rPr lang="en-GB" sz="1800" dirty="0"/>
              <a:t>Byfield, C, </a:t>
            </a:r>
            <a:r>
              <a:rPr lang="en-GB" sz="1800" i="1" dirty="0"/>
              <a:t>Character And Conflict In The Four Branches Of The </a:t>
            </a:r>
            <a:r>
              <a:rPr lang="en-GB" sz="1800" i="1" dirty="0" err="1"/>
              <a:t>Mabinogi</a:t>
            </a:r>
            <a:r>
              <a:rPr lang="en-GB" sz="1800" dirty="0"/>
              <a:t>, Bulletin Of The Board Of Celtic Studies, XL (1993), 67-69</a:t>
            </a:r>
          </a:p>
          <a:p>
            <a:pPr marL="0" indent="0">
              <a:buNone/>
            </a:pPr>
            <a:r>
              <a:rPr lang="en-GB" sz="1800" dirty="0" err="1"/>
              <a:t>Winward</a:t>
            </a:r>
            <a:r>
              <a:rPr lang="en-GB" sz="1800" dirty="0"/>
              <a:t>, F, </a:t>
            </a:r>
            <a:r>
              <a:rPr lang="en-GB" sz="1800" i="1" dirty="0"/>
              <a:t>Some aspects of women in The Four Branches</a:t>
            </a:r>
            <a:r>
              <a:rPr lang="en-GB" sz="1800" dirty="0"/>
              <a:t>, Cambrian Medieval Celtic Studies, 34 (1997), 88-89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2150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8D1E14"/>
      </a:dk2>
      <a:lt2>
        <a:srgbClr val="FF744E"/>
      </a:lt2>
      <a:accent1>
        <a:srgbClr val="E9B758"/>
      </a:accent1>
      <a:accent2>
        <a:srgbClr val="FE8943"/>
      </a:accent2>
      <a:accent3>
        <a:srgbClr val="AEA27C"/>
      </a:accent3>
      <a:accent4>
        <a:srgbClr val="90B46E"/>
      </a:accent4>
      <a:accent5>
        <a:srgbClr val="71AEC1"/>
      </a:accent5>
      <a:accent6>
        <a:srgbClr val="C98DE7"/>
      </a:accent6>
      <a:hlink>
        <a:srgbClr val="FF7A22"/>
      </a:hlink>
      <a:folHlink>
        <a:srgbClr val="FDCD86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88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2000"/>
                <a:satMod val="1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971C58-AB76-4A2A-B231-5F8CA03CF49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999</TotalTime>
  <Words>569</Words>
  <Application>Microsoft Office PowerPoint</Application>
  <PresentationFormat>Widescreen</PresentationFormat>
  <Paragraphs>51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Trebuchet MS</vt:lpstr>
      <vt:lpstr>Tw Cen MT</vt:lpstr>
      <vt:lpstr>Circuit</vt:lpstr>
      <vt:lpstr>Aranrhod</vt:lpstr>
      <vt:lpstr>Main events</vt:lpstr>
      <vt:lpstr>Relationships and family connections</vt:lpstr>
      <vt:lpstr>Physical description</vt:lpstr>
      <vt:lpstr>dialogue</vt:lpstr>
      <vt:lpstr>Dialogue: The three curses</vt:lpstr>
      <vt:lpstr>Aranrhod clinging to maidenhood</vt:lpstr>
      <vt:lpstr>Centrality to the plot &amp; Motivations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Anna Roberts</dc:creator>
  <cp:lastModifiedBy>Jane Cartwright</cp:lastModifiedBy>
  <cp:revision>26</cp:revision>
  <dcterms:created xsi:type="dcterms:W3CDTF">2017-11-19T20:02:46Z</dcterms:created>
  <dcterms:modified xsi:type="dcterms:W3CDTF">2017-11-22T11:35:02Z</dcterms:modified>
</cp:coreProperties>
</file>