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21"/>
  </p:notesMasterIdLst>
  <p:sldIdLst>
    <p:sldId id="356" r:id="rId2"/>
    <p:sldId id="408" r:id="rId3"/>
    <p:sldId id="426" r:id="rId4"/>
    <p:sldId id="444" r:id="rId5"/>
    <p:sldId id="435" r:id="rId6"/>
    <p:sldId id="439" r:id="rId7"/>
    <p:sldId id="436" r:id="rId8"/>
    <p:sldId id="437" r:id="rId9"/>
    <p:sldId id="421" r:id="rId10"/>
    <p:sldId id="438" r:id="rId11"/>
    <p:sldId id="428" r:id="rId12"/>
    <p:sldId id="416" r:id="rId13"/>
    <p:sldId id="442" r:id="rId14"/>
    <p:sldId id="432" r:id="rId15"/>
    <p:sldId id="443" r:id="rId16"/>
    <p:sldId id="430" r:id="rId17"/>
    <p:sldId id="440" r:id="rId18"/>
    <p:sldId id="427" r:id="rId19"/>
    <p:sldId id="44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70" autoAdjust="0"/>
  </p:normalViewPr>
  <p:slideViewPr>
    <p:cSldViewPr>
      <p:cViewPr>
        <p:scale>
          <a:sx n="70" d="100"/>
          <a:sy n="70" d="100"/>
        </p:scale>
        <p:origin x="-4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AAF6C-4828-4954-8FDD-EEAB7E861365}" type="datetimeFigureOut">
              <a:rPr lang="en-GB" smtClean="0"/>
              <a:t>15/09/2020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58B874-871C-4033-A2C1-198621AC5B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4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mi.eng.cam.ac.uk/~cipolla/archive/Presentations/MakingPresentations.pdf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oro.open.ac.uk/41291/8/AssessingOralPresentations.pdf" TargetMode="External"/><Relationship Id="rId4" Type="http://schemas.openxmlformats.org/officeDocument/2006/relationships/hyperlink" Target="https://www.ed.ac.uk/files/atoms/files/presentation_skills_checklists_independent_study_version.pdf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http://mi.eng.cam.ac.uk/~cipolla/archive/Presentations/MakingPresentations.pdf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4"/>
              </a:rPr>
              <a:t>https://www.ed.ac.uk/files/atoms/files//presentation_skills_checklists_independent_study_version.pdf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5"/>
              </a:rPr>
              <a:t>https://oro.open.ac.uk/41291/8/AssessingOralPresentations.pdf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344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58B874-871C-4033-A2C1-198621AC5B4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19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67FE8-E400-4346-AE5A-F82786457F01}" type="datetime1">
              <a:rPr lang="en-GB" smtClean="0"/>
              <a:t>15/09/2020</a:t>
            </a:fld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195F42-CCE6-4826-BB97-8441EE944217}" type="datetime1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9C23B-1D71-4D51-B9F7-C19C5F2639A7}" type="datetime1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6AC80-5846-40A8-8158-D8EF562D548F}" type="datetime1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2FC8B-AA84-4008-8239-EE938337E59C}" type="datetime1">
              <a:rPr lang="en-GB" smtClean="0"/>
              <a:t>15/09/2020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C8064-4982-4484-8DC8-A0CE67E123C8}" type="datetime1">
              <a:rPr lang="en-GB" smtClean="0"/>
              <a:t>15/09/2020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301D3-1F5E-47CB-B6AA-5FC520F13BE0}" type="datetime1">
              <a:rPr lang="en-GB" smtClean="0"/>
              <a:t>15/09/2020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0403-A5B0-40EA-816C-114F893D5892}" type="datetime1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79B75-8525-41DD-84D6-9A25A1A404D7}" type="datetime1">
              <a:rPr lang="en-GB" smtClean="0"/>
              <a:t>15/09/2020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031DC-7EFE-4737-AA1D-C9F9573BA600}" type="datetime1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3B399-3E54-4084-994A-87B596FF7481}" type="datetime1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9B5C677-9E6A-4560-8648-A83F428A91A2}" type="datetime1">
              <a:rPr lang="en-GB" smtClean="0"/>
              <a:t>15/09/2020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DAE5854-CF7E-4F72-930B-736FE12129E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3568" y="2276872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latin typeface="Georgia" panose="02040502050405020303" pitchFamily="18" charset="0"/>
                <a:cs typeface="Arial" panose="020B0604020202020204" pitchFamily="34" charset="0"/>
              </a:rPr>
              <a:t>Sinological</a:t>
            </a:r>
            <a:r>
              <a:rPr lang="en-GB" sz="3600" b="1" dirty="0">
                <a:latin typeface="Georgia" panose="02040502050405020303" pitchFamily="18" charset="0"/>
                <a:cs typeface="Arial" panose="020B0604020202020204" pitchFamily="34" charset="0"/>
              </a:rPr>
              <a:t> English II </a:t>
            </a:r>
          </a:p>
        </p:txBody>
      </p:sp>
      <p:pic>
        <p:nvPicPr>
          <p:cNvPr id="1026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09957" y="4221088"/>
            <a:ext cx="447737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Georgia" panose="02040502050405020303" pitchFamily="18" charset="0"/>
              </a:rPr>
              <a:t>Module code: SICH5002</a:t>
            </a:r>
          </a:p>
          <a:p>
            <a:r>
              <a:rPr lang="en-GB" sz="2000" dirty="0">
                <a:latin typeface="Georgia" panose="02040502050405020303" pitchFamily="18" charset="0"/>
              </a:rPr>
              <a:t>Module tutor: </a:t>
            </a:r>
            <a:r>
              <a:rPr lang="en-GB" sz="2000" dirty="0" err="1">
                <a:latin typeface="Georgia" panose="02040502050405020303" pitchFamily="18" charset="0"/>
              </a:rPr>
              <a:t>Jie</a:t>
            </a:r>
            <a:r>
              <a:rPr lang="en-GB" sz="2000" dirty="0">
                <a:latin typeface="Georgia" panose="02040502050405020303" pitchFamily="18" charset="0"/>
              </a:rPr>
              <a:t> Deng</a:t>
            </a:r>
          </a:p>
          <a:p>
            <a:r>
              <a:rPr lang="en-GB" sz="2000" dirty="0">
                <a:latin typeface="Georgia" panose="02040502050405020303" pitchFamily="18" charset="0"/>
              </a:rPr>
              <a:t>Date: </a:t>
            </a:r>
            <a:r>
              <a:rPr lang="en-GB" sz="2000" dirty="0" smtClean="0">
                <a:latin typeface="Georgia" panose="02040502050405020303" pitchFamily="18" charset="0"/>
              </a:rPr>
              <a:t>15 </a:t>
            </a:r>
            <a:r>
              <a:rPr lang="en-GB" sz="2000" dirty="0">
                <a:latin typeface="Georgia" panose="02040502050405020303" pitchFamily="18" charset="0"/>
              </a:rPr>
              <a:t>September 2020</a:t>
            </a:r>
          </a:p>
          <a:p>
            <a:r>
              <a:rPr lang="en-GB" sz="2000" dirty="0">
                <a:latin typeface="Georgia" panose="02040502050405020303" pitchFamily="18" charset="0"/>
              </a:rPr>
              <a:t>Location: </a:t>
            </a:r>
            <a:r>
              <a:rPr lang="en-GB" sz="2000" dirty="0" smtClean="0">
                <a:latin typeface="Georgia" panose="02040502050405020303" pitchFamily="18" charset="0"/>
              </a:rPr>
              <a:t>Academy of Sinology UK,  </a:t>
            </a:r>
          </a:p>
          <a:p>
            <a:r>
              <a:rPr lang="en-GB" sz="2000" dirty="0" smtClean="0">
                <a:latin typeface="Georgia" panose="02040502050405020303" pitchFamily="18" charset="0"/>
              </a:rPr>
              <a:t>                  </a:t>
            </a:r>
            <a:r>
              <a:rPr lang="en-GB" sz="2000" dirty="0" err="1" smtClean="0">
                <a:latin typeface="Georgia" panose="02040502050405020303" pitchFamily="18" charset="0"/>
              </a:rPr>
              <a:t>Lampeter</a:t>
            </a:r>
            <a:r>
              <a:rPr lang="en-GB" sz="2000" dirty="0" smtClean="0">
                <a:latin typeface="Georgia" panose="02040502050405020303" pitchFamily="18" charset="0"/>
              </a:rPr>
              <a:t> campus, UWTSD </a:t>
            </a:r>
            <a:endParaRPr lang="en-GB" sz="2000" dirty="0">
              <a:latin typeface="Georgia" panose="02040502050405020303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11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2</a:t>
            </a:fld>
            <a:endParaRPr lang="en-GB"/>
          </a:p>
        </p:txBody>
      </p:sp>
      <p:pic>
        <p:nvPicPr>
          <p:cNvPr id="3" name="Picture 2" descr="F:\Xiaocong孝聰_PostcardPhoto\2020.09.13\_MG_5628_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297905"/>
            <a:ext cx="7199106" cy="479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96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283968" y="2488054"/>
            <a:ext cx="861774" cy="17610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文章學</a:t>
            </a:r>
            <a:endParaRPr lang="en-US" altLang="zh-CN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1959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4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483768" y="1484784"/>
            <a:ext cx="4308872" cy="396518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三目類序釋評</a:t>
            </a:r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pPr algn="ctr"/>
            <a:r>
              <a:rPr lang="zh-CN" altLang="en-US" sz="32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李致遠</a:t>
            </a:r>
            <a:endParaRPr lang="en-US" altLang="zh-CN" sz="32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1"/>
            <a:endParaRPr lang="en-US" altLang="zh-TW" sz="2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2"/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小學類</a:t>
            </a:r>
            <a:endParaRPr lang="en-US" altLang="zh-CN" sz="3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3"/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文字之屬</a:t>
            </a:r>
            <a:endParaRPr lang="en-US" altLang="zh-CN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3"/>
            <a:r>
              <a:rPr lang="zh-CN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音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韻之屬</a:t>
            </a:r>
            <a:endParaRPr lang="en-US" altLang="zh-CN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3"/>
            <a:r>
              <a:rPr lang="zh-CN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訓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詁之屬</a:t>
            </a:r>
            <a:endParaRPr lang="en-US" altLang="zh-CN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3"/>
            <a:r>
              <a:rPr lang="zh-CN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文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法之屬</a:t>
            </a:r>
            <a:endParaRPr lang="en-US" altLang="zh-CN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81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835696" y="893472"/>
            <a:ext cx="5724644" cy="554461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典論</a:t>
            </a:r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論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文</a:t>
            </a:r>
            <a:r>
              <a:rPr lang="en-US" altLang="zh-TW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r>
              <a:rPr lang="en-US" altLang="zh-TW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TW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三國</a:t>
            </a:r>
            <a:r>
              <a:rPr lang="en-US" altLang="zh-TW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 </a:t>
            </a:r>
            <a:r>
              <a:rPr lang="zh-TW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曹丕</a:t>
            </a:r>
            <a:endParaRPr lang="en-US" altLang="zh-TW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endParaRPr lang="en-US" altLang="zh-TW" sz="15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蓋文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章 經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國之大</a:t>
            </a:r>
            <a:r>
              <a:rPr lang="zh-TW" altLang="en-US" sz="36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業  不</a:t>
            </a:r>
            <a:r>
              <a:rPr lang="zh-TW" altLang="en-US" sz="36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朽之盛事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。年壽有時而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盡 榮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樂止乎其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身 二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者必至之常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期 未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若文章之無窮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  是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以古之作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者 寄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身於翰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墨  見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意於篇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籍 不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假良史之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辭  不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託飛馳之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勢 而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聲名自傳於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後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zh-TW" altLang="en-US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481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6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922506" y="1377222"/>
            <a:ext cx="5139869" cy="417646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七步詩</a:t>
            </a:r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TW" sz="38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32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曹植</a:t>
            </a:r>
            <a:endParaRPr lang="en-US" altLang="zh-TW" sz="32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煮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豆持作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羹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漉菽以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為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汁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萁在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釜下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燃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豆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在釜中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泣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本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自同根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生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相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煎何太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急</a:t>
            </a:r>
            <a:endParaRPr lang="zh-TW" altLang="en-US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85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3165750" y="804118"/>
            <a:ext cx="2985433" cy="554461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論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衡</a:t>
            </a:r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正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說篇</a:t>
            </a:r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r>
              <a:rPr lang="en-US" altLang="zh-TW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</a:p>
          <a:p>
            <a:pPr algn="ctr"/>
            <a:r>
              <a:rPr lang="en-US" altLang="zh-TW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漢</a:t>
            </a:r>
            <a:r>
              <a:rPr lang="en-US" altLang="zh-TW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 </a:t>
            </a:r>
            <a:r>
              <a:rPr lang="zh-TW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王充</a:t>
            </a:r>
            <a:endParaRPr lang="en-US" altLang="zh-TW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TW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字有意以立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句 句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有數以連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章 章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有體以成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篇</a:t>
            </a:r>
            <a:r>
              <a:rPr lang="zh-CN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zh-TW" altLang="en-US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221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8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771800" y="674010"/>
            <a:ext cx="3662541" cy="5765343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 心 雕 龍</a:t>
            </a:r>
            <a:r>
              <a:rPr lang="en-US" altLang="zh-CN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CN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3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南朝</a:t>
            </a:r>
            <a:r>
              <a:rPr lang="en-US" altLang="zh-CN" sz="3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 </a:t>
            </a:r>
            <a:r>
              <a:rPr lang="zh-CN" altLang="en-US" sz="3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劉勰</a:t>
            </a:r>
            <a:endParaRPr lang="en-US" altLang="zh-CN" sz="34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夫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設情有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宅 置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言有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位 宅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情曰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章 位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言曰句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。故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章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者 明也 句者 局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也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endParaRPr lang="zh-TW" altLang="en-US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069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9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907704" y="980728"/>
            <a:ext cx="5262979" cy="518457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近 思 錄</a:t>
            </a:r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TW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en-US" altLang="zh-CN" sz="32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[</a:t>
            </a:r>
            <a:r>
              <a:rPr lang="zh-CN" altLang="en-US" sz="32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宋</a:t>
            </a:r>
            <a:r>
              <a:rPr lang="en-US" altLang="zh-CN" sz="32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]</a:t>
            </a:r>
            <a:r>
              <a:rPr lang="zh-CN" altLang="en-US" sz="32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朱熹 呂祖謙</a:t>
            </a:r>
            <a:endParaRPr lang="en-US" altLang="zh-TW" sz="32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endParaRPr lang="zh-TW" altLang="en-US" sz="3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伊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川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曰 古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之學者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一 今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之學者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三 異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端不存焉。一曰文章之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 二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曰訓詁之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 三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曰儒者之學 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。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endParaRPr lang="zh-TW" altLang="en-US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614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10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979712" y="2184664"/>
            <a:ext cx="61189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Georgia" panose="02040502050405020303" pitchFamily="18" charset="0"/>
              </a:rPr>
              <a:t>Socrates </a:t>
            </a:r>
            <a:r>
              <a:rPr lang="en-US" altLang="zh-CN" sz="2800" dirty="0" smtClean="0">
                <a:latin typeface="Georgia" panose="02040502050405020303" pitchFamily="18" charset="0"/>
              </a:rPr>
              <a:t>(</a:t>
            </a:r>
            <a:r>
              <a:rPr lang="en-US" altLang="zh-CN" sz="2800" dirty="0" err="1" smtClean="0">
                <a:latin typeface="Georgia" panose="02040502050405020303" pitchFamily="18" charset="0"/>
              </a:rPr>
              <a:t>Athans</a:t>
            </a:r>
            <a:r>
              <a:rPr lang="en-US" altLang="zh-CN" sz="2800" dirty="0" smtClean="0">
                <a:latin typeface="Georgia" panose="02040502050405020303" pitchFamily="18" charset="0"/>
              </a:rPr>
              <a:t>)</a:t>
            </a:r>
          </a:p>
          <a:p>
            <a:r>
              <a:rPr lang="en-US" altLang="zh-CN" sz="3600" dirty="0" smtClean="0">
                <a:latin typeface="Georgia" panose="02040502050405020303" pitchFamily="18" charset="0"/>
              </a:rPr>
              <a:t>Plato </a:t>
            </a:r>
            <a:r>
              <a:rPr lang="en-US" altLang="zh-CN" sz="2800" dirty="0" smtClean="0">
                <a:latin typeface="Georgia" panose="02040502050405020303" pitchFamily="18" charset="0"/>
              </a:rPr>
              <a:t>(</a:t>
            </a:r>
            <a:r>
              <a:rPr lang="en-US" altLang="zh-CN" sz="2800" i="1" dirty="0" smtClean="0">
                <a:latin typeface="Georgia" panose="02040502050405020303" pitchFamily="18" charset="0"/>
              </a:rPr>
              <a:t>The Republic</a:t>
            </a:r>
            <a:r>
              <a:rPr lang="en-US" altLang="zh-CN" sz="2800" dirty="0" smtClean="0">
                <a:latin typeface="Georgia" panose="02040502050405020303" pitchFamily="18" charset="0"/>
              </a:rPr>
              <a:t>)</a:t>
            </a:r>
          </a:p>
          <a:p>
            <a:r>
              <a:rPr lang="en-US" altLang="zh-CN" sz="3600" dirty="0" smtClean="0">
                <a:latin typeface="Georgia" panose="02040502050405020303" pitchFamily="18" charset="0"/>
              </a:rPr>
              <a:t>Aristotle </a:t>
            </a:r>
            <a:r>
              <a:rPr lang="en-US" altLang="zh-CN" sz="2800" i="1" dirty="0" smtClean="0">
                <a:latin typeface="Georgia" panose="02040502050405020303" pitchFamily="18" charset="0"/>
              </a:rPr>
              <a:t>(The Art of Rhetoric)</a:t>
            </a:r>
            <a:endParaRPr lang="en-US" altLang="zh-CN" sz="3600" i="1" dirty="0" smtClean="0">
              <a:latin typeface="Georgia" panose="02040502050405020303" pitchFamily="18" charset="0"/>
            </a:endParaRPr>
          </a:p>
          <a:p>
            <a:r>
              <a:rPr lang="en-US" altLang="zh-CN" sz="3600" dirty="0">
                <a:latin typeface="Georgia" panose="02040502050405020303" pitchFamily="18" charset="0"/>
              </a:rPr>
              <a:t>Homer </a:t>
            </a:r>
            <a:r>
              <a:rPr lang="en-US" altLang="zh-CN" sz="2800" dirty="0">
                <a:latin typeface="Georgia" panose="02040502050405020303" pitchFamily="18" charset="0"/>
              </a:rPr>
              <a:t>(</a:t>
            </a:r>
            <a:r>
              <a:rPr lang="en-US" altLang="zh-CN" sz="2800" i="1" dirty="0">
                <a:latin typeface="Georgia" panose="02040502050405020303" pitchFamily="18" charset="0"/>
              </a:rPr>
              <a:t>The </a:t>
            </a:r>
            <a:r>
              <a:rPr lang="en-US" altLang="zh-CN" sz="2800" i="1" dirty="0" err="1">
                <a:latin typeface="Georgia" panose="02040502050405020303" pitchFamily="18" charset="0"/>
              </a:rPr>
              <a:t>Illiad</a:t>
            </a:r>
            <a:r>
              <a:rPr lang="en-US" altLang="zh-CN" sz="2800" i="1" dirty="0">
                <a:latin typeface="Georgia" panose="02040502050405020303" pitchFamily="18" charset="0"/>
              </a:rPr>
              <a:t> </a:t>
            </a:r>
            <a:r>
              <a:rPr lang="en-US" altLang="zh-CN" sz="2800" dirty="0" smtClean="0">
                <a:latin typeface="Georgia" panose="02040502050405020303" pitchFamily="18" charset="0"/>
              </a:rPr>
              <a:t>&amp; </a:t>
            </a:r>
            <a:r>
              <a:rPr lang="en-US" altLang="zh-CN" sz="2800" i="1" dirty="0" smtClean="0">
                <a:latin typeface="Georgia" panose="02040502050405020303" pitchFamily="18" charset="0"/>
              </a:rPr>
              <a:t>The Odyssey</a:t>
            </a:r>
            <a:r>
              <a:rPr lang="en-US" altLang="zh-CN" sz="2800" dirty="0" smtClean="0">
                <a:latin typeface="Georgia" panose="02040502050405020303" pitchFamily="18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4021487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11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8361" y="575155"/>
            <a:ext cx="6709529" cy="6012223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zh-CN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文章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</a:t>
            </a:r>
            <a:endParaRPr lang="en-US" altLang="zh-CN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一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句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讀之學</a:t>
            </a:r>
          </a:p>
          <a:p>
            <a:pPr algn="ctr"/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二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章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句之學</a:t>
            </a:r>
          </a:p>
          <a:p>
            <a:pPr lvl="4" algn="ctr"/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</a:t>
            </a:r>
            <a:r>
              <a:rPr lang="en-US" altLang="zh-CN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(</a:t>
            </a:r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一</a:t>
            </a:r>
            <a:r>
              <a:rPr lang="en-US" altLang="zh-CN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)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章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句之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</a:t>
            </a:r>
            <a:r>
              <a:rPr lang="en-US" altLang="zh-TW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</a:t>
            </a:r>
          </a:p>
          <a:p>
            <a:pPr lvl="4" algn="ctr"/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en-US" altLang="zh-TW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(</a:t>
            </a:r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二</a:t>
            </a:r>
            <a:r>
              <a:rPr lang="en-US" altLang="zh-TW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)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科判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之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 </a:t>
            </a:r>
            <a:endParaRPr lang="en-US" altLang="zh-TW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4" algn="ctr"/>
            <a:r>
              <a:rPr lang="en-US" altLang="zh-TW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(</a:t>
            </a:r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三</a:t>
            </a:r>
            <a:r>
              <a:rPr lang="en-US" altLang="zh-TW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)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義疏之學</a:t>
            </a:r>
          </a:p>
          <a:p>
            <a:pPr algn="ctr"/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三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語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助之學</a:t>
            </a:r>
          </a:p>
          <a:p>
            <a:pPr algn="ctr"/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四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體之學</a:t>
            </a:r>
          </a:p>
          <a:p>
            <a:pPr algn="ctr"/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五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式之學</a:t>
            </a:r>
          </a:p>
          <a:p>
            <a:pPr algn="ctr"/>
            <a:r>
              <a:rPr lang="zh-CN" altLang="en-US" sz="4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六</a:t>
            </a:r>
            <a:r>
              <a:rPr lang="zh-CN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r>
              <a:rPr lang="zh-TW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</a:t>
            </a:r>
            <a:r>
              <a:rPr lang="zh-TW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法之學</a:t>
            </a:r>
            <a:endParaRPr lang="en-US" altLang="zh-CN" sz="40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825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12</a:t>
            </a:fld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619671" y="980728"/>
            <a:ext cx="6155531" cy="547260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禮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記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•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學記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TW" sz="4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endParaRPr lang="en-US" altLang="zh-TW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   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古之教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者 家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塾 黨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庠 術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序 國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有學。比年入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 中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年考校。</a:t>
            </a:r>
            <a:r>
              <a:rPr lang="zh-TW" altLang="en-US" sz="4400" b="1" dirty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一年視離經辨</a:t>
            </a:r>
            <a:r>
              <a:rPr lang="zh-TW" altLang="en-US" sz="44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志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 三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年視敬業樂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群 五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年視博習親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師 七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年視論學取</a:t>
            </a:r>
            <a:r>
              <a:rPr lang="zh-TW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友 謂</a:t>
            </a:r>
            <a:r>
              <a:rPr lang="zh-TW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之小成</a:t>
            </a:r>
            <a:r>
              <a:rPr lang="en-US" altLang="zh-TW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…</a:t>
            </a:r>
            <a:endParaRPr lang="en-US" altLang="zh-TW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6568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13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401307" y="1484784"/>
            <a:ext cx="707886" cy="438838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HK" altLang="en-US" sz="3400" b="1" dirty="0">
                <a:latin typeface="FangSong" panose="02010609060101010101" pitchFamily="49" charset="-122"/>
                <a:ea typeface="FangSong" panose="02010609060101010101" pitchFamily="49" charset="-122"/>
              </a:rPr>
              <a:t>下雨天留</a:t>
            </a:r>
            <a:r>
              <a:rPr lang="zh-HK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客天</a:t>
            </a:r>
            <a:r>
              <a:rPr lang="zh-HK" altLang="en-US" sz="3400" b="1" dirty="0">
                <a:latin typeface="FangSong" panose="02010609060101010101" pitchFamily="49" charset="-122"/>
                <a:ea typeface="FangSong" panose="02010609060101010101" pitchFamily="49" charset="-122"/>
              </a:rPr>
              <a:t>留我不留</a:t>
            </a:r>
            <a:endParaRPr lang="en-US" altLang="zh-CN" sz="3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73516" y="1716915"/>
            <a:ext cx="2400657" cy="352917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道德經</a:t>
            </a:r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</a:p>
          <a:p>
            <a:endParaRPr lang="en-US" altLang="zh-CN" sz="38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故常無欲以觀其妙</a:t>
            </a:r>
            <a:endParaRPr lang="en-US" altLang="zh-CN" sz="3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常有</a:t>
            </a:r>
            <a:r>
              <a:rPr lang="zh-CN" altLang="en-US" sz="3400" b="1" dirty="0">
                <a:latin typeface="FangSong" panose="02010609060101010101" pitchFamily="49" charset="-122"/>
                <a:ea typeface="FangSong" panose="02010609060101010101" pitchFamily="49" charset="-122"/>
              </a:rPr>
              <a:t>欲以觀</a:t>
            </a:r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其徼</a:t>
            </a:r>
            <a:endParaRPr lang="en-US" altLang="zh-CN" sz="3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791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14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475656" y="836712"/>
            <a:ext cx="62646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 smtClean="0">
                <a:latin typeface="Georgia" panose="02040502050405020303" pitchFamily="18" charset="0"/>
              </a:rPr>
              <a:t>David Crystal </a:t>
            </a:r>
          </a:p>
          <a:p>
            <a:pPr algn="ctr"/>
            <a:r>
              <a:rPr lang="en-US" altLang="zh-CN" sz="2400" dirty="0" smtClean="0">
                <a:latin typeface="Georgia" panose="02040502050405020303" pitchFamily="18" charset="0"/>
              </a:rPr>
              <a:t>(</a:t>
            </a:r>
            <a:r>
              <a:rPr lang="en-GB" altLang="zh-CN" sz="2400" i="1" dirty="0">
                <a:latin typeface="Georgia" panose="02040502050405020303" pitchFamily="18" charset="0"/>
              </a:rPr>
              <a:t>Making a Point: the Pernickety Story of </a:t>
            </a:r>
            <a:r>
              <a:rPr lang="en-GB" altLang="zh-CN" sz="2400" i="1" dirty="0" smtClean="0">
                <a:latin typeface="Georgia" panose="02040502050405020303" pitchFamily="18" charset="0"/>
              </a:rPr>
              <a:t>English Punctuation</a:t>
            </a:r>
            <a:r>
              <a:rPr lang="en-US" altLang="zh-CN" sz="2400" dirty="0" smtClean="0">
                <a:latin typeface="Georgia" panose="02040502050405020303" pitchFamily="18" charset="0"/>
              </a:rPr>
              <a:t>)</a:t>
            </a:r>
            <a:endParaRPr lang="en-US" altLang="zh-CN" sz="2400" dirty="0" smtClean="0">
              <a:latin typeface="Georgia" panose="02040502050405020303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5377" y="5688321"/>
            <a:ext cx="26611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Ancient Latin</a:t>
            </a:r>
            <a:endParaRPr lang="en-GB" sz="2000" dirty="0" smtClean="0"/>
          </a:p>
          <a:p>
            <a:r>
              <a:rPr lang="en-GB" sz="2000" dirty="0"/>
              <a:t>(</a:t>
            </a:r>
            <a:r>
              <a:rPr lang="en-GB" sz="2000" dirty="0" err="1" smtClean="0"/>
              <a:t>Vergilius</a:t>
            </a:r>
            <a:r>
              <a:rPr lang="en-GB" sz="2000" dirty="0" smtClean="0"/>
              <a:t> </a:t>
            </a:r>
            <a:r>
              <a:rPr lang="en-GB" sz="2000" dirty="0" err="1" smtClean="0"/>
              <a:t>Augusteus</a:t>
            </a:r>
            <a:r>
              <a:rPr lang="en-GB" sz="2000" dirty="0" smtClean="0"/>
              <a:t>)</a:t>
            </a:r>
            <a:endParaRPr lang="en-GB" sz="2000" dirty="0"/>
          </a:p>
        </p:txBody>
      </p:sp>
      <p:pic>
        <p:nvPicPr>
          <p:cNvPr id="1028" name="Picture 4" descr="F:\EngTutorials_LearningMaterials\Image_LiJi_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421246"/>
            <a:ext cx="2228850" cy="32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EngTutorials_LearningMaterials\Image_LatinText_Vergilius_Augusteus,_Georgica_141_m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56053"/>
            <a:ext cx="2952328" cy="299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:\EngTutorials_LearningMaterials\Image_GreekTextAncien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504" y="2917219"/>
            <a:ext cx="3290611" cy="2275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075938" y="5320209"/>
            <a:ext cx="18277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Ancient Greek</a:t>
            </a:r>
            <a:endParaRPr lang="en-GB" sz="2000" dirty="0" smtClean="0"/>
          </a:p>
        </p:txBody>
      </p:sp>
      <p:sp>
        <p:nvSpPr>
          <p:cNvPr id="13" name="Rectangle 12"/>
          <p:cNvSpPr/>
          <p:nvPr/>
        </p:nvSpPr>
        <p:spPr>
          <a:xfrm>
            <a:off x="6820584" y="5842209"/>
            <a:ext cx="20521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Ancient Chinese</a:t>
            </a:r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303422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15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15616" y="2420888"/>
            <a:ext cx="7128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800" dirty="0" smtClean="0">
              <a:latin typeface="Georgia" panose="02040502050405020303" pitchFamily="18" charset="0"/>
            </a:endParaRPr>
          </a:p>
          <a:p>
            <a:pPr algn="ctr"/>
            <a:r>
              <a:rPr lang="en-US" altLang="zh-CN" sz="2800" dirty="0" err="1" smtClean="0">
                <a:latin typeface="Georgia" panose="02040502050405020303" pitchFamily="18" charset="0"/>
              </a:rPr>
              <a:t>T</a:t>
            </a:r>
            <a:r>
              <a:rPr lang="en-US" altLang="zh-CN" sz="2800" dirty="0" err="1" smtClean="0">
                <a:latin typeface="Georgia" panose="02040502050405020303" pitchFamily="18" charset="0"/>
              </a:rPr>
              <a:t>obeornottobethatisthe</a:t>
            </a:r>
            <a:r>
              <a:rPr lang="en-US" altLang="zh-CN" sz="2800" dirty="0" err="1" smtClean="0">
                <a:latin typeface="Georgia" panose="02040502050405020303" pitchFamily="18" charset="0"/>
              </a:rPr>
              <a:t>question</a:t>
            </a:r>
            <a:endParaRPr lang="en-US" altLang="zh-CN" sz="2800" dirty="0" smtClean="0">
              <a:latin typeface="Georgia" panose="02040502050405020303" pitchFamily="18" charset="0"/>
            </a:endParaRPr>
          </a:p>
          <a:p>
            <a:pPr algn="ctr"/>
            <a:endParaRPr lang="en-US" altLang="zh-CN" sz="2800" dirty="0">
              <a:latin typeface="Georgia" panose="02040502050405020303" pitchFamily="18" charset="0"/>
            </a:endParaRPr>
          </a:p>
          <a:p>
            <a:pPr algn="ctr"/>
            <a:r>
              <a:rPr lang="en-US" altLang="zh-CN" sz="2800" dirty="0" err="1" smtClean="0">
                <a:latin typeface="Georgia" panose="02040502050405020303" pitchFamily="18" charset="0"/>
              </a:rPr>
              <a:t>jackandjillwentupthehilltofetchapailofwater</a:t>
            </a:r>
            <a:endParaRPr lang="en-US" altLang="zh-CN" sz="2800" dirty="0" smtClean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30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16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763688" y="2204864"/>
            <a:ext cx="5693866" cy="237500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HK" altLang="en-US" sz="3800" b="1" dirty="0">
                <a:latin typeface="FangSong" panose="02010609060101010101" pitchFamily="49" charset="-122"/>
                <a:ea typeface="FangSong" panose="02010609060101010101" pitchFamily="49" charset="-122"/>
              </a:rPr>
              <a:t>章句之學</a:t>
            </a:r>
            <a:endParaRPr lang="en-US" altLang="zh-CN" sz="38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endParaRPr lang="en-US" altLang="zh-CN" sz="38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1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章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句之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1"/>
            <a:endParaRPr lang="en-US" altLang="zh-TW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1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科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判之</a:t>
            </a:r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學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2"/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序分</a:t>
            </a:r>
            <a:endParaRPr lang="en-US" altLang="zh-CN" sz="3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2"/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正宗分</a:t>
            </a:r>
            <a:endParaRPr lang="en-US" altLang="zh-CN" sz="34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2"/>
            <a:r>
              <a:rPr lang="zh-CN" altLang="en-US" sz="3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流</a:t>
            </a:r>
            <a:r>
              <a:rPr lang="zh-CN" altLang="en-US" sz="3400" b="1" dirty="0">
                <a:latin typeface="FangSong" panose="02010609060101010101" pitchFamily="49" charset="-122"/>
                <a:ea typeface="FangSong" panose="02010609060101010101" pitchFamily="49" charset="-122"/>
              </a:rPr>
              <a:t>通分</a:t>
            </a:r>
            <a:endParaRPr lang="en-US" altLang="zh-TW" sz="3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1"/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lvl="1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義</a:t>
            </a:r>
            <a:r>
              <a:rPr lang="zh-TW" altLang="en-US" sz="3600" b="1" dirty="0">
                <a:latin typeface="FangSong" panose="02010609060101010101" pitchFamily="49" charset="-122"/>
                <a:ea typeface="FangSong" panose="02010609060101010101" pitchFamily="49" charset="-122"/>
              </a:rPr>
              <a:t>疏之學</a:t>
            </a:r>
            <a:endParaRPr lang="en-US" altLang="zh-CN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0521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17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789278" y="3475099"/>
            <a:ext cx="5509200" cy="230425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《</a:t>
            </a:r>
            <a:r>
              <a:rPr lang="zh-CN" altLang="en-US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尚書</a:t>
            </a:r>
            <a:r>
              <a:rPr lang="en-US" altLang="zh-CN" sz="38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》</a:t>
            </a:r>
            <a:endParaRPr lang="en-US" altLang="zh-CN" sz="38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CN" sz="2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典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謨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貢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歌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誓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誥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征 </a:t>
            </a:r>
            <a:endParaRPr lang="en-US" altLang="zh-TW" sz="36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r>
              <a:rPr lang="zh-TW" altLang="en-US" sz="36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範</a:t>
            </a:r>
            <a:endParaRPr lang="en-US" altLang="zh-CN" sz="36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9059" y="1772815"/>
            <a:ext cx="7109639" cy="1673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HK" altLang="en-US" sz="4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四字</a:t>
            </a:r>
            <a:r>
              <a:rPr lang="zh-HK" altLang="en-US" sz="4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格</a:t>
            </a:r>
            <a:endParaRPr lang="en-US" altLang="zh-HK" sz="4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pPr algn="ctr"/>
            <a:endParaRPr lang="en-US" altLang="zh-HK" sz="2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謂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於晝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夜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常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念思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惟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觀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察善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法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令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諸善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法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念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念增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長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不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容毫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分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不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善間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雜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是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即能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令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諸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惡永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斷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善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法圓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滿 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常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得親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近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諸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佛菩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薩</a:t>
            </a:r>
            <a:endParaRPr lang="en-US" altLang="zh-TW" sz="3000" b="1" dirty="0" smtClean="0">
              <a:latin typeface="FangSong" panose="02010609060101010101" pitchFamily="49" charset="-122"/>
              <a:ea typeface="FangSong" panose="02010609060101010101" pitchFamily="49" charset="-122"/>
            </a:endParaRPr>
          </a:p>
          <a:p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及</a:t>
            </a:r>
            <a:r>
              <a:rPr lang="zh-TW" altLang="en-US" sz="3000" b="1" dirty="0">
                <a:latin typeface="FangSong" panose="02010609060101010101" pitchFamily="49" charset="-122"/>
                <a:ea typeface="FangSong" panose="02010609060101010101" pitchFamily="49" charset="-122"/>
              </a:rPr>
              <a:t>餘聖</a:t>
            </a:r>
            <a:r>
              <a:rPr lang="zh-TW" altLang="en-US" sz="30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眾</a:t>
            </a:r>
            <a:r>
              <a:rPr lang="zh-TW" altLang="en-US" sz="3000" b="1" dirty="0" smtClean="0">
                <a:solidFill>
                  <a:srgbClr val="0070C0"/>
                </a:solidFill>
                <a:latin typeface="FangSong" panose="02010609060101010101" pitchFamily="49" charset="-122"/>
                <a:ea typeface="FangSong" panose="02010609060101010101" pitchFamily="49" charset="-122"/>
              </a:rPr>
              <a:t> </a:t>
            </a:r>
            <a:endParaRPr lang="en-US" altLang="zh-CN" sz="3000" b="1" dirty="0" smtClean="0">
              <a:solidFill>
                <a:srgbClr val="0070C0"/>
              </a:solidFill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373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18</a:t>
            </a:fld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4283968" y="2035535"/>
            <a:ext cx="861774" cy="287354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文章</a:t>
            </a:r>
            <a:r>
              <a:rPr lang="zh-CN" altLang="en-US" sz="4400" b="1" dirty="0" smtClean="0">
                <a:latin typeface="FangSong" panose="02010609060101010101" pitchFamily="49" charset="-122"/>
                <a:ea typeface="FangSong" panose="02010609060101010101" pitchFamily="49" charset="-122"/>
              </a:rPr>
              <a:t>翻</a:t>
            </a:r>
            <a:r>
              <a:rPr lang="zh-CN" altLang="en-US" sz="4400" b="1" dirty="0">
                <a:latin typeface="FangSong" panose="02010609060101010101" pitchFamily="49" charset="-122"/>
                <a:ea typeface="FangSong" panose="02010609060101010101" pitchFamily="49" charset="-122"/>
              </a:rPr>
              <a:t>譯學</a:t>
            </a:r>
            <a:endParaRPr lang="en-GB" sz="4400" b="1" dirty="0">
              <a:latin typeface="FangSong" panose="02010609060101010101" pitchFamily="49" charset="-122"/>
              <a:ea typeface="FangSong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568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義務工作_UK Sinology 英國漢學院事務\Admin\Coat_of_arms_of_the_University_of_Wales_Trinity_Saint_David_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0428" y="8593"/>
            <a:ext cx="2076540" cy="82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E5854-CF7E-4F72-930B-736FE12129E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01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35004</TotalTime>
  <Words>666</Words>
  <Application>Microsoft Office PowerPoint</Application>
  <PresentationFormat>On-screen Show (4:3)</PresentationFormat>
  <Paragraphs>151</Paragraphs>
  <Slides>19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孝親尊師知恩報恩</dc:creator>
  <cp:lastModifiedBy>Robbie</cp:lastModifiedBy>
  <cp:revision>321</cp:revision>
  <dcterms:created xsi:type="dcterms:W3CDTF">2016-12-03T11:57:52Z</dcterms:created>
  <dcterms:modified xsi:type="dcterms:W3CDTF">2020-09-15T13:25:57Z</dcterms:modified>
</cp:coreProperties>
</file>