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4" r:id="rId5"/>
  </p:sldMasterIdLst>
  <p:notesMasterIdLst>
    <p:notesMasterId r:id="rId22"/>
  </p:notesMasterIdLst>
  <p:sldIdLst>
    <p:sldId id="563" r:id="rId6"/>
    <p:sldId id="564" r:id="rId7"/>
    <p:sldId id="565" r:id="rId8"/>
    <p:sldId id="568" r:id="rId9"/>
    <p:sldId id="572" r:id="rId10"/>
    <p:sldId id="260" r:id="rId11"/>
    <p:sldId id="266" r:id="rId12"/>
    <p:sldId id="264" r:id="rId13"/>
    <p:sldId id="278" r:id="rId14"/>
    <p:sldId id="276" r:id="rId15"/>
    <p:sldId id="277" r:id="rId16"/>
    <p:sldId id="261" r:id="rId17"/>
    <p:sldId id="569" r:id="rId18"/>
    <p:sldId id="573" r:id="rId19"/>
    <p:sldId id="570" r:id="rId20"/>
    <p:sldId id="56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4660"/>
  </p:normalViewPr>
  <p:slideViewPr>
    <p:cSldViewPr snapToGrid="0">
      <p:cViewPr varScale="1">
        <p:scale>
          <a:sx n="83" d="100"/>
          <a:sy n="83" d="100"/>
        </p:scale>
        <p:origin x="48" y="3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Holloway" userId="c8e24ef1-4d0d-4b16-a08c-ba2ddae3f914" providerId="ADAL" clId="{B398D8F4-5D26-4A56-9D30-5F4EFE164431}"/>
    <pc:docChg chg="modSld">
      <pc:chgData name="Julia Holloway" userId="c8e24ef1-4d0d-4b16-a08c-ba2ddae3f914" providerId="ADAL" clId="{B398D8F4-5D26-4A56-9D30-5F4EFE164431}" dt="2026-03-23T08:39:50.240" v="59" actId="20577"/>
      <pc:docMkLst>
        <pc:docMk/>
      </pc:docMkLst>
      <pc:sldChg chg="modNotesTx">
        <pc:chgData name="Julia Holloway" userId="c8e24ef1-4d0d-4b16-a08c-ba2ddae3f914" providerId="ADAL" clId="{B398D8F4-5D26-4A56-9D30-5F4EFE164431}" dt="2026-03-23T08:39:24.087" v="2" actId="20577"/>
        <pc:sldMkLst>
          <pc:docMk/>
          <pc:sldMk cId="282120173" sldId="277"/>
        </pc:sldMkLst>
      </pc:sldChg>
      <pc:sldChg chg="modSp mod">
        <pc:chgData name="Julia Holloway" userId="c8e24ef1-4d0d-4b16-a08c-ba2ddae3f914" providerId="ADAL" clId="{B398D8F4-5D26-4A56-9D30-5F4EFE164431}" dt="2026-03-18T12:28:17.137" v="1" actId="20577"/>
        <pc:sldMkLst>
          <pc:docMk/>
          <pc:sldMk cId="1717536496" sldId="563"/>
        </pc:sldMkLst>
        <pc:spChg chg="mod">
          <ac:chgData name="Julia Holloway" userId="c8e24ef1-4d0d-4b16-a08c-ba2ddae3f914" providerId="ADAL" clId="{B398D8F4-5D26-4A56-9D30-5F4EFE164431}" dt="2026-03-18T12:28:17.137" v="1" actId="20577"/>
          <ac:spMkLst>
            <pc:docMk/>
            <pc:sldMk cId="1717536496" sldId="563"/>
            <ac:spMk id="5" creationId="{AF600FC5-D8CD-81E1-D973-9198A0D024B7}"/>
          </ac:spMkLst>
        </pc:spChg>
      </pc:sldChg>
      <pc:sldChg chg="modNotesTx">
        <pc:chgData name="Julia Holloway" userId="c8e24ef1-4d0d-4b16-a08c-ba2ddae3f914" providerId="ADAL" clId="{B398D8F4-5D26-4A56-9D30-5F4EFE164431}" dt="2026-03-23T08:39:50.240" v="59" actId="20577"/>
        <pc:sldMkLst>
          <pc:docMk/>
          <pc:sldMk cId="1784028715" sldId="5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ACCEB6-C5B0-434C-8638-5DB2AA61786B}" type="datetimeFigureOut">
              <a:t>3/18/2026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4ED09E-5C87-45AF-9847-BBEE32AC28CD}" type="slidenum">
              <a:t>‹#›</a:t>
            </a:fld>
            <a:endParaRPr lang="en-US"/>
          </a:p>
        </p:txBody>
      </p:sp>
    </p:spTree>
    <p:extLst>
      <p:ext uri="{BB962C8B-B14F-4D97-AF65-F5344CB8AC3E}">
        <p14:creationId xmlns:p14="http://schemas.microsoft.com/office/powerpoint/2010/main" val="3619534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83FBD41-6BFD-4F4A-BE2D-D655BF71D937}"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639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Students present for ten minutes – use a timer.</a:t>
            </a:r>
          </a:p>
          <a:p>
            <a:r>
              <a:rPr lang="en-US" dirty="0">
                <a:ea typeface="Calibri"/>
                <a:cs typeface="Calibri"/>
              </a:rPr>
              <a:t>10 minutes for discussion/Q and A</a:t>
            </a:r>
          </a:p>
        </p:txBody>
      </p:sp>
      <p:sp>
        <p:nvSpPr>
          <p:cNvPr id="4" name="Slide Number Placeholder 3"/>
          <p:cNvSpPr>
            <a:spLocks noGrp="1"/>
          </p:cNvSpPr>
          <p:nvPr>
            <p:ph type="sldNum" sz="quarter" idx="5"/>
          </p:nvPr>
        </p:nvSpPr>
        <p:spPr/>
        <p:txBody>
          <a:bodyPr/>
          <a:lstStyle/>
          <a:p>
            <a:fld id="{794ED09E-5C87-45AF-9847-BBEE32AC28CD}" type="slidenum">
              <a:rPr lang="en-GB"/>
              <a:t>4</a:t>
            </a:fld>
            <a:endParaRPr lang="en-GB"/>
          </a:p>
        </p:txBody>
      </p:sp>
    </p:spTree>
    <p:extLst>
      <p:ext uri="{BB962C8B-B14F-4D97-AF65-F5344CB8AC3E}">
        <p14:creationId xmlns:p14="http://schemas.microsoft.com/office/powerpoint/2010/main" val="3663483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Allow time for students to consider the types of Cultural norms, upbringing, assumptions, media, work colleagues, religion, experiences </a:t>
            </a:r>
            <a:r>
              <a:rPr lang="en-US" dirty="0" err="1">
                <a:cs typeface="Calibri"/>
              </a:rPr>
              <a:t>etc</a:t>
            </a:r>
            <a:endParaRPr lang="en-US" dirty="0">
              <a:cs typeface="Calibri"/>
            </a:endParaRPr>
          </a:p>
          <a:p>
            <a:r>
              <a:rPr lang="en-US" dirty="0"/>
              <a:t>Many prejudices are often so deep they go unnoticed and therefore unchallenged.</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8462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Holmes writes about the insider/outsider debate. The insider/outsider debate has become increasingly important because researchers frequently come from different backgrounds to those where they engage in research and to those who they engage in research with (</a:t>
            </a:r>
            <a:r>
              <a:rPr lang="en-US" dirty="0" err="1">
                <a:cs typeface="Calibri"/>
              </a:rPr>
              <a:t>Manohoe</a:t>
            </a:r>
            <a:r>
              <a:rPr lang="en-US" dirty="0">
                <a:cs typeface="Calibri"/>
              </a:rPr>
              <a:t> et al. 2017). </a:t>
            </a:r>
          </a:p>
          <a:p>
            <a:r>
              <a:rPr lang="en-US" dirty="0">
                <a:cs typeface="Calibri"/>
              </a:rPr>
              <a:t>Allow students to discuss to what extent they might be an insider or outsider to the focus of their study.</a:t>
            </a:r>
          </a:p>
          <a:p>
            <a:r>
              <a:rPr lang="en-US" dirty="0"/>
              <a:t>Merton’s long-standing definition of insiders and outsiders is that “Insiders are the members of specified groups and collectives or occupants of specified social statuses: Outsiders are non-members” (Merton, 1972). Others identify the insider as someone whose personal biography (gender, race, skin-color, class, sexual orientation and so on) gives them a ‘lived familiarity’ with and a priori knowledge of the group being researched. At the same time, the outsider is a person/researcher who does not have any prior intimate knowledge of the group being researched (Griffith, 1998, cited in Mercer, 2007).  - cited in Holmes (2020)</a:t>
            </a:r>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5332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Advantages of an insider position include: (1) easier access to the culture being studied, as the researcher is regarded as being ‘one of us’ (Sanghera &amp; </a:t>
            </a:r>
            <a:r>
              <a:rPr lang="en-US" dirty="0" err="1"/>
              <a:t>Bjokert</a:t>
            </a:r>
            <a:r>
              <a:rPr lang="en-US" dirty="0"/>
              <a:t> 2008), (2) the ability to ask more meaningful or insightful questions (due to possession of a priori knowledge), (3) the researcher may be more trusted so may secure more honest answers, (4) the ability to produce a more truthful, authentic or ‘thick’ description (Geertz, 1973) and understanding of the culture, (5) potential disorientation due to ‘culture shock’ is removed or reduced, and (6) the researcher is better able to understand the language, including colloquial language, and non-verbal cues. Disadvantages of an insider position include: (1) the researcher may be inherently and unknowingly biased, or overly sympathetic to the culture, (2) they may be too close to and familiar with the culture (a myopic view), or bound by custom and code so that they are unable to raise provocative or taboo questions, (3) research participants may assume that because the insider is ‘one of us’ that they possess more or better insider knowledge than they do, (which they may not) and that their  the same (which they may not be). Therefore information which should be ‘obvious’ to the insider, may not be articulated or explained, (4) an inability to bring an external perspective to the process, (5) ‘dumb’ questions which an outsider may legitimately ask, may not be able to be asked (</a:t>
            </a:r>
            <a:r>
              <a:rPr lang="en-US" dirty="0" err="1"/>
              <a:t>Naaek</a:t>
            </a:r>
            <a:r>
              <a:rPr lang="en-US" dirty="0"/>
              <a:t> et al. 2010), and (6) respondents may be less willing to reveal sensitive information than they would be to an outsider who they will have no future contact with. Unfortunately, it is the case that each of the above advantages can, depending upon one’s perspective, be equally viewed as being disadvantages, and each of the disadvantages as being advantages, so that “The insider’s strengths become the outsider’s weaknesses and vice versa” (Merriam et al., 2001, p.411). Whether either position offers an advantage over the other is questionable. (Hammersley 1993) for example, argues that there are “No overwhelming advantages to being an insider or outside” but that each position has both advantages and disadvantages, which take on slightly different weights depending on the specific circumstances and the purpose of the research. Taken from (Holmes 2020).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9599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Allow time to discuss the student teacher relationship/bias to pupils. Also relationship to object of study e.g. </a:t>
            </a:r>
            <a:r>
              <a:rPr lang="en-US" dirty="0" err="1">
                <a:ea typeface="Calibri"/>
                <a:cs typeface="Calibri"/>
              </a:rPr>
              <a:t>engagment</a:t>
            </a:r>
            <a:r>
              <a:rPr lang="en-US" dirty="0">
                <a:ea typeface="Calibri"/>
                <a:cs typeface="Calibri"/>
              </a:rPr>
              <a:t>, </a:t>
            </a:r>
            <a:r>
              <a:rPr lang="en-US" dirty="0" err="1">
                <a:ea typeface="Calibri"/>
                <a:cs typeface="Calibri"/>
              </a:rPr>
              <a:t>AfL</a:t>
            </a:r>
            <a:r>
              <a:rPr lang="en-US" dirty="0">
                <a:ea typeface="Calibri"/>
                <a:cs typeface="Calibri"/>
              </a:rPr>
              <a:t>, Forest Schools – what assumptions might you bring to these topics and why?</a:t>
            </a:r>
          </a:p>
          <a:p>
            <a:r>
              <a:rPr lang="en-US" dirty="0"/>
              <a:t>i.e., acknowledging personal positions that have the potential to influence the research.</a:t>
            </a:r>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4537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i.e., researchers individually considering how they view themselves, as well as how others view them, while at the same time acknowledging that as individuals they may not be fully aware of how they and others have constructed their identities, and recognizing that it may not be possible to do this without considered in-depth thought and critical analysis.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903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i.e., acknowledging that research will necessarily be influenced by themselves and by the research context.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F4F35A2-B3C2-4C09-BDB5-E6188193FA6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35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complete this in relation to their own intended research.</a:t>
            </a:r>
          </a:p>
          <a:p>
            <a:r>
              <a:rPr lang="en-GB" dirty="0"/>
              <a:t>Direct students to the PP slide on Teams</a:t>
            </a:r>
          </a:p>
        </p:txBody>
      </p:sp>
      <p:sp>
        <p:nvSpPr>
          <p:cNvPr id="4" name="Slide Number Placeholder 3"/>
          <p:cNvSpPr>
            <a:spLocks noGrp="1"/>
          </p:cNvSpPr>
          <p:nvPr>
            <p:ph type="sldNum" sz="quarter" idx="5"/>
          </p:nvPr>
        </p:nvSpPr>
        <p:spPr/>
        <p:txBody>
          <a:bodyPr/>
          <a:lstStyle/>
          <a:p>
            <a:fld id="{794ED09E-5C87-45AF-9847-BBEE32AC28CD}" type="slidenum">
              <a:rPr lang="en-GB" smtClean="0"/>
              <a:t>13</a:t>
            </a:fld>
            <a:endParaRPr lang="en-GB"/>
          </a:p>
        </p:txBody>
      </p:sp>
    </p:spTree>
    <p:extLst>
      <p:ext uri="{BB962C8B-B14F-4D97-AF65-F5344CB8AC3E}">
        <p14:creationId xmlns:p14="http://schemas.microsoft.com/office/powerpoint/2010/main" val="518227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hyperlink" Target="https://www.virtuallibrary.info/pmi-plus-minus-interesting-strategy.html"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66B7B-117E-A2C2-78D7-CC839D63983B}"/>
              </a:ext>
            </a:extLst>
          </p:cNvPr>
          <p:cNvSpPr>
            <a:spLocks noGrp="1"/>
          </p:cNvSpPr>
          <p:nvPr>
            <p:ph type="dt" sz="half" idx="10"/>
          </p:nvPr>
        </p:nvSpPr>
        <p:spPr/>
        <p:txBody>
          <a:bodyPr/>
          <a:lstStyle/>
          <a:p>
            <a:fld id="{22DFB601-924D-434F-ABBB-77D0DD28E5A2}" type="datetimeFigureOut">
              <a:rPr lang="en-GB" smtClean="0"/>
              <a:t>18/03/2026</a:t>
            </a:fld>
            <a:endParaRPr lang="en-GB"/>
          </a:p>
        </p:txBody>
      </p:sp>
      <p:sp>
        <p:nvSpPr>
          <p:cNvPr id="3" name="Footer Placeholder 2">
            <a:extLst>
              <a:ext uri="{FF2B5EF4-FFF2-40B4-BE49-F238E27FC236}">
                <a16:creationId xmlns:a16="http://schemas.microsoft.com/office/drawing/2014/main" id="{6FAB79AC-BC70-59FC-2717-CEF802D01C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AB99E1-3BE6-2FB1-641A-FCB28BE74EAF}"/>
              </a:ext>
            </a:extLst>
          </p:cNvPr>
          <p:cNvSpPr>
            <a:spLocks noGrp="1"/>
          </p:cNvSpPr>
          <p:nvPr>
            <p:ph type="sldNum" sz="quarter" idx="12"/>
          </p:nvPr>
        </p:nvSpPr>
        <p:spPr/>
        <p:txBody>
          <a:bodyPr/>
          <a:lstStyle/>
          <a:p>
            <a:fld id="{7EAB1CC2-F058-417B-AE8A-7D9774745D1E}" type="slidenum">
              <a:rPr lang="en-GB" smtClean="0"/>
              <a:t>‹#›</a:t>
            </a:fld>
            <a:endParaRPr lang="en-GB"/>
          </a:p>
        </p:txBody>
      </p:sp>
      <p:pic>
        <p:nvPicPr>
          <p:cNvPr id="5" name="Picture 4" descr="A picture containing shape&#10;&#10;Description automatically generated">
            <a:extLst>
              <a:ext uri="{FF2B5EF4-FFF2-40B4-BE49-F238E27FC236}">
                <a16:creationId xmlns:a16="http://schemas.microsoft.com/office/drawing/2014/main" id="{389854E7-13DF-F99E-DEDD-198F83BA98E5}"/>
              </a:ext>
            </a:extLst>
          </p:cNvPr>
          <p:cNvPicPr>
            <a:picLocks noChangeAspect="1"/>
          </p:cNvPicPr>
          <p:nvPr userDrawn="1"/>
        </p:nvPicPr>
        <p:blipFill>
          <a:blip r:embed="rId2">
            <a:extLst>
              <a:ext uri="{837473B0-CC2E-450A-ABE3-18F120FF3D39}">
                <a1611:picAttrSrcUrl xmlns:a1611="http://schemas.microsoft.com/office/drawing/2016/11/main" r:id="rId3"/>
              </a:ext>
            </a:extLst>
          </a:blip>
          <a:stretch>
            <a:fillRect/>
          </a:stretch>
        </p:blipFill>
        <p:spPr>
          <a:xfrm>
            <a:off x="137519" y="0"/>
            <a:ext cx="11965812" cy="6762808"/>
          </a:xfrm>
          <a:prstGeom prst="rect">
            <a:avLst/>
          </a:prstGeom>
        </p:spPr>
      </p:pic>
      <p:sp>
        <p:nvSpPr>
          <p:cNvPr id="8" name="Content Placeholder 7">
            <a:extLst>
              <a:ext uri="{FF2B5EF4-FFF2-40B4-BE49-F238E27FC236}">
                <a16:creationId xmlns:a16="http://schemas.microsoft.com/office/drawing/2014/main" id="{B5A93BAD-1F71-FAA5-C3AC-49B0FC5CA195}"/>
              </a:ext>
            </a:extLst>
          </p:cNvPr>
          <p:cNvSpPr>
            <a:spLocks noGrp="1"/>
          </p:cNvSpPr>
          <p:nvPr>
            <p:ph sz="quarter" idx="13"/>
          </p:nvPr>
        </p:nvSpPr>
        <p:spPr>
          <a:xfrm>
            <a:off x="1568450" y="227013"/>
            <a:ext cx="10258425" cy="842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Text Placeholder 9">
            <a:extLst>
              <a:ext uri="{FF2B5EF4-FFF2-40B4-BE49-F238E27FC236}">
                <a16:creationId xmlns:a16="http://schemas.microsoft.com/office/drawing/2014/main" id="{3A9E3107-E0C7-2091-3802-B4E2E1A8D16A}"/>
              </a:ext>
            </a:extLst>
          </p:cNvPr>
          <p:cNvSpPr>
            <a:spLocks noGrp="1"/>
          </p:cNvSpPr>
          <p:nvPr>
            <p:ph type="body" sz="quarter" idx="14"/>
          </p:nvPr>
        </p:nvSpPr>
        <p:spPr>
          <a:xfrm>
            <a:off x="1368425" y="2133600"/>
            <a:ext cx="3590925" cy="3125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Text Placeholder 11">
            <a:extLst>
              <a:ext uri="{FF2B5EF4-FFF2-40B4-BE49-F238E27FC236}">
                <a16:creationId xmlns:a16="http://schemas.microsoft.com/office/drawing/2014/main" id="{3266090B-FA4B-8A7B-6076-FB5E0AC9A414}"/>
              </a:ext>
            </a:extLst>
          </p:cNvPr>
          <p:cNvSpPr>
            <a:spLocks noGrp="1"/>
          </p:cNvSpPr>
          <p:nvPr>
            <p:ph type="body" sz="quarter" idx="15"/>
          </p:nvPr>
        </p:nvSpPr>
        <p:spPr>
          <a:xfrm>
            <a:off x="7159625" y="1906588"/>
            <a:ext cx="3746500" cy="3063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4" name="Text Placeholder 13">
            <a:extLst>
              <a:ext uri="{FF2B5EF4-FFF2-40B4-BE49-F238E27FC236}">
                <a16:creationId xmlns:a16="http://schemas.microsoft.com/office/drawing/2014/main" id="{93099333-0D2C-16F7-CC3C-3388FD4FC3EE}"/>
              </a:ext>
            </a:extLst>
          </p:cNvPr>
          <p:cNvSpPr>
            <a:spLocks noGrp="1"/>
          </p:cNvSpPr>
          <p:nvPr>
            <p:ph type="body" sz="quarter" idx="16"/>
          </p:nvPr>
        </p:nvSpPr>
        <p:spPr>
          <a:xfrm>
            <a:off x="1906588" y="5675313"/>
            <a:ext cx="9880600" cy="885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23551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08649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42701943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564815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704" r:id="rId13"/>
    <p:sldLayoutId id="2147483673" r:id="rId14"/>
    <p:sldLayoutId id="214748370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85" r:id="rId1"/>
    <p:sldLayoutId id="2147483698" r:id="rId2"/>
    <p:sldLayoutId id="2147483699" r:id="rId3"/>
    <p:sldLayoutId id="2147483700" r:id="rId4"/>
    <p:sldLayoutId id="2147483701" r:id="rId5"/>
    <p:sldLayoutId id="2147483702" r:id="rId6"/>
    <p:sldLayoutId id="2147483703"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holloway@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mailto:n.ryder@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Qualtrics"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hitehunter844.deviantart.com/art/different-perspective-191090536"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blog/recruitment/deciphering-employer-bias-during-hiring-1446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hyperlink" Target="https://creativecommons.org/licenses/by/3.0/" TargetMode="External"/><Relationship Id="rId4" Type="http://schemas.openxmlformats.org/officeDocument/2006/relationships/hyperlink" Target="https://researchleap.com/preserving-the-uniqueness-of-english-teaching-at-early-childhood-education-teacher-perspectiv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hyperlink" Target="https://creativecommons.org/licenses/by-nd/3.0/" TargetMode="External"/><Relationship Id="rId5" Type="http://schemas.openxmlformats.org/officeDocument/2006/relationships/hyperlink" Target="https://theconversation.com/students-struggle-to-hear-teacher-in-new-fad-open-plan-classrooms-37102"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era.ac.uk/blog/positionality-and-reflexivity-for-early-career-researchers-and-postgraduate-researchers"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F71F20-F825-F752-F857-8CEE947EE1BB}"/>
              </a:ext>
            </a:extLst>
          </p:cNvPr>
          <p:cNvSpPr txBox="1"/>
          <p:nvPr/>
        </p:nvSpPr>
        <p:spPr>
          <a:xfrm>
            <a:off x="4176451" y="582623"/>
            <a:ext cx="2743200"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Aptos" panose="020B0004020202020204"/>
                <a:ea typeface="Calibri"/>
                <a:cs typeface="Calibri"/>
              </a:rPr>
              <a:t>ECDE </a:t>
            </a:r>
            <a:r>
              <a:rPr lang="en-GB" sz="4000" dirty="0">
                <a:solidFill>
                  <a:prstClr val="white"/>
                </a:solidFill>
                <a:latin typeface="Aptos" panose="020B0004020202020204"/>
                <a:ea typeface="Calibri"/>
                <a:cs typeface="Calibri"/>
              </a:rPr>
              <a:t>7012</a:t>
            </a:r>
            <a:endParaRPr kumimoji="0" lang="en-GB" sz="4000" b="0" i="0" u="none" strike="noStrike" kern="1200" cap="none" spc="0" normalizeH="0" baseline="0" noProof="0" dirty="0">
              <a:ln>
                <a:noFill/>
              </a:ln>
              <a:solidFill>
                <a:prstClr val="white"/>
              </a:solidFill>
              <a:effectLst/>
              <a:uLnTx/>
              <a:uFillTx/>
              <a:latin typeface="Aptos" panose="020B0004020202020204"/>
              <a:ea typeface="+mn-ea"/>
              <a:cs typeface="+mn-cs"/>
            </a:endParaRPr>
          </a:p>
        </p:txBody>
      </p:sp>
      <p:sp>
        <p:nvSpPr>
          <p:cNvPr id="5" name="TextBox 1">
            <a:extLst>
              <a:ext uri="{FF2B5EF4-FFF2-40B4-BE49-F238E27FC236}">
                <a16:creationId xmlns:a16="http://schemas.microsoft.com/office/drawing/2014/main" id="{AF600FC5-D8CD-81E1-D973-9198A0D024B7}"/>
              </a:ext>
            </a:extLst>
          </p:cNvPr>
          <p:cNvSpPr txBox="1"/>
          <p:nvPr/>
        </p:nvSpPr>
        <p:spPr>
          <a:xfrm>
            <a:off x="1560142" y="1600107"/>
            <a:ext cx="8307896" cy="156966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200" dirty="0">
                <a:solidFill>
                  <a:prstClr val="white"/>
                </a:solidFill>
                <a:latin typeface="Myriad Pro"/>
                <a:cs typeface="Arial"/>
              </a:rPr>
              <a:t>Research</a:t>
            </a:r>
            <a:r>
              <a:rPr lang="en-US" sz="3200" dirty="0">
                <a:solidFill>
                  <a:prstClr val="white"/>
                </a:solidFill>
                <a:latin typeface="Myriad Pro"/>
              </a:rPr>
              <a:t> Design and Management in Education</a:t>
            </a:r>
            <a:endParaRPr lang="en-US" dirty="0">
              <a:solidFill>
                <a:prstClr val="white"/>
              </a:solidFill>
            </a:endParaRPr>
          </a:p>
          <a:p>
            <a:pPr algn="ctr">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Session 6: </a:t>
            </a:r>
            <a:r>
              <a:rPr lang="en-US" sz="3200" dirty="0">
                <a:solidFill>
                  <a:prstClr val="white"/>
                </a:solidFill>
                <a:latin typeface="Myriad Pro"/>
              </a:rPr>
              <a:t>21st March 2026</a:t>
            </a:r>
            <a:endParaRPr lang="en-US" sz="3200" b="0" i="0" u="none" strike="noStrike" kern="1200" cap="none" spc="0" normalizeH="0" baseline="0" noProof="0" dirty="0">
              <a:ln>
                <a:noFill/>
              </a:ln>
              <a:solidFill>
                <a:prstClr val="white"/>
              </a:solidFill>
              <a:effectLst/>
              <a:uLnTx/>
              <a:uFillTx/>
              <a:latin typeface="Myriad Pro"/>
            </a:endParaRPr>
          </a:p>
        </p:txBody>
      </p:sp>
      <p:sp>
        <p:nvSpPr>
          <p:cNvPr id="6" name="TextBox 4">
            <a:extLst>
              <a:ext uri="{FF2B5EF4-FFF2-40B4-BE49-F238E27FC236}">
                <a16:creationId xmlns:a16="http://schemas.microsoft.com/office/drawing/2014/main" id="{237B12CD-741A-FE96-54D3-491CA1409F24}"/>
              </a:ext>
            </a:extLst>
          </p:cNvPr>
          <p:cNvSpPr txBox="1"/>
          <p:nvPr/>
        </p:nvSpPr>
        <p:spPr>
          <a:xfrm>
            <a:off x="3243742" y="3780626"/>
            <a:ext cx="5162025" cy="193899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ptos" panose="020B0004020202020204"/>
                <a:ea typeface="Calibri"/>
                <a:cs typeface="Calibri"/>
              </a:rPr>
              <a:t>Module Lead: Dr Julia Holloway </a:t>
            </a:r>
            <a:r>
              <a:rPr kumimoji="0" lang="en-GB" sz="2400" b="0" i="0" u="none" strike="noStrike" kern="1200" cap="none" spc="0" normalizeH="0" baseline="0" noProof="0" dirty="0">
                <a:ln>
                  <a:noFill/>
                </a:ln>
                <a:solidFill>
                  <a:prstClr val="white"/>
                </a:solidFill>
                <a:effectLst/>
                <a:uLnTx/>
                <a:uFillTx/>
                <a:latin typeface="Aptos" panose="020B0004020202020204"/>
                <a:ea typeface="Calibri"/>
                <a:cs typeface="Calibri"/>
                <a:hlinkClick r:id="rId3">
                  <a:extLst>
                    <a:ext uri="{A12FA001-AC4F-418D-AE19-62706E023703}">
                      <ahyp:hlinkClr xmlns:ahyp="http://schemas.microsoft.com/office/drawing/2018/hyperlinkcolor" val="tx"/>
                    </a:ext>
                  </a:extLst>
                </a:hlinkClick>
              </a:rPr>
              <a:t>j.holloway@uwtsd.ac.uk</a:t>
            </a:r>
            <a:endParaRPr lang="en-US">
              <a:solidFill>
                <a:prstClr val="white"/>
              </a:solidFill>
              <a:hlinkClick r:id="rId3">
                <a:extLst>
                  <a:ext uri="{A12FA001-AC4F-418D-AE19-62706E023703}">
                    <ahyp:hlinkClr xmlns:ahyp="http://schemas.microsoft.com/office/drawing/2018/hyperlinkcolor" val="tx"/>
                  </a:ext>
                </a:extLst>
              </a:hlinkClick>
            </a:endParaRPr>
          </a:p>
          <a:p>
            <a:pPr algn="ctr">
              <a:defRPr/>
            </a:pPr>
            <a:r>
              <a:rPr lang="en-GB" sz="2400" dirty="0">
                <a:solidFill>
                  <a:prstClr val="white"/>
                </a:solidFill>
                <a:latin typeface="Aptos" panose="020B0004020202020204"/>
                <a:ea typeface="Calibri"/>
                <a:cs typeface="Calibri"/>
              </a:rPr>
              <a:t>Module Deputy: Nanna Ryder</a:t>
            </a:r>
          </a:p>
          <a:p>
            <a:pPr algn="ctr">
              <a:defRPr/>
            </a:pPr>
            <a:r>
              <a:rPr lang="en-GB" sz="2400" dirty="0">
                <a:solidFill>
                  <a:schemeClr val="bg2"/>
                </a:solidFill>
                <a:latin typeface="Aptos" panose="020B0004020202020204"/>
                <a:ea typeface="Calibri"/>
                <a:cs typeface="Calibri"/>
                <a:hlinkClick r:id="rId4">
                  <a:extLst>
                    <a:ext uri="{A12FA001-AC4F-418D-AE19-62706E023703}">
                      <ahyp:hlinkClr xmlns:ahyp="http://schemas.microsoft.com/office/drawing/2018/hyperlinkcolor" val="tx"/>
                    </a:ext>
                  </a:extLst>
                </a:hlinkClick>
              </a:rPr>
              <a:t>n.ryder@uwtsd.ac.uk</a:t>
            </a:r>
          </a:p>
          <a:p>
            <a:pPr algn="ctr">
              <a:defRPr/>
            </a:pPr>
            <a:endParaRPr lang="en-GB" sz="2400" dirty="0">
              <a:solidFill>
                <a:prstClr val="white"/>
              </a:solidFill>
              <a:latin typeface="Aptos" panose="020B0004020202020204"/>
              <a:ea typeface="Calibri"/>
              <a:cs typeface="Calibri"/>
            </a:endParaRPr>
          </a:p>
        </p:txBody>
      </p:sp>
    </p:spTree>
    <p:extLst>
      <p:ext uri="{BB962C8B-B14F-4D97-AF65-F5344CB8AC3E}">
        <p14:creationId xmlns:p14="http://schemas.microsoft.com/office/powerpoint/2010/main" val="1717536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Overview of the day</a:t>
            </a:r>
          </a:p>
        </p:txBody>
      </p:sp>
      <p:sp>
        <p:nvSpPr>
          <p:cNvPr id="5" name="TextBox 4">
            <a:extLst>
              <a:ext uri="{FF2B5EF4-FFF2-40B4-BE49-F238E27FC236}">
                <a16:creationId xmlns:a16="http://schemas.microsoft.com/office/drawing/2014/main" id="{C6592225-FCB0-8F83-D333-AC6E361459FA}"/>
              </a:ext>
            </a:extLst>
          </p:cNvPr>
          <p:cNvSpPr txBox="1"/>
          <p:nvPr/>
        </p:nvSpPr>
        <p:spPr>
          <a:xfrm>
            <a:off x="1121434" y="2340634"/>
            <a:ext cx="5388591" cy="2031325"/>
          </a:xfrm>
          <a:prstGeom prst="rect">
            <a:avLst/>
          </a:prstGeom>
          <a:noFill/>
        </p:spPr>
        <p:txBody>
          <a:bodyPr wrap="none" rtlCol="0">
            <a:spAutoFit/>
          </a:bodyPr>
          <a:lstStyle/>
          <a:p>
            <a:r>
              <a:rPr lang="en-GB" dirty="0"/>
              <a:t>9:30 – 11:30    Quantitative approaches</a:t>
            </a:r>
          </a:p>
          <a:p>
            <a:endParaRPr lang="en-GB" dirty="0"/>
          </a:p>
          <a:p>
            <a:r>
              <a:rPr lang="en-GB" dirty="0"/>
              <a:t>11:30 – 13:00  Individual presentations and feedback</a:t>
            </a:r>
          </a:p>
          <a:p>
            <a:endParaRPr lang="en-GB" dirty="0"/>
          </a:p>
          <a:p>
            <a:r>
              <a:rPr lang="en-GB" dirty="0"/>
              <a:t>13:00 – 13:30   Lunch</a:t>
            </a:r>
          </a:p>
          <a:p>
            <a:endParaRPr lang="en-GB" dirty="0"/>
          </a:p>
          <a:p>
            <a:r>
              <a:rPr lang="en-GB" dirty="0"/>
              <a:t>13:30 – 15:30   Researcher positionality</a:t>
            </a:r>
          </a:p>
        </p:txBody>
      </p:sp>
    </p:spTree>
    <p:extLst>
      <p:ext uri="{BB962C8B-B14F-4D97-AF65-F5344CB8AC3E}">
        <p14:creationId xmlns:p14="http://schemas.microsoft.com/office/powerpoint/2010/main" val="1699021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a:xfrm>
            <a:off x="838200" y="365125"/>
            <a:ext cx="10515600" cy="1325563"/>
          </a:xfrm>
        </p:spPr>
        <p:txBody>
          <a:bodyPr anchor="ctr">
            <a:normAutofit/>
          </a:bodyPr>
          <a:lstStyle/>
          <a:p>
            <a:r>
              <a:rPr lang="en-GB" dirty="0"/>
              <a:t>Quantitative approaches:</a:t>
            </a:r>
          </a:p>
        </p:txBody>
      </p:sp>
      <p:pic>
        <p:nvPicPr>
          <p:cNvPr id="4" name="Content Placeholder 3" descr="A close up of a black background&#10;&#10;AI-generated content may be incorrect.">
            <a:extLst>
              <a:ext uri="{FF2B5EF4-FFF2-40B4-BE49-F238E27FC236}">
                <a16:creationId xmlns:a16="http://schemas.microsoft.com/office/drawing/2014/main" id="{0B2AD194-6867-6AAC-9F2A-D17A3369B620}"/>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838200" y="2121630"/>
            <a:ext cx="10515600" cy="3759327"/>
          </a:xfrm>
          <a:noFill/>
        </p:spPr>
      </p:pic>
    </p:spTree>
    <p:extLst>
      <p:ext uri="{BB962C8B-B14F-4D97-AF65-F5344CB8AC3E}">
        <p14:creationId xmlns:p14="http://schemas.microsoft.com/office/powerpoint/2010/main" val="992379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Colourful overlapping people icons">
            <a:extLst>
              <a:ext uri="{FF2B5EF4-FFF2-40B4-BE49-F238E27FC236}">
                <a16:creationId xmlns:a16="http://schemas.microsoft.com/office/drawing/2014/main" id="{32A5131E-B78A-F36E-639D-FF133705DC40}"/>
              </a:ext>
            </a:extLst>
          </p:cNvPr>
          <p:cNvPicPr>
            <a:picLocks noGrp="1" noChangeAspect="1"/>
          </p:cNvPicPr>
          <p:nvPr>
            <p:ph idx="1"/>
          </p:nvPr>
        </p:nvPicPr>
        <p:blipFill>
          <a:blip r:embed="rId3"/>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Presentations: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397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FE249-650C-D501-29B4-738C6827FCF8}"/>
              </a:ext>
            </a:extLst>
          </p:cNvPr>
          <p:cNvSpPr>
            <a:spLocks noGrp="1"/>
          </p:cNvSpPr>
          <p:nvPr>
            <p:ph type="title"/>
          </p:nvPr>
        </p:nvSpPr>
        <p:spPr/>
        <p:txBody>
          <a:bodyPr/>
          <a:lstStyle/>
          <a:p>
            <a:r>
              <a:rPr lang="en-GB" dirty="0"/>
              <a:t>Framework for critical discussion:</a:t>
            </a:r>
          </a:p>
        </p:txBody>
      </p:sp>
      <p:graphicFrame>
        <p:nvGraphicFramePr>
          <p:cNvPr id="4" name="Content Placeholder 3">
            <a:extLst>
              <a:ext uri="{FF2B5EF4-FFF2-40B4-BE49-F238E27FC236}">
                <a16:creationId xmlns:a16="http://schemas.microsoft.com/office/drawing/2014/main" id="{D8A855ED-9286-A7B5-827E-0C8B6F36DF05}"/>
              </a:ext>
            </a:extLst>
          </p:cNvPr>
          <p:cNvGraphicFramePr>
            <a:graphicFrameLocks noGrp="1"/>
          </p:cNvGraphicFramePr>
          <p:nvPr>
            <p:ph idx="1"/>
            <p:extLst>
              <p:ext uri="{D42A27DB-BD31-4B8C-83A1-F6EECF244321}">
                <p14:modId xmlns:p14="http://schemas.microsoft.com/office/powerpoint/2010/main" val="2966862983"/>
              </p:ext>
            </p:extLst>
          </p:nvPr>
        </p:nvGraphicFramePr>
        <p:xfrm>
          <a:off x="838200" y="1552755"/>
          <a:ext cx="10515600" cy="4848049"/>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1160792639"/>
                    </a:ext>
                  </a:extLst>
                </a:gridCol>
                <a:gridCol w="2103120">
                  <a:extLst>
                    <a:ext uri="{9D8B030D-6E8A-4147-A177-3AD203B41FA5}">
                      <a16:colId xmlns:a16="http://schemas.microsoft.com/office/drawing/2014/main" val="516860584"/>
                    </a:ext>
                  </a:extLst>
                </a:gridCol>
                <a:gridCol w="2103120">
                  <a:extLst>
                    <a:ext uri="{9D8B030D-6E8A-4147-A177-3AD203B41FA5}">
                      <a16:colId xmlns:a16="http://schemas.microsoft.com/office/drawing/2014/main" val="1403777321"/>
                    </a:ext>
                  </a:extLst>
                </a:gridCol>
                <a:gridCol w="2103120">
                  <a:extLst>
                    <a:ext uri="{9D8B030D-6E8A-4147-A177-3AD203B41FA5}">
                      <a16:colId xmlns:a16="http://schemas.microsoft.com/office/drawing/2014/main" val="455192749"/>
                    </a:ext>
                  </a:extLst>
                </a:gridCol>
                <a:gridCol w="2103120">
                  <a:extLst>
                    <a:ext uri="{9D8B030D-6E8A-4147-A177-3AD203B41FA5}">
                      <a16:colId xmlns:a16="http://schemas.microsoft.com/office/drawing/2014/main" val="789557256"/>
                    </a:ext>
                  </a:extLst>
                </a:gridCol>
              </a:tblGrid>
              <a:tr h="958954">
                <a:tc>
                  <a:txBody>
                    <a:bodyPr/>
                    <a:lstStyle/>
                    <a:p>
                      <a:r>
                        <a:rPr lang="en-GB" dirty="0"/>
                        <a:t>Presenter</a:t>
                      </a:r>
                    </a:p>
                  </a:txBody>
                  <a:tcPr/>
                </a:tc>
                <a:tc>
                  <a:txBody>
                    <a:bodyPr/>
                    <a:lstStyle/>
                    <a:p>
                      <a:r>
                        <a:rPr lang="en-GB" dirty="0"/>
                        <a:t>Things I found interesting</a:t>
                      </a:r>
                    </a:p>
                  </a:txBody>
                  <a:tcPr/>
                </a:tc>
                <a:tc>
                  <a:txBody>
                    <a:bodyPr/>
                    <a:lstStyle/>
                    <a:p>
                      <a:r>
                        <a:rPr lang="en-GB" dirty="0"/>
                        <a:t>Things that made me ponder</a:t>
                      </a:r>
                    </a:p>
                  </a:txBody>
                  <a:tcPr/>
                </a:tc>
                <a:tc>
                  <a:txBody>
                    <a:bodyPr/>
                    <a:lstStyle/>
                    <a:p>
                      <a:r>
                        <a:rPr lang="en-GB" dirty="0"/>
                        <a:t>Things I’d like to ‘magpie’</a:t>
                      </a:r>
                    </a:p>
                  </a:txBody>
                  <a:tcPr/>
                </a:tc>
                <a:tc>
                  <a:txBody>
                    <a:bodyPr/>
                    <a:lstStyle/>
                    <a:p>
                      <a:r>
                        <a:rPr lang="en-GB" dirty="0"/>
                        <a:t>Questions I’d like to ask</a:t>
                      </a:r>
                    </a:p>
                  </a:txBody>
                  <a:tcPr/>
                </a:tc>
                <a:extLst>
                  <a:ext uri="{0D108BD9-81ED-4DB2-BD59-A6C34878D82A}">
                    <a16:rowId xmlns:a16="http://schemas.microsoft.com/office/drawing/2014/main" val="4184104021"/>
                  </a:ext>
                </a:extLst>
              </a:tr>
              <a:tr h="555585">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613840772"/>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275156512"/>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867956800"/>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386450624"/>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269526577"/>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14940593"/>
                  </a:ext>
                </a:extLst>
              </a:tr>
              <a:tr h="555585">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656472613"/>
                  </a:ext>
                </a:extLst>
              </a:tr>
            </a:tbl>
          </a:graphicData>
        </a:graphic>
      </p:graphicFrame>
    </p:spTree>
    <p:extLst>
      <p:ext uri="{BB962C8B-B14F-4D97-AF65-F5344CB8AC3E}">
        <p14:creationId xmlns:p14="http://schemas.microsoft.com/office/powerpoint/2010/main" val="1443719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7" name="Picture 27">
            <a:extLst>
              <a:ext uri="{FF2B5EF4-FFF2-40B4-BE49-F238E27FC236}">
                <a16:creationId xmlns:a16="http://schemas.microsoft.com/office/drawing/2014/main" id="{966BCDCA-8468-14DE-800A-E8498A16AB2D}"/>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27436" b="16314"/>
          <a:stretch/>
        </p:blipFill>
        <p:spPr>
          <a:xfrm>
            <a:off x="20" y="1"/>
            <a:ext cx="12191980" cy="6857999"/>
          </a:xfrm>
          <a:prstGeom prst="rect">
            <a:avLst/>
          </a:prstGeom>
        </p:spPr>
      </p:pic>
      <p:sp>
        <p:nvSpPr>
          <p:cNvPr id="2" name="Title 1">
            <a:extLst>
              <a:ext uri="{FF2B5EF4-FFF2-40B4-BE49-F238E27FC236}">
                <a16:creationId xmlns:a16="http://schemas.microsoft.com/office/drawing/2014/main" id="{95C30083-C7A9-1010-4538-B0E684304A48}"/>
              </a:ext>
            </a:extLst>
          </p:cNvPr>
          <p:cNvSpPr>
            <a:spLocks noGrp="1"/>
          </p:cNvSpPr>
          <p:nvPr>
            <p:ph type="title"/>
          </p:nvPr>
        </p:nvSpPr>
        <p:spPr>
          <a:xfrm>
            <a:off x="1526766" y="728914"/>
            <a:ext cx="9144000" cy="2900518"/>
          </a:xfrm>
        </p:spPr>
        <p:txBody>
          <a:bodyPr vert="horz" lIns="91440" tIns="45720" rIns="91440" bIns="45720" rtlCol="0" anchor="b">
            <a:normAutofit/>
          </a:bodyPr>
          <a:lstStyle/>
          <a:p>
            <a:pPr algn="ctr"/>
            <a:r>
              <a:rPr lang="en-US" sz="6000" dirty="0" err="1">
                <a:solidFill>
                  <a:srgbClr val="FFFFFF"/>
                </a:solidFill>
              </a:rPr>
              <a:t>Safleoldeb</a:t>
            </a:r>
            <a:r>
              <a:rPr lang="en-US" sz="6000" dirty="0">
                <a:solidFill>
                  <a:srgbClr val="FFFFFF"/>
                </a:solidFill>
              </a:rPr>
              <a:t> </a:t>
            </a:r>
            <a:r>
              <a:rPr lang="en-US" sz="6000" dirty="0" err="1">
                <a:solidFill>
                  <a:srgbClr val="FFFFFF"/>
                </a:solidFill>
              </a:rPr>
              <a:t>Ymchwilydd</a:t>
            </a:r>
            <a:br>
              <a:rPr lang="en-US" sz="6000" dirty="0">
                <a:solidFill>
                  <a:srgbClr val="FFFFFF"/>
                </a:solidFill>
              </a:rPr>
            </a:br>
            <a:r>
              <a:rPr lang="en-US" sz="6000" dirty="0">
                <a:solidFill>
                  <a:srgbClr val="FFFFFF"/>
                </a:solidFill>
              </a:rPr>
              <a:t>Researcher Positionality</a:t>
            </a:r>
          </a:p>
        </p:txBody>
      </p:sp>
      <p:sp>
        <p:nvSpPr>
          <p:cNvPr id="28" name="TextBox 27">
            <a:extLst>
              <a:ext uri="{FF2B5EF4-FFF2-40B4-BE49-F238E27FC236}">
                <a16:creationId xmlns:a16="http://schemas.microsoft.com/office/drawing/2014/main" id="{DC45EC9E-AB9A-C95B-A1C9-60DCCC2D100E}"/>
              </a:ext>
            </a:extLst>
          </p:cNvPr>
          <p:cNvSpPr txBox="1"/>
          <p:nvPr/>
        </p:nvSpPr>
        <p:spPr>
          <a:xfrm>
            <a:off x="9857708" y="6657945"/>
            <a:ext cx="2334292"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Aptos" panose="020B0004020202020204"/>
                <a:ea typeface="+mn-ea"/>
                <a:cs typeface="+mn-cs"/>
                <a:hlinkClick r:id="rId3">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Aptos" panose="020B000402020202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Aptos" panose="020B0004020202020204"/>
                <a:ea typeface="+mn-ea"/>
                <a:cs typeface="+mn-cs"/>
                <a:hlinkClick r:id="rId4">
                  <a:extLst>
                    <a:ext uri="{A12FA001-AC4F-418D-AE19-62706E023703}">
                      <ahyp:hlinkClr xmlns:ahyp="http://schemas.microsoft.com/office/drawing/2018/hyperlinkcolor" val="tx"/>
                    </a:ext>
                  </a:extLst>
                </a:hlinkClick>
              </a:rPr>
              <a:t>CC BY-NC</a:t>
            </a:r>
            <a:r>
              <a:rPr kumimoji="0" lang="en-US" sz="700" b="0" i="0" u="none" strike="noStrike" kern="1200" cap="none" spc="0" normalizeH="0" baseline="0" noProof="0">
                <a:ln>
                  <a:noFill/>
                </a:ln>
                <a:solidFill>
                  <a:srgbClr val="FFFFFF"/>
                </a:solidFill>
                <a:effectLst/>
                <a:uLnTx/>
                <a:uFillTx/>
                <a:latin typeface="Aptos" panose="020B0004020202020204"/>
                <a:ea typeface="+mn-ea"/>
                <a:cs typeface="+mn-cs"/>
              </a:rPr>
              <a:t>.</a:t>
            </a:r>
          </a:p>
        </p:txBody>
      </p:sp>
    </p:spTree>
    <p:extLst>
      <p:ext uri="{BB962C8B-B14F-4D97-AF65-F5344CB8AC3E}">
        <p14:creationId xmlns:p14="http://schemas.microsoft.com/office/powerpoint/2010/main" val="29303347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F51F36-0CBC-472F-CD44-01CEF5EB5D11}"/>
              </a:ext>
            </a:extLst>
          </p:cNvPr>
          <p:cNvSpPr>
            <a:spLocks noGrp="1"/>
          </p:cNvSpPr>
          <p:nvPr>
            <p:ph type="title"/>
          </p:nvPr>
        </p:nvSpPr>
        <p:spPr>
          <a:xfrm>
            <a:off x="589560" y="856180"/>
            <a:ext cx="4560584" cy="1128068"/>
          </a:xfrm>
        </p:spPr>
        <p:txBody>
          <a:bodyPr anchor="ctr">
            <a:normAutofit/>
          </a:bodyPr>
          <a:lstStyle/>
          <a:p>
            <a:r>
              <a:rPr lang="en-GB" sz="2800">
                <a:cs typeface="Calibri Light"/>
              </a:rPr>
              <a:t>The importance of recognising researcher positionality</a:t>
            </a:r>
            <a:endParaRPr lang="en-GB" sz="2800"/>
          </a:p>
        </p:txBody>
      </p:sp>
      <p:grpSp>
        <p:nvGrpSpPr>
          <p:cNvPr id="24" name="Group 2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04D197-62FF-FA88-C8F0-E67362592204}"/>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GB" sz="1700">
                <a:cs typeface="Calibri"/>
              </a:rPr>
              <a:t>Everybody brings a set of cultural norms or practices to their working environment which affects their attitudes and behaviour</a:t>
            </a:r>
          </a:p>
          <a:p>
            <a:r>
              <a:rPr lang="en-GB" sz="1700">
                <a:cs typeface="Calibri"/>
              </a:rPr>
              <a:t>These can impact on the whole research process from identifying the focus of your research to interpreting and presenting the data.</a:t>
            </a:r>
          </a:p>
          <a:p>
            <a:pPr marL="0" indent="0">
              <a:buNone/>
            </a:pPr>
            <a:r>
              <a:rPr lang="en-GB" sz="1700">
                <a:cs typeface="Calibri"/>
              </a:rPr>
              <a:t>Consider:</a:t>
            </a:r>
          </a:p>
          <a:p>
            <a:pPr marL="0" indent="0">
              <a:buNone/>
            </a:pPr>
            <a:r>
              <a:rPr lang="en-GB" sz="1700">
                <a:cs typeface="Calibri"/>
              </a:rPr>
              <a:t>What kinds of assumptions might you bring to your work or research?</a:t>
            </a:r>
          </a:p>
          <a:p>
            <a:pPr marL="0" indent="0">
              <a:buNone/>
            </a:pPr>
            <a:r>
              <a:rPr lang="en-GB" sz="1700">
                <a:cs typeface="Calibri"/>
              </a:rPr>
              <a:t>Where might these assumptions originate from?</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4C055F0C-CF87-008A-7402-974E0A5AADF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9640" r="32334" b="2"/>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8AAD52D4-F037-4254-E4A2-6D425D0C7986}"/>
              </a:ext>
            </a:extLst>
          </p:cNvPr>
          <p:cNvSpPr txBox="1"/>
          <p:nvPr/>
        </p:nvSpPr>
        <p:spPr>
          <a:xfrm>
            <a:off x="8948680" y="5858593"/>
            <a:ext cx="2454518"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BY-SA-NC</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691781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omino effect white cut-outs and one blue cutout">
            <a:extLst>
              <a:ext uri="{FF2B5EF4-FFF2-40B4-BE49-F238E27FC236}">
                <a16:creationId xmlns:a16="http://schemas.microsoft.com/office/drawing/2014/main" id="{506CC80B-2598-B3B9-6BF9-57B164438C67}"/>
              </a:ext>
            </a:extLst>
          </p:cNvPr>
          <p:cNvPicPr>
            <a:picLocks noChangeAspect="1"/>
          </p:cNvPicPr>
          <p:nvPr/>
        </p:nvPicPr>
        <p:blipFill rotWithShape="1">
          <a:blip r:embed="rId3"/>
          <a:srcRect t="15666" r="-2" b="-2"/>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F35A0F-B694-630F-D216-DBADD6916A0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Insider-Outsider Debate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371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Free photo Decision Cons And Compare Pros Select Choice - Max Pixel">
            <a:extLst>
              <a:ext uri="{FF2B5EF4-FFF2-40B4-BE49-F238E27FC236}">
                <a16:creationId xmlns:a16="http://schemas.microsoft.com/office/drawing/2014/main" id="{5A34C3E1-FC05-AF38-1F27-6BEE2EAC6007}"/>
              </a:ext>
            </a:extLst>
          </p:cNvPr>
          <p:cNvPicPr>
            <a:picLocks noChangeAspect="1"/>
          </p:cNvPicPr>
          <p:nvPr/>
        </p:nvPicPr>
        <p:blipFill rotWithShape="1">
          <a:blip r:embed="rId3"/>
          <a:srcRect t="2993" b="1668"/>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F4442D-1941-C4EA-1B47-BB524AF0C4E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In pairs discuss:</a:t>
            </a:r>
          </a:p>
        </p:txBody>
      </p:sp>
      <p:sp>
        <p:nvSpPr>
          <p:cNvPr id="3" name="Content Placeholder 2">
            <a:extLst>
              <a:ext uri="{FF2B5EF4-FFF2-40B4-BE49-F238E27FC236}">
                <a16:creationId xmlns:a16="http://schemas.microsoft.com/office/drawing/2014/main" id="{213E4504-4003-91BF-FFCF-E02316DF9020}"/>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Which provides the greatest advantage – insider or outsider researcher?</a:t>
            </a:r>
          </a:p>
        </p:txBody>
      </p:sp>
    </p:spTree>
    <p:extLst>
      <p:ext uri="{BB962C8B-B14F-4D97-AF65-F5344CB8AC3E}">
        <p14:creationId xmlns:p14="http://schemas.microsoft.com/office/powerpoint/2010/main" val="1162155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75207ADC-AB3A-35E0-0545-D99F3162F17A}"/>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l="9877" r="5235" b="1"/>
          <a:stretch/>
        </p:blipFill>
        <p:spPr>
          <a:xfrm>
            <a:off x="20" y="1"/>
            <a:ext cx="12191980" cy="6857999"/>
          </a:xfrm>
          <a:prstGeom prst="rect">
            <a:avLst/>
          </a:prstGeom>
        </p:spPr>
      </p:pic>
      <p:sp>
        <p:nvSpPr>
          <p:cNvPr id="2" name="Title 1">
            <a:extLst>
              <a:ext uri="{FF2B5EF4-FFF2-40B4-BE49-F238E27FC236}">
                <a16:creationId xmlns:a16="http://schemas.microsoft.com/office/drawing/2014/main" id="{2BA261B3-163C-96EE-8EEE-76D1A5BD5B6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Locate yourself about the subject or object</a:t>
            </a:r>
          </a:p>
        </p:txBody>
      </p:sp>
      <p:sp>
        <p:nvSpPr>
          <p:cNvPr id="3" name="Content Placeholder 2">
            <a:extLst>
              <a:ext uri="{FF2B5EF4-FFF2-40B4-BE49-F238E27FC236}">
                <a16:creationId xmlns:a16="http://schemas.microsoft.com/office/drawing/2014/main" id="{892453BC-B130-67B2-3D28-A7ACEFBF1235}"/>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Acknowledge personal positions that have the potential to influence the research</a:t>
            </a:r>
          </a:p>
        </p:txBody>
      </p:sp>
      <p:sp>
        <p:nvSpPr>
          <p:cNvPr id="5" name="TextBox 4">
            <a:extLst>
              <a:ext uri="{FF2B5EF4-FFF2-40B4-BE49-F238E27FC236}">
                <a16:creationId xmlns:a16="http://schemas.microsoft.com/office/drawing/2014/main" id="{E81BCB92-A7CE-3E00-F851-0B6AB6787FC6}"/>
              </a:ext>
            </a:extLst>
          </p:cNvPr>
          <p:cNvSpPr txBox="1"/>
          <p:nvPr/>
        </p:nvSpPr>
        <p:spPr>
          <a:xfrm>
            <a:off x="9990756" y="6657945"/>
            <a:ext cx="2201244"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CC BY</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5718633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F425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83FD4F-31B4-3056-9683-20228267CB60}"/>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cs typeface="Calibri Light"/>
              </a:rPr>
              <a:t>Locate yourself about the participant</a:t>
            </a:r>
            <a:endParaRPr lang="en-GB">
              <a:solidFill>
                <a:srgbClr val="FFFFFF"/>
              </a:solidFill>
            </a:endParaRPr>
          </a:p>
        </p:txBody>
      </p:sp>
      <p:pic>
        <p:nvPicPr>
          <p:cNvPr id="4" name="Picture 4" descr="Teaching Kids Free Stock Photo - Public Domain Pictures">
            <a:extLst>
              <a:ext uri="{FF2B5EF4-FFF2-40B4-BE49-F238E27FC236}">
                <a16:creationId xmlns:a16="http://schemas.microsoft.com/office/drawing/2014/main" id="{8D693186-8AD3-AE32-9BBA-3A324A6501FA}"/>
              </a:ext>
            </a:extLst>
          </p:cNvPr>
          <p:cNvPicPr>
            <a:picLocks noChangeAspect="1"/>
          </p:cNvPicPr>
          <p:nvPr/>
        </p:nvPicPr>
        <p:blipFill rotWithShape="1">
          <a:blip r:embed="rId3"/>
          <a:srcRect r="329" b="-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5C1B8E-6822-CB1B-3659-0D6F3665ED6B}"/>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GB" sz="2000">
                <a:solidFill>
                  <a:srgbClr val="FFFFFF"/>
                </a:solidFill>
                <a:cs typeface="Calibri"/>
              </a:rPr>
              <a:t>How researchers and individuals view themselves as well as how others view them, but acknowledge that individuals may or may not be fully aware of how they and others have constructed their identities.</a:t>
            </a:r>
            <a:endParaRPr lang="en-GB" sz="2000">
              <a:solidFill>
                <a:srgbClr val="FFFFFF"/>
              </a:solidFill>
            </a:endParaRPr>
          </a:p>
        </p:txBody>
      </p:sp>
    </p:spTree>
    <p:extLst>
      <p:ext uri="{BB962C8B-B14F-4D97-AF65-F5344CB8AC3E}">
        <p14:creationId xmlns:p14="http://schemas.microsoft.com/office/powerpoint/2010/main" val="282120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5E1413-3728-0692-238F-7E18F98692CD}"/>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4100" kern="1200">
                <a:solidFill>
                  <a:schemeClr val="tx1"/>
                </a:solidFill>
                <a:latin typeface="+mj-lt"/>
                <a:ea typeface="+mj-ea"/>
                <a:cs typeface="+mj-cs"/>
              </a:rPr>
              <a:t>Locate yourself about research context and process</a:t>
            </a:r>
          </a:p>
        </p:txBody>
      </p:sp>
      <p:sp>
        <p:nvSpPr>
          <p:cNvPr id="3" name="Content Placeholder 2">
            <a:extLst>
              <a:ext uri="{FF2B5EF4-FFF2-40B4-BE49-F238E27FC236}">
                <a16:creationId xmlns:a16="http://schemas.microsoft.com/office/drawing/2014/main" id="{DBFB2E94-AB24-B772-FAC0-10DF2AE7823C}"/>
              </a:ext>
            </a:extLst>
          </p:cNvPr>
          <p:cNvSpPr>
            <a:spLocks noGrp="1"/>
          </p:cNvSpPr>
          <p:nvPr>
            <p:ph idx="1"/>
          </p:nvPr>
        </p:nvSpPr>
        <p:spPr>
          <a:xfrm>
            <a:off x="640080" y="5669280"/>
            <a:ext cx="10908792" cy="548640"/>
          </a:xfrm>
        </p:spPr>
        <p:txBody>
          <a:bodyPr vert="horz" lIns="91440" tIns="45720" rIns="91440" bIns="45720" rtlCol="0" anchor="ctr">
            <a:normAutofit/>
          </a:bodyPr>
          <a:lstStyle/>
          <a:p>
            <a:pPr marL="0" indent="0" algn="ctr">
              <a:buNone/>
            </a:pPr>
            <a:r>
              <a:rPr lang="en-US" sz="2400" kern="1200">
                <a:solidFill>
                  <a:schemeClr val="tx1"/>
                </a:solidFill>
                <a:latin typeface="+mn-lt"/>
                <a:ea typeface="+mn-ea"/>
                <a:cs typeface="+mn-cs"/>
              </a:rPr>
              <a:t>Research will be influenced by themselves and by research context and process</a:t>
            </a:r>
          </a:p>
        </p:txBody>
      </p:sp>
      <p:pic>
        <p:nvPicPr>
          <p:cNvPr id="4" name="Picture 4" descr="Free Images : person, girl, thoughtful, thailand, education, classroom ...">
            <a:extLst>
              <a:ext uri="{FF2B5EF4-FFF2-40B4-BE49-F238E27FC236}">
                <a16:creationId xmlns:a16="http://schemas.microsoft.com/office/drawing/2014/main" id="{CB512D49-2627-CE77-1B21-C3A14533BEA2}"/>
              </a:ext>
            </a:extLst>
          </p:cNvPr>
          <p:cNvPicPr>
            <a:picLocks noChangeAspect="1"/>
          </p:cNvPicPr>
          <p:nvPr/>
        </p:nvPicPr>
        <p:blipFill rotWithShape="1">
          <a:blip r:embed="rId3"/>
          <a:srcRect r="2998" b="1"/>
          <a:stretch/>
        </p:blipFill>
        <p:spPr>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p:spPr>
      </p:pic>
      <p:pic>
        <p:nvPicPr>
          <p:cNvPr id="5" name="Picture 5">
            <a:extLst>
              <a:ext uri="{FF2B5EF4-FFF2-40B4-BE49-F238E27FC236}">
                <a16:creationId xmlns:a16="http://schemas.microsoft.com/office/drawing/2014/main" id="{879F4BC3-1DEA-BEE1-961D-59DA931DEB98}"/>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9518" r="36618"/>
          <a:stretch/>
        </p:blipFill>
        <p:spPr>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p:spPr>
      </p:pic>
      <p:sp>
        <p:nvSpPr>
          <p:cNvPr id="13"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066D7455-C6AE-A29C-30BE-10C15041F842}"/>
              </a:ext>
            </a:extLst>
          </p:cNvPr>
          <p:cNvSpPr txBox="1"/>
          <p:nvPr/>
        </p:nvSpPr>
        <p:spPr>
          <a:xfrm>
            <a:off x="9851296" y="6657945"/>
            <a:ext cx="2340704" cy="200055"/>
          </a:xfrm>
          <a:prstGeom prst="rect">
            <a:avLst/>
          </a:prstGeom>
          <a:solidFill>
            <a:srgbClr val="000000"/>
          </a:solidFill>
        </p:spPr>
        <p:txBody>
          <a:bodyPr wrap="none">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5">
                  <a:extLst>
                    <a:ext uri="{A12FA001-AC4F-418D-AE19-62706E023703}">
                      <ahyp:hlinkClr xmlns:ahyp="http://schemas.microsoft.com/office/drawing/2018/hyperlinkcolor" val="tx"/>
                    </a:ext>
                  </a:extLst>
                </a:hlinkClick>
              </a:rPr>
              <a:t>This Photo</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hlinkClick r:id="rId6">
                  <a:extLst>
                    <a:ext uri="{A12FA001-AC4F-418D-AE19-62706E023703}">
                      <ahyp:hlinkClr xmlns:ahyp="http://schemas.microsoft.com/office/drawing/2018/hyperlinkcolor" val="tx"/>
                    </a:ext>
                  </a:extLst>
                </a:hlinkClick>
              </a:rPr>
              <a:t>CC BY-ND</a:t>
            </a:r>
            <a:r>
              <a:rPr kumimoji="0" lang="en-US" sz="700" b="0" i="0" u="none" strike="noStrike" kern="1200" cap="none" spc="0" normalizeH="0" baseline="0" noProof="0">
                <a:ln>
                  <a:noFill/>
                </a:ln>
                <a:solidFill>
                  <a:srgbClr val="FFFFFF"/>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640985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p:txBody>
          <a:bodyPr/>
          <a:lstStyle/>
          <a:p>
            <a:r>
              <a:rPr lang="en-GB" dirty="0"/>
              <a:t>Consider your researcher positionality.</a:t>
            </a:r>
            <a:br>
              <a:rPr lang="en-GB" dirty="0"/>
            </a:br>
            <a:r>
              <a:rPr lang="en-GB" dirty="0"/>
              <a:t> Locate yourself about the following:</a:t>
            </a:r>
          </a:p>
        </p:txBody>
      </p:sp>
      <p:graphicFrame>
        <p:nvGraphicFramePr>
          <p:cNvPr id="4" name="Content Placeholder 3">
            <a:extLst>
              <a:ext uri="{FF2B5EF4-FFF2-40B4-BE49-F238E27FC236}">
                <a16:creationId xmlns:a16="http://schemas.microsoft.com/office/drawing/2014/main" id="{ECADA1F0-50D0-9D9B-5BDD-2FE1008359A2}"/>
              </a:ext>
            </a:extLst>
          </p:cNvPr>
          <p:cNvGraphicFramePr>
            <a:graphicFrameLocks noGrp="1"/>
          </p:cNvGraphicFramePr>
          <p:nvPr>
            <p:ph idx="1"/>
          </p:nvPr>
        </p:nvGraphicFramePr>
        <p:xfrm>
          <a:off x="838200" y="1825625"/>
          <a:ext cx="10515600" cy="457708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373526674"/>
                    </a:ext>
                  </a:extLst>
                </a:gridCol>
                <a:gridCol w="3505200">
                  <a:extLst>
                    <a:ext uri="{9D8B030D-6E8A-4147-A177-3AD203B41FA5}">
                      <a16:colId xmlns:a16="http://schemas.microsoft.com/office/drawing/2014/main" val="574515955"/>
                    </a:ext>
                  </a:extLst>
                </a:gridCol>
                <a:gridCol w="3505200">
                  <a:extLst>
                    <a:ext uri="{9D8B030D-6E8A-4147-A177-3AD203B41FA5}">
                      <a16:colId xmlns:a16="http://schemas.microsoft.com/office/drawing/2014/main" val="4212360704"/>
                    </a:ext>
                  </a:extLst>
                </a:gridCol>
              </a:tblGrid>
              <a:tr h="370840">
                <a:tc>
                  <a:txBody>
                    <a:bodyPr/>
                    <a:lstStyle/>
                    <a:p>
                      <a:pPr algn="ctr"/>
                      <a:r>
                        <a:rPr lang="en-GB"/>
                        <a:t>Subject or Object</a:t>
                      </a:r>
                    </a:p>
                  </a:txBody>
                  <a:tcPr/>
                </a:tc>
                <a:tc>
                  <a:txBody>
                    <a:bodyPr/>
                    <a:lstStyle/>
                    <a:p>
                      <a:pPr algn="ctr"/>
                      <a:r>
                        <a:rPr lang="en-GB"/>
                        <a:t>Participant</a:t>
                      </a:r>
                    </a:p>
                  </a:txBody>
                  <a:tcPr/>
                </a:tc>
                <a:tc>
                  <a:txBody>
                    <a:bodyPr/>
                    <a:lstStyle/>
                    <a:p>
                      <a:pPr algn="ctr"/>
                      <a:r>
                        <a:rPr lang="en-GB"/>
                        <a:t>Research Context and Process</a:t>
                      </a:r>
                    </a:p>
                  </a:txBody>
                  <a:tcPr/>
                </a:tc>
                <a:extLst>
                  <a:ext uri="{0D108BD9-81ED-4DB2-BD59-A6C34878D82A}">
                    <a16:rowId xmlns:a16="http://schemas.microsoft.com/office/drawing/2014/main" val="2793033144"/>
                  </a:ext>
                </a:extLst>
              </a:tr>
              <a:tr h="370840">
                <a:tc>
                  <a:txBody>
                    <a:bodyPr/>
                    <a:lstStyle/>
                    <a:p>
                      <a:endParaRPr lang="en-GB"/>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79590840"/>
                  </a:ext>
                </a:extLst>
              </a:tr>
            </a:tbl>
          </a:graphicData>
        </a:graphic>
      </p:graphicFrame>
    </p:spTree>
    <p:extLst>
      <p:ext uri="{BB962C8B-B14F-4D97-AF65-F5344CB8AC3E}">
        <p14:creationId xmlns:p14="http://schemas.microsoft.com/office/powerpoint/2010/main" val="1784028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4FF78-63EC-E268-D504-333F98A0D042}"/>
              </a:ext>
            </a:extLst>
          </p:cNvPr>
          <p:cNvSpPr>
            <a:spLocks noGrp="1"/>
          </p:cNvSpPr>
          <p:nvPr>
            <p:ph type="title"/>
          </p:nvPr>
        </p:nvSpPr>
        <p:spPr>
          <a:xfrm>
            <a:off x="838200" y="365125"/>
            <a:ext cx="10515600" cy="1325563"/>
          </a:xfrm>
        </p:spPr>
        <p:txBody>
          <a:bodyPr anchor="ctr">
            <a:normAutofit/>
          </a:bodyPr>
          <a:lstStyle/>
          <a:p>
            <a:r>
              <a:rPr lang="en-GB" dirty="0"/>
              <a:t>Suggested reading:</a:t>
            </a:r>
          </a:p>
        </p:txBody>
      </p:sp>
      <p:pic>
        <p:nvPicPr>
          <p:cNvPr id="4" name="Picture 3" descr="A screenshot of a website&#10;&#10;AI-generated content may be incorrect.">
            <a:extLst>
              <a:ext uri="{FF2B5EF4-FFF2-40B4-BE49-F238E27FC236}">
                <a16:creationId xmlns:a16="http://schemas.microsoft.com/office/drawing/2014/main" id="{085C4FCD-6C31-A720-26FE-677689014A33}"/>
              </a:ext>
            </a:extLst>
          </p:cNvPr>
          <p:cNvPicPr>
            <a:picLocks noChangeAspect="1"/>
          </p:cNvPicPr>
          <p:nvPr/>
        </p:nvPicPr>
        <p:blipFill>
          <a:blip r:embed="rId2"/>
          <a:srcRect r="44627" b="-1"/>
          <a:stretch/>
        </p:blipFill>
        <p:spPr>
          <a:xfrm>
            <a:off x="838200" y="1825625"/>
            <a:ext cx="5181600" cy="4351338"/>
          </a:xfrm>
          <a:prstGeom prst="rect">
            <a:avLst/>
          </a:prstGeom>
          <a:noFill/>
        </p:spPr>
      </p:pic>
      <p:sp>
        <p:nvSpPr>
          <p:cNvPr id="3" name="Content Placeholder 2">
            <a:extLst>
              <a:ext uri="{FF2B5EF4-FFF2-40B4-BE49-F238E27FC236}">
                <a16:creationId xmlns:a16="http://schemas.microsoft.com/office/drawing/2014/main" id="{ABF99C3A-318B-8122-9AD2-37D2B053B386}"/>
              </a:ext>
            </a:extLst>
          </p:cNvPr>
          <p:cNvSpPr>
            <a:spLocks noGrp="1"/>
          </p:cNvSpPr>
          <p:nvPr>
            <p:ph sz="half" idx="2"/>
          </p:nvPr>
        </p:nvSpPr>
        <p:spPr>
          <a:xfrm>
            <a:off x="6172200" y="1825625"/>
            <a:ext cx="5181600" cy="4351338"/>
          </a:xfrm>
        </p:spPr>
        <p:txBody>
          <a:bodyPr vert="horz" lIns="91440" tIns="45720" rIns="91440" bIns="45720" rtlCol="0">
            <a:normAutofit/>
          </a:bodyPr>
          <a:lstStyle/>
          <a:p>
            <a:pPr marL="0" indent="0">
              <a:buNone/>
            </a:pPr>
            <a:r>
              <a:rPr lang="en-GB">
                <a:hlinkClick r:id="rId3"/>
              </a:rPr>
              <a:t>Positionality and reflexivity for early career researchers and postgraduate researchers | BERA</a:t>
            </a:r>
            <a:endParaRPr lang="en-US"/>
          </a:p>
        </p:txBody>
      </p:sp>
    </p:spTree>
    <p:extLst>
      <p:ext uri="{BB962C8B-B14F-4D97-AF65-F5344CB8AC3E}">
        <p14:creationId xmlns:p14="http://schemas.microsoft.com/office/powerpoint/2010/main" val="3586541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a:xfrm>
            <a:off x="1285240" y="1050595"/>
            <a:ext cx="8074815" cy="1618489"/>
          </a:xfrm>
        </p:spPr>
        <p:txBody>
          <a:bodyPr vert="horz" lIns="91440" tIns="45720" rIns="91440" bIns="45720" rtlCol="0" anchor="ctr">
            <a:normAutofit/>
          </a:bodyPr>
          <a:lstStyle/>
          <a:p>
            <a:r>
              <a:rPr lang="en-US" sz="7200" kern="1200">
                <a:latin typeface="+mj-lt"/>
                <a:ea typeface="+mj-ea"/>
                <a:cs typeface="+mj-cs"/>
              </a:rPr>
              <a:t>Next session:</a:t>
            </a:r>
          </a:p>
        </p:txBody>
      </p:sp>
      <p:sp>
        <p:nvSpPr>
          <p:cNvPr id="3" name="Content Placeholder 2">
            <a:extLst>
              <a:ext uri="{FF2B5EF4-FFF2-40B4-BE49-F238E27FC236}">
                <a16:creationId xmlns:a16="http://schemas.microsoft.com/office/drawing/2014/main" id="{25838C37-EC20-E352-0523-76AC0525D77F}"/>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r>
              <a:rPr lang="en-US" sz="4400" kern="1200" dirty="0">
                <a:latin typeface="+mn-lt"/>
                <a:ea typeface="+mn-ea"/>
                <a:cs typeface="+mn-cs"/>
              </a:rPr>
              <a:t>Tuesday 14</a:t>
            </a:r>
            <a:r>
              <a:rPr lang="en-US" sz="4400" kern="1200" baseline="30000" dirty="0">
                <a:latin typeface="+mn-lt"/>
                <a:ea typeface="+mn-ea"/>
                <a:cs typeface="+mn-cs"/>
              </a:rPr>
              <a:t>th</a:t>
            </a:r>
            <a:r>
              <a:rPr lang="en-US" sz="4400" kern="1200" dirty="0">
                <a:latin typeface="+mn-lt"/>
                <a:ea typeface="+mn-ea"/>
                <a:cs typeface="+mn-cs"/>
              </a:rPr>
              <a:t> April: Individual Tutorials</a:t>
            </a:r>
          </a:p>
        </p:txBody>
      </p:sp>
    </p:spTree>
    <p:extLst>
      <p:ext uri="{BB962C8B-B14F-4D97-AF65-F5344CB8AC3E}">
        <p14:creationId xmlns:p14="http://schemas.microsoft.com/office/powerpoint/2010/main" val="1997744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white question mark on a wall&#10;&#10;AI-generated content may be incorrect.">
            <a:extLst>
              <a:ext uri="{FF2B5EF4-FFF2-40B4-BE49-F238E27FC236}">
                <a16:creationId xmlns:a16="http://schemas.microsoft.com/office/drawing/2014/main" id="{BC802F62-98DD-F959-D6BD-4FF08A94F9E5}"/>
              </a:ext>
            </a:extLst>
          </p:cNvPr>
          <p:cNvPicPr>
            <a:picLocks noGrp="1" noChangeAspect="1"/>
          </p:cNvPicPr>
          <p:nvPr>
            <p:ph idx="1"/>
          </p:nvPr>
        </p:nvPicPr>
        <p:blipFill>
          <a:blip r:embed="rId2"/>
          <a:srcRect r="12890"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F73F9-0082-8A8C-24B7-F579208424D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Any questions?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8760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4" ma:contentTypeDescription="Create a new document." ma:contentTypeScope="" ma:versionID="bd553f5816e880c847bd62189d2b4110">
  <xsd:schema xmlns:xsd="http://www.w3.org/2001/XMLSchema" xmlns:xs="http://www.w3.org/2001/XMLSchema" xmlns:p="http://schemas.microsoft.com/office/2006/metadata/properties" xmlns:ns2="b32c28a0-a8b9-423e-b7e6-2e8a7477bef9" targetNamespace="http://schemas.microsoft.com/office/2006/metadata/properties" ma:root="true" ma:fieldsID="9233e294881767674248c4451ece8fb7" ns2:_="">
    <xsd:import namespace="b32c28a0-a8b9-423e-b7e6-2e8a7477bef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ABF6A1-FCF1-44B8-8930-68768B84D5AF}">
  <ds:schemaRefs>
    <ds:schemaRef ds:uri="http://schemas.microsoft.com/sharepoint/v3/contenttype/forms"/>
  </ds:schemaRefs>
</ds:datastoreItem>
</file>

<file path=customXml/itemProps2.xml><?xml version="1.0" encoding="utf-8"?>
<ds:datastoreItem xmlns:ds="http://schemas.openxmlformats.org/officeDocument/2006/customXml" ds:itemID="{6140B367-4E0E-4834-9272-06082BA4739E}">
  <ds:schemaRefs>
    <ds:schemaRef ds:uri="b32c28a0-a8b9-423e-b7e6-2e8a7477bef9"/>
    <ds:schemaRef ds:uri="http://www.w3.org/XML/1998/namespace"/>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purl.org/dc/terms/"/>
    <ds:schemaRef ds:uri="http://purl.org/dc/elements/1.1/"/>
    <ds:schemaRef ds:uri="http://schemas.microsoft.com/office/infopath/2007/PartnerControls"/>
  </ds:schemaRefs>
</ds:datastoreItem>
</file>

<file path=customXml/itemProps3.xml><?xml version="1.0" encoding="utf-8"?>
<ds:datastoreItem xmlns:ds="http://schemas.openxmlformats.org/officeDocument/2006/customXml" ds:itemID="{1DB655B7-5263-48E7-895E-34C806D749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2c28a0-a8b9-423e-b7e6-2e8a7477b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6991</TotalTime>
  <Words>1242</Words>
  <Application>Microsoft Office PowerPoint</Application>
  <PresentationFormat>Widescreen</PresentationFormat>
  <Paragraphs>87</Paragraphs>
  <Slides>16</Slides>
  <Notes>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16</vt:i4>
      </vt:variant>
    </vt:vector>
  </HeadingPairs>
  <TitlesOfParts>
    <vt:vector size="24" baseType="lpstr">
      <vt:lpstr>Myriad Pro</vt:lpstr>
      <vt:lpstr>Aptos</vt:lpstr>
      <vt:lpstr>Aptos Display</vt:lpstr>
      <vt:lpstr>Arial</vt:lpstr>
      <vt:lpstr>Calibri</vt:lpstr>
      <vt:lpstr>Calibri Light</vt:lpstr>
      <vt:lpstr>office theme</vt:lpstr>
      <vt:lpstr>office theme</vt:lpstr>
      <vt:lpstr>PowerPoint Presentation</vt:lpstr>
      <vt:lpstr>Overview of the day</vt:lpstr>
      <vt:lpstr>Quantitative approaches:</vt:lpstr>
      <vt:lpstr>Presentations:</vt:lpstr>
      <vt:lpstr>Framework for critical discussion:</vt:lpstr>
      <vt:lpstr>Safleoldeb Ymchwilydd Researcher Positionality</vt:lpstr>
      <vt:lpstr>The importance of recognising researcher positionality</vt:lpstr>
      <vt:lpstr>Insider-Outsider Debate</vt:lpstr>
      <vt:lpstr>In pairs discuss:</vt:lpstr>
      <vt:lpstr>Locate yourself about the subject or object</vt:lpstr>
      <vt:lpstr>Locate yourself about the participant</vt:lpstr>
      <vt:lpstr>Locate yourself about research context and process</vt:lpstr>
      <vt:lpstr>Consider your researcher positionality.  Locate yourself about the following:</vt:lpstr>
      <vt:lpstr>Suggested reading:</vt:lpstr>
      <vt:lpstr>Next session: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Julia Holloway</cp:lastModifiedBy>
  <cp:revision>172</cp:revision>
  <dcterms:created xsi:type="dcterms:W3CDTF">2024-12-10T16:35:11Z</dcterms:created>
  <dcterms:modified xsi:type="dcterms:W3CDTF">2026-03-23T08:39:56Z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ies>
</file>