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8"/>
  </p:notesMasterIdLst>
  <p:sldIdLst>
    <p:sldId id="256" r:id="rId2"/>
    <p:sldId id="257" r:id="rId3"/>
    <p:sldId id="263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307" autoAdjust="0"/>
  </p:normalViewPr>
  <p:slideViewPr>
    <p:cSldViewPr snapToGrid="0">
      <p:cViewPr varScale="1">
        <p:scale>
          <a:sx n="102" d="100"/>
          <a:sy n="102" d="100"/>
        </p:scale>
        <p:origin x="9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56CA0A-7E09-4132-A6EB-91FD4FF1095B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2CF067-0764-44D6-A178-8C0782BA18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98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supporting document is optional, this would help you to meet the Task 1 criteria requested by the assessment brief. No references needed for this Task 1 document.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CF067-0764-44D6-A178-8C0782BA18B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9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/>
              <a:t>Identify one to three root causes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CF067-0764-44D6-A178-8C0782BA18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18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CF067-0764-44D6-A178-8C0782BA18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870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66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834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6,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1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6,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8433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6,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48945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6,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827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230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5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76568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589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6,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21699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72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B941D-C1CC-4E22-9ED3-E004C137B9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126" y="979714"/>
            <a:ext cx="5320206" cy="2807540"/>
          </a:xfrm>
        </p:spPr>
        <p:txBody>
          <a:bodyPr>
            <a:normAutofit/>
          </a:bodyPr>
          <a:lstStyle/>
          <a:p>
            <a:r>
              <a:rPr lang="en-GB" dirty="0"/>
              <a:t>Assessment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A2C8AA-D1D6-4EF3-A523-748585CED0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1731" y="4112623"/>
            <a:ext cx="5078996" cy="15948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Student Name</a:t>
            </a:r>
          </a:p>
          <a:p>
            <a:r>
              <a:rPr lang="en-GB" dirty="0"/>
              <a:t>Student Number</a:t>
            </a:r>
          </a:p>
          <a:p>
            <a:r>
              <a:rPr lang="en-GB" dirty="0"/>
              <a:t>Module Code</a:t>
            </a:r>
          </a:p>
          <a:p>
            <a:r>
              <a:rPr lang="en-GB" dirty="0"/>
              <a:t>..etc..</a:t>
            </a:r>
          </a:p>
        </p:txBody>
      </p:sp>
      <p:pic>
        <p:nvPicPr>
          <p:cNvPr id="4" name="Picture 3" descr="Color rainbow striped background">
            <a:extLst>
              <a:ext uri="{FF2B5EF4-FFF2-40B4-BE49-F238E27FC236}">
                <a16:creationId xmlns:a16="http://schemas.microsoft.com/office/drawing/2014/main" id="{D1A1719D-9FB7-4911-BDB9-B1F0E3CFBE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07" r="31404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86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79EA-1051-483A-9861-9D6C8459E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the complex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8A171-D4E1-463E-8924-309790B4D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A brief discussion on the nature of the complex problem</a:t>
            </a:r>
          </a:p>
        </p:txBody>
      </p:sp>
    </p:spTree>
    <p:extLst>
      <p:ext uri="{BB962C8B-B14F-4D97-AF65-F5344CB8AC3E}">
        <p14:creationId xmlns:p14="http://schemas.microsoft.com/office/powerpoint/2010/main" val="1457242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D1E75-A4D7-1081-411A-EF6962FCA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Impact of the COMPLEX problem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441C2-2F08-6F5E-EEF0-B42E11767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Please list the Impacts of the complex problem (actual and potential) on the overall performance of the organization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281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1FD7-3E92-420B-9DF8-7690EB120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cause-and-effect analysis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9F9F7-EBBD-4F8F-A81F-521D512D6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Include 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a picture of your “</a:t>
            </a:r>
            <a:r>
              <a:rPr lang="en-US" sz="2400" b="1" dirty="0">
                <a:latin typeface="Calibri" panose="020F0502020204030204" pitchFamily="34" charset="0"/>
                <a:ea typeface="Times New Roman" panose="02020603050405020304" pitchFamily="18" charset="0"/>
              </a:rPr>
              <a:t>Fishbone diagram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” to demonstrate your </a:t>
            </a:r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research-informed cause-and-effect analysis of the complex problem.</a:t>
            </a:r>
            <a:b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</a:br>
            <a:endParaRPr lang="en-US" sz="24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Do not forget to identify the </a:t>
            </a:r>
            <a:r>
              <a:rPr lang="en-US" sz="2400" b="1" dirty="0">
                <a:latin typeface="Calibri" panose="020F0502020204030204" pitchFamily="34" charset="0"/>
              </a:rPr>
              <a:t>root causes </a:t>
            </a:r>
            <a:r>
              <a:rPr lang="en-US" sz="2400" dirty="0">
                <a:latin typeface="Calibri" panose="020F0502020204030204" pitchFamily="34" charset="0"/>
              </a:rPr>
              <a:t>of the complex problem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421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8FEF2-286B-4F41-BAF2-25375C9B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alternative solutions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47679-A09F-4B20-A0AF-AB6707B3D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1800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Suggest three alternative solutions that could resolve (fix) the root cause(s) </a:t>
            </a:r>
          </a:p>
          <a:p>
            <a:r>
              <a:rPr lang="en-US" sz="2400" dirty="0">
                <a:latin typeface="Calibri" panose="020F0502020204030204" pitchFamily="34" charset="0"/>
              </a:rPr>
              <a:t>Please not each solution should attempt to fix all (or most of the root causes) of the identified root causes, if you have identified more then one root causes.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5500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843B1-0F73-4F06-A29A-E495101A6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evaluation of alternative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7E6C1-9571-4C7E-94EB-33F82291B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Use one of the following  tools to evaluate the alternative  solutions to the complex problem with an aim of choosing the most appropriate solution.</a:t>
            </a:r>
            <a:br>
              <a:rPr lang="en-GB" sz="2400" dirty="0"/>
            </a:br>
            <a:r>
              <a:rPr lang="en-GB" sz="2400" dirty="0"/>
              <a:t> </a:t>
            </a:r>
          </a:p>
          <a:p>
            <a:pPr marL="56007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Weighted decision making matrix  (Preferred)</a:t>
            </a:r>
          </a:p>
          <a:p>
            <a:pPr marL="56007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PMI (refer to Week 7) </a:t>
            </a:r>
          </a:p>
        </p:txBody>
      </p:sp>
    </p:spTree>
    <p:extLst>
      <p:ext uri="{BB962C8B-B14F-4D97-AF65-F5344CB8AC3E}">
        <p14:creationId xmlns:p14="http://schemas.microsoft.com/office/powerpoint/2010/main" val="3295748326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RegularSeedLeftStep">
      <a:dk1>
        <a:srgbClr val="000000"/>
      </a:dk1>
      <a:lt1>
        <a:srgbClr val="FFFFFF"/>
      </a:lt1>
      <a:dk2>
        <a:srgbClr val="181734"/>
      </a:dk2>
      <a:lt2>
        <a:srgbClr val="F1F0F3"/>
      </a:lt2>
      <a:accent1>
        <a:srgbClr val="96A91E"/>
      </a:accent1>
      <a:accent2>
        <a:srgbClr val="C99716"/>
      </a:accent2>
      <a:accent3>
        <a:srgbClr val="E6632A"/>
      </a:accent3>
      <a:accent4>
        <a:srgbClr val="D4182D"/>
      </a:accent4>
      <a:accent5>
        <a:srgbClr val="E62A8D"/>
      </a:accent5>
      <a:accent6>
        <a:srgbClr val="D418CA"/>
      </a:accent6>
      <a:hlink>
        <a:srgbClr val="6555C6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222</Words>
  <Application>Microsoft Office PowerPoint</Application>
  <PresentationFormat>Widescreen</PresentationFormat>
  <Paragraphs>28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Bembo</vt:lpstr>
      <vt:lpstr>Calibri</vt:lpstr>
      <vt:lpstr>ArchiveVTI</vt:lpstr>
      <vt:lpstr>Assessment Title</vt:lpstr>
      <vt:lpstr>Nature of the complex problem</vt:lpstr>
      <vt:lpstr>Impact of the COMPLEX problem</vt:lpstr>
      <vt:lpstr>cause-and-effect analysis </vt:lpstr>
      <vt:lpstr>alternative solutions </vt:lpstr>
      <vt:lpstr>evaluation of alternative solutions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Balendran Kandasamy</dc:creator>
  <cp:lastModifiedBy>Balendran Kandasamy</cp:lastModifiedBy>
  <cp:revision>41</cp:revision>
  <dcterms:created xsi:type="dcterms:W3CDTF">2021-10-27T22:15:06Z</dcterms:created>
  <dcterms:modified xsi:type="dcterms:W3CDTF">2023-03-06T10:39:59Z</dcterms:modified>
</cp:coreProperties>
</file>