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66" r:id="rId2"/>
    <p:sldId id="256" r:id="rId3"/>
    <p:sldId id="270" r:id="rId4"/>
    <p:sldId id="257" r:id="rId5"/>
    <p:sldId id="258" r:id="rId6"/>
    <p:sldId id="259" r:id="rId7"/>
    <p:sldId id="260" r:id="rId8"/>
    <p:sldId id="261" r:id="rId9"/>
    <p:sldId id="262" r:id="rId10"/>
    <p:sldId id="263" r:id="rId11"/>
    <p:sldId id="264" r:id="rId12"/>
    <p:sldId id="265"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B72595-C43E-744D-9A55-D2D989E533AE}" v="52" dt="2026-07-10T11:24:40.7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78"/>
    <p:restoredTop sz="94674"/>
  </p:normalViewPr>
  <p:slideViewPr>
    <p:cSldViewPr snapToGrid="0">
      <p:cViewPr varScale="1">
        <p:scale>
          <a:sx n="102" d="100"/>
          <a:sy n="102" d="100"/>
        </p:scale>
        <p:origin x="6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eis2026@gmail.com" userId="ee21cfdf58b9136c" providerId="LiveId" clId="{94E023F3-4D55-5576-B90E-375DBB15944B}"/>
    <pc:docChg chg="undo custSel addSld modSld sldOrd">
      <pc:chgData name="mreis2026@gmail.com" userId="ee21cfdf58b9136c" providerId="LiveId" clId="{94E023F3-4D55-5576-B90E-375DBB15944B}" dt="2026-07-10T11:32:47.276" v="6042" actId="255"/>
      <pc:docMkLst>
        <pc:docMk/>
      </pc:docMkLst>
      <pc:sldChg chg="addSp delSp modSp mod ord setBg addAnim delAnim">
        <pc:chgData name="mreis2026@gmail.com" userId="ee21cfdf58b9136c" providerId="LiveId" clId="{94E023F3-4D55-5576-B90E-375DBB15944B}" dt="2026-07-10T11:27:58.645" v="6027" actId="122"/>
        <pc:sldMkLst>
          <pc:docMk/>
          <pc:sldMk cId="28240062" sldId="256"/>
        </pc:sldMkLst>
        <pc:spChg chg="mod">
          <ac:chgData name="mreis2026@gmail.com" userId="ee21cfdf58b9136c" providerId="LiveId" clId="{94E023F3-4D55-5576-B90E-375DBB15944B}" dt="2026-07-10T11:27:25.779" v="6026" actId="26606"/>
          <ac:spMkLst>
            <pc:docMk/>
            <pc:sldMk cId="28240062" sldId="256"/>
            <ac:spMk id="2" creationId="{AD894A28-369C-390D-14C5-97A78E570D5F}"/>
          </ac:spMkLst>
        </pc:spChg>
        <pc:spChg chg="mod">
          <ac:chgData name="mreis2026@gmail.com" userId="ee21cfdf58b9136c" providerId="LiveId" clId="{94E023F3-4D55-5576-B90E-375DBB15944B}" dt="2026-07-10T11:27:58.645" v="6027" actId="122"/>
          <ac:spMkLst>
            <pc:docMk/>
            <pc:sldMk cId="28240062" sldId="256"/>
            <ac:spMk id="3" creationId="{AA4CBEC7-1E8E-7B3A-A9AC-2078558941B8}"/>
          </ac:spMkLst>
        </pc:spChg>
        <pc:spChg chg="add del">
          <ac:chgData name="mreis2026@gmail.com" userId="ee21cfdf58b9136c" providerId="LiveId" clId="{94E023F3-4D55-5576-B90E-375DBB15944B}" dt="2026-07-10T11:26:57.421" v="6018" actId="26606"/>
          <ac:spMkLst>
            <pc:docMk/>
            <pc:sldMk cId="28240062" sldId="256"/>
            <ac:spMk id="8" creationId="{DF43132E-D4DF-4A83-9344-A782D0F5D9F6}"/>
          </ac:spMkLst>
        </pc:spChg>
        <pc:spChg chg="add del">
          <ac:chgData name="mreis2026@gmail.com" userId="ee21cfdf58b9136c" providerId="LiveId" clId="{94E023F3-4D55-5576-B90E-375DBB15944B}" dt="2026-07-10T11:27:00.873" v="6020" actId="26606"/>
          <ac:spMkLst>
            <pc:docMk/>
            <pc:sldMk cId="28240062" sldId="256"/>
            <ac:spMk id="9" creationId="{0DC895F7-4E59-40FB-87DD-ACE47F94C143}"/>
          </ac:spMkLst>
        </pc:spChg>
        <pc:spChg chg="add del">
          <ac:chgData name="mreis2026@gmail.com" userId="ee21cfdf58b9136c" providerId="LiveId" clId="{94E023F3-4D55-5576-B90E-375DBB15944B}" dt="2026-07-10T11:27:20.668" v="6024" actId="26606"/>
          <ac:spMkLst>
            <pc:docMk/>
            <pc:sldMk cId="28240062" sldId="256"/>
            <ac:spMk id="13" creationId="{0DC895F7-4E59-40FB-87DD-ACE47F94C143}"/>
          </ac:spMkLst>
        </pc:spChg>
        <pc:spChg chg="add del">
          <ac:chgData name="mreis2026@gmail.com" userId="ee21cfdf58b9136c" providerId="LiveId" clId="{94E023F3-4D55-5576-B90E-375DBB15944B}" dt="2026-07-10T11:27:25.779" v="6026" actId="26606"/>
          <ac:spMkLst>
            <pc:docMk/>
            <pc:sldMk cId="28240062" sldId="256"/>
            <ac:spMk id="17" creationId="{3D1E5586-8BB5-40F6-96C3-2E87DD7CE5CD}"/>
          </ac:spMkLst>
        </pc:spChg>
        <pc:picChg chg="add del">
          <ac:chgData name="mreis2026@gmail.com" userId="ee21cfdf58b9136c" providerId="LiveId" clId="{94E023F3-4D55-5576-B90E-375DBB15944B}" dt="2026-07-10T11:27:00.873" v="6020" actId="26606"/>
          <ac:picMkLst>
            <pc:docMk/>
            <pc:sldMk cId="28240062" sldId="256"/>
            <ac:picMk id="5" creationId="{C9977503-E8E9-BF91-1645-24303564EA9F}"/>
          </ac:picMkLst>
        </pc:picChg>
        <pc:picChg chg="add del">
          <ac:chgData name="mreis2026@gmail.com" userId="ee21cfdf58b9136c" providerId="LiveId" clId="{94E023F3-4D55-5576-B90E-375DBB15944B}" dt="2026-07-10T11:27:00.873" v="6020" actId="26606"/>
          <ac:picMkLst>
            <pc:docMk/>
            <pc:sldMk cId="28240062" sldId="256"/>
            <ac:picMk id="11" creationId="{1A4C720E-710D-44F8-A8D7-2BAA61E1814B}"/>
          </ac:picMkLst>
        </pc:picChg>
        <pc:picChg chg="add del">
          <ac:chgData name="mreis2026@gmail.com" userId="ee21cfdf58b9136c" providerId="LiveId" clId="{94E023F3-4D55-5576-B90E-375DBB15944B}" dt="2026-07-10T11:27:20.668" v="6024" actId="26606"/>
          <ac:picMkLst>
            <pc:docMk/>
            <pc:sldMk cId="28240062" sldId="256"/>
            <ac:picMk id="14" creationId="{D949D2DC-4495-11F3-7DCE-B487F6860CBB}"/>
          </ac:picMkLst>
        </pc:picChg>
        <pc:picChg chg="add del">
          <ac:chgData name="mreis2026@gmail.com" userId="ee21cfdf58b9136c" providerId="LiveId" clId="{94E023F3-4D55-5576-B90E-375DBB15944B}" dt="2026-07-10T11:27:20.668" v="6024" actId="26606"/>
          <ac:picMkLst>
            <pc:docMk/>
            <pc:sldMk cId="28240062" sldId="256"/>
            <ac:picMk id="15" creationId="{1A4C720E-710D-44F8-A8D7-2BAA61E1814B}"/>
          </ac:picMkLst>
        </pc:picChg>
        <pc:cxnChg chg="add del">
          <ac:chgData name="mreis2026@gmail.com" userId="ee21cfdf58b9136c" providerId="LiveId" clId="{94E023F3-4D55-5576-B90E-375DBB15944B}" dt="2026-07-10T11:26:57.421" v="6018" actId="26606"/>
          <ac:cxnSpMkLst>
            <pc:docMk/>
            <pc:sldMk cId="28240062" sldId="256"/>
            <ac:cxnSpMk id="10" creationId="{6AA24BC1-1577-4586-AD7A-417660E37253}"/>
          </ac:cxnSpMkLst>
        </pc:cxnChg>
        <pc:cxnChg chg="add del">
          <ac:chgData name="mreis2026@gmail.com" userId="ee21cfdf58b9136c" providerId="LiveId" clId="{94E023F3-4D55-5576-B90E-375DBB15944B}" dt="2026-07-10T11:27:25.779" v="6026" actId="26606"/>
          <ac:cxnSpMkLst>
            <pc:docMk/>
            <pc:sldMk cId="28240062" sldId="256"/>
            <ac:cxnSpMk id="18" creationId="{8A832D40-B9E2-4CE7-9E0A-B35591EA2035}"/>
          </ac:cxnSpMkLst>
        </pc:cxnChg>
      </pc:sldChg>
      <pc:sldChg chg="modSp mod">
        <pc:chgData name="mreis2026@gmail.com" userId="ee21cfdf58b9136c" providerId="LiveId" clId="{94E023F3-4D55-5576-B90E-375DBB15944B}" dt="2026-07-10T11:19:23.098" v="5970" actId="27636"/>
        <pc:sldMkLst>
          <pc:docMk/>
          <pc:sldMk cId="3757809590" sldId="257"/>
        </pc:sldMkLst>
        <pc:spChg chg="mod">
          <ac:chgData name="mreis2026@gmail.com" userId="ee21cfdf58b9136c" providerId="LiveId" clId="{94E023F3-4D55-5576-B90E-375DBB15944B}" dt="2026-07-10T11:19:23.078" v="5969" actId="27636"/>
          <ac:spMkLst>
            <pc:docMk/>
            <pc:sldMk cId="3757809590" sldId="257"/>
            <ac:spMk id="2" creationId="{E132C68C-CF76-BFDD-5DA8-FC596A98301A}"/>
          </ac:spMkLst>
        </pc:spChg>
        <pc:spChg chg="mod">
          <ac:chgData name="mreis2026@gmail.com" userId="ee21cfdf58b9136c" providerId="LiveId" clId="{94E023F3-4D55-5576-B90E-375DBB15944B}" dt="2026-07-10T11:19:23.098" v="5970" actId="27636"/>
          <ac:spMkLst>
            <pc:docMk/>
            <pc:sldMk cId="3757809590" sldId="257"/>
            <ac:spMk id="3" creationId="{0B1C8FED-0591-B920-717E-4243BCF99968}"/>
          </ac:spMkLst>
        </pc:spChg>
      </pc:sldChg>
      <pc:sldChg chg="modSp mod">
        <pc:chgData name="mreis2026@gmail.com" userId="ee21cfdf58b9136c" providerId="LiveId" clId="{94E023F3-4D55-5576-B90E-375DBB15944B}" dt="2026-07-10T11:30:03.337" v="6030" actId="255"/>
        <pc:sldMkLst>
          <pc:docMk/>
          <pc:sldMk cId="2186212786" sldId="258"/>
        </pc:sldMkLst>
        <pc:spChg chg="mod">
          <ac:chgData name="mreis2026@gmail.com" userId="ee21cfdf58b9136c" providerId="LiveId" clId="{94E023F3-4D55-5576-B90E-375DBB15944B}" dt="2026-07-10T11:19:23.106" v="5971" actId="27636"/>
          <ac:spMkLst>
            <pc:docMk/>
            <pc:sldMk cId="2186212786" sldId="258"/>
            <ac:spMk id="2" creationId="{66E06272-C9DF-40AD-51DE-8A8577C0BCB5}"/>
          </ac:spMkLst>
        </pc:spChg>
        <pc:spChg chg="mod">
          <ac:chgData name="mreis2026@gmail.com" userId="ee21cfdf58b9136c" providerId="LiveId" clId="{94E023F3-4D55-5576-B90E-375DBB15944B}" dt="2026-07-10T11:30:03.337" v="6030" actId="255"/>
          <ac:spMkLst>
            <pc:docMk/>
            <pc:sldMk cId="2186212786" sldId="258"/>
            <ac:spMk id="3" creationId="{3E0DB28A-2BF7-43F4-D4A9-CE2EC2937FC2}"/>
          </ac:spMkLst>
        </pc:spChg>
      </pc:sldChg>
      <pc:sldChg chg="modSp mod">
        <pc:chgData name="mreis2026@gmail.com" userId="ee21cfdf58b9136c" providerId="LiveId" clId="{94E023F3-4D55-5576-B90E-375DBB15944B}" dt="2026-07-10T11:32:47.276" v="6042" actId="255"/>
        <pc:sldMkLst>
          <pc:docMk/>
          <pc:sldMk cId="1600727462" sldId="259"/>
        </pc:sldMkLst>
        <pc:spChg chg="mod">
          <ac:chgData name="mreis2026@gmail.com" userId="ee21cfdf58b9136c" providerId="LiveId" clId="{94E023F3-4D55-5576-B90E-375DBB15944B}" dt="2026-07-10T11:32:31.462" v="6040" actId="255"/>
          <ac:spMkLst>
            <pc:docMk/>
            <pc:sldMk cId="1600727462" sldId="259"/>
            <ac:spMk id="2" creationId="{D302AB61-4636-567E-5001-9B0ACB63D335}"/>
          </ac:spMkLst>
        </pc:spChg>
        <pc:spChg chg="mod">
          <ac:chgData name="mreis2026@gmail.com" userId="ee21cfdf58b9136c" providerId="LiveId" clId="{94E023F3-4D55-5576-B90E-375DBB15944B}" dt="2026-07-10T11:32:47.276" v="6042" actId="255"/>
          <ac:spMkLst>
            <pc:docMk/>
            <pc:sldMk cId="1600727462" sldId="259"/>
            <ac:spMk id="3" creationId="{012848E1-FF9C-1AB6-8B8A-50C649D3293B}"/>
          </ac:spMkLst>
        </pc:spChg>
      </pc:sldChg>
      <pc:sldChg chg="modSp mod">
        <pc:chgData name="mreis2026@gmail.com" userId="ee21cfdf58b9136c" providerId="LiveId" clId="{94E023F3-4D55-5576-B90E-375DBB15944B}" dt="2026-07-10T11:32:01.768" v="6039" actId="14100"/>
        <pc:sldMkLst>
          <pc:docMk/>
          <pc:sldMk cId="1350792071" sldId="260"/>
        </pc:sldMkLst>
        <pc:spChg chg="mod">
          <ac:chgData name="mreis2026@gmail.com" userId="ee21cfdf58b9136c" providerId="LiveId" clId="{94E023F3-4D55-5576-B90E-375DBB15944B}" dt="2026-07-09T14:40:43.247" v="4484"/>
          <ac:spMkLst>
            <pc:docMk/>
            <pc:sldMk cId="1350792071" sldId="260"/>
            <ac:spMk id="2" creationId="{0475A1E3-01F7-B7E2-AD5D-262903780DBB}"/>
          </ac:spMkLst>
        </pc:spChg>
        <pc:spChg chg="mod">
          <ac:chgData name="mreis2026@gmail.com" userId="ee21cfdf58b9136c" providerId="LiveId" clId="{94E023F3-4D55-5576-B90E-375DBB15944B}" dt="2026-07-10T11:32:01.768" v="6039" actId="14100"/>
          <ac:spMkLst>
            <pc:docMk/>
            <pc:sldMk cId="1350792071" sldId="260"/>
            <ac:spMk id="3" creationId="{DB35988A-0BBA-9AC7-56C0-1A58F69B39DD}"/>
          </ac:spMkLst>
        </pc:spChg>
      </pc:sldChg>
      <pc:sldChg chg="modSp mod">
        <pc:chgData name="mreis2026@gmail.com" userId="ee21cfdf58b9136c" providerId="LiveId" clId="{94E023F3-4D55-5576-B90E-375DBB15944B}" dt="2026-07-10T11:20:26.931" v="5981" actId="14100"/>
        <pc:sldMkLst>
          <pc:docMk/>
          <pc:sldMk cId="3599958423" sldId="261"/>
        </pc:sldMkLst>
        <pc:spChg chg="mod">
          <ac:chgData name="mreis2026@gmail.com" userId="ee21cfdf58b9136c" providerId="LiveId" clId="{94E023F3-4D55-5576-B90E-375DBB15944B}" dt="2026-07-10T11:19:23.137" v="5972" actId="27636"/>
          <ac:spMkLst>
            <pc:docMk/>
            <pc:sldMk cId="3599958423" sldId="261"/>
            <ac:spMk id="2" creationId="{E5CD8323-10AC-9CA4-F9C3-B895587EB578}"/>
          </ac:spMkLst>
        </pc:spChg>
        <pc:spChg chg="mod">
          <ac:chgData name="mreis2026@gmail.com" userId="ee21cfdf58b9136c" providerId="LiveId" clId="{94E023F3-4D55-5576-B90E-375DBB15944B}" dt="2026-07-10T11:20:26.931" v="5981" actId="14100"/>
          <ac:spMkLst>
            <pc:docMk/>
            <pc:sldMk cId="3599958423" sldId="261"/>
            <ac:spMk id="3" creationId="{E319CDBC-E9A6-458E-38EA-0225723F1041}"/>
          </ac:spMkLst>
        </pc:spChg>
      </pc:sldChg>
      <pc:sldChg chg="modSp mod">
        <pc:chgData name="mreis2026@gmail.com" userId="ee21cfdf58b9136c" providerId="LiveId" clId="{94E023F3-4D55-5576-B90E-375DBB15944B}" dt="2026-07-10T11:19:23.151" v="5973" actId="27636"/>
        <pc:sldMkLst>
          <pc:docMk/>
          <pc:sldMk cId="3128417786" sldId="262"/>
        </pc:sldMkLst>
        <pc:spChg chg="mod">
          <ac:chgData name="mreis2026@gmail.com" userId="ee21cfdf58b9136c" providerId="LiveId" clId="{94E023F3-4D55-5576-B90E-375DBB15944B}" dt="2026-07-10T11:19:23.151" v="5973" actId="27636"/>
          <ac:spMkLst>
            <pc:docMk/>
            <pc:sldMk cId="3128417786" sldId="262"/>
            <ac:spMk id="2" creationId="{C124A9EC-1F50-798E-F430-47A591069446}"/>
          </ac:spMkLst>
        </pc:spChg>
        <pc:spChg chg="mod">
          <ac:chgData name="mreis2026@gmail.com" userId="ee21cfdf58b9136c" providerId="LiveId" clId="{94E023F3-4D55-5576-B90E-375DBB15944B}" dt="2026-07-10T10:51:32.759" v="5650" actId="14100"/>
          <ac:spMkLst>
            <pc:docMk/>
            <pc:sldMk cId="3128417786" sldId="262"/>
            <ac:spMk id="3" creationId="{06865E5E-F428-39A9-E6CC-A8E492FD44B3}"/>
          </ac:spMkLst>
        </pc:spChg>
      </pc:sldChg>
      <pc:sldChg chg="modSp mod">
        <pc:chgData name="mreis2026@gmail.com" userId="ee21cfdf58b9136c" providerId="LiveId" clId="{94E023F3-4D55-5576-B90E-375DBB15944B}" dt="2026-07-10T11:24:09.221" v="6001" actId="14100"/>
        <pc:sldMkLst>
          <pc:docMk/>
          <pc:sldMk cId="2699729917" sldId="263"/>
        </pc:sldMkLst>
        <pc:spChg chg="mod">
          <ac:chgData name="mreis2026@gmail.com" userId="ee21cfdf58b9136c" providerId="LiveId" clId="{94E023F3-4D55-5576-B90E-375DBB15944B}" dt="2026-07-10T11:19:23.155" v="5974" actId="27636"/>
          <ac:spMkLst>
            <pc:docMk/>
            <pc:sldMk cId="2699729917" sldId="263"/>
            <ac:spMk id="2" creationId="{A44F1431-8974-6FC5-9B35-143E077654D2}"/>
          </ac:spMkLst>
        </pc:spChg>
        <pc:spChg chg="mod">
          <ac:chgData name="mreis2026@gmail.com" userId="ee21cfdf58b9136c" providerId="LiveId" clId="{94E023F3-4D55-5576-B90E-375DBB15944B}" dt="2026-07-10T11:24:09.221" v="6001" actId="14100"/>
          <ac:spMkLst>
            <pc:docMk/>
            <pc:sldMk cId="2699729917" sldId="263"/>
            <ac:spMk id="3" creationId="{6B4062FA-2049-1BB9-ABE6-3B627917AA5E}"/>
          </ac:spMkLst>
        </pc:spChg>
      </pc:sldChg>
      <pc:sldChg chg="modSp new mod">
        <pc:chgData name="mreis2026@gmail.com" userId="ee21cfdf58b9136c" providerId="LiveId" clId="{94E023F3-4D55-5576-B90E-375DBB15944B}" dt="2026-07-10T11:19:23.201" v="5976" actId="27636"/>
        <pc:sldMkLst>
          <pc:docMk/>
          <pc:sldMk cId="2466649199" sldId="264"/>
        </pc:sldMkLst>
        <pc:spChg chg="mod">
          <ac:chgData name="mreis2026@gmail.com" userId="ee21cfdf58b9136c" providerId="LiveId" clId="{94E023F3-4D55-5576-B90E-375DBB15944B}" dt="2026-07-10T11:19:23.201" v="5976" actId="27636"/>
          <ac:spMkLst>
            <pc:docMk/>
            <pc:sldMk cId="2466649199" sldId="264"/>
            <ac:spMk id="2" creationId="{2B170A5E-ED71-15A1-7D8F-16A07CB4C2AF}"/>
          </ac:spMkLst>
        </pc:spChg>
        <pc:spChg chg="mod">
          <ac:chgData name="mreis2026@gmail.com" userId="ee21cfdf58b9136c" providerId="LiveId" clId="{94E023F3-4D55-5576-B90E-375DBB15944B}" dt="2026-07-10T11:19:23.199" v="5975" actId="27636"/>
          <ac:spMkLst>
            <pc:docMk/>
            <pc:sldMk cId="2466649199" sldId="264"/>
            <ac:spMk id="3" creationId="{933413A8-0FC4-89D7-89D7-D9D1C0AEE9BC}"/>
          </ac:spMkLst>
        </pc:spChg>
      </pc:sldChg>
      <pc:sldChg chg="modSp new mod">
        <pc:chgData name="mreis2026@gmail.com" userId="ee21cfdf58b9136c" providerId="LiveId" clId="{94E023F3-4D55-5576-B90E-375DBB15944B}" dt="2026-07-10T11:19:13.395" v="5961" actId="27636"/>
        <pc:sldMkLst>
          <pc:docMk/>
          <pc:sldMk cId="4047562232" sldId="265"/>
        </pc:sldMkLst>
        <pc:spChg chg="mod">
          <ac:chgData name="mreis2026@gmail.com" userId="ee21cfdf58b9136c" providerId="LiveId" clId="{94E023F3-4D55-5576-B90E-375DBB15944B}" dt="2026-06-29T13:18:55.146" v="4318" actId="14100"/>
          <ac:spMkLst>
            <pc:docMk/>
            <pc:sldMk cId="4047562232" sldId="265"/>
            <ac:spMk id="2" creationId="{305B712D-E953-CFA3-FA35-7FF118D03A8F}"/>
          </ac:spMkLst>
        </pc:spChg>
        <pc:spChg chg="mod">
          <ac:chgData name="mreis2026@gmail.com" userId="ee21cfdf58b9136c" providerId="LiveId" clId="{94E023F3-4D55-5576-B90E-375DBB15944B}" dt="2026-07-10T11:19:13.395" v="5961" actId="27636"/>
          <ac:spMkLst>
            <pc:docMk/>
            <pc:sldMk cId="4047562232" sldId="265"/>
            <ac:spMk id="3" creationId="{C56EB5DB-C40F-5147-D980-5060782DF13C}"/>
          </ac:spMkLst>
        </pc:spChg>
      </pc:sldChg>
      <pc:sldChg chg="addSp modSp new mod ord">
        <pc:chgData name="mreis2026@gmail.com" userId="ee21cfdf58b9136c" providerId="LiveId" clId="{94E023F3-4D55-5576-B90E-375DBB15944B}" dt="2026-07-10T11:26:10.238" v="6014" actId="27636"/>
        <pc:sldMkLst>
          <pc:docMk/>
          <pc:sldMk cId="559675777" sldId="266"/>
        </pc:sldMkLst>
        <pc:spChg chg="mod">
          <ac:chgData name="mreis2026@gmail.com" userId="ee21cfdf58b9136c" providerId="LiveId" clId="{94E023F3-4D55-5576-B90E-375DBB15944B}" dt="2026-07-10T11:24:51.201" v="6003" actId="14100"/>
          <ac:spMkLst>
            <pc:docMk/>
            <pc:sldMk cId="559675777" sldId="266"/>
            <ac:spMk id="2" creationId="{4B201F0B-B7DC-5F65-9A81-9A2DF108AA66}"/>
          </ac:spMkLst>
        </pc:spChg>
        <pc:spChg chg="mod">
          <ac:chgData name="mreis2026@gmail.com" userId="ee21cfdf58b9136c" providerId="LiveId" clId="{94E023F3-4D55-5576-B90E-375DBB15944B}" dt="2026-07-10T11:26:10.238" v="6014" actId="27636"/>
          <ac:spMkLst>
            <pc:docMk/>
            <pc:sldMk cId="559675777" sldId="266"/>
            <ac:spMk id="3" creationId="{E7C280B9-366E-97B6-1D6D-F1DB6CE61E9B}"/>
          </ac:spMkLst>
        </pc:spChg>
        <pc:spChg chg="add mod">
          <ac:chgData name="mreis2026@gmail.com" userId="ee21cfdf58b9136c" providerId="LiveId" clId="{94E023F3-4D55-5576-B90E-375DBB15944B}" dt="2026-06-29T12:47:20.251" v="3782" actId="1076"/>
          <ac:spMkLst>
            <pc:docMk/>
            <pc:sldMk cId="559675777" sldId="266"/>
            <ac:spMk id="4" creationId="{BB3DA155-E8AC-BE68-FB53-0AF7C3D1D8C6}"/>
          </ac:spMkLst>
        </pc:spChg>
        <pc:picChg chg="add mod">
          <ac:chgData name="mreis2026@gmail.com" userId="ee21cfdf58b9136c" providerId="LiveId" clId="{94E023F3-4D55-5576-B90E-375DBB15944B}" dt="2026-07-10T11:24:40.733" v="6002" actId="14100"/>
          <ac:picMkLst>
            <pc:docMk/>
            <pc:sldMk cId="559675777" sldId="266"/>
            <ac:picMk id="1025" creationId="{608538B0-590C-6989-9D53-DC8B2681A1E6}"/>
          </ac:picMkLst>
        </pc:picChg>
      </pc:sldChg>
      <pc:sldChg chg="addSp delSp modSp new mod">
        <pc:chgData name="mreis2026@gmail.com" userId="ee21cfdf58b9136c" providerId="LiveId" clId="{94E023F3-4D55-5576-B90E-375DBB15944B}" dt="2026-07-10T11:19:23.233" v="5977" actId="27636"/>
        <pc:sldMkLst>
          <pc:docMk/>
          <pc:sldMk cId="1676589275" sldId="267"/>
        </pc:sldMkLst>
        <pc:spChg chg="mod">
          <ac:chgData name="mreis2026@gmail.com" userId="ee21cfdf58b9136c" providerId="LiveId" clId="{94E023F3-4D55-5576-B90E-375DBB15944B}" dt="2026-07-10T11:19:23.233" v="5977" actId="27636"/>
          <ac:spMkLst>
            <pc:docMk/>
            <pc:sldMk cId="1676589275" sldId="267"/>
            <ac:spMk id="2" creationId="{DAD22DBD-3824-0549-E0DF-9FAB80480EC2}"/>
          </ac:spMkLst>
        </pc:spChg>
        <pc:graphicFrameChg chg="add mod modGraphic">
          <ac:chgData name="mreis2026@gmail.com" userId="ee21cfdf58b9136c" providerId="LiveId" clId="{94E023F3-4D55-5576-B90E-375DBB15944B}" dt="2026-06-29T13:20:53.305" v="4335" actId="255"/>
          <ac:graphicFrameMkLst>
            <pc:docMk/>
            <pc:sldMk cId="1676589275" sldId="267"/>
            <ac:graphicFrameMk id="5" creationId="{DE7F4D2D-167F-38BF-8EB5-BB20E4788876}"/>
          </ac:graphicFrameMkLst>
        </pc:graphicFrameChg>
      </pc:sldChg>
      <pc:sldChg chg="modSp new mod">
        <pc:chgData name="mreis2026@gmail.com" userId="ee21cfdf58b9136c" providerId="LiveId" clId="{94E023F3-4D55-5576-B90E-375DBB15944B}" dt="2026-07-10T11:19:23.242" v="5978" actId="27636"/>
        <pc:sldMkLst>
          <pc:docMk/>
          <pc:sldMk cId="1172078802" sldId="268"/>
        </pc:sldMkLst>
        <pc:spChg chg="mod">
          <ac:chgData name="mreis2026@gmail.com" userId="ee21cfdf58b9136c" providerId="LiveId" clId="{94E023F3-4D55-5576-B90E-375DBB15944B}" dt="2026-07-10T11:19:22.792" v="5964"/>
          <ac:spMkLst>
            <pc:docMk/>
            <pc:sldMk cId="1172078802" sldId="268"/>
            <ac:spMk id="2" creationId="{5E5B70A7-E3F3-EF19-5A8E-8D5D68F3A01D}"/>
          </ac:spMkLst>
        </pc:spChg>
        <pc:spChg chg="mod">
          <ac:chgData name="mreis2026@gmail.com" userId="ee21cfdf58b9136c" providerId="LiveId" clId="{94E023F3-4D55-5576-B90E-375DBB15944B}" dt="2026-07-10T11:19:23.242" v="5978" actId="27636"/>
          <ac:spMkLst>
            <pc:docMk/>
            <pc:sldMk cId="1172078802" sldId="268"/>
            <ac:spMk id="3" creationId="{CD24ABFD-7B74-D5DA-2D25-1CFA8FF0918D}"/>
          </ac:spMkLst>
        </pc:spChg>
      </pc:sldChg>
      <pc:sldChg chg="modSp new mod">
        <pc:chgData name="mreis2026@gmail.com" userId="ee21cfdf58b9136c" providerId="LiveId" clId="{94E023F3-4D55-5576-B90E-375DBB15944B}" dt="2026-07-10T11:23:07.200" v="5998" actId="27636"/>
        <pc:sldMkLst>
          <pc:docMk/>
          <pc:sldMk cId="2627052712" sldId="269"/>
        </pc:sldMkLst>
        <pc:spChg chg="mod">
          <ac:chgData name="mreis2026@gmail.com" userId="ee21cfdf58b9136c" providerId="LiveId" clId="{94E023F3-4D55-5576-B90E-375DBB15944B}" dt="2026-06-29T13:22:33.016" v="4356" actId="14100"/>
          <ac:spMkLst>
            <pc:docMk/>
            <pc:sldMk cId="2627052712" sldId="269"/>
            <ac:spMk id="2" creationId="{48FFF474-DA03-3D67-A195-514D89100C93}"/>
          </ac:spMkLst>
        </pc:spChg>
        <pc:spChg chg="mod">
          <ac:chgData name="mreis2026@gmail.com" userId="ee21cfdf58b9136c" providerId="LiveId" clId="{94E023F3-4D55-5576-B90E-375DBB15944B}" dt="2026-07-10T11:23:07.200" v="5998" actId="27636"/>
          <ac:spMkLst>
            <pc:docMk/>
            <pc:sldMk cId="2627052712" sldId="269"/>
            <ac:spMk id="3" creationId="{23C982E6-0B53-A513-D7BB-C25FD3A69519}"/>
          </ac:spMkLst>
        </pc:spChg>
      </pc:sldChg>
      <pc:sldChg chg="modSp new mod">
        <pc:chgData name="mreis2026@gmail.com" userId="ee21cfdf58b9136c" providerId="LiveId" clId="{94E023F3-4D55-5576-B90E-375DBB15944B}" dt="2026-07-10T11:29:27.539" v="6029" actId="27636"/>
        <pc:sldMkLst>
          <pc:docMk/>
          <pc:sldMk cId="2341019253" sldId="270"/>
        </pc:sldMkLst>
        <pc:spChg chg="mod">
          <ac:chgData name="mreis2026@gmail.com" userId="ee21cfdf58b9136c" providerId="LiveId" clId="{94E023F3-4D55-5576-B90E-375DBB15944B}" dt="2026-07-10T11:19:23.067" v="5968" actId="27636"/>
          <ac:spMkLst>
            <pc:docMk/>
            <pc:sldMk cId="2341019253" sldId="270"/>
            <ac:spMk id="2" creationId="{A6DF5DB1-0668-012C-29CC-89CE6A06E286}"/>
          </ac:spMkLst>
        </pc:spChg>
        <pc:spChg chg="mod">
          <ac:chgData name="mreis2026@gmail.com" userId="ee21cfdf58b9136c" providerId="LiveId" clId="{94E023F3-4D55-5576-B90E-375DBB15944B}" dt="2026-07-10T11:29:27.539" v="6029" actId="27636"/>
          <ac:spMkLst>
            <pc:docMk/>
            <pc:sldMk cId="2341019253" sldId="270"/>
            <ac:spMk id="3" creationId="{968680C9-8DD5-69F4-60C7-5401236D6BF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2415657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127012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1624716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F280F82-E51D-AC43-985A-3A4E37B1CCBB}" type="datetimeFigureOut">
              <a:rPr lang="en-US" smtClean="0"/>
              <a:t>7/9/26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3560942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F280F82-E51D-AC43-985A-3A4E37B1CCBB}" type="datetimeFigureOut">
              <a:rPr lang="en-US" smtClean="0"/>
              <a:t>7/9/26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3813962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F280F82-E51D-AC43-985A-3A4E37B1CCBB}" type="datetimeFigureOut">
              <a:rPr lang="en-US" smtClean="0"/>
              <a:t>7/9/26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904660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F280F82-E51D-AC43-985A-3A4E37B1CCBB}" type="datetimeFigureOut">
              <a:rPr lang="en-US" smtClean="0"/>
              <a:t>7/9/26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730760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F280F82-E51D-AC43-985A-3A4E37B1CCBB}" type="datetimeFigureOut">
              <a:rPr lang="en-US" smtClean="0"/>
              <a:t>7/9/26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2792835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F280F82-E51D-AC43-985A-3A4E37B1CCBB}" type="datetimeFigureOut">
              <a:rPr lang="en-US" smtClean="0"/>
              <a:t>7/9/26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2500142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F280F82-E51D-AC43-985A-3A4E37B1CCBB}" type="datetimeFigureOut">
              <a:rPr lang="en-US" smtClean="0"/>
              <a:t>7/9/26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2414676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7648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33787910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3528164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1823633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1870538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460458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280F82-E51D-AC43-985A-3A4E37B1CCBB}" type="datetimeFigureOut">
              <a:rPr lang="en-US" smtClean="0"/>
              <a:t>7/9/26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44F15D-D515-EC48-BD9F-C44635C16BE6}" type="slidenum">
              <a:rPr lang="en-US" smtClean="0"/>
              <a:t>‹#›</a:t>
            </a:fld>
            <a:endParaRPr lang="en-US"/>
          </a:p>
        </p:txBody>
      </p:sp>
    </p:spTree>
    <p:extLst>
      <p:ext uri="{BB962C8B-B14F-4D97-AF65-F5344CB8AC3E}">
        <p14:creationId xmlns:p14="http://schemas.microsoft.com/office/powerpoint/2010/main" val="1490690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F280F82-E51D-AC43-985A-3A4E37B1CCBB}" type="datetimeFigureOut">
              <a:rPr lang="en-US" smtClean="0"/>
              <a:t>7/9/26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44F15D-D515-EC48-BD9F-C44635C16BE6}" type="slidenum">
              <a:rPr lang="en-US" smtClean="0"/>
              <a:t>‹#›</a:t>
            </a:fld>
            <a:endParaRPr lang="en-US"/>
          </a:p>
        </p:txBody>
      </p:sp>
    </p:spTree>
    <p:extLst>
      <p:ext uri="{BB962C8B-B14F-4D97-AF65-F5344CB8AC3E}">
        <p14:creationId xmlns:p14="http://schemas.microsoft.com/office/powerpoint/2010/main" val="100060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Users/admin/Library/Group%20Containers/UBF8T346G9.ms/WebArchiveCopyPasteTempFiles/com.microsoft.Word/-wodkcm7_400x400.pn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01F0B-B7DC-5F65-9A81-9A2DF108AA66}"/>
              </a:ext>
            </a:extLst>
          </p:cNvPr>
          <p:cNvSpPr>
            <a:spLocks noGrp="1"/>
          </p:cNvSpPr>
          <p:nvPr>
            <p:ph type="title"/>
          </p:nvPr>
        </p:nvSpPr>
        <p:spPr>
          <a:xfrm>
            <a:off x="4229100" y="145058"/>
            <a:ext cx="3733800" cy="2692729"/>
          </a:xfrm>
        </p:spPr>
        <p:txBody>
          <a:bodyPr/>
          <a:lstStyle/>
          <a:p>
            <a:endParaRPr lang="en-US" dirty="0"/>
          </a:p>
        </p:txBody>
      </p:sp>
      <p:sp>
        <p:nvSpPr>
          <p:cNvPr id="3" name="Content Placeholder 2">
            <a:extLst>
              <a:ext uri="{FF2B5EF4-FFF2-40B4-BE49-F238E27FC236}">
                <a16:creationId xmlns:a16="http://schemas.microsoft.com/office/drawing/2014/main" id="{E7C280B9-366E-97B6-1D6D-F1DB6CE61E9B}"/>
              </a:ext>
            </a:extLst>
          </p:cNvPr>
          <p:cNvSpPr>
            <a:spLocks noGrp="1"/>
          </p:cNvSpPr>
          <p:nvPr>
            <p:ph idx="1"/>
          </p:nvPr>
        </p:nvSpPr>
        <p:spPr>
          <a:xfrm>
            <a:off x="961697" y="3429000"/>
            <a:ext cx="10566274" cy="3283852"/>
          </a:xfrm>
        </p:spPr>
        <p:txBody>
          <a:bodyPr>
            <a:normAutofit fontScale="92500" lnSpcReduction="20000"/>
          </a:bodyPr>
          <a:lstStyle/>
          <a:p>
            <a:pPr>
              <a:lnSpc>
                <a:spcPct val="170000"/>
              </a:lnSpc>
            </a:pPr>
            <a:r>
              <a:rPr lang="en-GB" b="1" dirty="0">
                <a:latin typeface="Arial" panose="020B0604020202020204" pitchFamily="34" charset="0"/>
                <a:cs typeface="Arial" panose="020B0604020202020204" pitchFamily="34" charset="0"/>
              </a:rPr>
              <a:t>Programme of Study:	BA (Hons) Leadership and Management Skills for the Workplace</a:t>
            </a:r>
            <a:endParaRPr lang="en-GB" dirty="0">
              <a:latin typeface="Arial" panose="020B0604020202020204" pitchFamily="34" charset="0"/>
              <a:cs typeface="Arial" panose="020B0604020202020204" pitchFamily="34" charset="0"/>
            </a:endParaRPr>
          </a:p>
          <a:p>
            <a:pPr>
              <a:lnSpc>
                <a:spcPct val="170000"/>
              </a:lnSpc>
            </a:pPr>
            <a:r>
              <a:rPr lang="en-GB" b="1" dirty="0">
                <a:latin typeface="Arial" panose="020B0604020202020204" pitchFamily="34" charset="0"/>
                <a:cs typeface="Arial" panose="020B0604020202020204" pitchFamily="34" charset="0"/>
              </a:rPr>
              <a:t>Module Name &amp; Code: 	Developing and Managing Individuals and Teams LCLM5002 </a:t>
            </a:r>
          </a:p>
          <a:p>
            <a:pPr>
              <a:lnSpc>
                <a:spcPct val="170000"/>
              </a:lnSpc>
            </a:pPr>
            <a:r>
              <a:rPr lang="en-GB" b="1" dirty="0">
                <a:latin typeface="Arial" panose="020B0604020202020204" pitchFamily="34" charset="0"/>
                <a:cs typeface="Arial" panose="020B0604020202020204" pitchFamily="34" charset="0"/>
              </a:rPr>
              <a:t>Assignment Title: 		Component 1- Individual Presentation </a:t>
            </a:r>
            <a:endParaRPr lang="en-GB" dirty="0">
              <a:latin typeface="Arial" panose="020B0604020202020204" pitchFamily="34" charset="0"/>
              <a:cs typeface="Arial" panose="020B0604020202020204" pitchFamily="34" charset="0"/>
            </a:endParaRPr>
          </a:p>
          <a:p>
            <a:pPr>
              <a:lnSpc>
                <a:spcPct val="170000"/>
              </a:lnSpc>
            </a:pPr>
            <a:r>
              <a:rPr lang="en-GB" b="1" dirty="0">
                <a:latin typeface="Arial" panose="020B0604020202020204" pitchFamily="34" charset="0"/>
                <a:cs typeface="Arial" panose="020B0604020202020204" pitchFamily="34" charset="0"/>
              </a:rPr>
              <a:t>Lecture Name: 		Mohammad Rahman</a:t>
            </a:r>
            <a:endParaRPr lang="en-GB" dirty="0">
              <a:latin typeface="Arial" panose="020B0604020202020204" pitchFamily="34" charset="0"/>
              <a:cs typeface="Arial" panose="020B0604020202020204" pitchFamily="34" charset="0"/>
            </a:endParaRPr>
          </a:p>
          <a:p>
            <a:pPr>
              <a:lnSpc>
                <a:spcPct val="170000"/>
              </a:lnSpc>
            </a:pPr>
            <a:r>
              <a:rPr lang="en-GB" b="1" dirty="0">
                <a:latin typeface="Arial" panose="020B0604020202020204" pitchFamily="34" charset="0"/>
                <a:cs typeface="Arial" panose="020B0604020202020204" pitchFamily="34" charset="0"/>
              </a:rPr>
              <a:t>Student name: 		Joao Corsino</a:t>
            </a:r>
            <a:endParaRPr lang="en-GB" dirty="0">
              <a:latin typeface="Arial" panose="020B0604020202020204" pitchFamily="34" charset="0"/>
              <a:cs typeface="Arial" panose="020B0604020202020204" pitchFamily="34" charset="0"/>
            </a:endParaRPr>
          </a:p>
          <a:p>
            <a:pPr>
              <a:lnSpc>
                <a:spcPct val="170000"/>
              </a:lnSpc>
            </a:pPr>
            <a:r>
              <a:rPr lang="en-GB" b="1" dirty="0">
                <a:latin typeface="Arial" panose="020B0604020202020204" pitchFamily="34" charset="0"/>
                <a:cs typeface="Arial" panose="020B0604020202020204" pitchFamily="34" charset="0"/>
              </a:rPr>
              <a:t>Student ID: 			2435212</a:t>
            </a:r>
            <a:endParaRPr lang="en-GB"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endParaRPr lang="en-US" dirty="0"/>
          </a:p>
        </p:txBody>
      </p:sp>
      <p:sp>
        <p:nvSpPr>
          <p:cNvPr id="4" name="Rectangle 2">
            <a:extLst>
              <a:ext uri="{FF2B5EF4-FFF2-40B4-BE49-F238E27FC236}">
                <a16:creationId xmlns:a16="http://schemas.microsoft.com/office/drawing/2014/main" id="{BB3DA155-E8AC-BE68-FB53-0AF7C3D1D8C6}"/>
              </a:ext>
            </a:extLst>
          </p:cNvPr>
          <p:cNvSpPr>
            <a:spLocks noChangeArrowheads="1"/>
          </p:cNvSpPr>
          <p:nvPr/>
        </p:nvSpPr>
        <p:spPr bwMode="auto">
          <a:xfrm>
            <a:off x="4229100" y="14514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9" descr="UWTSDLondon (@UWTSDLondon) / Posts / X">
            <a:extLst>
              <a:ext uri="{FF2B5EF4-FFF2-40B4-BE49-F238E27FC236}">
                <a16:creationId xmlns:a16="http://schemas.microsoft.com/office/drawing/2014/main" id="{608538B0-590C-6989-9D53-DC8B2681A1E6}"/>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229100" y="145058"/>
            <a:ext cx="3733800" cy="269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67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94A28-369C-390D-14C5-97A78E570D5F}"/>
              </a:ext>
            </a:extLst>
          </p:cNvPr>
          <p:cNvSpPr>
            <a:spLocks noGrp="1"/>
          </p:cNvSpPr>
          <p:nvPr>
            <p:ph type="ctrTitle"/>
          </p:nvPr>
        </p:nvSpPr>
        <p:spPr>
          <a:xfrm>
            <a:off x="1524000" y="271849"/>
            <a:ext cx="9144000" cy="1433383"/>
          </a:xfrm>
        </p:spPr>
        <p:txBody>
          <a:bodyPr>
            <a:normAutofit/>
          </a:bodyPr>
          <a:lstStyle/>
          <a:p>
            <a:r>
              <a:rPr lang="en-US" sz="4000" b="1">
                <a:latin typeface="Arial" panose="020B0604020202020204" pitchFamily="34" charset="0"/>
                <a:cs typeface="Arial" panose="020B0604020202020204" pitchFamily="34" charset="0"/>
              </a:rPr>
              <a:t>Introduction to Morrisons</a:t>
            </a:r>
            <a:endParaRPr lang="en-US"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A4CBEC7-1E8E-7B3A-A9AC-2078558941B8}"/>
              </a:ext>
            </a:extLst>
          </p:cNvPr>
          <p:cNvSpPr>
            <a:spLocks noGrp="1"/>
          </p:cNvSpPr>
          <p:nvPr>
            <p:ph type="subTitle" idx="1"/>
          </p:nvPr>
        </p:nvSpPr>
        <p:spPr>
          <a:xfrm>
            <a:off x="1524000" y="2434281"/>
            <a:ext cx="9144000" cy="2823519"/>
          </a:xfrm>
        </p:spPr>
        <p:txBody>
          <a:bodyPr>
            <a:normAutofit/>
          </a:bodyPr>
          <a:lstStyle/>
          <a:p>
            <a:pPr algn="ctr">
              <a:lnSpc>
                <a:spcPct val="150000"/>
              </a:lnSpc>
            </a:pPr>
            <a:r>
              <a:rPr lang="en-GB" b="1" i="0" dirty="0">
                <a:effectLst/>
                <a:latin typeface="Arial" panose="020B0604020202020204" pitchFamily="34" charset="0"/>
                <a:cs typeface="Arial" panose="020B0604020202020204" pitchFamily="34" charset="0"/>
              </a:rPr>
              <a:t>Founded in 1899 by William Morrison</a:t>
            </a:r>
            <a:r>
              <a:rPr lang="en-GB" b="1" dirty="0">
                <a:latin typeface="Arial" panose="020B0604020202020204" pitchFamily="34" charset="0"/>
                <a:cs typeface="Arial" panose="020B0604020202020204" pitchFamily="34" charset="0"/>
              </a:rPr>
              <a:t>.</a:t>
            </a:r>
            <a:endParaRPr lang="en-GB" b="1" i="0" dirty="0">
              <a:effectLst/>
              <a:latin typeface="Arial" panose="020B0604020202020204" pitchFamily="34" charset="0"/>
              <a:cs typeface="Arial" panose="020B0604020202020204" pitchFamily="34" charset="0"/>
            </a:endParaRPr>
          </a:p>
          <a:p>
            <a:pPr algn="l">
              <a:lnSpc>
                <a:spcPct val="150000"/>
              </a:lnSpc>
            </a:pPr>
            <a:r>
              <a:rPr lang="en-GB" b="1" i="0" dirty="0">
                <a:effectLst/>
                <a:latin typeface="Arial" panose="020B0604020202020204" pitchFamily="34" charset="0"/>
                <a:cs typeface="Arial" panose="020B0604020202020204" pitchFamily="34" charset="0"/>
              </a:rPr>
              <a:t>Morrisons is one of the largest supermarket chains in the UK. With a strong focus on fresh food, quality products, and outstanding customer service, Morrisons operates over 490 stores nationwide, serving millions of customers every week.</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40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5DB1-0668-012C-29CC-89CE6A06E286}"/>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Morrisons Organisational Transformation</a:t>
            </a:r>
          </a:p>
        </p:txBody>
      </p:sp>
      <p:sp>
        <p:nvSpPr>
          <p:cNvPr id="3" name="Content Placeholder 2">
            <a:extLst>
              <a:ext uri="{FF2B5EF4-FFF2-40B4-BE49-F238E27FC236}">
                <a16:creationId xmlns:a16="http://schemas.microsoft.com/office/drawing/2014/main" id="{968680C9-8DD5-69F4-60C7-5401236D6BF4}"/>
              </a:ext>
            </a:extLst>
          </p:cNvPr>
          <p:cNvSpPr>
            <a:spLocks noGrp="1"/>
          </p:cNvSpPr>
          <p:nvPr>
            <p:ph idx="1"/>
          </p:nvPr>
        </p:nvSpPr>
        <p:spPr>
          <a:xfrm>
            <a:off x="685801" y="2142067"/>
            <a:ext cx="10131425" cy="4333889"/>
          </a:xfrm>
        </p:spPr>
        <p:txBody>
          <a:bodyPr>
            <a:normAutofit fontScale="70000" lnSpcReduction="20000"/>
          </a:bodyPr>
          <a:lstStyle/>
          <a:p>
            <a:pPr marL="0" indent="0">
              <a:lnSpc>
                <a:spcPct val="150000"/>
              </a:lnSpc>
              <a:buNone/>
            </a:pPr>
            <a:r>
              <a:rPr lang="en-US" sz="2000" dirty="0">
                <a:latin typeface="Arial" panose="020B0604020202020204" pitchFamily="34" charset="0"/>
                <a:cs typeface="Arial" panose="020B0604020202020204" pitchFamily="34" charset="0"/>
              </a:rPr>
              <a:t>Morisons is currently transforming its business to improve efficiency, customer experience, and competitiveness in the UK supermarket industry. The company is investing in digital technology, including electronic shelf labels, AI-powered shelf monitoring, improved online shopping, and digital task management systems. These changes are designed to reduce manual work, improve stock availability, and provide better customer service. </a:t>
            </a:r>
          </a:p>
          <a:p>
            <a:pPr marL="0" indent="0">
              <a:lnSpc>
                <a:spcPct val="150000"/>
              </a:lnSpc>
              <a:buNone/>
            </a:pPr>
            <a:r>
              <a:rPr lang="en-US" sz="2000" dirty="0">
                <a:latin typeface="Arial" panose="020B0604020202020204" pitchFamily="34" charset="0"/>
                <a:cs typeface="Arial" panose="020B0604020202020204" pitchFamily="34" charset="0"/>
              </a:rPr>
              <a:t>As part of this transformation, Morrisons is:</a:t>
            </a:r>
          </a:p>
          <a:p>
            <a:pPr>
              <a:lnSpc>
                <a:spcPct val="150000"/>
              </a:lnSpc>
            </a:pPr>
            <a:r>
              <a:rPr lang="en-US" sz="2000" dirty="0">
                <a:latin typeface="Arial" panose="020B0604020202020204" pitchFamily="34" charset="0"/>
                <a:cs typeface="Arial" panose="020B0604020202020204" pitchFamily="34" charset="0"/>
              </a:rPr>
              <a:t>Introducing digital technologies across stores</a:t>
            </a:r>
          </a:p>
          <a:p>
            <a:pPr>
              <a:lnSpc>
                <a:spcPct val="150000"/>
              </a:lnSpc>
            </a:pPr>
            <a:r>
              <a:rPr lang="en-US" sz="2000" dirty="0">
                <a:latin typeface="Arial" panose="020B0604020202020204" pitchFamily="34" charset="0"/>
                <a:cs typeface="Arial" panose="020B0604020202020204" pitchFamily="34" charset="0"/>
              </a:rPr>
              <a:t>Improving online and home delivery services</a:t>
            </a:r>
          </a:p>
          <a:p>
            <a:pPr>
              <a:lnSpc>
                <a:spcPct val="150000"/>
              </a:lnSpc>
            </a:pPr>
            <a:r>
              <a:rPr lang="en-US" sz="2000" dirty="0">
                <a:latin typeface="Arial" panose="020B0604020202020204" pitchFamily="34" charset="0"/>
                <a:cs typeface="Arial" panose="020B0604020202020204" pitchFamily="34" charset="0"/>
              </a:rPr>
              <a:t>Streamlining business processes to increase efficiency</a:t>
            </a:r>
          </a:p>
          <a:p>
            <a:pPr>
              <a:lnSpc>
                <a:spcPct val="150000"/>
              </a:lnSpc>
            </a:pPr>
            <a:r>
              <a:rPr lang="en-US" sz="2000" dirty="0">
                <a:latin typeface="Arial" panose="020B0604020202020204" pitchFamily="34" charset="0"/>
                <a:cs typeface="Arial" panose="020B0604020202020204" pitchFamily="34" charset="0"/>
              </a:rPr>
              <a:t>Restructuring some management and support roles to support digital transformation </a:t>
            </a:r>
          </a:p>
          <a:p>
            <a:pPr>
              <a:lnSpc>
                <a:spcPct val="150000"/>
              </a:lnSpc>
            </a:pPr>
            <a:r>
              <a:rPr lang="en-US" sz="2000" dirty="0">
                <a:latin typeface="Arial" panose="020B0604020202020204" pitchFamily="34" charset="0"/>
                <a:cs typeface="Arial" panose="020B0604020202020204" pitchFamily="34" charset="0"/>
              </a:rPr>
              <a:t>Training employees to use new technology and ways of working </a:t>
            </a:r>
          </a:p>
          <a:p>
            <a:pPr marL="0" indent="0">
              <a:lnSpc>
                <a:spcPct val="150000"/>
              </a:lnSpc>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1019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2C68C-CF76-BFDD-5DA8-FC596A98301A}"/>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RECRUITMENT PROCESS</a:t>
            </a:r>
            <a:br>
              <a:rPr lang="en-GB" dirty="0"/>
            </a:br>
            <a:endParaRPr lang="en-US" dirty="0"/>
          </a:p>
        </p:txBody>
      </p:sp>
      <p:sp>
        <p:nvSpPr>
          <p:cNvPr id="3" name="Content Placeholder 2">
            <a:extLst>
              <a:ext uri="{FF2B5EF4-FFF2-40B4-BE49-F238E27FC236}">
                <a16:creationId xmlns:a16="http://schemas.microsoft.com/office/drawing/2014/main" id="{0B1C8FED-0591-B920-717E-4243BCF99968}"/>
              </a:ext>
            </a:extLst>
          </p:cNvPr>
          <p:cNvSpPr>
            <a:spLocks noGrp="1"/>
          </p:cNvSpPr>
          <p:nvPr>
            <p:ph idx="1"/>
          </p:nvPr>
        </p:nvSpPr>
        <p:spPr/>
        <p:txBody>
          <a:bodyPr>
            <a:normAutofit fontScale="85000" lnSpcReduction="20000"/>
          </a:bodyPr>
          <a:lstStyle/>
          <a:p>
            <a:pPr>
              <a:lnSpc>
                <a:spcPct val="150000"/>
              </a:lnSpc>
            </a:pPr>
            <a:r>
              <a:rPr lang="en-GB" b="1" dirty="0">
                <a:latin typeface="Arial" panose="020B0604020202020204" pitchFamily="34" charset="0"/>
                <a:cs typeface="Arial" panose="020B0604020202020204" pitchFamily="34" charset="0"/>
              </a:rPr>
              <a:t>Apply Online</a:t>
            </a:r>
          </a:p>
          <a:p>
            <a:pPr marL="0" indent="0">
              <a:lnSpc>
                <a:spcPct val="150000"/>
              </a:lnSpc>
              <a:buNone/>
            </a:pPr>
            <a:r>
              <a:rPr lang="en-GB" dirty="0">
                <a:latin typeface="Arial" panose="020B0604020202020204" pitchFamily="34" charset="0"/>
                <a:cs typeface="Arial" panose="020B0604020202020204" pitchFamily="34" charset="0"/>
              </a:rPr>
              <a:t>Submit your application through the Morrisons careers website</a:t>
            </a:r>
          </a:p>
          <a:p>
            <a:pPr>
              <a:lnSpc>
                <a:spcPct val="150000"/>
              </a:lnSpc>
            </a:pPr>
            <a:r>
              <a:rPr lang="en-GB" b="1" dirty="0">
                <a:latin typeface="Arial" panose="020B0604020202020204" pitchFamily="34" charset="0"/>
                <a:cs typeface="Arial" panose="020B0604020202020204" pitchFamily="34" charset="0"/>
              </a:rPr>
              <a:t>Screening</a:t>
            </a:r>
            <a:endParaRPr lang="en-GB"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HR reviews applications and shortlists suitable candidates.</a:t>
            </a:r>
          </a:p>
          <a:p>
            <a:pPr>
              <a:lnSpc>
                <a:spcPct val="150000"/>
              </a:lnSpc>
            </a:pPr>
            <a:r>
              <a:rPr lang="en-GB" b="1" dirty="0">
                <a:latin typeface="Arial" panose="020B0604020202020204" pitchFamily="34" charset="0"/>
                <a:cs typeface="Arial" panose="020B0604020202020204" pitchFamily="34" charset="0"/>
              </a:rPr>
              <a:t>Interview</a:t>
            </a:r>
          </a:p>
          <a:p>
            <a:pPr marL="0" indent="0">
              <a:lnSpc>
                <a:spcPct val="150000"/>
              </a:lnSpc>
              <a:buNone/>
            </a:pPr>
            <a:r>
              <a:rPr lang="en-GB" dirty="0">
                <a:latin typeface="Arial" panose="020B0604020202020204" pitchFamily="34" charset="0"/>
                <a:cs typeface="Arial" panose="020B0604020202020204" pitchFamily="34" charset="0"/>
              </a:rPr>
              <a:t>Candidates attend an interview with the hiring manager.</a:t>
            </a:r>
          </a:p>
          <a:p>
            <a:pPr>
              <a:lnSpc>
                <a:spcPct val="150000"/>
              </a:lnSpc>
            </a:pPr>
            <a:r>
              <a:rPr lang="en-GB" b="1" dirty="0">
                <a:latin typeface="Arial" panose="020B0604020202020204" pitchFamily="34" charset="0"/>
                <a:cs typeface="Arial" panose="020B0604020202020204" pitchFamily="34" charset="0"/>
              </a:rPr>
              <a:t>Offer &amp; Onboarding</a:t>
            </a:r>
          </a:p>
          <a:p>
            <a:pPr marL="0" indent="0">
              <a:lnSpc>
                <a:spcPct val="150000"/>
              </a:lnSpc>
              <a:buNone/>
            </a:pPr>
            <a:r>
              <a:rPr lang="en-GB" dirty="0">
                <a:latin typeface="Arial" panose="020B0604020202020204" pitchFamily="34" charset="0"/>
                <a:cs typeface="Arial" panose="020B0604020202020204" pitchFamily="34" charset="0"/>
              </a:rPr>
              <a:t>Successful candidates receive an offer and begin training.</a:t>
            </a:r>
          </a:p>
          <a:p>
            <a:pPr marL="0" indent="0">
              <a:buNone/>
            </a:pPr>
            <a:endParaRPr lang="en-GB"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757809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06272-C9DF-40AD-51DE-8A8577C0BCB5}"/>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JOB ANALYSIS</a:t>
            </a:r>
            <a:br>
              <a:rPr lang="en-GB" dirty="0"/>
            </a:br>
            <a:endParaRPr lang="en-US" dirty="0"/>
          </a:p>
        </p:txBody>
      </p:sp>
      <p:sp>
        <p:nvSpPr>
          <p:cNvPr id="3" name="Content Placeholder 2">
            <a:extLst>
              <a:ext uri="{FF2B5EF4-FFF2-40B4-BE49-F238E27FC236}">
                <a16:creationId xmlns:a16="http://schemas.microsoft.com/office/drawing/2014/main" id="{3E0DB28A-2BF7-43F4-D4A9-CE2EC2937FC2}"/>
              </a:ext>
            </a:extLst>
          </p:cNvPr>
          <p:cNvSpPr>
            <a:spLocks noGrp="1"/>
          </p:cNvSpPr>
          <p:nvPr>
            <p:ph idx="1"/>
          </p:nvPr>
        </p:nvSpPr>
        <p:spPr/>
        <p:txBody>
          <a:bodyPr>
            <a:normAutofit fontScale="32500" lnSpcReduction="20000"/>
          </a:bodyPr>
          <a:lstStyle/>
          <a:p>
            <a:pPr>
              <a:lnSpc>
                <a:spcPct val="160000"/>
              </a:lnSpc>
            </a:pPr>
            <a:r>
              <a:rPr lang="en-GB" sz="4300" b="1" dirty="0">
                <a:latin typeface="Arial" panose="020B0604020202020204" pitchFamily="34" charset="0"/>
                <a:cs typeface="Arial" panose="020B0604020202020204" pitchFamily="34" charset="0"/>
              </a:rPr>
              <a:t>Job Identification</a:t>
            </a:r>
            <a:endParaRPr lang="en-GB" sz="4300" dirty="0">
              <a:latin typeface="Arial" panose="020B0604020202020204" pitchFamily="34" charset="0"/>
              <a:cs typeface="Arial" panose="020B0604020202020204" pitchFamily="34" charset="0"/>
            </a:endParaRPr>
          </a:p>
          <a:p>
            <a:pPr marL="0" indent="0">
              <a:lnSpc>
                <a:spcPct val="160000"/>
              </a:lnSpc>
              <a:buNone/>
            </a:pPr>
            <a:r>
              <a:rPr lang="en-GB" sz="4300" dirty="0">
                <a:latin typeface="Arial" panose="020B0604020202020204" pitchFamily="34" charset="0"/>
                <a:cs typeface="Arial" panose="020B0604020202020204" pitchFamily="34" charset="0"/>
              </a:rPr>
              <a:t>Identifying the role, department, and reporting structure within Morrisons.</a:t>
            </a:r>
          </a:p>
          <a:p>
            <a:pPr>
              <a:lnSpc>
                <a:spcPct val="160000"/>
              </a:lnSpc>
            </a:pPr>
            <a:r>
              <a:rPr lang="en-GB" sz="4300" b="1" dirty="0">
                <a:latin typeface="Arial" panose="020B0604020202020204" pitchFamily="34" charset="0"/>
                <a:cs typeface="Arial" panose="020B0604020202020204" pitchFamily="34" charset="0"/>
              </a:rPr>
              <a:t>Job Duties</a:t>
            </a:r>
            <a:endParaRPr lang="en-GB" sz="4300" dirty="0">
              <a:latin typeface="Arial" panose="020B0604020202020204" pitchFamily="34" charset="0"/>
              <a:cs typeface="Arial" panose="020B0604020202020204" pitchFamily="34" charset="0"/>
            </a:endParaRPr>
          </a:p>
          <a:p>
            <a:pPr marL="0" indent="0">
              <a:lnSpc>
                <a:spcPct val="160000"/>
              </a:lnSpc>
              <a:buNone/>
            </a:pPr>
            <a:r>
              <a:rPr lang="en-GB" sz="4300" dirty="0">
                <a:latin typeface="Arial" panose="020B0604020202020204" pitchFamily="34" charset="0"/>
                <a:cs typeface="Arial" panose="020B0604020202020204" pitchFamily="34" charset="0"/>
              </a:rPr>
              <a:t>Listing the key tasks, responsibilities, and daily activities of the position.</a:t>
            </a:r>
          </a:p>
          <a:p>
            <a:pPr>
              <a:lnSpc>
                <a:spcPct val="160000"/>
              </a:lnSpc>
            </a:pPr>
            <a:r>
              <a:rPr lang="en-GB" sz="4300" b="1" dirty="0">
                <a:latin typeface="Arial" panose="020B0604020202020204" pitchFamily="34" charset="0"/>
                <a:cs typeface="Arial" panose="020B0604020202020204" pitchFamily="34" charset="0"/>
              </a:rPr>
              <a:t>Working Conditions</a:t>
            </a:r>
          </a:p>
          <a:p>
            <a:pPr marL="0" indent="0">
              <a:lnSpc>
                <a:spcPct val="160000"/>
              </a:lnSpc>
              <a:buNone/>
            </a:pPr>
            <a:r>
              <a:rPr lang="en-GB" sz="4300" dirty="0">
                <a:latin typeface="Arial" panose="020B0604020202020204" pitchFamily="34" charset="0"/>
                <a:cs typeface="Arial" panose="020B0604020202020204" pitchFamily="34" charset="0"/>
              </a:rPr>
              <a:t>Describing the environment, hours, and physical demands of the role.</a:t>
            </a:r>
          </a:p>
          <a:p>
            <a:pPr>
              <a:lnSpc>
                <a:spcPct val="160000"/>
              </a:lnSpc>
            </a:pPr>
            <a:r>
              <a:rPr lang="en-GB" sz="4300" b="1" dirty="0">
                <a:latin typeface="Arial" panose="020B0604020202020204" pitchFamily="34" charset="0"/>
                <a:cs typeface="Arial" panose="020B0604020202020204" pitchFamily="34" charset="0"/>
              </a:rPr>
              <a:t>Qualifications</a:t>
            </a:r>
          </a:p>
          <a:p>
            <a:pPr marL="0" indent="0">
              <a:lnSpc>
                <a:spcPct val="160000"/>
              </a:lnSpc>
              <a:buNone/>
            </a:pPr>
            <a:r>
              <a:rPr lang="en-GB" sz="4300" dirty="0">
                <a:latin typeface="Arial" panose="020B0604020202020204" pitchFamily="34" charset="0"/>
                <a:cs typeface="Arial" panose="020B0604020202020204" pitchFamily="34" charset="0"/>
              </a:rPr>
              <a:t>Defining the skills, education, and experience required for the role</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a:p>
            <a:endParaRPr lang="en-US" dirty="0"/>
          </a:p>
        </p:txBody>
      </p:sp>
    </p:spTree>
    <p:extLst>
      <p:ext uri="{BB962C8B-B14F-4D97-AF65-F5344CB8AC3E}">
        <p14:creationId xmlns:p14="http://schemas.microsoft.com/office/powerpoint/2010/main" val="2186212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2AB61-4636-567E-5001-9B0ACB63D335}"/>
              </a:ext>
            </a:extLst>
          </p:cNvPr>
          <p:cNvSpPr>
            <a:spLocks noGrp="1"/>
          </p:cNvSpPr>
          <p:nvPr>
            <p:ph type="title"/>
          </p:nvPr>
        </p:nvSpPr>
        <p:spPr>
          <a:xfrm>
            <a:off x="838200" y="162837"/>
            <a:ext cx="10515600" cy="1134621"/>
          </a:xfrm>
        </p:spPr>
        <p:txBody>
          <a:bodyPr>
            <a:normAutofit/>
          </a:bodyPr>
          <a:lstStyle/>
          <a:p>
            <a:pPr algn="ctr"/>
            <a:r>
              <a:rPr lang="en-GB" sz="3200" b="1" dirty="0">
                <a:latin typeface="Arial" panose="020B0604020202020204" pitchFamily="34" charset="0"/>
                <a:cs typeface="Arial" panose="020B0604020202020204" pitchFamily="34" charset="0"/>
              </a:rPr>
              <a:t>JOB </a:t>
            </a:r>
            <a:r>
              <a:rPr lang="en-GB" sz="2800" b="1" dirty="0">
                <a:latin typeface="Arial" panose="020B0604020202020204" pitchFamily="34" charset="0"/>
                <a:cs typeface="Arial" panose="020B0604020202020204" pitchFamily="34" charset="0"/>
              </a:rPr>
              <a:t>DESCRIPTION</a:t>
            </a:r>
            <a:r>
              <a:rPr lang="en-GB" sz="3200" b="1" dirty="0">
                <a:latin typeface="Arial" panose="020B0604020202020204" pitchFamily="34" charset="0"/>
                <a:cs typeface="Arial" panose="020B0604020202020204" pitchFamily="34" charset="0"/>
              </a:rPr>
              <a:t> &amp; PERSON SPECIFICATION</a:t>
            </a:r>
            <a:br>
              <a:rPr lang="en-GB" sz="3200" b="1" dirty="0">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2848E1-FF9C-1AB6-8B8A-50C649D3293B}"/>
              </a:ext>
            </a:extLst>
          </p:cNvPr>
          <p:cNvSpPr>
            <a:spLocks noGrp="1"/>
          </p:cNvSpPr>
          <p:nvPr>
            <p:ph idx="1"/>
          </p:nvPr>
        </p:nvSpPr>
        <p:spPr>
          <a:xfrm>
            <a:off x="838200" y="1152394"/>
            <a:ext cx="10515600" cy="5705605"/>
          </a:xfrm>
        </p:spPr>
        <p:txBody>
          <a:bodyPr>
            <a:normAutofit fontScale="25000" lnSpcReduction="20000"/>
          </a:bodyPr>
          <a:lstStyle/>
          <a:p>
            <a:pPr marL="0" indent="0">
              <a:lnSpc>
                <a:spcPct val="170000"/>
              </a:lnSpc>
              <a:buNone/>
            </a:pPr>
            <a:r>
              <a:rPr lang="en-GB" sz="4800" b="1" dirty="0">
                <a:latin typeface="Arial" panose="020B0604020202020204" pitchFamily="34" charset="0"/>
                <a:cs typeface="Arial" panose="020B0604020202020204" pitchFamily="34" charset="0"/>
              </a:rPr>
              <a:t>1. JOB DESCRIPTION</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A written document outlining the duties, responsibilities, and scope of a role at Morrisons.</a:t>
            </a:r>
          </a:p>
          <a:p>
            <a:pPr>
              <a:lnSpc>
                <a:spcPct val="170000"/>
              </a:lnSpc>
            </a:pPr>
            <a:r>
              <a:rPr lang="en-GB" sz="4800" b="1" dirty="0">
                <a:latin typeface="Arial" panose="020B0604020202020204" pitchFamily="34" charset="0"/>
                <a:cs typeface="Arial" panose="020B0604020202020204" pitchFamily="34" charset="0"/>
              </a:rPr>
              <a:t>Job Title						</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Store Assistant / Department Manager</a:t>
            </a:r>
          </a:p>
          <a:p>
            <a:pPr>
              <a:lnSpc>
                <a:spcPct val="170000"/>
              </a:lnSpc>
            </a:pPr>
            <a:r>
              <a:rPr lang="en-GB" sz="4800" b="1" dirty="0">
                <a:latin typeface="Arial" panose="020B0604020202020204" pitchFamily="34" charset="0"/>
                <a:cs typeface="Arial" panose="020B0604020202020204" pitchFamily="34" charset="0"/>
              </a:rPr>
              <a:t>Department</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Retail Operations / Customer Service</a:t>
            </a:r>
          </a:p>
          <a:p>
            <a:pPr>
              <a:lnSpc>
                <a:spcPct val="170000"/>
              </a:lnSpc>
            </a:pPr>
            <a:r>
              <a:rPr lang="en-GB" sz="4800" b="1" dirty="0">
                <a:latin typeface="Arial" panose="020B0604020202020204" pitchFamily="34" charset="0"/>
                <a:cs typeface="Arial" panose="020B0604020202020204" pitchFamily="34" charset="0"/>
              </a:rPr>
              <a:t>Reports To</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Store Manager / Regional Manager</a:t>
            </a:r>
          </a:p>
          <a:p>
            <a:pPr>
              <a:lnSpc>
                <a:spcPct val="170000"/>
              </a:lnSpc>
            </a:pPr>
            <a:r>
              <a:rPr lang="en-GB" sz="4800" b="1" dirty="0">
                <a:latin typeface="Arial" panose="020B0604020202020204" pitchFamily="34" charset="0"/>
                <a:cs typeface="Arial" panose="020B0604020202020204" pitchFamily="34" charset="0"/>
              </a:rPr>
              <a:t>Key Duties</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Stock management, customer service, till operations, and maintaining store standards.</a:t>
            </a:r>
          </a:p>
          <a:p>
            <a:pPr>
              <a:lnSpc>
                <a:spcPct val="170000"/>
              </a:lnSpc>
            </a:pPr>
            <a:r>
              <a:rPr lang="en-GB" sz="4800" b="1" dirty="0">
                <a:latin typeface="Arial" panose="020B0604020202020204" pitchFamily="34" charset="0"/>
                <a:cs typeface="Arial" panose="020B0604020202020204" pitchFamily="34" charset="0"/>
              </a:rPr>
              <a:t>Working Hours</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Flexible shifts including weekends and bank holidays.</a:t>
            </a:r>
          </a:p>
          <a:p>
            <a:pPr>
              <a:lnSpc>
                <a:spcPct val="170000"/>
              </a:lnSpc>
            </a:pPr>
            <a:r>
              <a:rPr lang="en-GB" sz="4800" b="1" dirty="0">
                <a:latin typeface="Arial" panose="020B0604020202020204" pitchFamily="34" charset="0"/>
                <a:cs typeface="Arial" panose="020B0604020202020204" pitchFamily="34" charset="0"/>
              </a:rPr>
              <a:t>Location</a:t>
            </a:r>
            <a:endParaRPr lang="en-GB" sz="4800" dirty="0">
              <a:latin typeface="Arial" panose="020B0604020202020204" pitchFamily="34" charset="0"/>
              <a:cs typeface="Arial" panose="020B0604020202020204" pitchFamily="34" charset="0"/>
            </a:endParaRPr>
          </a:p>
          <a:p>
            <a:pPr marL="0" indent="0">
              <a:lnSpc>
                <a:spcPct val="170000"/>
              </a:lnSpc>
              <a:buNone/>
            </a:pPr>
            <a:r>
              <a:rPr lang="en-GB" sz="4800" dirty="0">
                <a:latin typeface="Arial" panose="020B0604020202020204" pitchFamily="34" charset="0"/>
                <a:cs typeface="Arial" panose="020B0604020202020204" pitchFamily="34" charset="0"/>
              </a:rPr>
              <a:t>Morrisons store across the UK.</a:t>
            </a:r>
          </a:p>
          <a:p>
            <a:endParaRPr lang="en-US" dirty="0"/>
          </a:p>
        </p:txBody>
      </p:sp>
    </p:spTree>
    <p:extLst>
      <p:ext uri="{BB962C8B-B14F-4D97-AF65-F5344CB8AC3E}">
        <p14:creationId xmlns:p14="http://schemas.microsoft.com/office/powerpoint/2010/main" val="1600727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A1E3-01F7-B7E2-AD5D-262903780DBB}"/>
              </a:ext>
            </a:extLst>
          </p:cNvPr>
          <p:cNvSpPr>
            <a:spLocks noGrp="1"/>
          </p:cNvSpPr>
          <p:nvPr>
            <p:ph type="title"/>
          </p:nvPr>
        </p:nvSpPr>
        <p:spPr>
          <a:xfrm>
            <a:off x="838200" y="86498"/>
            <a:ext cx="10515600" cy="815546"/>
          </a:xfrm>
        </p:spPr>
        <p:txBody>
          <a:bodyPr>
            <a:normAutofit/>
          </a:bodyPr>
          <a:lstStyle/>
          <a:p>
            <a:pPr algn="ctr"/>
            <a:r>
              <a:rPr lang="en-GB" sz="2800" b="1" dirty="0">
                <a:latin typeface="Arial" panose="020B0604020202020204" pitchFamily="34" charset="0"/>
                <a:cs typeface="Arial" panose="020B0604020202020204" pitchFamily="34" charset="0"/>
              </a:rPr>
              <a:t>JOB DESCRIPTION &amp; PERSON SPECIFICATION</a:t>
            </a:r>
            <a:endParaRPr lang="en-US"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35988A-0BBA-9AC7-56C0-1A58F69B39DD}"/>
              </a:ext>
            </a:extLst>
          </p:cNvPr>
          <p:cNvSpPr>
            <a:spLocks noGrp="1"/>
          </p:cNvSpPr>
          <p:nvPr>
            <p:ph idx="1"/>
          </p:nvPr>
        </p:nvSpPr>
        <p:spPr>
          <a:xfrm>
            <a:off x="651353" y="1152395"/>
            <a:ext cx="10702447" cy="5619108"/>
          </a:xfrm>
        </p:spPr>
        <p:txBody>
          <a:bodyPr>
            <a:normAutofit fontScale="25000" lnSpcReduction="20000"/>
          </a:bodyPr>
          <a:lstStyle/>
          <a:p>
            <a:pPr marL="0" indent="0">
              <a:lnSpc>
                <a:spcPct val="170000"/>
              </a:lnSpc>
              <a:buNone/>
            </a:pPr>
            <a:r>
              <a:rPr lang="en-GB" sz="5600" b="1" dirty="0">
                <a:latin typeface="Arial" panose="020B0604020202020204" pitchFamily="34" charset="0"/>
                <a:cs typeface="Arial" panose="020B0604020202020204" pitchFamily="34" charset="0"/>
              </a:rPr>
              <a:t>2.  PERSON SPECIFICATION</a:t>
            </a:r>
            <a:endParaRPr lang="en-GB" sz="5600" dirty="0">
              <a:latin typeface="Arial" panose="020B0604020202020204" pitchFamily="34" charset="0"/>
              <a:cs typeface="Arial" panose="020B0604020202020204" pitchFamily="34" charset="0"/>
            </a:endParaRPr>
          </a:p>
          <a:p>
            <a:pPr marL="0" indent="0">
              <a:lnSpc>
                <a:spcPct val="170000"/>
              </a:lnSpc>
              <a:buNone/>
            </a:pPr>
            <a:r>
              <a:rPr lang="en-GB" sz="5600" dirty="0">
                <a:latin typeface="Arial" panose="020B0604020202020204" pitchFamily="34" charset="0"/>
                <a:cs typeface="Arial" panose="020B0604020202020204" pitchFamily="34" charset="0"/>
              </a:rPr>
              <a:t>A profile of the ideal candidate, including skills, qualifications, and personal attributes.</a:t>
            </a:r>
          </a:p>
          <a:p>
            <a:pPr>
              <a:lnSpc>
                <a:spcPct val="170000"/>
              </a:lnSpc>
            </a:pPr>
            <a:r>
              <a:rPr lang="en-GB" sz="5600" b="1" dirty="0">
                <a:latin typeface="Arial" panose="020B0604020202020204" pitchFamily="34" charset="0"/>
                <a:cs typeface="Arial" panose="020B0604020202020204" pitchFamily="34" charset="0"/>
              </a:rPr>
              <a:t>Qualifications</a:t>
            </a:r>
            <a:endParaRPr lang="en-GB" sz="5600" dirty="0">
              <a:latin typeface="Arial" panose="020B0604020202020204" pitchFamily="34" charset="0"/>
              <a:cs typeface="Arial" panose="020B0604020202020204" pitchFamily="34" charset="0"/>
            </a:endParaRPr>
          </a:p>
          <a:p>
            <a:pPr marL="0" indent="0">
              <a:lnSpc>
                <a:spcPct val="170000"/>
              </a:lnSpc>
              <a:buNone/>
            </a:pPr>
            <a:r>
              <a:rPr lang="en-GB" sz="5600" dirty="0">
                <a:latin typeface="Arial" panose="020B0604020202020204" pitchFamily="34" charset="0"/>
                <a:cs typeface="Arial" panose="020B0604020202020204" pitchFamily="34" charset="0"/>
              </a:rPr>
              <a:t>GCSEs or equivalent; NVQ in Retail for senior roles.</a:t>
            </a:r>
          </a:p>
          <a:p>
            <a:pPr>
              <a:lnSpc>
                <a:spcPct val="170000"/>
              </a:lnSpc>
            </a:pPr>
            <a:r>
              <a:rPr lang="en-GB" sz="5600" b="1" dirty="0">
                <a:latin typeface="Arial" panose="020B0604020202020204" pitchFamily="34" charset="0"/>
                <a:cs typeface="Arial" panose="020B0604020202020204" pitchFamily="34" charset="0"/>
              </a:rPr>
              <a:t>Experience</a:t>
            </a:r>
            <a:endParaRPr lang="en-GB" sz="5600" dirty="0">
              <a:latin typeface="Arial" panose="020B0604020202020204" pitchFamily="34" charset="0"/>
              <a:cs typeface="Arial" panose="020B0604020202020204" pitchFamily="34" charset="0"/>
            </a:endParaRPr>
          </a:p>
          <a:p>
            <a:pPr marL="0" indent="0">
              <a:lnSpc>
                <a:spcPct val="170000"/>
              </a:lnSpc>
              <a:buNone/>
            </a:pPr>
            <a:r>
              <a:rPr lang="en-GB" sz="5600" dirty="0">
                <a:latin typeface="Arial" panose="020B0604020202020204" pitchFamily="34" charset="0"/>
                <a:cs typeface="Arial" panose="020B0604020202020204" pitchFamily="34" charset="0"/>
              </a:rPr>
              <a:t>Previous retail or customer service experience preferred.</a:t>
            </a:r>
          </a:p>
          <a:p>
            <a:pPr>
              <a:lnSpc>
                <a:spcPct val="170000"/>
              </a:lnSpc>
            </a:pPr>
            <a:r>
              <a:rPr lang="en-GB" sz="5600" b="1" dirty="0">
                <a:latin typeface="Arial" panose="020B0604020202020204" pitchFamily="34" charset="0"/>
                <a:cs typeface="Arial" panose="020B0604020202020204" pitchFamily="34" charset="0"/>
              </a:rPr>
              <a:t>Skills</a:t>
            </a:r>
            <a:endParaRPr lang="en-GB" sz="5600" dirty="0">
              <a:latin typeface="Arial" panose="020B0604020202020204" pitchFamily="34" charset="0"/>
              <a:cs typeface="Arial" panose="020B0604020202020204" pitchFamily="34" charset="0"/>
            </a:endParaRPr>
          </a:p>
          <a:p>
            <a:pPr marL="0" indent="0">
              <a:lnSpc>
                <a:spcPct val="170000"/>
              </a:lnSpc>
              <a:buNone/>
            </a:pPr>
            <a:r>
              <a:rPr lang="en-GB" sz="5600" dirty="0">
                <a:latin typeface="Arial" panose="020B0604020202020204" pitchFamily="34" charset="0"/>
                <a:cs typeface="Arial" panose="020B0604020202020204" pitchFamily="34" charset="0"/>
              </a:rPr>
              <a:t>Strong communication, teamwork, and problem-solving abilities.</a:t>
            </a:r>
          </a:p>
          <a:p>
            <a:pPr>
              <a:lnSpc>
                <a:spcPct val="170000"/>
              </a:lnSpc>
            </a:pPr>
            <a:r>
              <a:rPr lang="en-GB" sz="5600" b="1" dirty="0">
                <a:latin typeface="Arial" panose="020B0604020202020204" pitchFamily="34" charset="0"/>
                <a:cs typeface="Arial" panose="020B0604020202020204" pitchFamily="34" charset="0"/>
              </a:rPr>
              <a:t>Personal Attributes</a:t>
            </a:r>
            <a:endParaRPr lang="en-GB" sz="5600" dirty="0">
              <a:latin typeface="Arial" panose="020B0604020202020204" pitchFamily="34" charset="0"/>
              <a:cs typeface="Arial" panose="020B0604020202020204" pitchFamily="34" charset="0"/>
            </a:endParaRPr>
          </a:p>
          <a:p>
            <a:pPr marL="0" indent="0">
              <a:lnSpc>
                <a:spcPct val="170000"/>
              </a:lnSpc>
              <a:buNone/>
            </a:pPr>
            <a:r>
              <a:rPr lang="en-GB" sz="5600" dirty="0">
                <a:latin typeface="Arial" panose="020B0604020202020204" pitchFamily="34" charset="0"/>
                <a:cs typeface="Arial" panose="020B0604020202020204" pitchFamily="34" charset="0"/>
              </a:rPr>
              <a:t>Friendly, reliable, and passionate about customer service.</a:t>
            </a:r>
          </a:p>
          <a:p>
            <a:pPr>
              <a:lnSpc>
                <a:spcPct val="170000"/>
              </a:lnSpc>
            </a:pPr>
            <a:r>
              <a:rPr lang="en-GB" sz="5600" b="1" dirty="0">
                <a:latin typeface="Arial" panose="020B0604020202020204" pitchFamily="34" charset="0"/>
                <a:cs typeface="Arial" panose="020B0604020202020204" pitchFamily="34" charset="0"/>
              </a:rPr>
              <a:t>Physical Requirements</a:t>
            </a:r>
            <a:endParaRPr lang="en-GB" sz="5600" dirty="0">
              <a:latin typeface="Arial" panose="020B0604020202020204" pitchFamily="34" charset="0"/>
              <a:cs typeface="Arial" panose="020B0604020202020204" pitchFamily="34" charset="0"/>
            </a:endParaRPr>
          </a:p>
          <a:p>
            <a:pPr marL="0" indent="0">
              <a:lnSpc>
                <a:spcPct val="170000"/>
              </a:lnSpc>
              <a:buNone/>
            </a:pPr>
            <a:r>
              <a:rPr lang="en-GB" sz="5600" dirty="0">
                <a:latin typeface="Arial" panose="020B0604020202020204" pitchFamily="34" charset="0"/>
                <a:cs typeface="Arial" panose="020B0604020202020204" pitchFamily="34" charset="0"/>
              </a:rPr>
              <a:t>Ability to lift heavy items and stand for long periods.</a:t>
            </a:r>
          </a:p>
          <a:p>
            <a:pPr marL="0" indent="0">
              <a:lnSpc>
                <a:spcPct val="170000"/>
              </a:lnSpc>
              <a:buNone/>
            </a:pPr>
            <a:endParaRPr lang="en-GB" sz="48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35079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D8323-10AC-9CA4-F9C3-B895587EB578}"/>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Advertisement Platform</a:t>
            </a:r>
          </a:p>
        </p:txBody>
      </p:sp>
      <p:sp>
        <p:nvSpPr>
          <p:cNvPr id="3" name="Content Placeholder 2">
            <a:extLst>
              <a:ext uri="{FF2B5EF4-FFF2-40B4-BE49-F238E27FC236}">
                <a16:creationId xmlns:a16="http://schemas.microsoft.com/office/drawing/2014/main" id="{E319CDBC-E9A6-458E-38EA-0225723F1041}"/>
              </a:ext>
            </a:extLst>
          </p:cNvPr>
          <p:cNvSpPr>
            <a:spLocks noGrp="1"/>
          </p:cNvSpPr>
          <p:nvPr>
            <p:ph idx="1"/>
          </p:nvPr>
        </p:nvSpPr>
        <p:spPr>
          <a:xfrm>
            <a:off x="685801" y="1718441"/>
            <a:ext cx="10131425" cy="4303987"/>
          </a:xfrm>
        </p:spPr>
        <p:txBody>
          <a:bodyPr/>
          <a:lstStyle/>
          <a:p>
            <a:pPr>
              <a:lnSpc>
                <a:spcPct val="150000"/>
              </a:lnSpc>
            </a:pPr>
            <a:r>
              <a:rPr lang="en-US" dirty="0">
                <a:latin typeface="Arial" panose="020B0604020202020204" pitchFamily="34" charset="0"/>
                <a:cs typeface="Arial" panose="020B0604020202020204" pitchFamily="34" charset="0"/>
              </a:rPr>
              <a:t>Morrisons career website</a:t>
            </a:r>
          </a:p>
          <a:p>
            <a:pPr>
              <a:lnSpc>
                <a:spcPct val="150000"/>
              </a:lnSpc>
            </a:pPr>
            <a:r>
              <a:rPr lang="en-US" dirty="0">
                <a:latin typeface="Arial" panose="020B0604020202020204" pitchFamily="34" charset="0"/>
                <a:cs typeface="Arial" panose="020B0604020202020204" pitchFamily="34" charset="0"/>
              </a:rPr>
              <a:t>LinkedIn</a:t>
            </a:r>
          </a:p>
          <a:p>
            <a:pPr>
              <a:lnSpc>
                <a:spcPct val="150000"/>
              </a:lnSpc>
            </a:pPr>
            <a:r>
              <a:rPr lang="en-US" dirty="0">
                <a:latin typeface="Arial" panose="020B0604020202020204" pitchFamily="34" charset="0"/>
                <a:cs typeface="Arial" panose="020B0604020202020204" pitchFamily="34" charset="0"/>
              </a:rPr>
              <a:t>Indeed </a:t>
            </a:r>
          </a:p>
          <a:p>
            <a:pPr>
              <a:lnSpc>
                <a:spcPct val="150000"/>
              </a:lnSpc>
            </a:pPr>
            <a:r>
              <a:rPr lang="en-US" dirty="0">
                <a:latin typeface="Arial" panose="020B0604020202020204" pitchFamily="34" charset="0"/>
                <a:cs typeface="Arial" panose="020B0604020202020204" pitchFamily="34" charset="0"/>
              </a:rPr>
              <a:t>Social media platform</a:t>
            </a:r>
          </a:p>
          <a:p>
            <a:pPr>
              <a:lnSpc>
                <a:spcPct val="150000"/>
              </a:lnSpc>
            </a:pPr>
            <a:r>
              <a:rPr lang="en-US" dirty="0">
                <a:latin typeface="Arial" panose="020B0604020202020204" pitchFamily="34" charset="0"/>
                <a:cs typeface="Arial" panose="020B0604020202020204" pitchFamily="34" charset="0"/>
              </a:rPr>
              <a:t>Employee referrals  </a:t>
            </a:r>
          </a:p>
        </p:txBody>
      </p:sp>
    </p:spTree>
    <p:extLst>
      <p:ext uri="{BB962C8B-B14F-4D97-AF65-F5344CB8AC3E}">
        <p14:creationId xmlns:p14="http://schemas.microsoft.com/office/powerpoint/2010/main" val="3599958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4A9EC-1F50-798E-F430-47A591069446}"/>
              </a:ext>
            </a:extLst>
          </p:cNvPr>
          <p:cNvSpPr>
            <a:spLocks noGrp="1"/>
          </p:cNvSpPr>
          <p:nvPr>
            <p:ph type="title"/>
          </p:nvPr>
        </p:nvSpPr>
        <p:spPr>
          <a:xfrm>
            <a:off x="838200" y="1"/>
            <a:ext cx="10515600" cy="889347"/>
          </a:xfrm>
        </p:spPr>
        <p:txBody>
          <a:bodyPr>
            <a:normAutofit/>
          </a:bodyPr>
          <a:lstStyle/>
          <a:p>
            <a:pPr algn="ctr"/>
            <a:r>
              <a:rPr lang="en-US" sz="4000" b="1" dirty="0">
                <a:latin typeface="Arial" panose="020B0604020202020204" pitchFamily="34" charset="0"/>
                <a:cs typeface="Arial" panose="020B0604020202020204" pitchFamily="34" charset="0"/>
              </a:rPr>
              <a:t>Structured Interview</a:t>
            </a:r>
          </a:p>
        </p:txBody>
      </p:sp>
      <p:sp>
        <p:nvSpPr>
          <p:cNvPr id="3" name="Content Placeholder 2">
            <a:extLst>
              <a:ext uri="{FF2B5EF4-FFF2-40B4-BE49-F238E27FC236}">
                <a16:creationId xmlns:a16="http://schemas.microsoft.com/office/drawing/2014/main" id="{06865E5E-F428-39A9-E6CC-A8E492FD44B3}"/>
              </a:ext>
            </a:extLst>
          </p:cNvPr>
          <p:cNvSpPr>
            <a:spLocks noGrp="1"/>
          </p:cNvSpPr>
          <p:nvPr>
            <p:ph idx="1"/>
          </p:nvPr>
        </p:nvSpPr>
        <p:spPr>
          <a:xfrm>
            <a:off x="838200" y="889348"/>
            <a:ext cx="10515600" cy="5287615"/>
          </a:xfrm>
        </p:spPr>
        <p:txBody>
          <a:bodyPr>
            <a:noAutofit/>
          </a:bodyPr>
          <a:lstStyle/>
          <a:p>
            <a:pPr marL="514350" indent="-514350">
              <a:lnSpc>
                <a:spcPct val="170000"/>
              </a:lnSpc>
              <a:buFont typeface="+mj-lt"/>
              <a:buAutoNum type="arabicPeriod"/>
            </a:pPr>
            <a:r>
              <a:rPr lang="en-US" sz="1600" b="1" dirty="0">
                <a:latin typeface="Arial" panose="020B0604020202020204" pitchFamily="34" charset="0"/>
                <a:cs typeface="Arial" panose="020B0604020202020204" pitchFamily="34" charset="0"/>
              </a:rPr>
              <a:t>Advantage </a:t>
            </a:r>
          </a:p>
          <a:p>
            <a:pPr>
              <a:lnSpc>
                <a:spcPct val="170000"/>
              </a:lnSpc>
            </a:pPr>
            <a:r>
              <a:rPr lang="en-US" sz="1600" dirty="0">
                <a:latin typeface="Arial" panose="020B0604020202020204" pitchFamily="34" charset="0"/>
                <a:cs typeface="Arial" panose="020B0604020202020204" pitchFamily="34" charset="0"/>
              </a:rPr>
              <a:t>Fair and Consistent because all candidates answer the same questions</a:t>
            </a:r>
          </a:p>
          <a:p>
            <a:pPr>
              <a:lnSpc>
                <a:spcPct val="170000"/>
              </a:lnSpc>
            </a:pPr>
            <a:r>
              <a:rPr lang="en-US" sz="1600" dirty="0">
                <a:latin typeface="Arial" panose="020B0604020202020204" pitchFamily="34" charset="0"/>
                <a:cs typeface="Arial" panose="020B0604020202020204" pitchFamily="34" charset="0"/>
              </a:rPr>
              <a:t>Reduces interview bias </a:t>
            </a:r>
          </a:p>
          <a:p>
            <a:pPr>
              <a:lnSpc>
                <a:spcPct val="170000"/>
              </a:lnSpc>
            </a:pPr>
            <a:r>
              <a:rPr lang="en-US" sz="1600" dirty="0">
                <a:latin typeface="Arial" panose="020B0604020202020204" pitchFamily="34" charset="0"/>
                <a:cs typeface="Arial" panose="020B0604020202020204" pitchFamily="34" charset="0"/>
              </a:rPr>
              <a:t>Make it easier to compare applications objectively</a:t>
            </a:r>
          </a:p>
          <a:p>
            <a:pPr>
              <a:lnSpc>
                <a:spcPct val="170000"/>
              </a:lnSpc>
            </a:pPr>
            <a:r>
              <a:rPr lang="en-US" sz="1600" dirty="0">
                <a:latin typeface="Arial" panose="020B0604020202020204" pitchFamily="34" charset="0"/>
                <a:cs typeface="Arial" panose="020B0604020202020204" pitchFamily="34" charset="0"/>
              </a:rPr>
              <a:t>Helps Morrisons select the most suitable candidate for the job</a:t>
            </a:r>
          </a:p>
          <a:p>
            <a:pPr>
              <a:lnSpc>
                <a:spcPct val="170000"/>
              </a:lnSpc>
            </a:pPr>
            <a:endParaRPr lang="en-US" sz="1600" dirty="0">
              <a:latin typeface="Arial" panose="020B0604020202020204" pitchFamily="34" charset="0"/>
              <a:cs typeface="Arial" panose="020B0604020202020204" pitchFamily="34" charset="0"/>
            </a:endParaRPr>
          </a:p>
          <a:p>
            <a:pPr marL="514350" indent="-514350">
              <a:lnSpc>
                <a:spcPct val="170000"/>
              </a:lnSpc>
              <a:buAutoNum type="arabicPeriod" startAt="2"/>
            </a:pPr>
            <a:r>
              <a:rPr lang="en-US" sz="1600" b="1" dirty="0">
                <a:latin typeface="Arial" panose="020B0604020202020204" pitchFamily="34" charset="0"/>
                <a:cs typeface="Arial" panose="020B0604020202020204" pitchFamily="34" charset="0"/>
              </a:rPr>
              <a:t>Disadvantages</a:t>
            </a:r>
          </a:p>
          <a:p>
            <a:pPr>
              <a:lnSpc>
                <a:spcPct val="170000"/>
              </a:lnSpc>
            </a:pPr>
            <a:r>
              <a:rPr lang="en-US" sz="1600" dirty="0">
                <a:latin typeface="Arial" panose="020B0604020202020204" pitchFamily="34" charset="0"/>
                <a:cs typeface="Arial" panose="020B0604020202020204" pitchFamily="34" charset="0"/>
              </a:rPr>
              <a:t>Less flexible, as interviews cannot easily explore unexpected but useful information </a:t>
            </a:r>
          </a:p>
          <a:p>
            <a:pPr>
              <a:lnSpc>
                <a:spcPct val="170000"/>
              </a:lnSpc>
            </a:pPr>
            <a:r>
              <a:rPr lang="en-US" sz="1600" dirty="0">
                <a:latin typeface="Arial" panose="020B0604020202020204" pitchFamily="34" charset="0"/>
                <a:cs typeface="Arial" panose="020B0604020202020204" pitchFamily="34" charset="0"/>
              </a:rPr>
              <a:t>Candidate may feel the interview is formal or impersonal </a:t>
            </a:r>
          </a:p>
          <a:p>
            <a:pPr>
              <a:lnSpc>
                <a:spcPct val="170000"/>
              </a:lnSpc>
            </a:pPr>
            <a:r>
              <a:rPr lang="en-US" sz="1600" dirty="0">
                <a:latin typeface="Arial" panose="020B0604020202020204" pitchFamily="34" charset="0"/>
                <a:cs typeface="Arial" panose="020B0604020202020204" pitchFamily="34" charset="0"/>
              </a:rPr>
              <a:t>May not fully assess personality or creativity, which can be important for customer service roles.   </a:t>
            </a:r>
          </a:p>
        </p:txBody>
      </p:sp>
    </p:spTree>
    <p:extLst>
      <p:ext uri="{BB962C8B-B14F-4D97-AF65-F5344CB8AC3E}">
        <p14:creationId xmlns:p14="http://schemas.microsoft.com/office/powerpoint/2010/main" val="3128417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F1431-8974-6FC5-9B35-143E077654D2}"/>
              </a:ext>
            </a:extLst>
          </p:cNvPr>
          <p:cNvSpPr>
            <a:spLocks noGrp="1"/>
          </p:cNvSpPr>
          <p:nvPr>
            <p:ph type="title"/>
          </p:nvPr>
        </p:nvSpPr>
        <p:spPr>
          <a:xfrm>
            <a:off x="838200" y="365125"/>
            <a:ext cx="10515600" cy="845837"/>
          </a:xfrm>
        </p:spPr>
        <p:txBody>
          <a:bodyPr>
            <a:normAutofit/>
          </a:bodyPr>
          <a:lstStyle/>
          <a:p>
            <a:pPr algn="ctr"/>
            <a:r>
              <a:rPr lang="en-US" sz="4000" b="1" dirty="0">
                <a:latin typeface="Arial" panose="020B0604020202020204" pitchFamily="34" charset="0"/>
                <a:cs typeface="Arial" panose="020B0604020202020204" pitchFamily="34" charset="0"/>
              </a:rPr>
              <a:t>Competency-Based</a:t>
            </a:r>
            <a:r>
              <a:rPr lang="en-US" b="1" dirty="0">
                <a:latin typeface="Arial" panose="020B0604020202020204" pitchFamily="34" charset="0"/>
                <a:cs typeface="Arial" panose="020B0604020202020204" pitchFamily="34" charset="0"/>
              </a:rPr>
              <a:t> interview</a:t>
            </a:r>
          </a:p>
        </p:txBody>
      </p:sp>
      <p:sp>
        <p:nvSpPr>
          <p:cNvPr id="3" name="Content Placeholder 2">
            <a:extLst>
              <a:ext uri="{FF2B5EF4-FFF2-40B4-BE49-F238E27FC236}">
                <a16:creationId xmlns:a16="http://schemas.microsoft.com/office/drawing/2014/main" id="{6B4062FA-2049-1BB9-ABE6-3B627917AA5E}"/>
              </a:ext>
            </a:extLst>
          </p:cNvPr>
          <p:cNvSpPr>
            <a:spLocks noGrp="1"/>
          </p:cNvSpPr>
          <p:nvPr>
            <p:ph idx="1"/>
          </p:nvPr>
        </p:nvSpPr>
        <p:spPr>
          <a:xfrm>
            <a:off x="409903" y="756746"/>
            <a:ext cx="10943897" cy="7126014"/>
          </a:xfrm>
        </p:spPr>
        <p:txBody>
          <a:bodyPr>
            <a:normAutofit fontScale="32500" lnSpcReduction="20000"/>
          </a:bodyPr>
          <a:lstStyle/>
          <a:p>
            <a:pPr marL="0" indent="0">
              <a:lnSpc>
                <a:spcPct val="170000"/>
              </a:lnSpc>
              <a:buNone/>
            </a:pPr>
            <a:endParaRPr lang="en-US" sz="4300" dirty="0">
              <a:latin typeface="Arial" panose="020B0604020202020204" pitchFamily="34" charset="0"/>
              <a:cs typeface="Arial" panose="020B0604020202020204" pitchFamily="34" charset="0"/>
            </a:endParaRPr>
          </a:p>
          <a:p>
            <a:pPr marL="0" indent="0">
              <a:lnSpc>
                <a:spcPct val="170000"/>
              </a:lnSpc>
              <a:buNone/>
            </a:pPr>
            <a:endParaRPr lang="en-US" sz="4300" dirty="0">
              <a:latin typeface="Arial" panose="020B0604020202020204" pitchFamily="34" charset="0"/>
              <a:cs typeface="Arial" panose="020B0604020202020204" pitchFamily="34" charset="0"/>
            </a:endParaRPr>
          </a:p>
          <a:p>
            <a:pPr marL="0" indent="0">
              <a:lnSpc>
                <a:spcPct val="170000"/>
              </a:lnSpc>
              <a:buNone/>
            </a:pPr>
            <a:r>
              <a:rPr lang="en-US" sz="4300" dirty="0">
                <a:latin typeface="Arial" panose="020B0604020202020204" pitchFamily="34" charset="0"/>
                <a:cs typeface="Arial" panose="020B0604020202020204" pitchFamily="34" charset="0"/>
              </a:rPr>
              <a:t>A competency-based interview focuses on a candidate’s past experiences to assess the skills and behavior needed for the job. Candidates are asked to give real example of situations they have handled, often using the STAR method (Situation, Task, Action, Result)</a:t>
            </a:r>
          </a:p>
          <a:p>
            <a:pPr marL="514350" indent="-514350">
              <a:lnSpc>
                <a:spcPct val="170000"/>
              </a:lnSpc>
              <a:buFont typeface="+mj-lt"/>
              <a:buAutoNum type="arabicPeriod"/>
            </a:pPr>
            <a:r>
              <a:rPr lang="en-US" sz="4300" b="1" dirty="0">
                <a:latin typeface="Arial" panose="020B0604020202020204" pitchFamily="34" charset="0"/>
                <a:cs typeface="Arial" panose="020B0604020202020204" pitchFamily="34" charset="0"/>
              </a:rPr>
              <a:t>Advantages </a:t>
            </a:r>
          </a:p>
          <a:p>
            <a:pPr>
              <a:lnSpc>
                <a:spcPct val="170000"/>
              </a:lnSpc>
            </a:pPr>
            <a:r>
              <a:rPr lang="en-US" sz="4300" dirty="0">
                <a:latin typeface="Arial" panose="020B0604020202020204" pitchFamily="34" charset="0"/>
                <a:cs typeface="Arial" panose="020B0604020202020204" pitchFamily="34" charset="0"/>
              </a:rPr>
              <a:t>Assesses real behaviors and job-related skills</a:t>
            </a:r>
          </a:p>
          <a:p>
            <a:pPr>
              <a:lnSpc>
                <a:spcPct val="170000"/>
              </a:lnSpc>
            </a:pPr>
            <a:r>
              <a:rPr lang="en-US" sz="4300" dirty="0">
                <a:latin typeface="Arial" panose="020B0604020202020204" pitchFamily="34" charset="0"/>
                <a:cs typeface="Arial" panose="020B0604020202020204" pitchFamily="34" charset="0"/>
              </a:rPr>
              <a:t>Helps predict future job performance</a:t>
            </a:r>
          </a:p>
          <a:p>
            <a:pPr>
              <a:lnSpc>
                <a:spcPct val="170000"/>
              </a:lnSpc>
            </a:pPr>
            <a:r>
              <a:rPr lang="en-US" sz="4300" dirty="0">
                <a:latin typeface="Arial" panose="020B0604020202020204" pitchFamily="34" charset="0"/>
                <a:cs typeface="Arial" panose="020B0604020202020204" pitchFamily="34" charset="0"/>
              </a:rPr>
              <a:t>Identifies competencies such as teamwork, communications, problem-solving, customer service, and leadership</a:t>
            </a:r>
          </a:p>
          <a:p>
            <a:pPr>
              <a:lnSpc>
                <a:spcPct val="170000"/>
              </a:lnSpc>
            </a:pPr>
            <a:r>
              <a:rPr lang="en-US" sz="4300" dirty="0">
                <a:latin typeface="Arial" panose="020B0604020202020204" pitchFamily="34" charset="0"/>
                <a:cs typeface="Arial" panose="020B0604020202020204" pitchFamily="34" charset="0"/>
              </a:rPr>
              <a:t>Provides fairer comparisons between candidates.</a:t>
            </a:r>
          </a:p>
          <a:p>
            <a:pPr marL="514350" indent="-514350">
              <a:lnSpc>
                <a:spcPct val="170000"/>
              </a:lnSpc>
              <a:buAutoNum type="arabicPeriod" startAt="2"/>
            </a:pPr>
            <a:r>
              <a:rPr lang="en-US" sz="4300" b="1" dirty="0">
                <a:latin typeface="Arial" panose="020B0604020202020204" pitchFamily="34" charset="0"/>
                <a:cs typeface="Arial" panose="020B0604020202020204" pitchFamily="34" charset="0"/>
              </a:rPr>
              <a:t>Disadvantages</a:t>
            </a:r>
          </a:p>
          <a:p>
            <a:pPr>
              <a:lnSpc>
                <a:spcPct val="170000"/>
              </a:lnSpc>
            </a:pPr>
            <a:r>
              <a:rPr lang="en-US" sz="4300" dirty="0">
                <a:latin typeface="Arial" panose="020B0604020202020204" pitchFamily="34" charset="0"/>
                <a:cs typeface="Arial" panose="020B0604020202020204" pitchFamily="34" charset="0"/>
              </a:rPr>
              <a:t>Candidates with limited work experience may find difficult to give examples</a:t>
            </a:r>
          </a:p>
          <a:p>
            <a:pPr>
              <a:lnSpc>
                <a:spcPct val="170000"/>
              </a:lnSpc>
            </a:pPr>
            <a:r>
              <a:rPr lang="en-US" sz="4300" dirty="0">
                <a:latin typeface="Arial" panose="020B0604020202020204" pitchFamily="34" charset="0"/>
                <a:cs typeface="Arial" panose="020B0604020202020204" pitchFamily="34" charset="0"/>
              </a:rPr>
              <a:t>Can be time-consuming</a:t>
            </a:r>
          </a:p>
          <a:p>
            <a:pPr>
              <a:lnSpc>
                <a:spcPct val="170000"/>
              </a:lnSpc>
            </a:pPr>
            <a:r>
              <a:rPr lang="en-US" sz="4300" dirty="0">
                <a:latin typeface="Arial" panose="020B0604020202020204" pitchFamily="34" charset="0"/>
                <a:cs typeface="Arial" panose="020B0604020202020204" pitchFamily="34" charset="0"/>
              </a:rPr>
              <a:t>Some candidates may prepare rehearsed answer that do not fully reflect their true abilities.  </a:t>
            </a:r>
          </a:p>
          <a:p>
            <a:pPr marL="0" indent="0">
              <a:buNone/>
            </a:pPr>
            <a:endParaRPr lang="en-US" dirty="0"/>
          </a:p>
          <a:p>
            <a:pPr marL="0" indent="0">
              <a:buNone/>
            </a:pPr>
            <a:endParaRPr lang="en-US" dirty="0"/>
          </a:p>
          <a:p>
            <a:pPr marL="514350" indent="-514350">
              <a:buFont typeface="+mj-lt"/>
              <a:buAutoNum type="arabicPeriod"/>
            </a:pPr>
            <a:endParaRPr lang="en-US" dirty="0"/>
          </a:p>
          <a:p>
            <a:pPr marL="514350" indent="-514350">
              <a:buFont typeface="+mj-lt"/>
              <a:buAutoNum type="arabicPeriod"/>
            </a:pPr>
            <a:endParaRPr lang="en-US" dirty="0"/>
          </a:p>
          <a:p>
            <a:pPr marL="514350" indent="-514350">
              <a:buFont typeface="+mj-lt"/>
              <a:buAutoNum type="arabicPeriod"/>
            </a:pPr>
            <a:endParaRPr lang="en-US" dirty="0"/>
          </a:p>
          <a:p>
            <a:pPr marL="0" indent="0">
              <a:buNone/>
            </a:pPr>
            <a:endParaRPr lang="en-US" dirty="0"/>
          </a:p>
        </p:txBody>
      </p:sp>
    </p:spTree>
    <p:extLst>
      <p:ext uri="{BB962C8B-B14F-4D97-AF65-F5344CB8AC3E}">
        <p14:creationId xmlns:p14="http://schemas.microsoft.com/office/powerpoint/2010/main" val="2699729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0A5E-ED71-15A1-7D8F-16A07CB4C2AF}"/>
              </a:ext>
            </a:extLst>
          </p:cNvPr>
          <p:cNvSpPr>
            <a:spLocks noGrp="1"/>
          </p:cNvSpPr>
          <p:nvPr>
            <p:ph type="title"/>
          </p:nvPr>
        </p:nvSpPr>
        <p:spPr>
          <a:xfrm>
            <a:off x="838200" y="365126"/>
            <a:ext cx="10515600" cy="660486"/>
          </a:xfrm>
        </p:spPr>
        <p:txBody>
          <a:bodyPr>
            <a:normAutofit/>
          </a:bodyPr>
          <a:lstStyle/>
          <a:p>
            <a:pPr algn="ctr"/>
            <a:r>
              <a:rPr lang="en-US" b="1" dirty="0">
                <a:latin typeface="Arial" panose="020B0604020202020204" pitchFamily="34" charset="0"/>
                <a:cs typeface="Arial" panose="020B0604020202020204" pitchFamily="34" charset="0"/>
              </a:rPr>
              <a:t>Panel interview</a:t>
            </a:r>
          </a:p>
        </p:txBody>
      </p:sp>
      <p:sp>
        <p:nvSpPr>
          <p:cNvPr id="3" name="Content Placeholder 2">
            <a:extLst>
              <a:ext uri="{FF2B5EF4-FFF2-40B4-BE49-F238E27FC236}">
                <a16:creationId xmlns:a16="http://schemas.microsoft.com/office/drawing/2014/main" id="{933413A8-0FC4-89D7-89D7-D9D1C0AEE9BC}"/>
              </a:ext>
            </a:extLst>
          </p:cNvPr>
          <p:cNvSpPr>
            <a:spLocks noGrp="1"/>
          </p:cNvSpPr>
          <p:nvPr>
            <p:ph idx="1"/>
          </p:nvPr>
        </p:nvSpPr>
        <p:spPr>
          <a:xfrm>
            <a:off x="838200" y="1272746"/>
            <a:ext cx="10515600" cy="4904217"/>
          </a:xfrm>
        </p:spPr>
        <p:txBody>
          <a:bodyPr>
            <a:normAutofit fontScale="85000" lnSpcReduction="20000"/>
          </a:bodyPr>
          <a:lstStyle/>
          <a:p>
            <a:pPr marL="514350" indent="-514350">
              <a:lnSpc>
                <a:spcPct val="170000"/>
              </a:lnSpc>
              <a:buFont typeface="+mj-lt"/>
              <a:buAutoNum type="arabicPeriod"/>
            </a:pPr>
            <a:r>
              <a:rPr lang="en-US" b="1" dirty="0">
                <a:latin typeface="Arial" panose="020B0604020202020204" pitchFamily="34" charset="0"/>
                <a:cs typeface="Arial" panose="020B0604020202020204" pitchFamily="34" charset="0"/>
              </a:rPr>
              <a:t>Advantages </a:t>
            </a:r>
          </a:p>
          <a:p>
            <a:pPr>
              <a:lnSpc>
                <a:spcPct val="170000"/>
              </a:lnSpc>
            </a:pPr>
            <a:r>
              <a:rPr lang="en-US" dirty="0">
                <a:latin typeface="Arial" panose="020B0604020202020204" pitchFamily="34" charset="0"/>
                <a:cs typeface="Arial" panose="020B0604020202020204" pitchFamily="34" charset="0"/>
              </a:rPr>
              <a:t>Different interviewers provide a range of opinions, leading to a fairer decision </a:t>
            </a:r>
          </a:p>
          <a:p>
            <a:pPr>
              <a:lnSpc>
                <a:spcPct val="170000"/>
              </a:lnSpc>
            </a:pPr>
            <a:r>
              <a:rPr lang="en-US" dirty="0">
                <a:latin typeface="Arial" panose="020B0604020202020204" pitchFamily="34" charset="0"/>
                <a:cs typeface="Arial" panose="020B0604020202020204" pitchFamily="34" charset="0"/>
              </a:rPr>
              <a:t>Saves time because several managers interview the candidate at once</a:t>
            </a:r>
          </a:p>
          <a:p>
            <a:pPr>
              <a:lnSpc>
                <a:spcPct val="170000"/>
              </a:lnSpc>
            </a:pPr>
            <a:r>
              <a:rPr lang="en-US" dirty="0">
                <a:latin typeface="Arial" panose="020B0604020202020204" pitchFamily="34" charset="0"/>
                <a:cs typeface="Arial" panose="020B0604020202020204" pitchFamily="34" charset="0"/>
              </a:rPr>
              <a:t>Reduces the risk of individual interviewer bias</a:t>
            </a:r>
          </a:p>
          <a:p>
            <a:pPr>
              <a:lnSpc>
                <a:spcPct val="170000"/>
              </a:lnSpc>
            </a:pPr>
            <a:r>
              <a:rPr lang="en-US" dirty="0">
                <a:latin typeface="Arial" panose="020B0604020202020204" pitchFamily="34" charset="0"/>
                <a:cs typeface="Arial" panose="020B0604020202020204" pitchFamily="34" charset="0"/>
              </a:rPr>
              <a:t>Allows the candidate to meet key people from the organisation</a:t>
            </a:r>
          </a:p>
          <a:p>
            <a:pPr marL="514350" indent="-514350">
              <a:lnSpc>
                <a:spcPct val="170000"/>
              </a:lnSpc>
              <a:buAutoNum type="arabicPeriod" startAt="2"/>
            </a:pPr>
            <a:r>
              <a:rPr lang="en-US" b="1" dirty="0">
                <a:latin typeface="Arial" panose="020B0604020202020204" pitchFamily="34" charset="0"/>
                <a:cs typeface="Arial" panose="020B0604020202020204" pitchFamily="34" charset="0"/>
              </a:rPr>
              <a:t>Disadvantages</a:t>
            </a:r>
          </a:p>
          <a:p>
            <a:pPr>
              <a:lnSpc>
                <a:spcPct val="170000"/>
              </a:lnSpc>
            </a:pPr>
            <a:r>
              <a:rPr lang="en-US" dirty="0">
                <a:latin typeface="Arial" panose="020B0604020202020204" pitchFamily="34" charset="0"/>
                <a:cs typeface="Arial" panose="020B0604020202020204" pitchFamily="34" charset="0"/>
              </a:rPr>
              <a:t>Can be stressful or intimidating for candidates  </a:t>
            </a:r>
          </a:p>
          <a:p>
            <a:pPr>
              <a:lnSpc>
                <a:spcPct val="170000"/>
              </a:lnSpc>
            </a:pPr>
            <a:r>
              <a:rPr lang="en-US" dirty="0">
                <a:latin typeface="Arial" panose="020B0604020202020204" pitchFamily="34" charset="0"/>
                <a:cs typeface="Arial" panose="020B0604020202020204" pitchFamily="34" charset="0"/>
              </a:rPr>
              <a:t>Interviewers may have different opinions, making decisions more difficult</a:t>
            </a:r>
          </a:p>
          <a:p>
            <a:pPr>
              <a:lnSpc>
                <a:spcPct val="170000"/>
              </a:lnSpc>
            </a:pPr>
            <a:r>
              <a:rPr lang="en-US" dirty="0">
                <a:latin typeface="Arial" panose="020B0604020202020204" pitchFamily="34" charset="0"/>
                <a:cs typeface="Arial" panose="020B0604020202020204" pitchFamily="34" charset="0"/>
              </a:rPr>
              <a:t>Require more planning to arrange everyone availability </a:t>
            </a:r>
          </a:p>
          <a:p>
            <a:pPr>
              <a:lnSpc>
                <a:spcPct val="170000"/>
              </a:lnSpc>
            </a:pPr>
            <a:r>
              <a:rPr lang="en-US" dirty="0">
                <a:latin typeface="Arial" panose="020B0604020202020204" pitchFamily="34" charset="0"/>
                <a:cs typeface="Arial" panose="020B0604020202020204" pitchFamily="34" charset="0"/>
              </a:rPr>
              <a:t>Some candidates may find it harder to communicate confidently in front of a panel.</a:t>
            </a:r>
          </a:p>
          <a:p>
            <a:endParaRPr lang="en-US" dirty="0"/>
          </a:p>
        </p:txBody>
      </p:sp>
    </p:spTree>
    <p:extLst>
      <p:ext uri="{BB962C8B-B14F-4D97-AF65-F5344CB8AC3E}">
        <p14:creationId xmlns:p14="http://schemas.microsoft.com/office/powerpoint/2010/main" val="2466649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712D-E953-CFA3-FA35-7FF118D03A8F}"/>
              </a:ext>
            </a:extLst>
          </p:cNvPr>
          <p:cNvSpPr>
            <a:spLocks noGrp="1"/>
          </p:cNvSpPr>
          <p:nvPr>
            <p:ph type="title"/>
          </p:nvPr>
        </p:nvSpPr>
        <p:spPr>
          <a:xfrm>
            <a:off x="838200" y="365125"/>
            <a:ext cx="10515600" cy="1031189"/>
          </a:xfrm>
        </p:spPr>
        <p:txBody>
          <a:bodyPr>
            <a:normAutofit/>
          </a:bodyPr>
          <a:lstStyle/>
          <a:p>
            <a:pPr algn="ctr"/>
            <a:r>
              <a:rPr lang="en-US" sz="4000" b="1" dirty="0">
                <a:latin typeface="Arial" panose="020B0604020202020204" pitchFamily="34" charset="0"/>
                <a:cs typeface="Arial" panose="020B0604020202020204" pitchFamily="34" charset="0"/>
              </a:rPr>
              <a:t>Questioning Techniques  </a:t>
            </a:r>
          </a:p>
        </p:txBody>
      </p:sp>
      <p:sp>
        <p:nvSpPr>
          <p:cNvPr id="3" name="Content Placeholder 2">
            <a:extLst>
              <a:ext uri="{FF2B5EF4-FFF2-40B4-BE49-F238E27FC236}">
                <a16:creationId xmlns:a16="http://schemas.microsoft.com/office/drawing/2014/main" id="{C56EB5DB-C40F-5147-D980-5060782DF13C}"/>
              </a:ext>
            </a:extLst>
          </p:cNvPr>
          <p:cNvSpPr>
            <a:spLocks noGrp="1"/>
          </p:cNvSpPr>
          <p:nvPr>
            <p:ph idx="1"/>
          </p:nvPr>
        </p:nvSpPr>
        <p:spPr>
          <a:xfrm>
            <a:off x="838200" y="1578279"/>
            <a:ext cx="10515600" cy="4611210"/>
          </a:xfrm>
        </p:spPr>
        <p:txBody>
          <a:bodyPr>
            <a:normAutofit fontScale="92500" lnSpcReduction="20000"/>
          </a:bodyPr>
          <a:lstStyle/>
          <a:p>
            <a:pPr marL="0" indent="0">
              <a:lnSpc>
                <a:spcPct val="150000"/>
              </a:lnSpc>
              <a:buNone/>
            </a:pPr>
            <a:r>
              <a:rPr lang="en-US" dirty="0">
                <a:latin typeface="Arial" panose="020B0604020202020204" pitchFamily="34" charset="0"/>
                <a:cs typeface="Arial" panose="020B0604020202020204" pitchFamily="34" charset="0"/>
              </a:rPr>
              <a:t>Questioning techniques help interviewers assess a candidate skills, experience, and suitability for the role</a:t>
            </a:r>
          </a:p>
          <a:p>
            <a:pPr>
              <a:lnSpc>
                <a:spcPct val="150000"/>
              </a:lnSpc>
            </a:pPr>
            <a:r>
              <a:rPr lang="en-US" sz="2000" dirty="0">
                <a:latin typeface="Arial" panose="020B0604020202020204" pitchFamily="34" charset="0"/>
                <a:cs typeface="Arial" panose="020B0604020202020204" pitchFamily="34" charset="0"/>
              </a:rPr>
              <a:t>Open-ended questions- encourage detailed answers</a:t>
            </a:r>
          </a:p>
          <a:p>
            <a:pPr marL="0" indent="0">
              <a:lnSpc>
                <a:spcPct val="150000"/>
              </a:lnSpc>
              <a:buNone/>
            </a:pPr>
            <a:r>
              <a:rPr lang="en-US" sz="2000" dirty="0">
                <a:latin typeface="Arial" panose="020B0604020202020204" pitchFamily="34" charset="0"/>
                <a:cs typeface="Arial" panose="020B0604020202020204" pitchFamily="34" charset="0"/>
              </a:rPr>
              <a:t>Example: can you describe a time when you provide excellent customer service? </a:t>
            </a:r>
          </a:p>
          <a:p>
            <a:pPr>
              <a:lnSpc>
                <a:spcPct val="150000"/>
              </a:lnSpc>
            </a:pPr>
            <a:r>
              <a:rPr lang="en-US" sz="2000" dirty="0">
                <a:latin typeface="Arial" panose="020B0604020202020204" pitchFamily="34" charset="0"/>
                <a:cs typeface="Arial" panose="020B0604020202020204" pitchFamily="34" charset="0"/>
              </a:rPr>
              <a:t>Closed questions- require short answers, usually yes, no, or a brief response</a:t>
            </a:r>
          </a:p>
          <a:p>
            <a:pPr marL="0" indent="0">
              <a:lnSpc>
                <a:spcPct val="150000"/>
              </a:lnSpc>
              <a:buNone/>
            </a:pPr>
            <a:r>
              <a:rPr lang="en-US" sz="2000" dirty="0">
                <a:latin typeface="Arial" panose="020B0604020202020204" pitchFamily="34" charset="0"/>
                <a:cs typeface="Arial" panose="020B0604020202020204" pitchFamily="34" charset="0"/>
              </a:rPr>
              <a:t>Example: Do you have a valid forklift license?</a:t>
            </a:r>
          </a:p>
          <a:p>
            <a:pPr>
              <a:lnSpc>
                <a:spcPct val="150000"/>
              </a:lnSpc>
            </a:pPr>
            <a:r>
              <a:rPr lang="en-US" sz="2000" dirty="0">
                <a:latin typeface="Arial" panose="020B0604020202020204" pitchFamily="34" charset="0"/>
                <a:cs typeface="Arial" panose="020B0604020202020204" pitchFamily="34" charset="0"/>
              </a:rPr>
              <a:t>Probing questions- ask for more detail or clarification</a:t>
            </a:r>
          </a:p>
          <a:p>
            <a:pPr marL="0" indent="0">
              <a:lnSpc>
                <a:spcPct val="150000"/>
              </a:lnSpc>
              <a:buNone/>
            </a:pPr>
            <a:r>
              <a:rPr lang="en-US" sz="2000" dirty="0">
                <a:latin typeface="Arial" panose="020B0604020202020204" pitchFamily="34" charset="0"/>
                <a:cs typeface="Arial" panose="020B0604020202020204" pitchFamily="34" charset="0"/>
              </a:rPr>
              <a:t>Example: what steps did you take to resolve the problem?</a:t>
            </a:r>
          </a:p>
          <a:p>
            <a:pPr>
              <a:lnSpc>
                <a:spcPct val="150000"/>
              </a:lnSpc>
            </a:pPr>
            <a:r>
              <a:rPr lang="en-US" sz="2000" dirty="0">
                <a:latin typeface="Arial" panose="020B0604020202020204" pitchFamily="34" charset="0"/>
                <a:cs typeface="Arial" panose="020B0604020202020204" pitchFamily="34" charset="0"/>
              </a:rPr>
              <a:t>Behavioral questions- ask about past experiences to assess competencies</a:t>
            </a:r>
          </a:p>
          <a:p>
            <a:pPr marL="0" indent="0">
              <a:lnSpc>
                <a:spcPct val="150000"/>
              </a:lnSpc>
              <a:buNone/>
            </a:pPr>
            <a:r>
              <a:rPr lang="en-US" sz="2000" dirty="0">
                <a:latin typeface="Arial" panose="020B0604020202020204" pitchFamily="34" charset="0"/>
                <a:cs typeface="Arial" panose="020B0604020202020204" pitchFamily="34" charset="0"/>
              </a:rPr>
              <a:t>Example: tell me about a time you worked as part of a team? </a:t>
            </a:r>
          </a:p>
        </p:txBody>
      </p:sp>
    </p:spTree>
    <p:extLst>
      <p:ext uri="{BB962C8B-B14F-4D97-AF65-F5344CB8AC3E}">
        <p14:creationId xmlns:p14="http://schemas.microsoft.com/office/powerpoint/2010/main" val="4047562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22DBD-3824-0549-E0DF-9FAB80480EC2}"/>
              </a:ext>
            </a:extLst>
          </p:cNvPr>
          <p:cNvSpPr>
            <a:spLocks noGrp="1"/>
          </p:cNvSpPr>
          <p:nvPr>
            <p:ph type="title"/>
          </p:nvPr>
        </p:nvSpPr>
        <p:spPr>
          <a:xfrm>
            <a:off x="1231900" y="149481"/>
            <a:ext cx="10515600" cy="917575"/>
          </a:xfrm>
        </p:spPr>
        <p:txBody>
          <a:bodyPr>
            <a:normAutofit/>
          </a:bodyPr>
          <a:lstStyle/>
          <a:p>
            <a:pPr algn="ctr"/>
            <a:r>
              <a:rPr lang="en-US" sz="4000" b="1" dirty="0">
                <a:latin typeface="Arial" panose="020B0604020202020204" pitchFamily="34" charset="0"/>
                <a:cs typeface="Arial" panose="020B0604020202020204" pitchFamily="34" charset="0"/>
              </a:rPr>
              <a:t>Face to face vs virtual interviews</a:t>
            </a:r>
          </a:p>
        </p:txBody>
      </p:sp>
      <p:graphicFrame>
        <p:nvGraphicFramePr>
          <p:cNvPr id="5" name="Content Placeholder 4">
            <a:extLst>
              <a:ext uri="{FF2B5EF4-FFF2-40B4-BE49-F238E27FC236}">
                <a16:creationId xmlns:a16="http://schemas.microsoft.com/office/drawing/2014/main" id="{DE7F4D2D-167F-38BF-8EB5-BB20E4788876}"/>
              </a:ext>
            </a:extLst>
          </p:cNvPr>
          <p:cNvGraphicFramePr>
            <a:graphicFrameLocks noGrp="1"/>
          </p:cNvGraphicFramePr>
          <p:nvPr>
            <p:ph idx="1"/>
            <p:extLst>
              <p:ext uri="{D42A27DB-BD31-4B8C-83A1-F6EECF244321}">
                <p14:modId xmlns:p14="http://schemas.microsoft.com/office/powerpoint/2010/main" val="702893935"/>
              </p:ext>
            </p:extLst>
          </p:nvPr>
        </p:nvGraphicFramePr>
        <p:xfrm>
          <a:off x="2195212" y="1569308"/>
          <a:ext cx="7801576" cy="4221636"/>
        </p:xfrm>
        <a:graphic>
          <a:graphicData uri="http://schemas.openxmlformats.org/drawingml/2006/table">
            <a:tbl>
              <a:tblPr firstRow="1" firstCol="1" bandRow="1">
                <a:tableStyleId>{5C22544A-7EE6-4342-B048-85BDC9FD1C3A}</a:tableStyleId>
              </a:tblPr>
              <a:tblGrid>
                <a:gridCol w="3882174">
                  <a:extLst>
                    <a:ext uri="{9D8B030D-6E8A-4147-A177-3AD203B41FA5}">
                      <a16:colId xmlns:a16="http://schemas.microsoft.com/office/drawing/2014/main" val="1182516558"/>
                    </a:ext>
                  </a:extLst>
                </a:gridCol>
                <a:gridCol w="3919402">
                  <a:extLst>
                    <a:ext uri="{9D8B030D-6E8A-4147-A177-3AD203B41FA5}">
                      <a16:colId xmlns:a16="http://schemas.microsoft.com/office/drawing/2014/main" val="1028081354"/>
                    </a:ext>
                  </a:extLst>
                </a:gridCol>
              </a:tblGrid>
              <a:tr h="425171">
                <a:tc>
                  <a:txBody>
                    <a:bodyPr/>
                    <a:lstStyle/>
                    <a:p>
                      <a:pPr algn="ctr">
                        <a:lnSpc>
                          <a:spcPct val="150000"/>
                        </a:lnSpc>
                        <a:spcAft>
                          <a:spcPts val="800"/>
                        </a:spcAft>
                        <a:buNone/>
                      </a:pPr>
                      <a:r>
                        <a:rPr lang="en-GB" sz="1600" kern="100" dirty="0">
                          <a:effectLst/>
                          <a:latin typeface="Arial" panose="020B0604020202020204" pitchFamily="34" charset="0"/>
                          <a:cs typeface="Arial" panose="020B0604020202020204" pitchFamily="34" charset="0"/>
                        </a:rPr>
                        <a:t>Face-to-face Interview</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Aft>
                          <a:spcPts val="800"/>
                        </a:spcAft>
                        <a:buNone/>
                      </a:pPr>
                      <a:r>
                        <a:rPr lang="en-GB" sz="1600" kern="100" dirty="0">
                          <a:effectLst/>
                          <a:latin typeface="Arial" panose="020B0604020202020204" pitchFamily="34" charset="0"/>
                          <a:cs typeface="Arial" panose="020B0604020202020204" pitchFamily="34" charset="0"/>
                        </a:rPr>
                        <a:t>Virtual Interview</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42110105"/>
                  </a:ext>
                </a:extLst>
              </a:tr>
              <a:tr h="759293">
                <a:tc>
                  <a:txBody>
                    <a:bodyPr/>
                    <a:lstStyle/>
                    <a:p>
                      <a:pPr>
                        <a:lnSpc>
                          <a:spcPct val="150000"/>
                        </a:lnSpc>
                        <a:spcAft>
                          <a:spcPts val="800"/>
                        </a:spcAft>
                        <a:buNone/>
                      </a:pPr>
                      <a:r>
                        <a:rPr lang="en-GB" sz="1200" kern="100" dirty="0">
                          <a:effectLst/>
                          <a:latin typeface="Arial" panose="020B0604020202020204" pitchFamily="34" charset="0"/>
                          <a:cs typeface="Arial" panose="020B0604020202020204" pitchFamily="34" charset="0"/>
                        </a:rPr>
                        <a:t>Conducted in person at the workplace or office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200" kern="100">
                          <a:effectLst/>
                          <a:latin typeface="Arial" panose="020B0604020202020204" pitchFamily="34" charset="0"/>
                          <a:cs typeface="Arial" panose="020B0604020202020204" pitchFamily="34" charset="0"/>
                        </a:rPr>
                        <a:t>Conducted online using video conferencing software</a:t>
                      </a:r>
                      <a:endParaRPr lang="en-GB"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999549500"/>
                  </a:ext>
                </a:extLst>
              </a:tr>
              <a:tr h="759293">
                <a:tc>
                  <a:txBody>
                    <a:bodyPr/>
                    <a:lstStyle/>
                    <a:p>
                      <a:pPr>
                        <a:lnSpc>
                          <a:spcPct val="150000"/>
                        </a:lnSpc>
                        <a:spcAft>
                          <a:spcPts val="800"/>
                        </a:spcAft>
                        <a:buNone/>
                      </a:pPr>
                      <a:r>
                        <a:rPr lang="en-GB" sz="1200" kern="100">
                          <a:effectLst/>
                          <a:latin typeface="Arial" panose="020B0604020202020204" pitchFamily="34" charset="0"/>
                          <a:cs typeface="Arial" panose="020B0604020202020204" pitchFamily="34" charset="0"/>
                        </a:rPr>
                        <a:t>Easier to build rapport and observe body language</a:t>
                      </a:r>
                      <a:endParaRPr lang="en-GB"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200" kern="100" dirty="0">
                          <a:effectLst/>
                          <a:latin typeface="Arial" panose="020B0604020202020204" pitchFamily="34" charset="0"/>
                          <a:cs typeface="Arial" panose="020B0604020202020204" pitchFamily="34" charset="0"/>
                        </a:rPr>
                        <a:t>More convenient and saves travel time and costs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21455560"/>
                  </a:ext>
                </a:extLst>
              </a:tr>
              <a:tr h="759293">
                <a:tc>
                  <a:txBody>
                    <a:bodyPr/>
                    <a:lstStyle/>
                    <a:p>
                      <a:pPr>
                        <a:lnSpc>
                          <a:spcPct val="150000"/>
                        </a:lnSpc>
                        <a:spcAft>
                          <a:spcPts val="800"/>
                        </a:spcAft>
                        <a:buNone/>
                      </a:pPr>
                      <a:r>
                        <a:rPr lang="en-GB" sz="1200" kern="100">
                          <a:effectLst/>
                          <a:latin typeface="Arial" panose="020B0604020202020204" pitchFamily="34" charset="0"/>
                          <a:cs typeface="Arial" panose="020B0604020202020204" pitchFamily="34" charset="0"/>
                        </a:rPr>
                        <a:t>Allows candidates to experience the workplace environment</a:t>
                      </a:r>
                      <a:endParaRPr lang="en-GB"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200" kern="100" dirty="0">
                          <a:effectLst/>
                          <a:latin typeface="Arial" panose="020B0604020202020204" pitchFamily="34" charset="0"/>
                          <a:cs typeface="Arial" panose="020B0604020202020204" pitchFamily="34" charset="0"/>
                        </a:rPr>
                        <a:t>Enables employers to interview candidates from different locations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20683677"/>
                  </a:ext>
                </a:extLst>
              </a:tr>
              <a:tr h="759293">
                <a:tc>
                  <a:txBody>
                    <a:bodyPr/>
                    <a:lstStyle/>
                    <a:p>
                      <a:pPr>
                        <a:lnSpc>
                          <a:spcPct val="150000"/>
                        </a:lnSpc>
                        <a:spcAft>
                          <a:spcPts val="800"/>
                        </a:spcAft>
                        <a:buNone/>
                      </a:pPr>
                      <a:r>
                        <a:rPr lang="en-GB" sz="1200" kern="100" dirty="0">
                          <a:effectLst/>
                          <a:latin typeface="Arial" panose="020B0604020202020204" pitchFamily="34" charset="0"/>
                          <a:cs typeface="Arial" panose="020B0604020202020204" pitchFamily="34" charset="0"/>
                        </a:rPr>
                        <a:t>May involve travel costs and take more time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200" kern="100">
                          <a:effectLst/>
                          <a:latin typeface="Arial" panose="020B0604020202020204" pitchFamily="34" charset="0"/>
                          <a:cs typeface="Arial" panose="020B0604020202020204" pitchFamily="34" charset="0"/>
                        </a:rPr>
                        <a:t>Can be affected by internet or technical problem</a:t>
                      </a:r>
                      <a:endParaRPr lang="en-GB"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64352013"/>
                  </a:ext>
                </a:extLst>
              </a:tr>
              <a:tr h="759293">
                <a:tc>
                  <a:txBody>
                    <a:bodyPr/>
                    <a:lstStyle/>
                    <a:p>
                      <a:pPr>
                        <a:lnSpc>
                          <a:spcPct val="150000"/>
                        </a:lnSpc>
                        <a:spcAft>
                          <a:spcPts val="800"/>
                        </a:spcAft>
                        <a:buNone/>
                      </a:pPr>
                      <a:r>
                        <a:rPr lang="en-GB" sz="1200" kern="100" dirty="0">
                          <a:effectLst/>
                          <a:latin typeface="Arial" panose="020B0604020202020204" pitchFamily="34" charset="0"/>
                          <a:cs typeface="Arial" panose="020B0604020202020204" pitchFamily="34" charset="0"/>
                        </a:rPr>
                        <a:t>Better for assessing interpersonal and communication skills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nSpc>
                          <a:spcPct val="150000"/>
                        </a:lnSpc>
                        <a:spcAft>
                          <a:spcPts val="800"/>
                        </a:spcAft>
                        <a:buNone/>
                      </a:pPr>
                      <a:r>
                        <a:rPr lang="en-GB" sz="1200" kern="100" dirty="0">
                          <a:effectLst/>
                          <a:latin typeface="Arial" panose="020B0604020202020204" pitchFamily="34" charset="0"/>
                          <a:cs typeface="Arial" panose="020B0604020202020204" pitchFamily="34" charset="0"/>
                        </a:rPr>
                        <a:t>May make it harder to judge body language and build a personal connection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76159049"/>
                  </a:ext>
                </a:extLst>
              </a:tr>
            </a:tbl>
          </a:graphicData>
        </a:graphic>
      </p:graphicFrame>
    </p:spTree>
    <p:extLst>
      <p:ext uri="{BB962C8B-B14F-4D97-AF65-F5344CB8AC3E}">
        <p14:creationId xmlns:p14="http://schemas.microsoft.com/office/powerpoint/2010/main" val="1676589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B70A7-E3F3-EF19-5A8E-8D5D68F3A01D}"/>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CD24ABFD-7B74-D5DA-2D25-1CFA8FF0918D}"/>
              </a:ext>
            </a:extLst>
          </p:cNvPr>
          <p:cNvSpPr>
            <a:spLocks noGrp="1"/>
          </p:cNvSpPr>
          <p:nvPr>
            <p:ph idx="1"/>
          </p:nvPr>
        </p:nvSpPr>
        <p:spPr/>
        <p:txBody>
          <a:bodyPr>
            <a:normAutofit/>
          </a:bodyPr>
          <a:lstStyle/>
          <a:p>
            <a:pPr marL="0" indent="0">
              <a:lnSpc>
                <a:spcPct val="150000"/>
              </a:lnSpc>
              <a:buNone/>
            </a:pPr>
            <a:r>
              <a:rPr lang="en-US" dirty="0">
                <a:latin typeface="Arial" panose="020B0604020202020204" pitchFamily="34" charset="0"/>
                <a:cs typeface="Arial" panose="020B0604020202020204" pitchFamily="34" charset="0"/>
              </a:rPr>
              <a:t>They help ensure the organisation hires the right people with the skills, knowledge, and behaviors needed to support change. By using appropriate recruitment methods, advertisement platforms, and fair selection techniques such as structured, competency-based, and panel interviews, Morrisons can attract and select talented employees who contribute to the success of the transformation and achieve its long-term business goals.</a:t>
            </a:r>
          </a:p>
          <a:p>
            <a:pPr marL="0" indent="0">
              <a:lnSpc>
                <a:spcPct val="150000"/>
              </a:lnSpc>
              <a:buNone/>
            </a:pP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72078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FF474-DA03-3D67-A195-514D89100C93}"/>
              </a:ext>
            </a:extLst>
          </p:cNvPr>
          <p:cNvSpPr>
            <a:spLocks noGrp="1"/>
          </p:cNvSpPr>
          <p:nvPr>
            <p:ph type="title"/>
          </p:nvPr>
        </p:nvSpPr>
        <p:spPr>
          <a:xfrm>
            <a:off x="838200" y="365125"/>
            <a:ext cx="10515600" cy="1031875"/>
          </a:xfrm>
        </p:spPr>
        <p:txBody>
          <a:bodyPr>
            <a:normAutofit/>
          </a:bodyPr>
          <a:lstStyle/>
          <a:p>
            <a:pPr algn="ctr"/>
            <a:r>
              <a:rPr lang="en-US" sz="40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23C982E6-0B53-A513-D7BB-C25FD3A69519}"/>
              </a:ext>
            </a:extLst>
          </p:cNvPr>
          <p:cNvSpPr>
            <a:spLocks noGrp="1"/>
          </p:cNvSpPr>
          <p:nvPr>
            <p:ph idx="1"/>
          </p:nvPr>
        </p:nvSpPr>
        <p:spPr>
          <a:xfrm>
            <a:off x="838200" y="1229709"/>
            <a:ext cx="10515600" cy="6132788"/>
          </a:xfrm>
        </p:spPr>
        <p:txBody>
          <a:bodyPr>
            <a:normAutofit fontScale="32500" lnSpcReduction="20000"/>
          </a:bodyPr>
          <a:lstStyle/>
          <a:p>
            <a:pPr>
              <a:lnSpc>
                <a:spcPct val="170000"/>
              </a:lnSpc>
            </a:pPr>
            <a:endParaRPr lang="en-GB" sz="4300" dirty="0">
              <a:latin typeface="Arial" panose="020B0604020202020204" pitchFamily="34" charset="0"/>
              <a:cs typeface="Arial" panose="020B0604020202020204" pitchFamily="34" charset="0"/>
            </a:endParaRPr>
          </a:p>
          <a:p>
            <a:pPr>
              <a:lnSpc>
                <a:spcPct val="170000"/>
              </a:lnSpc>
            </a:pPr>
            <a:r>
              <a:rPr lang="en-GB" sz="4300" dirty="0">
                <a:latin typeface="Arial" panose="020B0604020202020204" pitchFamily="34" charset="0"/>
                <a:cs typeface="Arial" panose="020B0604020202020204" pitchFamily="34" charset="0"/>
              </a:rPr>
              <a:t>Armstrong, M. (2014) </a:t>
            </a:r>
            <a:r>
              <a:rPr lang="en-GB" sz="4300" i="1" dirty="0">
                <a:latin typeface="Arial" panose="020B0604020202020204" pitchFamily="34" charset="0"/>
                <a:cs typeface="Arial" panose="020B0604020202020204" pitchFamily="34" charset="0"/>
              </a:rPr>
              <a:t>Armstrong’s handbook of human resource management practice.</a:t>
            </a:r>
            <a:r>
              <a:rPr lang="en-GB" sz="4300" dirty="0">
                <a:latin typeface="Arial" panose="020B0604020202020204" pitchFamily="34" charset="0"/>
                <a:cs typeface="Arial" panose="020B0604020202020204" pitchFamily="34" charset="0"/>
              </a:rPr>
              <a:t> 13th edition. Edited by S. Taylor. London: Kogan Page, p. 1 online resource.</a:t>
            </a:r>
          </a:p>
          <a:p>
            <a:pPr>
              <a:lnSpc>
                <a:spcPct val="170000"/>
              </a:lnSpc>
            </a:pPr>
            <a:r>
              <a:rPr lang="en-GB" sz="4300" dirty="0"/>
              <a:t>Mullins, L.J. (2019) </a:t>
            </a:r>
            <a:r>
              <a:rPr lang="en-GB" sz="4300" i="1" dirty="0"/>
              <a:t>Organisational behaviour in the workplace </a:t>
            </a:r>
            <a:r>
              <a:rPr lang="en-GB" sz="4300" dirty="0"/>
              <a:t>. Twelfth edition. Edited by J.E. McLean. Harlow, United Kingdom : Pearson Education Limited, p. 1 online resource (752 pages).</a:t>
            </a:r>
            <a:endParaRPr lang="en-GB" sz="4300" dirty="0">
              <a:latin typeface="Arial" panose="020B0604020202020204" pitchFamily="34" charset="0"/>
              <a:cs typeface="Arial" panose="020B0604020202020204" pitchFamily="34" charset="0"/>
            </a:endParaRPr>
          </a:p>
          <a:p>
            <a:pPr>
              <a:lnSpc>
                <a:spcPct val="170000"/>
              </a:lnSpc>
            </a:pPr>
            <a:r>
              <a:rPr lang="en-GB" sz="4300" dirty="0">
                <a:latin typeface="Arial" panose="020B0604020202020204" pitchFamily="34" charset="0"/>
                <a:cs typeface="Arial" panose="020B0604020202020204" pitchFamily="34" charset="0"/>
              </a:rPr>
              <a:t>Chartered Institute of Personal Development (CIPD) (2024) </a:t>
            </a:r>
            <a:r>
              <a:rPr lang="en-GB" sz="4300" i="1" dirty="0">
                <a:latin typeface="Arial" panose="020B0604020202020204" pitchFamily="34" charset="0"/>
                <a:cs typeface="Arial" panose="020B0604020202020204" pitchFamily="34" charset="0"/>
              </a:rPr>
              <a:t>recruitment: an overview. </a:t>
            </a:r>
            <a:r>
              <a:rPr lang="en-GB" sz="4300" dirty="0">
                <a:latin typeface="Arial" panose="020B0604020202020204" pitchFamily="34" charset="0"/>
                <a:cs typeface="Arial" panose="020B0604020202020204" pitchFamily="34" charset="0"/>
              </a:rPr>
              <a:t>Available at: CIPD website</a:t>
            </a:r>
          </a:p>
          <a:p>
            <a:pPr marL="0" indent="0">
              <a:lnSpc>
                <a:spcPct val="170000"/>
              </a:lnSpc>
              <a:buNone/>
            </a:pPr>
            <a:r>
              <a:rPr lang="en-GB" sz="4300" dirty="0">
                <a:latin typeface="Arial" panose="020B0604020202020204" pitchFamily="34" charset="0"/>
                <a:cs typeface="Arial" panose="020B0604020202020204" pitchFamily="34" charset="0"/>
              </a:rPr>
              <a:t>   (Accessed: 29 June 2026).</a:t>
            </a:r>
          </a:p>
          <a:p>
            <a:pPr>
              <a:lnSpc>
                <a:spcPct val="170000"/>
              </a:lnSpc>
            </a:pPr>
            <a:r>
              <a:rPr lang="en-GB" sz="4300" dirty="0">
                <a:latin typeface="Arial" panose="020B0604020202020204" pitchFamily="34" charset="0"/>
                <a:cs typeface="Arial" panose="020B0604020202020204" pitchFamily="34" charset="0"/>
              </a:rPr>
              <a:t>Morrisons (2026) </a:t>
            </a:r>
            <a:r>
              <a:rPr lang="en-GB" sz="4300" i="1" dirty="0">
                <a:latin typeface="Arial" panose="020B0604020202020204" pitchFamily="34" charset="0"/>
                <a:cs typeface="Arial" panose="020B0604020202020204" pitchFamily="34" charset="0"/>
              </a:rPr>
              <a:t>careers at Morrisons. </a:t>
            </a:r>
            <a:r>
              <a:rPr lang="en-GB" sz="4300" dirty="0">
                <a:latin typeface="Arial" panose="020B0604020202020204" pitchFamily="34" charset="0"/>
                <a:cs typeface="Arial" panose="020B0604020202020204" pitchFamily="34" charset="0"/>
              </a:rPr>
              <a:t>Available at: Morrisons careers website (Accessed: 29 June 2026).</a:t>
            </a:r>
          </a:p>
          <a:p>
            <a:pPr>
              <a:lnSpc>
                <a:spcPct val="170000"/>
              </a:lnSpc>
            </a:pPr>
            <a:r>
              <a:rPr lang="en-GB" sz="4300" dirty="0">
                <a:latin typeface="Arial" panose="020B0604020202020204" pitchFamily="34" charset="0"/>
                <a:cs typeface="Arial" panose="020B0604020202020204" pitchFamily="34" charset="0"/>
              </a:rPr>
              <a:t>Advisory Conciliation and Arbitration Service (ACAS) (2024) </a:t>
            </a:r>
            <a:r>
              <a:rPr lang="en-GB" sz="4300" i="1" dirty="0">
                <a:latin typeface="Arial" panose="020B0604020202020204" pitchFamily="34" charset="0"/>
                <a:cs typeface="Arial" panose="020B0604020202020204" pitchFamily="34" charset="0"/>
              </a:rPr>
              <a:t>recruitment and job applications. </a:t>
            </a:r>
            <a:r>
              <a:rPr lang="en-GB" sz="4300" dirty="0">
                <a:latin typeface="Arial" panose="020B0604020202020204" pitchFamily="34" charset="0"/>
                <a:cs typeface="Arial" panose="020B0604020202020204" pitchFamily="34" charset="0"/>
              </a:rPr>
              <a:t>Available at: ACAS website </a:t>
            </a:r>
          </a:p>
          <a:p>
            <a:pPr marL="0" indent="0">
              <a:lnSpc>
                <a:spcPct val="170000"/>
              </a:lnSpc>
              <a:buNone/>
            </a:pPr>
            <a:r>
              <a:rPr lang="en-GB" sz="4300" dirty="0">
                <a:latin typeface="Arial" panose="020B0604020202020204" pitchFamily="34" charset="0"/>
                <a:cs typeface="Arial" panose="020B0604020202020204" pitchFamily="34" charset="0"/>
              </a:rPr>
              <a:t>    (Accessed: 29 June 2026.</a:t>
            </a:r>
          </a:p>
          <a:p>
            <a:pPr>
              <a:lnSpc>
                <a:spcPct val="170000"/>
              </a:lnSpc>
            </a:pPr>
            <a:r>
              <a:rPr lang="en-GB" sz="4300" dirty="0">
                <a:latin typeface="Arial" panose="020B0604020202020204" pitchFamily="34" charset="0"/>
                <a:cs typeface="Arial" panose="020B0604020202020204" pitchFamily="34" charset="0"/>
              </a:rPr>
              <a:t>UK Government (2010) </a:t>
            </a:r>
            <a:r>
              <a:rPr lang="en-GB" sz="4300" i="1" dirty="0">
                <a:latin typeface="Arial" panose="020B0604020202020204" pitchFamily="34" charset="0"/>
                <a:cs typeface="Arial" panose="020B0604020202020204" pitchFamily="34" charset="0"/>
              </a:rPr>
              <a:t>Equality act 2010. A</a:t>
            </a:r>
            <a:r>
              <a:rPr lang="en-GB" sz="4300" dirty="0">
                <a:latin typeface="Arial" panose="020B0604020202020204" pitchFamily="34" charset="0"/>
                <a:cs typeface="Arial" panose="020B0604020202020204" pitchFamily="34" charset="0"/>
              </a:rPr>
              <a:t>vailable at: legislation.gov.uk   </a:t>
            </a:r>
          </a:p>
          <a:p>
            <a:pPr marL="0" indent="0">
              <a:lnSpc>
                <a:spcPct val="170000"/>
              </a:lnSpc>
              <a:buNone/>
            </a:pPr>
            <a:r>
              <a:rPr lang="en-GB" sz="4300" dirty="0">
                <a:latin typeface="Arial" panose="020B0604020202020204" pitchFamily="34" charset="0"/>
                <a:cs typeface="Arial" panose="020B0604020202020204" pitchFamily="34" charset="0"/>
              </a:rPr>
              <a:t>    (Accessed: 29 June 2026).      </a:t>
            </a:r>
          </a:p>
          <a:p>
            <a:pPr marL="0" indent="0">
              <a:lnSpc>
                <a:spcPct val="170000"/>
              </a:lnSpc>
              <a:buNone/>
            </a:pPr>
            <a:r>
              <a:rPr lang="en-GB" sz="430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26270527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1399</TotalTime>
  <Words>1229</Words>
  <Application>Microsoft Macintosh PowerPoint</Application>
  <PresentationFormat>Widescreen</PresentationFormat>
  <Paragraphs>149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Celestial</vt:lpstr>
      <vt:lpstr>PowerPoint Presentation</vt:lpstr>
      <vt:lpstr>Introduction to Morrisons</vt:lpstr>
      <vt:lpstr>Morrisons Organisational Transformation</vt:lpstr>
      <vt:lpstr>RECRUITMENT PROCESS </vt:lpstr>
      <vt:lpstr>JOB ANALYSIS </vt:lpstr>
      <vt:lpstr>JOB DESCRIPTION &amp; PERSON SPECIFICATION </vt:lpstr>
      <vt:lpstr>JOB DESCRIPTION &amp; PERSON SPECIFICATION</vt:lpstr>
      <vt:lpstr>Advertisement Platform</vt:lpstr>
      <vt:lpstr>Structured Interview</vt:lpstr>
      <vt:lpstr>Competency-Based interview</vt:lpstr>
      <vt:lpstr>Panel interview</vt:lpstr>
      <vt:lpstr>Questioning Techniques  </vt:lpstr>
      <vt:lpstr>Face to face vs virtual interviews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Joao Jesus Reis Corsino (2435212)</dc:creator>
  <cp:lastModifiedBy>Joao Jesus Reis Corsino (2435212)</cp:lastModifiedBy>
  <cp:revision>1</cp:revision>
  <dcterms:created xsi:type="dcterms:W3CDTF">2026-06-29T09:17:59Z</dcterms:created>
  <dcterms:modified xsi:type="dcterms:W3CDTF">2026-07-10T11:32:52Z</dcterms:modified>
</cp:coreProperties>
</file>