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4" r:id="rId2"/>
    <p:sldId id="265" r:id="rId3"/>
    <p:sldId id="256" r:id="rId4"/>
    <p:sldId id="257" r:id="rId5"/>
    <p:sldId id="258" r:id="rId6"/>
    <p:sldId id="259" r:id="rId7"/>
    <p:sldId id="260" r:id="rId8"/>
    <p:sldId id="261"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EC87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321" autoAdjust="0"/>
  </p:normalViewPr>
  <p:slideViewPr>
    <p:cSldViewPr snapToGrid="0">
      <p:cViewPr varScale="1">
        <p:scale>
          <a:sx n="102" d="100"/>
          <a:sy n="102" d="100"/>
        </p:scale>
        <p:origin x="91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CE53A2-6EC3-4EFB-858B-F15F7787D6EB}" type="datetimeFigureOut">
              <a:rPr lang="en-AU" smtClean="0"/>
              <a:t>27/11/2022</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A6D8D3-98CA-4760-A4E0-62B197AB58A9}" type="slidenum">
              <a:rPr lang="en-AU" smtClean="0"/>
              <a:t>‹#›</a:t>
            </a:fld>
            <a:endParaRPr lang="en-AU"/>
          </a:p>
        </p:txBody>
      </p:sp>
    </p:spTree>
    <p:extLst>
      <p:ext uri="{BB962C8B-B14F-4D97-AF65-F5344CB8AC3E}">
        <p14:creationId xmlns:p14="http://schemas.microsoft.com/office/powerpoint/2010/main" val="3955508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Introduction</a:t>
            </a:r>
          </a:p>
          <a:p>
            <a:endParaRPr lang="en-US" b="1"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In the workplace, flexibility is defined as a work schedule that deviates from the usual pattern of operation and enables both employers and employees to arrange suitable work arrangements regarding working conditions (</a:t>
            </a:r>
            <a:r>
              <a:rPr lang="en-US" b="1" dirty="0" err="1">
                <a:latin typeface="Times New Roman" panose="02020603050405020304" pitchFamily="18" charset="0"/>
                <a:cs typeface="Times New Roman" panose="02020603050405020304" pitchFamily="18" charset="0"/>
              </a:rPr>
              <a:t>Capnary</a:t>
            </a:r>
            <a:r>
              <a:rPr lang="en-US" b="1" dirty="0">
                <a:latin typeface="Times New Roman" panose="02020603050405020304" pitchFamily="18" charset="0"/>
                <a:cs typeface="Times New Roman" panose="02020603050405020304" pitchFamily="18" charset="0"/>
              </a:rPr>
              <a:t> et al., 2018). </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agreements cover adjustments to the employee's working environment, including changes to the employee's work location and hours (</a:t>
            </a:r>
            <a:r>
              <a:rPr lang="en-US" b="1" dirty="0" err="1">
                <a:latin typeface="Times New Roman" panose="02020603050405020304" pitchFamily="18" charset="0"/>
                <a:cs typeface="Times New Roman" panose="02020603050405020304" pitchFamily="18" charset="0"/>
              </a:rPr>
              <a:t>Kossek</a:t>
            </a:r>
            <a:r>
              <a:rPr lang="en-US" b="1" dirty="0">
                <a:latin typeface="Times New Roman" panose="02020603050405020304" pitchFamily="18" charset="0"/>
                <a:cs typeface="Times New Roman" panose="02020603050405020304" pitchFamily="18" charset="0"/>
              </a:rPr>
              <a:t> and </a:t>
            </a:r>
            <a:r>
              <a:rPr lang="en-US" b="1" dirty="0" err="1">
                <a:latin typeface="Times New Roman" panose="02020603050405020304" pitchFamily="18" charset="0"/>
                <a:cs typeface="Times New Roman" panose="02020603050405020304" pitchFamily="18" charset="0"/>
              </a:rPr>
              <a:t>Kelliher</a:t>
            </a:r>
            <a:r>
              <a:rPr lang="en-US" b="1" dirty="0">
                <a:latin typeface="Times New Roman" panose="02020603050405020304" pitchFamily="18" charset="0"/>
                <a:cs typeface="Times New Roman" panose="02020603050405020304" pitchFamily="18" charset="0"/>
              </a:rPr>
              <a:t>, 2022). Firmly believe that allowing for flexible working arrangements enhances work-life balance, fosters employee performance, and increases loyalty to the company.</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agreements cover adjustments to the employee's working environment, including changes to the employee's work location and hours (</a:t>
            </a:r>
            <a:r>
              <a:rPr lang="en-US" b="1" dirty="0" err="1">
                <a:latin typeface="Times New Roman" panose="02020603050405020304" pitchFamily="18" charset="0"/>
                <a:cs typeface="Times New Roman" panose="02020603050405020304" pitchFamily="18" charset="0"/>
              </a:rPr>
              <a:t>Ou</a:t>
            </a:r>
            <a:r>
              <a:rPr lang="en-US" b="1" dirty="0">
                <a:latin typeface="Times New Roman" panose="02020603050405020304" pitchFamily="18" charset="0"/>
                <a:cs typeface="Times New Roman" panose="02020603050405020304" pitchFamily="18" charset="0"/>
              </a:rPr>
              <a:t> et al., 2020). Firmly believe that allowing for flexible working arrangements enhances work-life balance, fosters employee performance, and increases loyalty to the company.</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However, inclusion is distinct from exclusion. According to Ferris University, inclusion is empowerment and involvement where everyone's natural worth and dignity are acknowledged (Smith et al., 2019). Diversity and inclusion are frequently used interchangeably.</a:t>
            </a:r>
          </a:p>
          <a:p>
            <a:endParaRPr lang="en-AU"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CA6D8D3-98CA-4760-A4E0-62B197AB58A9}" type="slidenum">
              <a:rPr lang="en-AU" smtClean="0"/>
              <a:t>3</a:t>
            </a:fld>
            <a:endParaRPr lang="en-AU"/>
          </a:p>
        </p:txBody>
      </p:sp>
    </p:spTree>
    <p:extLst>
      <p:ext uri="{BB962C8B-B14F-4D97-AF65-F5344CB8AC3E}">
        <p14:creationId xmlns:p14="http://schemas.microsoft.com/office/powerpoint/2010/main" val="2790951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latin typeface="Times New Roman" panose="02020603050405020304" pitchFamily="18" charset="0"/>
                <a:cs typeface="Times New Roman" panose="02020603050405020304" pitchFamily="18" charset="0"/>
              </a:rPr>
              <a:t>Importance of Workplace Flexibility, Diversity and Inclusion at work.</a:t>
            </a:r>
          </a:p>
          <a:p>
            <a:pPr algn="just"/>
            <a:endParaRPr lang="en-US" b="1"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Organizations benefit from the diverse viewpoints that workplace diversity brings to familiar topics. Because different people may have different perspectives on the same problems, this phenomenon is brought on (Upadhyay and </a:t>
            </a:r>
            <a:r>
              <a:rPr lang="en-US" b="1" dirty="0" err="1">
                <a:latin typeface="Times New Roman" panose="02020603050405020304" pitchFamily="18" charset="0"/>
                <a:cs typeface="Times New Roman" panose="02020603050405020304" pitchFamily="18" charset="0"/>
              </a:rPr>
              <a:t>Lipkovich</a:t>
            </a:r>
            <a:r>
              <a:rPr lang="en-US" b="1" dirty="0">
                <a:latin typeface="Times New Roman" panose="02020603050405020304" pitchFamily="18" charset="0"/>
                <a:cs typeface="Times New Roman" panose="02020603050405020304" pitchFamily="18" charset="0"/>
              </a:rPr>
              <a:t>, 2020). A business can encourage innovation, adopt new techniques, and retain diverse workers by implementing workplace diversity.</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Teams of people from different backgrounds work well and are likely to generate enormous revenues for a firm. Businesses can reach their most ambitious financial objectives by affecting employee productivity and the workplace environment (</a:t>
            </a:r>
            <a:r>
              <a:rPr lang="en-US" b="1" dirty="0" err="1">
                <a:latin typeface="Times New Roman" panose="02020603050405020304" pitchFamily="18" charset="0"/>
                <a:cs typeface="Times New Roman" panose="02020603050405020304" pitchFamily="18" charset="0"/>
              </a:rPr>
              <a:t>Verkuyten</a:t>
            </a:r>
            <a:r>
              <a:rPr lang="en-US" b="1" dirty="0">
                <a:latin typeface="Times New Roman" panose="02020603050405020304" pitchFamily="18" charset="0"/>
                <a:cs typeface="Times New Roman" panose="02020603050405020304" pitchFamily="18" charset="0"/>
              </a:rPr>
              <a:t> et al., 2020). According to a McKinsey report, companies with a diverse executive team had a 35% higher chance of generating profits above the industry standard (</a:t>
            </a:r>
            <a:r>
              <a:rPr lang="en-US" b="1" dirty="0" err="1">
                <a:latin typeface="Times New Roman" panose="02020603050405020304" pitchFamily="18" charset="0"/>
                <a:cs typeface="Times New Roman" panose="02020603050405020304" pitchFamily="18" charset="0"/>
              </a:rPr>
              <a:t>Verkuyten</a:t>
            </a:r>
            <a:r>
              <a:rPr lang="en-US" b="1" dirty="0">
                <a:latin typeface="Times New Roman" panose="02020603050405020304" pitchFamily="18" charset="0"/>
                <a:cs typeface="Times New Roman" panose="02020603050405020304" pitchFamily="18" charset="0"/>
              </a:rPr>
              <a:t> et al., 2020).</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Jobs with flexible scheduling draw seven times more applicants than those needing a fixed framework (Wynn and Rao, 2019). The most crucial criterion top candidates consider when choosing a career is work-life balance. Among job seekers, flexibility is the top priority.</a:t>
            </a:r>
          </a:p>
          <a:p>
            <a:endParaRPr lang="en-AU" dirty="0"/>
          </a:p>
        </p:txBody>
      </p:sp>
      <p:sp>
        <p:nvSpPr>
          <p:cNvPr id="4" name="Slide Number Placeholder 3"/>
          <p:cNvSpPr>
            <a:spLocks noGrp="1"/>
          </p:cNvSpPr>
          <p:nvPr>
            <p:ph type="sldNum" sz="quarter" idx="5"/>
          </p:nvPr>
        </p:nvSpPr>
        <p:spPr/>
        <p:txBody>
          <a:bodyPr/>
          <a:lstStyle/>
          <a:p>
            <a:fld id="{3CA6D8D3-98CA-4760-A4E0-62B197AB58A9}" type="slidenum">
              <a:rPr lang="en-AU" smtClean="0"/>
              <a:t>4</a:t>
            </a:fld>
            <a:endParaRPr lang="en-AU"/>
          </a:p>
        </p:txBody>
      </p:sp>
    </p:spTree>
    <p:extLst>
      <p:ext uri="{BB962C8B-B14F-4D97-AF65-F5344CB8AC3E}">
        <p14:creationId xmlns:p14="http://schemas.microsoft.com/office/powerpoint/2010/main" val="3204559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latin typeface="Times New Roman" panose="02020603050405020304" pitchFamily="18" charset="0"/>
                <a:cs typeface="Times New Roman" panose="02020603050405020304" pitchFamily="18" charset="0"/>
              </a:rPr>
              <a:t>Importance of Workplace Flexibility, Diversity and Inclusion at Work (Cont.)</a:t>
            </a:r>
          </a:p>
          <a:p>
            <a:pPr algn="just"/>
            <a:endParaRPr lang="en-US" b="1"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It's more likely that workers will like going to work each day if they feel appreciated and trusted by their company (Wynn and Rao, 2019). Another factor supporting this is the freedom to alter work procedures when necessary. Gaining more flexibility helps boost morale and makes it simpler to keep your best employees. </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Authentic team members can only be brought to work by inclusive leaders who can give them the freedom to take risks, control their growth, and be themselves (Upadhyay and </a:t>
            </a:r>
            <a:r>
              <a:rPr lang="en-US" b="1" dirty="0" err="1">
                <a:latin typeface="Times New Roman" panose="02020603050405020304" pitchFamily="18" charset="0"/>
                <a:cs typeface="Times New Roman" panose="02020603050405020304" pitchFamily="18" charset="0"/>
              </a:rPr>
              <a:t>Lipkovich</a:t>
            </a:r>
            <a:r>
              <a:rPr lang="en-US" b="1" dirty="0">
                <a:latin typeface="Times New Roman" panose="02020603050405020304" pitchFamily="18" charset="0"/>
                <a:cs typeface="Times New Roman" panose="02020603050405020304" pitchFamily="18" charset="0"/>
              </a:rPr>
              <a:t>, 2020). They work together and are open and adaptable across cultures. The vast diversity of today's workforces is something else they fully embrace, which is most important.</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goal of inclusion is to unite individuals from all backgrounds and make everyone feel welcome. Diversity in people's thoughts, ideas, attitudes, beliefs, ethnicities, and cultures must be respected for an atmosphere to be truly inclusive (</a:t>
            </a:r>
            <a:r>
              <a:rPr lang="en-US" b="1" dirty="0" err="1">
                <a:latin typeface="Times New Roman" panose="02020603050405020304" pitchFamily="18" charset="0"/>
                <a:cs typeface="Times New Roman" panose="02020603050405020304" pitchFamily="18" charset="0"/>
              </a:rPr>
              <a:t>Kossek</a:t>
            </a:r>
            <a:r>
              <a:rPr lang="en-US" b="1" dirty="0">
                <a:latin typeface="Times New Roman" panose="02020603050405020304" pitchFamily="18" charset="0"/>
                <a:cs typeface="Times New Roman" panose="02020603050405020304" pitchFamily="18" charset="0"/>
              </a:rPr>
              <a:t> and </a:t>
            </a:r>
            <a:r>
              <a:rPr lang="en-US" b="1" dirty="0" err="1">
                <a:latin typeface="Times New Roman" panose="02020603050405020304" pitchFamily="18" charset="0"/>
                <a:cs typeface="Times New Roman" panose="02020603050405020304" pitchFamily="18" charset="0"/>
              </a:rPr>
              <a:t>Kelliher</a:t>
            </a:r>
            <a:r>
              <a:rPr lang="en-US" b="1" dirty="0">
                <a:latin typeface="Times New Roman" panose="02020603050405020304" pitchFamily="18" charset="0"/>
                <a:cs typeface="Times New Roman" panose="02020603050405020304" pitchFamily="18" charset="0"/>
              </a:rPr>
              <a:t>, 2022). A variety of studies and many value systems can coexist thanks to inclusivity. Because of this, everyone in the workplace has the chance to be heard on equal terms.</a:t>
            </a:r>
          </a:p>
          <a:p>
            <a:endParaRPr lang="en-AU" dirty="0"/>
          </a:p>
        </p:txBody>
      </p:sp>
      <p:sp>
        <p:nvSpPr>
          <p:cNvPr id="4" name="Slide Number Placeholder 3"/>
          <p:cNvSpPr>
            <a:spLocks noGrp="1"/>
          </p:cNvSpPr>
          <p:nvPr>
            <p:ph type="sldNum" sz="quarter" idx="5"/>
          </p:nvPr>
        </p:nvSpPr>
        <p:spPr/>
        <p:txBody>
          <a:bodyPr/>
          <a:lstStyle/>
          <a:p>
            <a:fld id="{3CA6D8D3-98CA-4760-A4E0-62B197AB58A9}" type="slidenum">
              <a:rPr lang="en-AU" smtClean="0"/>
              <a:t>5</a:t>
            </a:fld>
            <a:endParaRPr lang="en-AU"/>
          </a:p>
        </p:txBody>
      </p:sp>
    </p:spTree>
    <p:extLst>
      <p:ext uri="{BB962C8B-B14F-4D97-AF65-F5344CB8AC3E}">
        <p14:creationId xmlns:p14="http://schemas.microsoft.com/office/powerpoint/2010/main" val="7961271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Arial" panose="020B0604020202020204" pitchFamily="34" charset="0"/>
              <a:buNone/>
            </a:pPr>
            <a:r>
              <a:rPr lang="en-US" b="1" dirty="0">
                <a:latin typeface="Times New Roman" panose="02020603050405020304" pitchFamily="18" charset="0"/>
                <a:cs typeface="Times New Roman" panose="02020603050405020304" pitchFamily="18" charset="0"/>
              </a:rPr>
              <a:t>Relationship between Workplace Flexibility and Diversity</a:t>
            </a:r>
          </a:p>
          <a:p>
            <a:pPr marL="0" indent="0" algn="just">
              <a:buFont typeface="Arial" panose="020B0604020202020204" pitchFamily="34" charset="0"/>
              <a:buNone/>
            </a:pPr>
            <a:endParaRPr lang="en-US" b="1"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While flexible work arrangements cannot solve every issue faced by employees of color, they can lessen the emotional toll frequently associated with working in an environment where most employees are white (</a:t>
            </a:r>
            <a:r>
              <a:rPr lang="en-US" b="1" dirty="0" err="1">
                <a:latin typeface="Times New Roman" panose="02020603050405020304" pitchFamily="18" charset="0"/>
                <a:cs typeface="Times New Roman" panose="02020603050405020304" pitchFamily="18" charset="0"/>
              </a:rPr>
              <a:t>Kossek</a:t>
            </a:r>
            <a:r>
              <a:rPr lang="en-US" b="1" dirty="0">
                <a:latin typeface="Times New Roman" panose="02020603050405020304" pitchFamily="18" charset="0"/>
                <a:cs typeface="Times New Roman" panose="02020603050405020304" pitchFamily="18" charset="0"/>
              </a:rPr>
              <a:t> and </a:t>
            </a:r>
            <a:r>
              <a:rPr lang="en-US" b="1" dirty="0" err="1">
                <a:latin typeface="Times New Roman" panose="02020603050405020304" pitchFamily="18" charset="0"/>
                <a:cs typeface="Times New Roman" panose="02020603050405020304" pitchFamily="18" charset="0"/>
              </a:rPr>
              <a:t>Kelliher</a:t>
            </a:r>
            <a:r>
              <a:rPr lang="en-US" b="1" dirty="0">
                <a:latin typeface="Times New Roman" panose="02020603050405020304" pitchFamily="18" charset="0"/>
                <a:cs typeface="Times New Roman" panose="02020603050405020304" pitchFamily="18" charset="0"/>
              </a:rPr>
              <a:t>, 2022). </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Employment opportunities have been produced by the rise of flexible work during the pandemic. Their ability to hire talent from anywhere gives them access to a more diverse pool of candidates (Upadhyay and </a:t>
            </a:r>
            <a:r>
              <a:rPr lang="en-US" b="1" dirty="0" err="1">
                <a:latin typeface="Times New Roman" panose="02020603050405020304" pitchFamily="18" charset="0"/>
                <a:cs typeface="Times New Roman" panose="02020603050405020304" pitchFamily="18" charset="0"/>
              </a:rPr>
              <a:t>Lipkovich</a:t>
            </a:r>
            <a:r>
              <a:rPr lang="en-US" b="1" dirty="0">
                <a:latin typeface="Times New Roman" panose="02020603050405020304" pitchFamily="18" charset="0"/>
                <a:cs typeface="Times New Roman" panose="02020603050405020304" pitchFamily="18" charset="0"/>
              </a:rPr>
              <a:t>, 2020). It also enhances the working conditions for their current employees of color, which increases retention and strengthens the leadership pipeline.</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Flexible work policies enable businesses to increase the pool of potential employees and enhance the working conditions for their current employees of color, thereby increasing employee retention and the company's culture (Upadhyay and </a:t>
            </a:r>
            <a:r>
              <a:rPr lang="en-US" b="1" dirty="0" err="1">
                <a:latin typeface="Times New Roman" panose="02020603050405020304" pitchFamily="18" charset="0"/>
                <a:cs typeface="Times New Roman" panose="02020603050405020304" pitchFamily="18" charset="0"/>
              </a:rPr>
              <a:t>Lipkovich</a:t>
            </a:r>
            <a:r>
              <a:rPr lang="en-US" b="1" dirty="0">
                <a:latin typeface="Times New Roman" panose="02020603050405020304" pitchFamily="18" charset="0"/>
                <a:cs typeface="Times New Roman" panose="02020603050405020304" pitchFamily="18" charset="0"/>
              </a:rPr>
              <a:t>, 2020).</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Black employees are reporting a more excellent "feeling of belonging" at work (up 10%) and a stronger sense of being "fairly treated" at work (up 7%), according to research by Future Forum, which also shows that the development of remote work has linked with higher employee experience scores among Black employees (</a:t>
            </a:r>
            <a:r>
              <a:rPr lang="en-US" b="1" dirty="0" err="1">
                <a:latin typeface="Times New Roman" panose="02020603050405020304" pitchFamily="18" charset="0"/>
                <a:cs typeface="Times New Roman" panose="02020603050405020304" pitchFamily="18" charset="0"/>
              </a:rPr>
              <a:t>Verkuyten</a:t>
            </a:r>
            <a:r>
              <a:rPr lang="en-US" b="1" dirty="0">
                <a:latin typeface="Times New Roman" panose="02020603050405020304" pitchFamily="18" charset="0"/>
                <a:cs typeface="Times New Roman" panose="02020603050405020304" pitchFamily="18" charset="0"/>
              </a:rPr>
              <a:t> et al., 2020).</a:t>
            </a:r>
          </a:p>
          <a:p>
            <a:endParaRPr lang="en-AU" dirty="0"/>
          </a:p>
        </p:txBody>
      </p:sp>
      <p:sp>
        <p:nvSpPr>
          <p:cNvPr id="4" name="Slide Number Placeholder 3"/>
          <p:cNvSpPr>
            <a:spLocks noGrp="1"/>
          </p:cNvSpPr>
          <p:nvPr>
            <p:ph type="sldNum" sz="quarter" idx="5"/>
          </p:nvPr>
        </p:nvSpPr>
        <p:spPr/>
        <p:txBody>
          <a:bodyPr/>
          <a:lstStyle/>
          <a:p>
            <a:fld id="{3CA6D8D3-98CA-4760-A4E0-62B197AB58A9}" type="slidenum">
              <a:rPr lang="en-AU" smtClean="0"/>
              <a:t>6</a:t>
            </a:fld>
            <a:endParaRPr lang="en-AU"/>
          </a:p>
        </p:txBody>
      </p:sp>
    </p:spTree>
    <p:extLst>
      <p:ext uri="{BB962C8B-B14F-4D97-AF65-F5344CB8AC3E}">
        <p14:creationId xmlns:p14="http://schemas.microsoft.com/office/powerpoint/2010/main" val="2366174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latin typeface="Times New Roman" panose="02020603050405020304" pitchFamily="18" charset="0"/>
                <a:cs typeface="Times New Roman" panose="02020603050405020304" pitchFamily="18" charset="0"/>
              </a:rPr>
              <a:t>Relationship between Workplace Flexibility and Inclusion at the workplace.</a:t>
            </a:r>
          </a:p>
          <a:p>
            <a:pPr algn="just"/>
            <a:endParaRPr lang="en-US" b="1"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Adaptable people are more likely to accept the ideas, expressions, and lifestyles of others and to adjust to them (Wynn and Rao, 2019). The concept of inclusion is intimately related to this. A diverse and inclusive workforce needs a variety of workplace options. This is one of the critical components.</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Benefits like assisting in luring and keeping top talent are evident when job flexibility is a standard for everyone in a culture rather than an accommodation for selection (Wynn and Rao, 2019). Employees can work in ways that help them deliver their best work while managing unforeseen circumstances in their personal lives, thanks to flexibility.</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Flexibility entails giving employees choices and letting them work in ways that satisfy their needs while fulfilling the client's and organization's needs (Upadhyay and </a:t>
            </a:r>
            <a:r>
              <a:rPr lang="en-US" b="1" dirty="0" err="1">
                <a:latin typeface="Times New Roman" panose="02020603050405020304" pitchFamily="18" charset="0"/>
                <a:cs typeface="Times New Roman" panose="02020603050405020304" pitchFamily="18" charset="0"/>
              </a:rPr>
              <a:t>Lipkovich</a:t>
            </a:r>
            <a:r>
              <a:rPr lang="en-US" b="1" dirty="0">
                <a:latin typeface="Times New Roman" panose="02020603050405020304" pitchFamily="18" charset="0"/>
                <a:cs typeface="Times New Roman" panose="02020603050405020304" pitchFamily="18" charset="0"/>
              </a:rPr>
              <a:t>, 2020).</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efficiency, inclusion, and diversity that can result from this kind of adaptability can all be enhanced, along with the performance and engagement levels (Upadhyay and </a:t>
            </a:r>
            <a:r>
              <a:rPr lang="en-US" b="1" dirty="0" err="1">
                <a:latin typeface="Times New Roman" panose="02020603050405020304" pitchFamily="18" charset="0"/>
                <a:cs typeface="Times New Roman" panose="02020603050405020304" pitchFamily="18" charset="0"/>
              </a:rPr>
              <a:t>Lipkovich</a:t>
            </a:r>
            <a:r>
              <a:rPr lang="en-US" b="1" dirty="0">
                <a:latin typeface="Times New Roman" panose="02020603050405020304" pitchFamily="18" charset="0"/>
                <a:cs typeface="Times New Roman" panose="02020603050405020304" pitchFamily="18" charset="0"/>
              </a:rPr>
              <a:t>, 2020).</a:t>
            </a:r>
          </a:p>
          <a:p>
            <a:endParaRPr lang="en-AU" dirty="0"/>
          </a:p>
        </p:txBody>
      </p:sp>
      <p:sp>
        <p:nvSpPr>
          <p:cNvPr id="4" name="Slide Number Placeholder 3"/>
          <p:cNvSpPr>
            <a:spLocks noGrp="1"/>
          </p:cNvSpPr>
          <p:nvPr>
            <p:ph type="sldNum" sz="quarter" idx="5"/>
          </p:nvPr>
        </p:nvSpPr>
        <p:spPr/>
        <p:txBody>
          <a:bodyPr/>
          <a:lstStyle/>
          <a:p>
            <a:fld id="{3CA6D8D3-98CA-4760-A4E0-62B197AB58A9}" type="slidenum">
              <a:rPr lang="en-AU" smtClean="0"/>
              <a:t>7</a:t>
            </a:fld>
            <a:endParaRPr lang="en-AU"/>
          </a:p>
        </p:txBody>
      </p:sp>
    </p:spTree>
    <p:extLst>
      <p:ext uri="{BB962C8B-B14F-4D97-AF65-F5344CB8AC3E}">
        <p14:creationId xmlns:p14="http://schemas.microsoft.com/office/powerpoint/2010/main" val="2297780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latin typeface="Times New Roman" panose="02020603050405020304" pitchFamily="18" charset="0"/>
                <a:cs typeface="Times New Roman" panose="02020603050405020304" pitchFamily="18" charset="0"/>
              </a:rPr>
              <a:t>Role of HR in Promoting Diversity and Inclusion at the Workplace</a:t>
            </a:r>
          </a:p>
          <a:p>
            <a:pPr algn="just"/>
            <a:endParaRPr lang="en-US" b="1"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support for diversity and inclusion among organizational leaders must be strong. It is morally correct from a business standpoint and is sensible strategically (</a:t>
            </a:r>
            <a:r>
              <a:rPr lang="en-US" b="1" dirty="0" err="1">
                <a:latin typeface="Times New Roman" panose="02020603050405020304" pitchFamily="18" charset="0"/>
                <a:cs typeface="Times New Roman" panose="02020603050405020304" pitchFamily="18" charset="0"/>
              </a:rPr>
              <a:t>Kossek</a:t>
            </a:r>
            <a:r>
              <a:rPr lang="en-US" b="1" dirty="0">
                <a:latin typeface="Times New Roman" panose="02020603050405020304" pitchFamily="18" charset="0"/>
                <a:cs typeface="Times New Roman" panose="02020603050405020304" pitchFamily="18" charset="0"/>
              </a:rPr>
              <a:t> and </a:t>
            </a:r>
            <a:r>
              <a:rPr lang="en-US" b="1" dirty="0" err="1">
                <a:latin typeface="Times New Roman" panose="02020603050405020304" pitchFamily="18" charset="0"/>
                <a:cs typeface="Times New Roman" panose="02020603050405020304" pitchFamily="18" charset="0"/>
              </a:rPr>
              <a:t>Kelliher</a:t>
            </a:r>
            <a:r>
              <a:rPr lang="en-US" b="1" dirty="0">
                <a:latin typeface="Times New Roman" panose="02020603050405020304" pitchFamily="18" charset="0"/>
                <a:cs typeface="Times New Roman" panose="02020603050405020304" pitchFamily="18" charset="0"/>
              </a:rPr>
              <a:t>, 2022). Many businesses begin by giving administrators introductory training to help them understand how "unconscious bias" can cause them to make judgments about people based on their race and gender without even being aware of it (</a:t>
            </a:r>
            <a:r>
              <a:rPr lang="en-US" b="1" dirty="0" err="1">
                <a:latin typeface="Times New Roman" panose="02020603050405020304" pitchFamily="18" charset="0"/>
                <a:cs typeface="Times New Roman" panose="02020603050405020304" pitchFamily="18" charset="0"/>
              </a:rPr>
              <a:t>Kossek</a:t>
            </a:r>
            <a:r>
              <a:rPr lang="en-US" b="1" dirty="0">
                <a:latin typeface="Times New Roman" panose="02020603050405020304" pitchFamily="18" charset="0"/>
                <a:cs typeface="Times New Roman" panose="02020603050405020304" pitchFamily="18" charset="0"/>
              </a:rPr>
              <a:t> and </a:t>
            </a:r>
            <a:r>
              <a:rPr lang="en-US" b="1" dirty="0" err="1">
                <a:latin typeface="Times New Roman" panose="02020603050405020304" pitchFamily="18" charset="0"/>
                <a:cs typeface="Times New Roman" panose="02020603050405020304" pitchFamily="18" charset="0"/>
              </a:rPr>
              <a:t>Kelliher</a:t>
            </a:r>
            <a:r>
              <a:rPr lang="en-US" b="1" dirty="0">
                <a:latin typeface="Times New Roman" panose="02020603050405020304" pitchFamily="18" charset="0"/>
                <a:cs typeface="Times New Roman" panose="02020603050405020304" pitchFamily="18" charset="0"/>
              </a:rPr>
              <a:t>, 2022).</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An organization's efforts may be directed by creating an inclusion council. They aid in establishing objectives for attracting and retaining a diverse workforce and establish channels of communication for underrepresented employee groups to express their grievances (Upadhyay and </a:t>
            </a:r>
            <a:r>
              <a:rPr lang="en-US" b="1" dirty="0" err="1">
                <a:latin typeface="Times New Roman" panose="02020603050405020304" pitchFamily="18" charset="0"/>
                <a:cs typeface="Times New Roman" panose="02020603050405020304" pitchFamily="18" charset="0"/>
              </a:rPr>
              <a:t>Lipkovich</a:t>
            </a:r>
            <a:r>
              <a:rPr lang="en-US" b="1" dirty="0">
                <a:latin typeface="Times New Roman" panose="02020603050405020304" pitchFamily="18" charset="0"/>
                <a:cs typeface="Times New Roman" panose="02020603050405020304" pitchFamily="18" charset="0"/>
              </a:rPr>
              <a:t>, 2020).</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In this regard, HR needs to take the initiative and organize activities highlighting employee diversity and the positive contributions that cultural variations make to the workplace (</a:t>
            </a:r>
            <a:r>
              <a:rPr lang="en-US" b="1" dirty="0" err="1">
                <a:latin typeface="Times New Roman" panose="02020603050405020304" pitchFamily="18" charset="0"/>
                <a:cs typeface="Times New Roman" panose="02020603050405020304" pitchFamily="18" charset="0"/>
              </a:rPr>
              <a:t>Verkuyten</a:t>
            </a:r>
            <a:r>
              <a:rPr lang="en-US" b="1" dirty="0">
                <a:latin typeface="Times New Roman" panose="02020603050405020304" pitchFamily="18" charset="0"/>
                <a:cs typeface="Times New Roman" panose="02020603050405020304" pitchFamily="18" charset="0"/>
              </a:rPr>
              <a:t> et al., 2020). Additionally, according to SHRM, businesses should establish a space for meditation or prayer and concentrate HR efforts on isolating workers who work irregular hours or remotely.</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Managers need to be open about the company's objectives and the steps taken to achieve them to promote diversity and inclusion. Specific, measurable, and time-bound goals are required (</a:t>
            </a:r>
            <a:r>
              <a:rPr lang="en-US" b="1" dirty="0" err="1">
                <a:latin typeface="Times New Roman" panose="02020603050405020304" pitchFamily="18" charset="0"/>
                <a:cs typeface="Times New Roman" panose="02020603050405020304" pitchFamily="18" charset="0"/>
              </a:rPr>
              <a:t>Verkuyten</a:t>
            </a:r>
            <a:r>
              <a:rPr lang="en-US" b="1" dirty="0">
                <a:latin typeface="Times New Roman" panose="02020603050405020304" pitchFamily="18" charset="0"/>
                <a:cs typeface="Times New Roman" panose="02020603050405020304" pitchFamily="18" charset="0"/>
              </a:rPr>
              <a:t> et al., 2020).</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Making an inclusive and diverse workplace requires a dedication to employee listening. Managers can improve people's interaction by conducting employee surveys, focus groups, and one-on-one meetings. Creating better discussions is part of this communication (Wynn and Rao, 2019).</a:t>
            </a:r>
          </a:p>
          <a:p>
            <a:endParaRPr lang="en-AU" dirty="0"/>
          </a:p>
        </p:txBody>
      </p:sp>
      <p:sp>
        <p:nvSpPr>
          <p:cNvPr id="4" name="Slide Number Placeholder 3"/>
          <p:cNvSpPr>
            <a:spLocks noGrp="1"/>
          </p:cNvSpPr>
          <p:nvPr>
            <p:ph type="sldNum" sz="quarter" idx="5"/>
          </p:nvPr>
        </p:nvSpPr>
        <p:spPr/>
        <p:txBody>
          <a:bodyPr/>
          <a:lstStyle/>
          <a:p>
            <a:fld id="{3CA6D8D3-98CA-4760-A4E0-62B197AB58A9}" type="slidenum">
              <a:rPr lang="en-AU" smtClean="0"/>
              <a:t>8</a:t>
            </a:fld>
            <a:endParaRPr lang="en-AU"/>
          </a:p>
        </p:txBody>
      </p:sp>
    </p:spTree>
    <p:extLst>
      <p:ext uri="{BB962C8B-B14F-4D97-AF65-F5344CB8AC3E}">
        <p14:creationId xmlns:p14="http://schemas.microsoft.com/office/powerpoint/2010/main" val="19263896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latin typeface="Times New Roman" panose="02020603050405020304" pitchFamily="18" charset="0"/>
                <a:cs typeface="Times New Roman" panose="02020603050405020304" pitchFamily="18" charset="0"/>
              </a:rPr>
              <a:t>Conclusion</a:t>
            </a:r>
          </a:p>
          <a:p>
            <a:pPr algn="just"/>
            <a:endParaRPr lang="en-US" b="1"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concepts of inclusion and diversity complement one another to create a better workplace. Diversity focuses on the workforce's demographics, including gender, race &amp; ethnicity, age, and sexual orientation. Inclusion gauges how effectively a company creates a work environment that values every individual.</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The actions taken by an organization in these areas have a significant effect. It affects not only the company culture and employee morale but also how potential new employees, vendors, and business partners view an organization.</a:t>
            </a:r>
          </a:p>
          <a:p>
            <a:pPr marL="171450" indent="-1714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One of the most crucial tasks human resource managers must complete is promoting inclusion and diversity in the workplace. HR professionals play a critical role in hiring these employees to ensure that an organization has a diverse workforce and fosters a work environment where each employee is respected and valued.</a:t>
            </a:r>
          </a:p>
          <a:p>
            <a:endParaRPr lang="en-AU" dirty="0"/>
          </a:p>
        </p:txBody>
      </p:sp>
      <p:sp>
        <p:nvSpPr>
          <p:cNvPr id="4" name="Slide Number Placeholder 3"/>
          <p:cNvSpPr>
            <a:spLocks noGrp="1"/>
          </p:cNvSpPr>
          <p:nvPr>
            <p:ph type="sldNum" sz="quarter" idx="5"/>
          </p:nvPr>
        </p:nvSpPr>
        <p:spPr/>
        <p:txBody>
          <a:bodyPr/>
          <a:lstStyle/>
          <a:p>
            <a:fld id="{3CA6D8D3-98CA-4760-A4E0-62B197AB58A9}" type="slidenum">
              <a:rPr lang="en-AU" smtClean="0"/>
              <a:t>9</a:t>
            </a:fld>
            <a:endParaRPr lang="en-AU"/>
          </a:p>
        </p:txBody>
      </p:sp>
    </p:spTree>
    <p:extLst>
      <p:ext uri="{BB962C8B-B14F-4D97-AF65-F5344CB8AC3E}">
        <p14:creationId xmlns:p14="http://schemas.microsoft.com/office/powerpoint/2010/main" val="2061705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AU" sz="1100" b="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algn="just">
              <a:lnSpc>
                <a:spcPct val="150000"/>
              </a:lnSpc>
              <a:spcBef>
                <a:spcPts val="1200"/>
              </a:spcBef>
            </a:pPr>
            <a:endParaRPr lang="en-AU" sz="1100" b="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Capnary</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M.C., </a:t>
            </a: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Rachmawati</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R. and Agung, I. (2018). The influence of flexibility of work to loyalty and employee satisfaction mediated by work life balance to employees with millennial generation background in Indonesia </a:t>
            </a: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startup</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companies. </a:t>
            </a:r>
            <a:r>
              <a:rPr lang="en-AU" sz="1100" b="0" i="1" dirty="0">
                <a:effectLst/>
                <a:latin typeface="Times New Roman" panose="02020603050405020304" pitchFamily="18" charset="0"/>
                <a:ea typeface="Calibri" panose="020F0502020204030204" pitchFamily="34" charset="0"/>
                <a:cs typeface="Times New Roman" panose="02020603050405020304" pitchFamily="18" charset="0"/>
              </a:rPr>
              <a:t>Business: Theory and Practice</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19, pp.217–227. doi:10.3846/btp.2018.22.</a:t>
            </a:r>
          </a:p>
          <a:p>
            <a:pPr marL="171450" indent="-171450" algn="just">
              <a:lnSpc>
                <a:spcPct val="150000"/>
              </a:lnSpc>
              <a:spcAft>
                <a:spcPts val="800"/>
              </a:spcAft>
              <a:buFont typeface="Arial" panose="020B0604020202020204" pitchFamily="34" charset="0"/>
              <a:buChar char="•"/>
            </a:pP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Kossek</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E.E. and </a:t>
            </a: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Kelliher</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C. (2022). Making Flexibility More I-Deal: Advancing Work-Life Equality Collectively. </a:t>
            </a:r>
            <a:r>
              <a:rPr lang="en-AU" sz="1100" b="0" i="1" dirty="0">
                <a:effectLst/>
                <a:latin typeface="Times New Roman" panose="02020603050405020304" pitchFamily="18" charset="0"/>
                <a:ea typeface="Calibri" panose="020F0502020204030204" pitchFamily="34" charset="0"/>
                <a:cs typeface="Times New Roman" panose="02020603050405020304" pitchFamily="18" charset="0"/>
              </a:rPr>
              <a:t>Group &amp; Organization Management</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p.105960112210988. doi:10.1177/10596011221098823.</a:t>
            </a:r>
          </a:p>
          <a:p>
            <a:pPr marL="171450" indent="-171450" algn="just">
              <a:lnSpc>
                <a:spcPct val="150000"/>
              </a:lnSpc>
              <a:spcAft>
                <a:spcPts val="800"/>
              </a:spcAft>
              <a:buFont typeface="Arial" panose="020B0604020202020204" pitchFamily="34" charset="0"/>
              <a:buChar char="•"/>
            </a:pP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Ou</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A., Torres, C.L. and </a:t>
            </a: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Rufin</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M. (2020). Thank You for Your Flexibility During These Unprecedented Times. </a:t>
            </a:r>
            <a:r>
              <a:rPr lang="en-AU" sz="1100" b="0" i="1" dirty="0">
                <a:effectLst/>
                <a:latin typeface="Times New Roman" panose="02020603050405020304" pitchFamily="18" charset="0"/>
                <a:ea typeface="Calibri" panose="020F0502020204030204" pitchFamily="34" charset="0"/>
                <a:cs typeface="Times New Roman" panose="02020603050405020304" pitchFamily="18" charset="0"/>
              </a:rPr>
              <a:t>JAMA Internal Medicine</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180(10), p.1278. doi:10.1001/jamainternmed.2020.3020.</a:t>
            </a:r>
          </a:p>
          <a:p>
            <a:pPr marL="171450" indent="-171450" algn="just">
              <a:lnSpc>
                <a:spcPct val="150000"/>
              </a:lnSpc>
              <a:spcAft>
                <a:spcPts val="800"/>
              </a:spcAft>
              <a:buFont typeface="Arial" panose="020B0604020202020204" pitchFamily="34" charset="0"/>
              <a:buChar char="•"/>
            </a:pP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Smith, E.F., Gilmer, D.O. and Stockdale, M.S. (2019). The importance of culture and support for workplace flexibility: An ecological framework for understanding flexibility support structures. </a:t>
            </a:r>
            <a:r>
              <a:rPr lang="en-AU" sz="1100" b="0" i="1" dirty="0">
                <a:effectLst/>
                <a:latin typeface="Times New Roman" panose="02020603050405020304" pitchFamily="18" charset="0"/>
                <a:ea typeface="Calibri" panose="020F0502020204030204" pitchFamily="34" charset="0"/>
                <a:cs typeface="Times New Roman" panose="02020603050405020304" pitchFamily="18" charset="0"/>
              </a:rPr>
              <a:t>Business Horizons</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62(5), pp.557–566. doi:10.1016/j.bushor.2019.04.002.</a:t>
            </a:r>
          </a:p>
          <a:p>
            <a:pPr marL="171450" indent="-171450" algn="just">
              <a:lnSpc>
                <a:spcPct val="150000"/>
              </a:lnSpc>
              <a:spcAft>
                <a:spcPts val="800"/>
              </a:spcAft>
              <a:buFont typeface="Arial" panose="020B0604020202020204" pitchFamily="34" charset="0"/>
              <a:buChar char="•"/>
            </a:pP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Upadhyay, U.D. and </a:t>
            </a: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Lipkovich</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H. (2020). Using online technologies to improve diversity and inclusion in cognitive interviews with young people. </a:t>
            </a:r>
            <a:r>
              <a:rPr lang="en-AU" sz="1100" b="0" i="1" dirty="0">
                <a:effectLst/>
                <a:latin typeface="Times New Roman" panose="02020603050405020304" pitchFamily="18" charset="0"/>
                <a:ea typeface="Calibri" panose="020F0502020204030204" pitchFamily="34" charset="0"/>
                <a:cs typeface="Times New Roman" panose="02020603050405020304" pitchFamily="18" charset="0"/>
              </a:rPr>
              <a:t>BMC Medical Research Methodology</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20(1). doi:10.1186/s12874-020-01024-9.</a:t>
            </a:r>
          </a:p>
          <a:p>
            <a:pPr marL="171450" indent="-171450" algn="just">
              <a:lnSpc>
                <a:spcPct val="150000"/>
              </a:lnSpc>
              <a:spcAft>
                <a:spcPts val="800"/>
              </a:spcAft>
              <a:buFont typeface="Arial" panose="020B0604020202020204" pitchFamily="34" charset="0"/>
              <a:buChar char="•"/>
            </a:pP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Verkuyten</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M., </a:t>
            </a: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Yogeeswaran</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K., </a:t>
            </a: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Mepham</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K. and </a:t>
            </a:r>
            <a:r>
              <a:rPr lang="en-AU" sz="1100" b="0" dirty="0" err="1">
                <a:effectLst/>
                <a:latin typeface="Times New Roman" panose="02020603050405020304" pitchFamily="18" charset="0"/>
                <a:ea typeface="Calibri" panose="020F0502020204030204" pitchFamily="34" charset="0"/>
                <a:cs typeface="Times New Roman" panose="02020603050405020304" pitchFamily="18" charset="0"/>
              </a:rPr>
              <a:t>Sprong</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S. (2020). Interculturalism: A new diversity ideology with interrelated components of dialogue, unity, and identity flexibility. </a:t>
            </a:r>
            <a:r>
              <a:rPr lang="en-AU" sz="1100" b="0" i="1" dirty="0">
                <a:effectLst/>
                <a:latin typeface="Times New Roman" panose="02020603050405020304" pitchFamily="18" charset="0"/>
                <a:ea typeface="Calibri" panose="020F0502020204030204" pitchFamily="34" charset="0"/>
                <a:cs typeface="Times New Roman" panose="02020603050405020304" pitchFamily="18" charset="0"/>
              </a:rPr>
              <a:t>European Journal of Social Psychology</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50(3), pp.505–519. doi:10.1002/ejsp.2628.</a:t>
            </a:r>
          </a:p>
          <a:p>
            <a:pPr marL="171450" indent="-171450" algn="just">
              <a:lnSpc>
                <a:spcPct val="150000"/>
              </a:lnSpc>
              <a:spcAft>
                <a:spcPts val="800"/>
              </a:spcAft>
              <a:buFont typeface="Arial" panose="020B0604020202020204" pitchFamily="34" charset="0"/>
              <a:buChar char="•"/>
            </a:pP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Wynn, A.T. and Rao, A.H. (2019). Failures of Flexibility: How Perceived Control Motivates the Individualization of Work–Life Conflict. </a:t>
            </a:r>
            <a:r>
              <a:rPr lang="en-AU" sz="1100" b="0" i="1" dirty="0">
                <a:effectLst/>
                <a:latin typeface="Times New Roman" panose="02020603050405020304" pitchFamily="18" charset="0"/>
                <a:ea typeface="Calibri" panose="020F0502020204030204" pitchFamily="34" charset="0"/>
                <a:cs typeface="Times New Roman" panose="02020603050405020304" pitchFamily="18" charset="0"/>
              </a:rPr>
              <a:t>ILR Review</a:t>
            </a:r>
            <a:r>
              <a:rPr lang="en-AU" sz="1100" b="0" dirty="0">
                <a:effectLst/>
                <a:latin typeface="Times New Roman" panose="02020603050405020304" pitchFamily="18" charset="0"/>
                <a:ea typeface="Calibri" panose="020F0502020204030204" pitchFamily="34" charset="0"/>
                <a:cs typeface="Times New Roman" panose="02020603050405020304" pitchFamily="18" charset="0"/>
              </a:rPr>
              <a:t>, p.001979391984842. doi:10.1177/0019793919848426.</a:t>
            </a:r>
          </a:p>
        </p:txBody>
      </p:sp>
      <p:sp>
        <p:nvSpPr>
          <p:cNvPr id="4" name="Slide Number Placeholder 3"/>
          <p:cNvSpPr>
            <a:spLocks noGrp="1"/>
          </p:cNvSpPr>
          <p:nvPr>
            <p:ph type="sldNum" sz="quarter" idx="5"/>
          </p:nvPr>
        </p:nvSpPr>
        <p:spPr/>
        <p:txBody>
          <a:bodyPr/>
          <a:lstStyle/>
          <a:p>
            <a:fld id="{3CA6D8D3-98CA-4760-A4E0-62B197AB58A9}" type="slidenum">
              <a:rPr lang="en-AU" smtClean="0"/>
              <a:t>10</a:t>
            </a:fld>
            <a:endParaRPr lang="en-AU"/>
          </a:p>
        </p:txBody>
      </p:sp>
    </p:spTree>
    <p:extLst>
      <p:ext uri="{BB962C8B-B14F-4D97-AF65-F5344CB8AC3E}">
        <p14:creationId xmlns:p14="http://schemas.microsoft.com/office/powerpoint/2010/main" val="877704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C91636-530B-46EF-A48F-0BEAC05AF395}" type="datetimeFigureOut">
              <a:rPr lang="en-AU" smtClean="0"/>
              <a:t>27/11/2022</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3778731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C91636-530B-46EF-A48F-0BEAC05AF395}" type="datetimeFigureOut">
              <a:rPr lang="en-AU" smtClean="0"/>
              <a:t>27/11/2022</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709880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DC91636-530B-46EF-A48F-0BEAC05AF395}" type="datetimeFigureOut">
              <a:rPr lang="en-AU" smtClean="0"/>
              <a:t>27/11/2022</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3933652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C91636-530B-46EF-A48F-0BEAC05AF395}" type="datetimeFigureOut">
              <a:rPr lang="en-AU" smtClean="0"/>
              <a:t>27/11/2022</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4126451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C91636-530B-46EF-A48F-0BEAC05AF395}" type="datetimeFigureOut">
              <a:rPr lang="en-AU" smtClean="0"/>
              <a:t>27/11/2022</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1094002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C91636-530B-46EF-A48F-0BEAC05AF395}" type="datetimeFigureOut">
              <a:rPr lang="en-AU" smtClean="0"/>
              <a:t>27/11/2022</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938404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C91636-530B-46EF-A48F-0BEAC05AF395}" type="datetimeFigureOut">
              <a:rPr lang="en-AU" smtClean="0"/>
              <a:t>27/11/2022</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33482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DC91636-530B-46EF-A48F-0BEAC05AF395}" type="datetimeFigureOut">
              <a:rPr lang="en-AU" smtClean="0"/>
              <a:t>27/11/2022</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691271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DC91636-530B-46EF-A48F-0BEAC05AF395}" type="datetimeFigureOut">
              <a:rPr lang="en-AU" smtClean="0"/>
              <a:t>27/11/2022</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772391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DC91636-530B-46EF-A48F-0BEAC05AF395}" type="datetimeFigureOut">
              <a:rPr lang="en-AU" smtClean="0"/>
              <a:t>27/11/2022</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2443966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DC91636-530B-46EF-A48F-0BEAC05AF395}" type="datetimeFigureOut">
              <a:rPr lang="en-AU" smtClean="0"/>
              <a:t>27/11/2022</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91FF732-96C4-4AB9-BCF7-666535BBDE24}" type="slidenum">
              <a:rPr lang="en-AU" smtClean="0"/>
              <a:t>‹#›</a:t>
            </a:fld>
            <a:endParaRPr lang="en-AU"/>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17900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DC91636-530B-46EF-A48F-0BEAC05AF395}" type="datetimeFigureOut">
              <a:rPr lang="en-AU" smtClean="0"/>
              <a:t>27/11/2022</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24882656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DC91636-530B-46EF-A48F-0BEAC05AF395}" type="datetimeFigureOut">
              <a:rPr lang="en-AU" smtClean="0"/>
              <a:t>27/11/2022</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91FF732-96C4-4AB9-BCF7-666535BBDE24}" type="slidenum">
              <a:rPr lang="en-AU" smtClean="0"/>
              <a:t>‹#›</a:t>
            </a:fld>
            <a:endParaRPr lang="en-AU"/>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001125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DC91636-530B-46EF-A48F-0BEAC05AF395}" type="datetimeFigureOut">
              <a:rPr lang="en-AU" smtClean="0"/>
              <a:t>27/11/2022</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1976297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C91636-530B-46EF-A48F-0BEAC05AF395}" type="datetimeFigureOut">
              <a:rPr lang="en-AU" smtClean="0"/>
              <a:t>27/11/2022</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26279015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C91636-530B-46EF-A48F-0BEAC05AF395}" type="datetimeFigureOut">
              <a:rPr lang="en-AU" smtClean="0"/>
              <a:t>27/11/2022</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91FF732-96C4-4AB9-BCF7-666535BBDE24}" type="slidenum">
              <a:rPr lang="en-AU" smtClean="0"/>
              <a:t>‹#›</a:t>
            </a:fld>
            <a:endParaRPr lang="en-AU"/>
          </a:p>
        </p:txBody>
      </p:sp>
    </p:spTree>
    <p:extLst>
      <p:ext uri="{BB962C8B-B14F-4D97-AF65-F5344CB8AC3E}">
        <p14:creationId xmlns:p14="http://schemas.microsoft.com/office/powerpoint/2010/main" val="2117772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C91636-530B-46EF-A48F-0BEAC05AF395}" type="datetimeFigureOut">
              <a:rPr lang="en-AU" smtClean="0"/>
              <a:t>27/11/2022</a:t>
            </a:fld>
            <a:endParaRPr lang="en-AU"/>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91FF732-96C4-4AB9-BCF7-666535BBDE24}" type="slidenum">
              <a:rPr lang="en-AU" smtClean="0"/>
              <a:t>‹#›</a:t>
            </a:fld>
            <a:endParaRPr lang="en-AU"/>
          </a:p>
        </p:txBody>
      </p:sp>
    </p:spTree>
    <p:extLst>
      <p:ext uri="{BB962C8B-B14F-4D97-AF65-F5344CB8AC3E}">
        <p14:creationId xmlns:p14="http://schemas.microsoft.com/office/powerpoint/2010/main" val="34404782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E1F62-554C-46B5-AFCE-5E726B669BAF}"/>
              </a:ext>
            </a:extLst>
          </p:cNvPr>
          <p:cNvSpPr>
            <a:spLocks noGrp="1"/>
          </p:cNvSpPr>
          <p:nvPr>
            <p:ph type="ctrTitle"/>
          </p:nvPr>
        </p:nvSpPr>
        <p:spPr/>
        <p:txBody>
          <a:bodyPr>
            <a:normAutofit/>
          </a:bodyPr>
          <a:lstStyle/>
          <a:p>
            <a:r>
              <a:rPr lang="en-AU" sz="4400" b="1" i="1" kern="1400" spc="-50" dirty="0">
                <a:effectLst/>
                <a:latin typeface="Times New Roman" panose="02020603050405020304" pitchFamily="18" charset="0"/>
                <a:ea typeface="Times New Roman" panose="02020603050405020304" pitchFamily="18" charset="0"/>
                <a:cs typeface="Times New Roman" panose="02020603050405020304" pitchFamily="18" charset="0"/>
              </a:rPr>
              <a:t>Module Code: LCBB5004</a:t>
            </a:r>
            <a:br>
              <a:rPr lang="en-AU" sz="4400" b="1" i="1" dirty="0">
                <a:effectLst/>
                <a:latin typeface="Times New Roman" panose="02020603050405020304" pitchFamily="18" charset="0"/>
                <a:ea typeface="Calibri" panose="020F0502020204030204" pitchFamily="34" charset="0"/>
                <a:cs typeface="Times New Roman" panose="02020603050405020304" pitchFamily="18" charset="0"/>
              </a:rPr>
            </a:br>
            <a:r>
              <a:rPr lang="en-AU" sz="4400" b="1" i="1" kern="1400" spc="-50" dirty="0">
                <a:effectLst/>
                <a:latin typeface="Times New Roman" panose="02020603050405020304" pitchFamily="18" charset="0"/>
                <a:ea typeface="Times New Roman" panose="02020603050405020304" pitchFamily="18" charset="0"/>
                <a:cs typeface="Times New Roman" panose="02020603050405020304" pitchFamily="18" charset="0"/>
              </a:rPr>
              <a:t>Module Name: Managing People</a:t>
            </a:r>
            <a:endParaRPr lang="en-AU" sz="13800" b="1" i="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5DD1E41F-F3AD-444C-9B1B-F4D38005A5B6}"/>
              </a:ext>
            </a:extLst>
          </p:cNvPr>
          <p:cNvSpPr>
            <a:spLocks noGrp="1"/>
          </p:cNvSpPr>
          <p:nvPr>
            <p:ph type="subTitle" idx="1"/>
          </p:nvPr>
        </p:nvSpPr>
        <p:spPr/>
        <p:txBody>
          <a:bodyPr>
            <a:normAutofit/>
          </a:bodyPr>
          <a:lstStyle/>
          <a:p>
            <a:pPr algn="ctr"/>
            <a:r>
              <a:rPr lang="en-AU" sz="2800" b="1" i="1" kern="1400" spc="-50" dirty="0">
                <a:effectLst/>
                <a:latin typeface="Times New Roman" panose="02020603050405020304" pitchFamily="18" charset="0"/>
                <a:ea typeface="Times New Roman" panose="02020603050405020304" pitchFamily="18" charset="0"/>
                <a:cs typeface="Times New Roman" panose="02020603050405020304" pitchFamily="18" charset="0"/>
              </a:rPr>
              <a:t>Assessment 1: Individual Presentation</a:t>
            </a:r>
            <a:endParaRPr lang="en-AU" sz="2800" b="1" i="1"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AU" sz="2800" b="1" i="1" kern="1400" spc="-50" dirty="0">
                <a:effectLst/>
                <a:latin typeface="Times New Roman" panose="02020603050405020304" pitchFamily="18" charset="0"/>
                <a:ea typeface="Times New Roman" panose="02020603050405020304" pitchFamily="18" charset="0"/>
                <a:cs typeface="Times New Roman" panose="02020603050405020304" pitchFamily="18" charset="0"/>
              </a:rPr>
              <a:t>Flexibility Working, Diversity and Inclusion at Work</a:t>
            </a:r>
          </a:p>
        </p:txBody>
      </p:sp>
      <p:pic>
        <p:nvPicPr>
          <p:cNvPr id="4" name="Picture 3">
            <a:extLst>
              <a:ext uri="{FF2B5EF4-FFF2-40B4-BE49-F238E27FC236}">
                <a16:creationId xmlns:a16="http://schemas.microsoft.com/office/drawing/2014/main" id="{264CA1C0-C5F7-4449-9232-875E12F530F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9587230" y="0"/>
            <a:ext cx="2604770" cy="863600"/>
          </a:xfrm>
          <a:prstGeom prst="rect">
            <a:avLst/>
          </a:prstGeom>
          <a:noFill/>
        </p:spPr>
      </p:pic>
      <p:sp>
        <p:nvSpPr>
          <p:cNvPr id="5" name="TextBox 4">
            <a:extLst>
              <a:ext uri="{FF2B5EF4-FFF2-40B4-BE49-F238E27FC236}">
                <a16:creationId xmlns:a16="http://schemas.microsoft.com/office/drawing/2014/main" id="{4B5E8242-60AB-7BB4-F11D-B6C5556C1034}"/>
              </a:ext>
            </a:extLst>
          </p:cNvPr>
          <p:cNvSpPr txBox="1"/>
          <p:nvPr/>
        </p:nvSpPr>
        <p:spPr>
          <a:xfrm>
            <a:off x="3657600" y="5574587"/>
            <a:ext cx="3723587" cy="1045286"/>
          </a:xfrm>
          <a:prstGeom prst="rect">
            <a:avLst/>
          </a:prstGeom>
          <a:noFill/>
        </p:spPr>
        <p:txBody>
          <a:bodyPr wrap="square" rtlCol="0">
            <a:spAutoFit/>
          </a:bodyPr>
          <a:lstStyle/>
          <a:p>
            <a:pPr algn="ctr">
              <a:lnSpc>
                <a:spcPct val="107000"/>
              </a:lnSpc>
              <a:spcAft>
                <a:spcPts val="800"/>
              </a:spcAft>
            </a:pPr>
            <a:r>
              <a:rPr lang="nl-NL" sz="1800" b="1" i="1" dirty="0">
                <a:effectLst/>
                <a:latin typeface="Times New Roman" panose="02020603050405020304" pitchFamily="18" charset="0"/>
                <a:ea typeface="Calibri" panose="020F0502020204030204" pitchFamily="34" charset="0"/>
                <a:cs typeface="Arial" panose="020B0604020202020204" pitchFamily="34" charset="0"/>
              </a:rPr>
              <a:t>Student Name: </a:t>
            </a:r>
            <a:r>
              <a:rPr lang="nl-NL" sz="1800" b="1" i="1" dirty="0" err="1">
                <a:effectLst/>
                <a:latin typeface="Times New Roman" panose="02020603050405020304" pitchFamily="18" charset="0"/>
                <a:ea typeface="Calibri" panose="020F0502020204030204" pitchFamily="34" charset="0"/>
                <a:cs typeface="Arial" panose="020B0604020202020204" pitchFamily="34" charset="0"/>
              </a:rPr>
              <a:t>Mariana</a:t>
            </a:r>
            <a:r>
              <a:rPr lang="nl-NL" sz="1800" b="1" i="1" dirty="0">
                <a:effectLst/>
                <a:latin typeface="Times New Roman" panose="02020603050405020304" pitchFamily="18" charset="0"/>
                <a:ea typeface="Calibri" panose="020F0502020204030204" pitchFamily="34" charset="0"/>
                <a:cs typeface="Arial" panose="020B0604020202020204" pitchFamily="34" charset="0"/>
              </a:rPr>
              <a:t> </a:t>
            </a:r>
            <a:r>
              <a:rPr lang="nl-NL" sz="1800" b="1" i="1" dirty="0" err="1">
                <a:effectLst/>
                <a:latin typeface="Times New Roman" panose="02020603050405020304" pitchFamily="18" charset="0"/>
                <a:ea typeface="Calibri" panose="020F0502020204030204" pitchFamily="34" charset="0"/>
                <a:cs typeface="Arial" panose="020B0604020202020204" pitchFamily="34" charset="0"/>
              </a:rPr>
              <a:t>Kahel</a:t>
            </a:r>
            <a:endParaRPr lang="en-GB" sz="1800" b="1" dirty="0">
              <a:effectLst/>
              <a:latin typeface="Calibri" panose="020F0502020204030204" pitchFamily="34" charset="0"/>
              <a:ea typeface="Calibri" panose="020F0502020204030204" pitchFamily="34" charset="0"/>
              <a:cs typeface="Arial" panose="020B0604020202020204" pitchFamily="34" charset="0"/>
            </a:endParaRPr>
          </a:p>
          <a:p>
            <a:pPr algn="ctr"/>
            <a:r>
              <a:rPr lang="nl-NL" sz="1800" b="1" i="1" dirty="0">
                <a:effectLst/>
                <a:latin typeface="Times New Roman" panose="02020603050405020304" pitchFamily="18" charset="0"/>
                <a:ea typeface="Calibri" panose="020F0502020204030204" pitchFamily="34" charset="0"/>
              </a:rPr>
              <a:t>Student ID: 2113218</a:t>
            </a:r>
            <a:endParaRPr lang="en-AU" sz="1800" b="1" i="1" kern="1400" spc="-5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5657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F1969-F4A9-2939-85D6-03E4AFAF9F95}"/>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0653A218-3A1F-F662-B6DC-BD78997D0D23}"/>
              </a:ext>
            </a:extLst>
          </p:cNvPr>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Introduction</a:t>
            </a:r>
          </a:p>
          <a:p>
            <a:r>
              <a:rPr lang="en-US" b="1" dirty="0">
                <a:latin typeface="Times New Roman" panose="02020603050405020304" pitchFamily="18" charset="0"/>
                <a:cs typeface="Times New Roman" panose="02020603050405020304" pitchFamily="18" charset="0"/>
              </a:rPr>
              <a:t>Importance of Workplace Flexibility, Diversity and Inclusion at Work</a:t>
            </a:r>
          </a:p>
          <a:p>
            <a:r>
              <a:rPr lang="en-US" b="1" dirty="0">
                <a:latin typeface="Times New Roman" panose="02020603050405020304" pitchFamily="18" charset="0"/>
                <a:cs typeface="Times New Roman" panose="02020603050405020304" pitchFamily="18" charset="0"/>
              </a:rPr>
              <a:t>Relationship between Workplace Flexibility and Diversity</a:t>
            </a:r>
          </a:p>
          <a:p>
            <a:r>
              <a:rPr lang="en-US" b="1" dirty="0">
                <a:latin typeface="Times New Roman" panose="02020603050405020304" pitchFamily="18" charset="0"/>
                <a:cs typeface="Times New Roman" panose="02020603050405020304" pitchFamily="18" charset="0"/>
              </a:rPr>
              <a:t>Relationship between Workplace Flexibility and Inclusion at the workplace</a:t>
            </a:r>
          </a:p>
          <a:p>
            <a:r>
              <a:rPr lang="en-US" b="1" dirty="0">
                <a:latin typeface="Times New Roman" panose="02020603050405020304" pitchFamily="18" charset="0"/>
                <a:cs typeface="Times New Roman" panose="02020603050405020304" pitchFamily="18" charset="0"/>
              </a:rPr>
              <a:t>Role of HR in Promoting Diversity and Inclusion at the Workplace</a:t>
            </a:r>
          </a:p>
          <a:p>
            <a:r>
              <a:rPr lang="en-US" b="1" dirty="0">
                <a:latin typeface="Times New Roman" panose="02020603050405020304" pitchFamily="18" charset="0"/>
                <a:cs typeface="Times New Roman" panose="02020603050405020304" pitchFamily="18" charset="0"/>
              </a:rPr>
              <a:t>Conclusion</a:t>
            </a:r>
          </a:p>
          <a:p>
            <a:r>
              <a:rPr lang="en-US" b="1" dirty="0">
                <a:latin typeface="Times New Roman" panose="02020603050405020304" pitchFamily="18" charset="0"/>
                <a:cs typeface="Times New Roman" panose="02020603050405020304" pitchFamily="18" charset="0"/>
              </a:rPr>
              <a:t>References</a:t>
            </a:r>
          </a:p>
          <a:p>
            <a:endParaRPr lang="en-US" b="1"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11467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83E2F-0340-488F-99CA-2A41295E3161}"/>
              </a:ext>
            </a:extLst>
          </p:cNvPr>
          <p:cNvSpPr>
            <a:spLocks noGrp="1"/>
          </p:cNvSpPr>
          <p:nvPr>
            <p:ph type="title"/>
          </p:nvPr>
        </p:nvSpPr>
        <p:spPr/>
        <p:txBody>
          <a:bodyPr/>
          <a:lstStyle/>
          <a:p>
            <a:pPr algn="just"/>
            <a:r>
              <a:rPr lang="en-US" b="1" dirty="0">
                <a:latin typeface="Times New Roman" panose="02020603050405020304" pitchFamily="18" charset="0"/>
                <a:cs typeface="Times New Roman" panose="02020603050405020304" pitchFamily="18" charset="0"/>
              </a:rPr>
              <a:t>Introduction</a:t>
            </a:r>
            <a:endParaRPr lang="en-AU"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73E2FEB-A1F5-4CA5-8955-B9676E043088}"/>
              </a:ext>
            </a:extLst>
          </p:cNvPr>
          <p:cNvSpPr>
            <a:spLocks noGrp="1"/>
          </p:cNvSpPr>
          <p:nvPr>
            <p:ph sz="half" idx="1"/>
          </p:nvPr>
        </p:nvSpPr>
        <p:spPr>
          <a:xfrm>
            <a:off x="677334" y="2160589"/>
            <a:ext cx="6370580" cy="3880772"/>
          </a:xfrm>
        </p:spPr>
        <p:txBody>
          <a:bodyPr>
            <a:normAutofit fontScale="85000" lnSpcReduction="20000"/>
          </a:bodyPr>
          <a:lstStyle/>
          <a:p>
            <a:pPr algn="just"/>
            <a:r>
              <a:rPr lang="en-US" b="1" dirty="0">
                <a:latin typeface="Times New Roman" panose="02020603050405020304" pitchFamily="18" charset="0"/>
                <a:cs typeface="Times New Roman" panose="02020603050405020304" pitchFamily="18" charset="0"/>
              </a:rPr>
              <a:t>In the workplace, flexibility is defined as a work schedule that deviates from the usual pattern of operation and enables both employers and employees to arrange suitable work arrangements regarding working conditions (</a:t>
            </a:r>
            <a:r>
              <a:rPr lang="en-US" b="1" dirty="0" err="1">
                <a:latin typeface="Times New Roman" panose="02020603050405020304" pitchFamily="18" charset="0"/>
                <a:cs typeface="Times New Roman" panose="02020603050405020304" pitchFamily="18" charset="0"/>
              </a:rPr>
              <a:t>Capnary</a:t>
            </a:r>
            <a:r>
              <a:rPr lang="en-US" b="1" dirty="0">
                <a:latin typeface="Times New Roman" panose="02020603050405020304" pitchFamily="18" charset="0"/>
                <a:cs typeface="Times New Roman" panose="02020603050405020304" pitchFamily="18" charset="0"/>
              </a:rPr>
              <a:t> et al., 2018). </a:t>
            </a:r>
          </a:p>
          <a:p>
            <a:pPr algn="just"/>
            <a:r>
              <a:rPr lang="en-US" b="1" dirty="0">
                <a:latin typeface="Times New Roman" panose="02020603050405020304" pitchFamily="18" charset="0"/>
                <a:cs typeface="Times New Roman" panose="02020603050405020304" pitchFamily="18" charset="0"/>
              </a:rPr>
              <a:t>The agreements cover adjustments to the employee's working environment, including changes to the employee's work location and hours (</a:t>
            </a:r>
            <a:r>
              <a:rPr lang="en-US" b="1" dirty="0" err="1">
                <a:latin typeface="Times New Roman" panose="02020603050405020304" pitchFamily="18" charset="0"/>
                <a:cs typeface="Times New Roman" panose="02020603050405020304" pitchFamily="18" charset="0"/>
              </a:rPr>
              <a:t>Kossek</a:t>
            </a:r>
            <a:r>
              <a:rPr lang="en-US" b="1" dirty="0">
                <a:latin typeface="Times New Roman" panose="02020603050405020304" pitchFamily="18" charset="0"/>
                <a:cs typeface="Times New Roman" panose="02020603050405020304" pitchFamily="18" charset="0"/>
              </a:rPr>
              <a:t> and </a:t>
            </a:r>
            <a:r>
              <a:rPr lang="en-US" b="1" dirty="0" err="1">
                <a:latin typeface="Times New Roman" panose="02020603050405020304" pitchFamily="18" charset="0"/>
                <a:cs typeface="Times New Roman" panose="02020603050405020304" pitchFamily="18" charset="0"/>
              </a:rPr>
              <a:t>Kelliher</a:t>
            </a:r>
            <a:r>
              <a:rPr lang="en-US" b="1" dirty="0">
                <a:latin typeface="Times New Roman" panose="02020603050405020304" pitchFamily="18" charset="0"/>
                <a:cs typeface="Times New Roman" panose="02020603050405020304" pitchFamily="18" charset="0"/>
              </a:rPr>
              <a:t>, 2022). Firmly believe that allowing for flexible working arrangements enhances work-life balance, fosters employee performance, and increases loyalty to the company.</a:t>
            </a:r>
          </a:p>
          <a:p>
            <a:pPr algn="just"/>
            <a:r>
              <a:rPr lang="en-US" b="1" dirty="0">
                <a:latin typeface="Times New Roman" panose="02020603050405020304" pitchFamily="18" charset="0"/>
                <a:cs typeface="Times New Roman" panose="02020603050405020304" pitchFamily="18" charset="0"/>
              </a:rPr>
              <a:t>The agreements cover adjustments to the employee's working environment, including changes to the employee's work location and hours (</a:t>
            </a:r>
            <a:r>
              <a:rPr lang="en-US" b="1" dirty="0" err="1">
                <a:latin typeface="Times New Roman" panose="02020603050405020304" pitchFamily="18" charset="0"/>
                <a:cs typeface="Times New Roman" panose="02020603050405020304" pitchFamily="18" charset="0"/>
              </a:rPr>
              <a:t>Ou</a:t>
            </a:r>
            <a:r>
              <a:rPr lang="en-US" b="1" dirty="0">
                <a:latin typeface="Times New Roman" panose="02020603050405020304" pitchFamily="18" charset="0"/>
                <a:cs typeface="Times New Roman" panose="02020603050405020304" pitchFamily="18" charset="0"/>
              </a:rPr>
              <a:t> et al., 2020). Firmly believe that allowing for flexible working arrangements enhances work-life balance, fosters employee performance, and increases loyalty to the company.</a:t>
            </a:r>
          </a:p>
          <a:p>
            <a:pPr algn="just"/>
            <a:r>
              <a:rPr lang="en-US" b="1" dirty="0">
                <a:latin typeface="Times New Roman" panose="02020603050405020304" pitchFamily="18" charset="0"/>
                <a:cs typeface="Times New Roman" panose="02020603050405020304" pitchFamily="18" charset="0"/>
              </a:rPr>
              <a:t>However, inclusion is distinct from exclusion. According to Ferris University, inclusion is empowerment and involvement where everyone's natural worth and dignity are acknowledged (Smith et al., 2019). Diversity and inclusion are frequently used interchangeably.</a:t>
            </a:r>
          </a:p>
        </p:txBody>
      </p:sp>
      <p:pic>
        <p:nvPicPr>
          <p:cNvPr id="8" name="Content Placeholder 7">
            <a:extLst>
              <a:ext uri="{FF2B5EF4-FFF2-40B4-BE49-F238E27FC236}">
                <a16:creationId xmlns:a16="http://schemas.microsoft.com/office/drawing/2014/main" id="{3A58CFE3-84D9-4718-A87F-A76CF6A24313}"/>
              </a:ext>
            </a:extLst>
          </p:cNvPr>
          <p:cNvPicPr>
            <a:picLocks noGrp="1" noChangeAspect="1"/>
          </p:cNvPicPr>
          <p:nvPr>
            <p:ph sz="half" idx="2"/>
          </p:nvPr>
        </p:nvPicPr>
        <p:blipFill>
          <a:blip r:embed="rId3"/>
          <a:stretch>
            <a:fillRect/>
          </a:stretch>
        </p:blipFill>
        <p:spPr>
          <a:xfrm>
            <a:off x="7181677" y="1930400"/>
            <a:ext cx="4184650" cy="3880771"/>
          </a:xfrm>
          <a:prstGeom prst="rect">
            <a:avLst/>
          </a:prstGeom>
        </p:spPr>
      </p:pic>
    </p:spTree>
    <p:extLst>
      <p:ext uri="{BB962C8B-B14F-4D97-AF65-F5344CB8AC3E}">
        <p14:creationId xmlns:p14="http://schemas.microsoft.com/office/powerpoint/2010/main" val="3425731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DC118-DAD6-4443-B7AB-A78D0CE9E15F}"/>
              </a:ext>
            </a:extLst>
          </p:cNvPr>
          <p:cNvSpPr>
            <a:spLocks noGrp="1"/>
          </p:cNvSpPr>
          <p:nvPr>
            <p:ph type="title"/>
          </p:nvPr>
        </p:nvSpPr>
        <p:spPr>
          <a:xfrm>
            <a:off x="838200" y="0"/>
            <a:ext cx="10515600" cy="1325563"/>
          </a:xfrm>
        </p:spPr>
        <p:txBody>
          <a:bodyPr/>
          <a:lstStyle/>
          <a:p>
            <a:pPr algn="just"/>
            <a:r>
              <a:rPr lang="en-US" b="1" dirty="0">
                <a:latin typeface="Times New Roman" panose="02020603050405020304" pitchFamily="18" charset="0"/>
                <a:cs typeface="Times New Roman" panose="02020603050405020304" pitchFamily="18" charset="0"/>
              </a:rPr>
              <a:t>Importance of Workplace Flexibility, Diversity and Inclusion at Work</a:t>
            </a:r>
            <a:endParaRPr lang="en-AU" b="1"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9EE6762F-8BDE-4D74-8AC1-F4BBD0DEB418}"/>
              </a:ext>
            </a:extLst>
          </p:cNvPr>
          <p:cNvPicPr>
            <a:picLocks noGrp="1" noChangeAspect="1"/>
          </p:cNvPicPr>
          <p:nvPr>
            <p:ph sz="half" idx="1"/>
          </p:nvPr>
        </p:nvPicPr>
        <p:blipFill>
          <a:blip r:embed="rId3"/>
          <a:stretch>
            <a:fillRect/>
          </a:stretch>
        </p:blipFill>
        <p:spPr>
          <a:xfrm>
            <a:off x="8377010" y="1855642"/>
            <a:ext cx="3639584" cy="3837280"/>
          </a:xfrm>
          <a:prstGeom prst="rect">
            <a:avLst/>
          </a:prstGeom>
        </p:spPr>
      </p:pic>
      <p:sp>
        <p:nvSpPr>
          <p:cNvPr id="4" name="Content Placeholder 3">
            <a:extLst>
              <a:ext uri="{FF2B5EF4-FFF2-40B4-BE49-F238E27FC236}">
                <a16:creationId xmlns:a16="http://schemas.microsoft.com/office/drawing/2014/main" id="{95492FA5-11E5-4E62-80CD-A1FB1316904D}"/>
              </a:ext>
            </a:extLst>
          </p:cNvPr>
          <p:cNvSpPr>
            <a:spLocks noGrp="1"/>
          </p:cNvSpPr>
          <p:nvPr>
            <p:ph sz="half" idx="2"/>
          </p:nvPr>
        </p:nvSpPr>
        <p:spPr>
          <a:xfrm>
            <a:off x="619052" y="1325563"/>
            <a:ext cx="7118179" cy="4897438"/>
          </a:xfrm>
        </p:spPr>
        <p:txBody>
          <a:bodyPr>
            <a:noAutofit/>
          </a:bodyPr>
          <a:lstStyle/>
          <a:p>
            <a:pPr marL="342900" lvl="0" indent="-342900" algn="just">
              <a:lnSpc>
                <a:spcPct val="150000"/>
              </a:lnSpc>
              <a:buFont typeface="Symbol" panose="05050102010706020507" pitchFamily="18" charset="2"/>
              <a:buChar char=""/>
            </a:pPr>
            <a:r>
              <a:rPr lang="en-AU" sz="1400" b="1" dirty="0">
                <a:effectLst/>
                <a:latin typeface="Times New Roman" panose="02020603050405020304" pitchFamily="18" charset="0"/>
                <a:ea typeface="Calibri" panose="020F0502020204030204" pitchFamily="34" charset="0"/>
                <a:cs typeface="Vrinda" panose="020B0502040204020203" pitchFamily="34" charset="0"/>
              </a:rPr>
              <a:t>Organizations benefit from the diverse viewpoints that workplace diversity brings to familiar topics. Because different people may have different perspectives on the same problems, this phenomenon is brought on (Upadhyay and </a:t>
            </a:r>
            <a:r>
              <a:rPr lang="en-AU" sz="1400" b="1" dirty="0" err="1">
                <a:effectLst/>
                <a:latin typeface="Times New Roman" panose="02020603050405020304" pitchFamily="18" charset="0"/>
                <a:ea typeface="Calibri" panose="020F0502020204030204" pitchFamily="34" charset="0"/>
                <a:cs typeface="Vrinda" panose="020B0502040204020203" pitchFamily="34" charset="0"/>
              </a:rPr>
              <a:t>Lipkovich</a:t>
            </a:r>
            <a:r>
              <a:rPr lang="en-AU" sz="1400" b="1" dirty="0">
                <a:effectLst/>
                <a:latin typeface="Times New Roman" panose="02020603050405020304" pitchFamily="18" charset="0"/>
                <a:ea typeface="Calibri" panose="020F0502020204030204" pitchFamily="34" charset="0"/>
                <a:cs typeface="Vrinda" panose="020B0502040204020203" pitchFamily="34" charset="0"/>
              </a:rPr>
              <a:t>, 2020). A business can encourage innovation, adopt new techniques, and retain diverse workers by implementing workplace diversity.</a:t>
            </a:r>
          </a:p>
          <a:p>
            <a:pPr marL="342900" lvl="0" indent="-342900" algn="just">
              <a:lnSpc>
                <a:spcPct val="150000"/>
              </a:lnSpc>
              <a:buFont typeface="Symbol" panose="05050102010706020507" pitchFamily="18" charset="2"/>
              <a:buChar char=""/>
            </a:pPr>
            <a:r>
              <a:rPr lang="en-AU" sz="1400" b="1" dirty="0">
                <a:effectLst/>
                <a:latin typeface="Times New Roman" panose="02020603050405020304" pitchFamily="18" charset="0"/>
                <a:ea typeface="Calibri" panose="020F0502020204030204" pitchFamily="34" charset="0"/>
                <a:cs typeface="Vrinda" panose="020B0502040204020203" pitchFamily="34" charset="0"/>
              </a:rPr>
              <a:t>Teams of people from different backgrounds work well and are likely to generate enormous revenues for a firm. Businesses can reach their most ambitious financial objectives by affecting employee productivity and the workplace environment (</a:t>
            </a:r>
            <a:r>
              <a:rPr lang="en-AU" sz="1400" b="1" dirty="0" err="1">
                <a:effectLst/>
                <a:latin typeface="Times New Roman" panose="02020603050405020304" pitchFamily="18" charset="0"/>
                <a:ea typeface="Calibri" panose="020F0502020204030204" pitchFamily="34" charset="0"/>
                <a:cs typeface="Vrinda" panose="020B0502040204020203" pitchFamily="34" charset="0"/>
              </a:rPr>
              <a:t>Verkuyten</a:t>
            </a:r>
            <a:r>
              <a:rPr lang="en-AU" sz="1400" b="1" dirty="0">
                <a:effectLst/>
                <a:latin typeface="Times New Roman" panose="02020603050405020304" pitchFamily="18" charset="0"/>
                <a:ea typeface="Calibri" panose="020F0502020204030204" pitchFamily="34" charset="0"/>
                <a:cs typeface="Vrinda" panose="020B0502040204020203" pitchFamily="34" charset="0"/>
              </a:rPr>
              <a:t> et al., 2020). According to a McKinsey report, companies with a diverse executive team had a 35% higher chance of generating profits above the industry standard (</a:t>
            </a:r>
            <a:r>
              <a:rPr lang="en-AU" sz="1400" b="1" dirty="0" err="1">
                <a:effectLst/>
                <a:latin typeface="Times New Roman" panose="02020603050405020304" pitchFamily="18" charset="0"/>
                <a:ea typeface="Calibri" panose="020F0502020204030204" pitchFamily="34" charset="0"/>
                <a:cs typeface="Vrinda" panose="020B0502040204020203" pitchFamily="34" charset="0"/>
              </a:rPr>
              <a:t>Verkuyten</a:t>
            </a:r>
            <a:r>
              <a:rPr lang="en-AU" sz="1400" b="1" dirty="0">
                <a:effectLst/>
                <a:latin typeface="Times New Roman" panose="02020603050405020304" pitchFamily="18" charset="0"/>
                <a:ea typeface="Calibri" panose="020F0502020204030204" pitchFamily="34" charset="0"/>
                <a:cs typeface="Vrinda" panose="020B0502040204020203" pitchFamily="34" charset="0"/>
              </a:rPr>
              <a:t> et al., 2020).</a:t>
            </a:r>
          </a:p>
          <a:p>
            <a:pPr marL="342900" lvl="0" indent="-342900" algn="just">
              <a:lnSpc>
                <a:spcPct val="150000"/>
              </a:lnSpc>
              <a:buFont typeface="Symbol" panose="05050102010706020507" pitchFamily="18" charset="2"/>
              <a:buChar char=""/>
            </a:pPr>
            <a:r>
              <a:rPr lang="en-AU" sz="1400" b="1" dirty="0">
                <a:effectLst/>
                <a:latin typeface="Times New Roman" panose="02020603050405020304" pitchFamily="18" charset="0"/>
                <a:ea typeface="Calibri" panose="020F0502020204030204" pitchFamily="34" charset="0"/>
                <a:cs typeface="Vrinda" panose="020B0502040204020203" pitchFamily="34" charset="0"/>
              </a:rPr>
              <a:t>Jobs with flexible scheduling draw seven times more applicants than those needing a fixed framework (Wynn and Rao, 2019). The most crucial criterion top candidates consider when choosing a career is work-life balance. Among job seekers, flexibility is the top priority.</a:t>
            </a:r>
          </a:p>
        </p:txBody>
      </p:sp>
    </p:spTree>
    <p:extLst>
      <p:ext uri="{BB962C8B-B14F-4D97-AF65-F5344CB8AC3E}">
        <p14:creationId xmlns:p14="http://schemas.microsoft.com/office/powerpoint/2010/main" val="912181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1D610-E51D-4CCF-A72C-56202FB49F85}"/>
              </a:ext>
            </a:extLst>
          </p:cNvPr>
          <p:cNvSpPr>
            <a:spLocks noGrp="1"/>
          </p:cNvSpPr>
          <p:nvPr>
            <p:ph type="title"/>
          </p:nvPr>
        </p:nvSpPr>
        <p:spPr/>
        <p:txBody>
          <a:bodyPr/>
          <a:lstStyle/>
          <a:p>
            <a:pPr algn="just"/>
            <a:r>
              <a:rPr lang="en-US" b="1" dirty="0">
                <a:latin typeface="Times New Roman" panose="02020603050405020304" pitchFamily="18" charset="0"/>
                <a:cs typeface="Times New Roman" panose="02020603050405020304" pitchFamily="18" charset="0"/>
              </a:rPr>
              <a:t>Importance of Workplace Flexibility, Diversity and Inclusion at Work (Cont.)</a:t>
            </a:r>
            <a:endParaRPr lang="en-AU" dirty="0"/>
          </a:p>
        </p:txBody>
      </p:sp>
      <p:sp>
        <p:nvSpPr>
          <p:cNvPr id="3" name="Content Placeholder 2">
            <a:extLst>
              <a:ext uri="{FF2B5EF4-FFF2-40B4-BE49-F238E27FC236}">
                <a16:creationId xmlns:a16="http://schemas.microsoft.com/office/drawing/2014/main" id="{B66D43E2-A1C4-4597-8FF1-2DBCB7246CAE}"/>
              </a:ext>
            </a:extLst>
          </p:cNvPr>
          <p:cNvSpPr>
            <a:spLocks noGrp="1"/>
          </p:cNvSpPr>
          <p:nvPr>
            <p:ph sz="half" idx="1"/>
          </p:nvPr>
        </p:nvSpPr>
        <p:spPr>
          <a:xfrm>
            <a:off x="838199" y="1825625"/>
            <a:ext cx="6364459" cy="4351338"/>
          </a:xfrm>
        </p:spPr>
        <p:txBody>
          <a:bodyPr>
            <a:noAutofit/>
          </a:bodyPr>
          <a:lstStyle/>
          <a:p>
            <a:pPr marL="342900" lvl="0" indent="-342900" algn="just">
              <a:lnSpc>
                <a:spcPct val="150000"/>
              </a:lnSpc>
              <a:buFont typeface="Symbol" panose="05050102010706020507" pitchFamily="18" charset="2"/>
              <a:buChar char=""/>
            </a:pPr>
            <a:r>
              <a:rPr lang="en-AU" sz="1200" b="1" dirty="0">
                <a:effectLst/>
                <a:latin typeface="Times New Roman" panose="02020603050405020304" pitchFamily="18" charset="0"/>
                <a:ea typeface="Calibri" panose="020F0502020204030204" pitchFamily="34" charset="0"/>
                <a:cs typeface="Vrinda" panose="020B0502040204020203" pitchFamily="34" charset="0"/>
              </a:rPr>
              <a:t>It's more likely that workers will like going to work each day if they feel appreciated and trusted by their company (Wynn and Rao, 2019). Another factor supporting this is the freedom to alter work procedures when necessary. Gaining more flexibility helps boost morale and makes it simpler to keep your best employees. </a:t>
            </a:r>
          </a:p>
          <a:p>
            <a:pPr marL="342900" lvl="0" indent="-342900" algn="just">
              <a:lnSpc>
                <a:spcPct val="150000"/>
              </a:lnSpc>
              <a:buFont typeface="Symbol" panose="05050102010706020507" pitchFamily="18" charset="2"/>
              <a:buChar char=""/>
            </a:pPr>
            <a:r>
              <a:rPr lang="en-AU" sz="1200" b="1" dirty="0">
                <a:effectLst/>
                <a:latin typeface="Times New Roman" panose="02020603050405020304" pitchFamily="18" charset="0"/>
                <a:ea typeface="Calibri" panose="020F0502020204030204" pitchFamily="34" charset="0"/>
                <a:cs typeface="Vrinda" panose="020B0502040204020203" pitchFamily="34" charset="0"/>
              </a:rPr>
              <a:t>Authentic team members can only be brought to work by inclusive leaders who can give them the freedom to take risks, control their growth, and be themselves (Upadhyay and </a:t>
            </a:r>
            <a:r>
              <a:rPr lang="en-AU" sz="1200" b="1" dirty="0" err="1">
                <a:effectLst/>
                <a:latin typeface="Times New Roman" panose="02020603050405020304" pitchFamily="18" charset="0"/>
                <a:ea typeface="Calibri" panose="020F0502020204030204" pitchFamily="34" charset="0"/>
                <a:cs typeface="Vrinda" panose="020B0502040204020203" pitchFamily="34" charset="0"/>
              </a:rPr>
              <a:t>Lipkovich</a:t>
            </a:r>
            <a:r>
              <a:rPr lang="en-AU" sz="1200" b="1" dirty="0">
                <a:effectLst/>
                <a:latin typeface="Times New Roman" panose="02020603050405020304" pitchFamily="18" charset="0"/>
                <a:ea typeface="Calibri" panose="020F0502020204030204" pitchFamily="34" charset="0"/>
                <a:cs typeface="Vrinda" panose="020B0502040204020203" pitchFamily="34" charset="0"/>
              </a:rPr>
              <a:t>, 2020). They work together and are open and adaptable across cultures. The vast diversity of today's workforces is something else they fully embrace, which is most important.</a:t>
            </a:r>
          </a:p>
          <a:p>
            <a:pPr marL="342900" lvl="0" indent="-342900" algn="just">
              <a:lnSpc>
                <a:spcPct val="150000"/>
              </a:lnSpc>
              <a:spcAft>
                <a:spcPts val="800"/>
              </a:spcAft>
              <a:buFont typeface="Symbol" panose="05050102010706020507" pitchFamily="18" charset="2"/>
              <a:buChar char=""/>
            </a:pPr>
            <a:r>
              <a:rPr lang="en-AU" sz="1200" b="1" dirty="0">
                <a:effectLst/>
                <a:latin typeface="Times New Roman" panose="02020603050405020304" pitchFamily="18" charset="0"/>
                <a:ea typeface="Calibri" panose="020F0502020204030204" pitchFamily="34" charset="0"/>
                <a:cs typeface="Vrinda" panose="020B0502040204020203" pitchFamily="34" charset="0"/>
              </a:rPr>
              <a:t>The goal of inclusion is to unite individuals from all backgrounds and make everyone feel welcome. Diversity in people's thoughts, ideas, attitudes, beliefs, ethnicities, and cultures must be respected for an atmosphere to be truly inclusive (</a:t>
            </a:r>
            <a:r>
              <a:rPr lang="en-AU" sz="1200" b="1" dirty="0" err="1">
                <a:effectLst/>
                <a:latin typeface="Times New Roman" panose="02020603050405020304" pitchFamily="18" charset="0"/>
                <a:ea typeface="Calibri" panose="020F0502020204030204" pitchFamily="34" charset="0"/>
                <a:cs typeface="Vrinda" panose="020B0502040204020203" pitchFamily="34" charset="0"/>
              </a:rPr>
              <a:t>Kossek</a:t>
            </a:r>
            <a:r>
              <a:rPr lang="en-AU" sz="1200" b="1" dirty="0">
                <a:effectLst/>
                <a:latin typeface="Times New Roman" panose="02020603050405020304" pitchFamily="18" charset="0"/>
                <a:ea typeface="Calibri" panose="020F0502020204030204" pitchFamily="34" charset="0"/>
                <a:cs typeface="Vrinda" panose="020B0502040204020203" pitchFamily="34" charset="0"/>
              </a:rPr>
              <a:t> and </a:t>
            </a:r>
            <a:r>
              <a:rPr lang="en-AU" sz="1200" b="1" dirty="0" err="1">
                <a:effectLst/>
                <a:latin typeface="Times New Roman" panose="02020603050405020304" pitchFamily="18" charset="0"/>
                <a:ea typeface="Calibri" panose="020F0502020204030204" pitchFamily="34" charset="0"/>
                <a:cs typeface="Vrinda" panose="020B0502040204020203" pitchFamily="34" charset="0"/>
              </a:rPr>
              <a:t>Kelliher</a:t>
            </a:r>
            <a:r>
              <a:rPr lang="en-AU" sz="1200" b="1" dirty="0">
                <a:effectLst/>
                <a:latin typeface="Times New Roman" panose="02020603050405020304" pitchFamily="18" charset="0"/>
                <a:ea typeface="Calibri" panose="020F0502020204030204" pitchFamily="34" charset="0"/>
                <a:cs typeface="Vrinda" panose="020B0502040204020203" pitchFamily="34" charset="0"/>
              </a:rPr>
              <a:t>, 2022). A variety of studies and many value systems can coexist thanks to inclusivity. Because of this, everyone in the workplace has the chance to be heard on equal terms.</a:t>
            </a:r>
          </a:p>
        </p:txBody>
      </p:sp>
      <p:pic>
        <p:nvPicPr>
          <p:cNvPr id="5" name="Content Placeholder 4">
            <a:extLst>
              <a:ext uri="{FF2B5EF4-FFF2-40B4-BE49-F238E27FC236}">
                <a16:creationId xmlns:a16="http://schemas.microsoft.com/office/drawing/2014/main" id="{EA6A5674-5C2A-4874-A4B0-3267BCE4572D}"/>
              </a:ext>
            </a:extLst>
          </p:cNvPr>
          <p:cNvPicPr>
            <a:picLocks noGrp="1" noChangeAspect="1"/>
          </p:cNvPicPr>
          <p:nvPr>
            <p:ph sz="half" idx="2"/>
          </p:nvPr>
        </p:nvPicPr>
        <p:blipFill>
          <a:blip r:embed="rId3"/>
          <a:stretch>
            <a:fillRect/>
          </a:stretch>
        </p:blipFill>
        <p:spPr>
          <a:xfrm>
            <a:off x="7692048" y="2257298"/>
            <a:ext cx="4184650" cy="3777742"/>
          </a:xfrm>
          <a:prstGeom prst="rect">
            <a:avLst/>
          </a:prstGeom>
        </p:spPr>
      </p:pic>
    </p:spTree>
    <p:extLst>
      <p:ext uri="{BB962C8B-B14F-4D97-AF65-F5344CB8AC3E}">
        <p14:creationId xmlns:p14="http://schemas.microsoft.com/office/powerpoint/2010/main" val="2768829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2169-3C8A-477F-906F-8883ED68BCFA}"/>
              </a:ext>
            </a:extLst>
          </p:cNvPr>
          <p:cNvSpPr>
            <a:spLocks noGrp="1"/>
          </p:cNvSpPr>
          <p:nvPr>
            <p:ph type="title"/>
          </p:nvPr>
        </p:nvSpPr>
        <p:spPr/>
        <p:txBody>
          <a:bodyPr/>
          <a:lstStyle/>
          <a:p>
            <a:pPr algn="just"/>
            <a:r>
              <a:rPr lang="en-US" b="1" dirty="0">
                <a:latin typeface="Times New Roman" panose="02020603050405020304" pitchFamily="18" charset="0"/>
                <a:cs typeface="Times New Roman" panose="02020603050405020304" pitchFamily="18" charset="0"/>
              </a:rPr>
              <a:t>Relationship between Workplace Flexibility and Diversity</a:t>
            </a:r>
            <a:endParaRPr lang="en-AU" b="1"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E244FAD7-C168-49B9-9457-008BB81DD782}"/>
              </a:ext>
            </a:extLst>
          </p:cNvPr>
          <p:cNvPicPr>
            <a:picLocks noGrp="1" noChangeAspect="1"/>
          </p:cNvPicPr>
          <p:nvPr>
            <p:ph sz="half" idx="1"/>
          </p:nvPr>
        </p:nvPicPr>
        <p:blipFill>
          <a:blip r:embed="rId3"/>
          <a:stretch>
            <a:fillRect/>
          </a:stretch>
        </p:blipFill>
        <p:spPr>
          <a:xfrm>
            <a:off x="7520889" y="2367627"/>
            <a:ext cx="4183062" cy="3723457"/>
          </a:xfrm>
          <a:prstGeom prst="rect">
            <a:avLst/>
          </a:prstGeom>
        </p:spPr>
      </p:pic>
      <p:sp>
        <p:nvSpPr>
          <p:cNvPr id="4" name="Content Placeholder 3">
            <a:extLst>
              <a:ext uri="{FF2B5EF4-FFF2-40B4-BE49-F238E27FC236}">
                <a16:creationId xmlns:a16="http://schemas.microsoft.com/office/drawing/2014/main" id="{51BE6520-AFE9-4FCE-A9AE-46C4D7E28BB8}"/>
              </a:ext>
            </a:extLst>
          </p:cNvPr>
          <p:cNvSpPr>
            <a:spLocks noGrp="1"/>
          </p:cNvSpPr>
          <p:nvPr>
            <p:ph sz="half" idx="2"/>
          </p:nvPr>
        </p:nvSpPr>
        <p:spPr>
          <a:xfrm>
            <a:off x="1107905" y="2367627"/>
            <a:ext cx="5941824" cy="3880773"/>
          </a:xfrm>
        </p:spPr>
        <p:txBody>
          <a:bodyPr>
            <a:normAutofit fontScale="77500" lnSpcReduction="20000"/>
          </a:bodyPr>
          <a:lstStyle/>
          <a:p>
            <a:pPr marL="0" indent="0" algn="just">
              <a:buNone/>
            </a:pPr>
            <a:r>
              <a:rPr lang="en-US" b="1" dirty="0">
                <a:latin typeface="Times New Roman" panose="02020603050405020304" pitchFamily="18" charset="0"/>
                <a:cs typeface="Times New Roman" panose="02020603050405020304" pitchFamily="18" charset="0"/>
              </a:rPr>
              <a:t>• While flexible work arrangements cannot solve every issue faced by employees of color, they can lessen the emotional toll frequently associated with working in an environment where most employees are white (</a:t>
            </a:r>
            <a:r>
              <a:rPr lang="en-US" b="1" dirty="0" err="1">
                <a:latin typeface="Times New Roman" panose="02020603050405020304" pitchFamily="18" charset="0"/>
                <a:cs typeface="Times New Roman" panose="02020603050405020304" pitchFamily="18" charset="0"/>
              </a:rPr>
              <a:t>Kossek</a:t>
            </a:r>
            <a:r>
              <a:rPr lang="en-US" b="1" dirty="0">
                <a:latin typeface="Times New Roman" panose="02020603050405020304" pitchFamily="18" charset="0"/>
                <a:cs typeface="Times New Roman" panose="02020603050405020304" pitchFamily="18" charset="0"/>
              </a:rPr>
              <a:t> and </a:t>
            </a:r>
            <a:r>
              <a:rPr lang="en-US" b="1" dirty="0" err="1">
                <a:latin typeface="Times New Roman" panose="02020603050405020304" pitchFamily="18" charset="0"/>
                <a:cs typeface="Times New Roman" panose="02020603050405020304" pitchFamily="18" charset="0"/>
              </a:rPr>
              <a:t>Kelliher</a:t>
            </a:r>
            <a:r>
              <a:rPr lang="en-US" b="1" dirty="0">
                <a:latin typeface="Times New Roman" panose="02020603050405020304" pitchFamily="18" charset="0"/>
                <a:cs typeface="Times New Roman" panose="02020603050405020304" pitchFamily="18" charset="0"/>
              </a:rPr>
              <a:t>, 2022). </a:t>
            </a:r>
          </a:p>
          <a:p>
            <a:pPr marL="0" indent="0" algn="just">
              <a:buNone/>
            </a:pPr>
            <a:r>
              <a:rPr lang="en-US" b="1" dirty="0">
                <a:latin typeface="Times New Roman" panose="02020603050405020304" pitchFamily="18" charset="0"/>
                <a:cs typeface="Times New Roman" panose="02020603050405020304" pitchFamily="18" charset="0"/>
              </a:rPr>
              <a:t>• Employment opportunities have been produced by the rise of flexible work during the pandemic. Their ability to hire talent from anywhere gives them access to a more diverse pool of candidates (Upadhyay and </a:t>
            </a:r>
            <a:r>
              <a:rPr lang="en-US" b="1" dirty="0" err="1">
                <a:latin typeface="Times New Roman" panose="02020603050405020304" pitchFamily="18" charset="0"/>
                <a:cs typeface="Times New Roman" panose="02020603050405020304" pitchFamily="18" charset="0"/>
              </a:rPr>
              <a:t>Lipkovich</a:t>
            </a:r>
            <a:r>
              <a:rPr lang="en-US" b="1" dirty="0">
                <a:latin typeface="Times New Roman" panose="02020603050405020304" pitchFamily="18" charset="0"/>
                <a:cs typeface="Times New Roman" panose="02020603050405020304" pitchFamily="18" charset="0"/>
              </a:rPr>
              <a:t>, 2020). It also enhances the working conditions for their current employees of color, which increases retention and strengthens the leadership pipeline.</a:t>
            </a:r>
          </a:p>
          <a:p>
            <a:pPr marL="0" indent="0" algn="just">
              <a:buNone/>
            </a:pPr>
            <a:r>
              <a:rPr lang="en-US" b="1" dirty="0">
                <a:latin typeface="Times New Roman" panose="02020603050405020304" pitchFamily="18" charset="0"/>
                <a:cs typeface="Times New Roman" panose="02020603050405020304" pitchFamily="18" charset="0"/>
              </a:rPr>
              <a:t>• Flexible work policies enable businesses to increase the pool of potential employees and enhance the working conditions for their current employees of color, thereby increasing employee retention and the company's culture (Upadhyay and </a:t>
            </a:r>
            <a:r>
              <a:rPr lang="en-US" b="1" dirty="0" err="1">
                <a:latin typeface="Times New Roman" panose="02020603050405020304" pitchFamily="18" charset="0"/>
                <a:cs typeface="Times New Roman" panose="02020603050405020304" pitchFamily="18" charset="0"/>
              </a:rPr>
              <a:t>Lipkovich</a:t>
            </a:r>
            <a:r>
              <a:rPr lang="en-US" b="1" dirty="0">
                <a:latin typeface="Times New Roman" panose="02020603050405020304" pitchFamily="18" charset="0"/>
                <a:cs typeface="Times New Roman" panose="02020603050405020304" pitchFamily="18" charset="0"/>
              </a:rPr>
              <a:t>, 2020).</a:t>
            </a:r>
          </a:p>
          <a:p>
            <a:pPr marL="0" indent="0" algn="just">
              <a:buNone/>
            </a:pPr>
            <a:r>
              <a:rPr lang="en-US" b="1" dirty="0">
                <a:latin typeface="Times New Roman" panose="02020603050405020304" pitchFamily="18" charset="0"/>
                <a:cs typeface="Times New Roman" panose="02020603050405020304" pitchFamily="18" charset="0"/>
              </a:rPr>
              <a:t>• Black employees are reporting a more excellent "feeling of belonging" at work (up 10%) and a stronger sense of being "fairly treated" at work (up 7%), according to research by Future Forum, which also shows that the development of remote work has linked with higher employee experience scores among Black employees (</a:t>
            </a:r>
            <a:r>
              <a:rPr lang="en-US" b="1" dirty="0" err="1">
                <a:latin typeface="Times New Roman" panose="02020603050405020304" pitchFamily="18" charset="0"/>
                <a:cs typeface="Times New Roman" panose="02020603050405020304" pitchFamily="18" charset="0"/>
              </a:rPr>
              <a:t>Verkuyten</a:t>
            </a:r>
            <a:r>
              <a:rPr lang="en-US" b="1" dirty="0">
                <a:latin typeface="Times New Roman" panose="02020603050405020304" pitchFamily="18" charset="0"/>
                <a:cs typeface="Times New Roman" panose="02020603050405020304" pitchFamily="18" charset="0"/>
              </a:rPr>
              <a:t> et al., 2020).</a:t>
            </a:r>
          </a:p>
          <a:p>
            <a:pPr marL="0" indent="0">
              <a:buNone/>
            </a:pPr>
            <a:endParaRPr lang="en-AU" dirty="0"/>
          </a:p>
        </p:txBody>
      </p:sp>
    </p:spTree>
    <p:extLst>
      <p:ext uri="{BB962C8B-B14F-4D97-AF65-F5344CB8AC3E}">
        <p14:creationId xmlns:p14="http://schemas.microsoft.com/office/powerpoint/2010/main" val="861533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17C13-9F08-44F9-B0D7-1F10516F0CBC}"/>
              </a:ext>
            </a:extLst>
          </p:cNvPr>
          <p:cNvSpPr>
            <a:spLocks noGrp="1"/>
          </p:cNvSpPr>
          <p:nvPr>
            <p:ph type="title"/>
          </p:nvPr>
        </p:nvSpPr>
        <p:spPr/>
        <p:txBody>
          <a:bodyPr/>
          <a:lstStyle/>
          <a:p>
            <a:pPr algn="just"/>
            <a:r>
              <a:rPr lang="en-US" b="1" dirty="0">
                <a:latin typeface="Times New Roman" panose="02020603050405020304" pitchFamily="18" charset="0"/>
                <a:cs typeface="Times New Roman" panose="02020603050405020304" pitchFamily="18" charset="0"/>
              </a:rPr>
              <a:t>Relationship between Workplace Flexibility and Inclusion at the workplace</a:t>
            </a:r>
            <a:endParaRPr lang="en-AU"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370A9CD-7EB3-4639-A612-2E8D1C04EE0D}"/>
              </a:ext>
            </a:extLst>
          </p:cNvPr>
          <p:cNvSpPr>
            <a:spLocks noGrp="1"/>
          </p:cNvSpPr>
          <p:nvPr>
            <p:ph sz="half" idx="1"/>
          </p:nvPr>
        </p:nvSpPr>
        <p:spPr>
          <a:xfrm>
            <a:off x="677334" y="2160588"/>
            <a:ext cx="6018434" cy="4697411"/>
          </a:xfrm>
        </p:spPr>
        <p:txBody>
          <a:bodyPr>
            <a:normAutofit fontScale="47500" lnSpcReduction="20000"/>
          </a:bodyPr>
          <a:lstStyle/>
          <a:p>
            <a:pPr marL="0" indent="0" algn="just">
              <a:buNone/>
            </a:pPr>
            <a:r>
              <a:rPr lang="en-US" dirty="0"/>
              <a:t>•</a:t>
            </a:r>
            <a:r>
              <a:rPr lang="en-US" sz="3300" b="1" dirty="0">
                <a:latin typeface="Times New Roman" panose="02020603050405020304" pitchFamily="18" charset="0"/>
                <a:cs typeface="Times New Roman" panose="02020603050405020304" pitchFamily="18" charset="0"/>
              </a:rPr>
              <a:t>	Adaptable people are more likely to accept the ideas, expressions, and lifestyles of others and to adjust to them (Wynn and Rao, 2019). The concept of inclusion is intimately related to this. A diverse and inclusive workforce needs a variety of workplace options. This is one of the critical components.</a:t>
            </a:r>
          </a:p>
          <a:p>
            <a:pPr marL="0" indent="0" algn="just">
              <a:buNone/>
            </a:pPr>
            <a:r>
              <a:rPr lang="en-US" sz="3300" b="1" dirty="0">
                <a:latin typeface="Times New Roman" panose="02020603050405020304" pitchFamily="18" charset="0"/>
                <a:cs typeface="Times New Roman" panose="02020603050405020304" pitchFamily="18" charset="0"/>
              </a:rPr>
              <a:t>•	Benefits like assisting in luring and keeping top talent are evident when job flexibility is a standard for everyone in a culture rather than an accommodation for selection (Wynn and Rao, 2019). Employees can work in ways that help them deliver their best work while managing unforeseen circumstances in their personal lives, thanks to flexibility.</a:t>
            </a:r>
          </a:p>
          <a:p>
            <a:pPr marL="0" indent="0" algn="just">
              <a:buNone/>
            </a:pPr>
            <a:r>
              <a:rPr lang="en-US" sz="3300" b="1" dirty="0">
                <a:latin typeface="Times New Roman" panose="02020603050405020304" pitchFamily="18" charset="0"/>
                <a:cs typeface="Times New Roman" panose="02020603050405020304" pitchFamily="18" charset="0"/>
              </a:rPr>
              <a:t>•	Flexibility entails giving employees choices and letting them work in ways that satisfy their needs while fulfilling the client's and organization's needs (Upadhyay and </a:t>
            </a:r>
            <a:r>
              <a:rPr lang="en-US" sz="3300" b="1" dirty="0" err="1">
                <a:latin typeface="Times New Roman" panose="02020603050405020304" pitchFamily="18" charset="0"/>
                <a:cs typeface="Times New Roman" panose="02020603050405020304" pitchFamily="18" charset="0"/>
              </a:rPr>
              <a:t>Lipkovich</a:t>
            </a:r>
            <a:r>
              <a:rPr lang="en-US" sz="3300" b="1" dirty="0">
                <a:latin typeface="Times New Roman" panose="02020603050405020304" pitchFamily="18" charset="0"/>
                <a:cs typeface="Times New Roman" panose="02020603050405020304" pitchFamily="18" charset="0"/>
              </a:rPr>
              <a:t>, 2020).</a:t>
            </a:r>
          </a:p>
          <a:p>
            <a:pPr marL="0" indent="0" algn="just">
              <a:buNone/>
            </a:pPr>
            <a:r>
              <a:rPr lang="en-US" sz="3300" b="1" dirty="0">
                <a:latin typeface="Times New Roman" panose="02020603050405020304" pitchFamily="18" charset="0"/>
                <a:cs typeface="Times New Roman" panose="02020603050405020304" pitchFamily="18" charset="0"/>
              </a:rPr>
              <a:t>•	The efficiency, inclusion, and diversity that can result from this kind of adaptability can all be enhanced, along with the performance and engagement levels (Upadhyay and </a:t>
            </a:r>
            <a:r>
              <a:rPr lang="en-US" sz="3300" b="1" dirty="0" err="1">
                <a:latin typeface="Times New Roman" panose="02020603050405020304" pitchFamily="18" charset="0"/>
                <a:cs typeface="Times New Roman" panose="02020603050405020304" pitchFamily="18" charset="0"/>
              </a:rPr>
              <a:t>Lipkovich</a:t>
            </a:r>
            <a:r>
              <a:rPr lang="en-US" sz="3300" b="1" dirty="0">
                <a:latin typeface="Times New Roman" panose="02020603050405020304" pitchFamily="18" charset="0"/>
                <a:cs typeface="Times New Roman" panose="02020603050405020304" pitchFamily="18" charset="0"/>
              </a:rPr>
              <a:t>, 2020).</a:t>
            </a:r>
          </a:p>
        </p:txBody>
      </p:sp>
      <p:pic>
        <p:nvPicPr>
          <p:cNvPr id="5" name="Content Placeholder 4">
            <a:extLst>
              <a:ext uri="{FF2B5EF4-FFF2-40B4-BE49-F238E27FC236}">
                <a16:creationId xmlns:a16="http://schemas.microsoft.com/office/drawing/2014/main" id="{D5E44E92-C481-4093-8397-25057721489A}"/>
              </a:ext>
            </a:extLst>
          </p:cNvPr>
          <p:cNvPicPr>
            <a:picLocks noGrp="1" noChangeAspect="1"/>
          </p:cNvPicPr>
          <p:nvPr>
            <p:ph sz="half" idx="2"/>
          </p:nvPr>
        </p:nvPicPr>
        <p:blipFill>
          <a:blip r:embed="rId3"/>
          <a:stretch>
            <a:fillRect/>
          </a:stretch>
        </p:blipFill>
        <p:spPr>
          <a:xfrm>
            <a:off x="7181677" y="2528447"/>
            <a:ext cx="4184650" cy="2791759"/>
          </a:xfrm>
          <a:prstGeom prst="rect">
            <a:avLst/>
          </a:prstGeom>
        </p:spPr>
      </p:pic>
    </p:spTree>
    <p:extLst>
      <p:ext uri="{BB962C8B-B14F-4D97-AF65-F5344CB8AC3E}">
        <p14:creationId xmlns:p14="http://schemas.microsoft.com/office/powerpoint/2010/main" val="1414558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3EF7F-8698-4401-A289-A41AEA17F62F}"/>
              </a:ext>
            </a:extLst>
          </p:cNvPr>
          <p:cNvSpPr>
            <a:spLocks noGrp="1"/>
          </p:cNvSpPr>
          <p:nvPr>
            <p:ph type="title"/>
          </p:nvPr>
        </p:nvSpPr>
        <p:spPr/>
        <p:txBody>
          <a:bodyPr/>
          <a:lstStyle/>
          <a:p>
            <a:pPr algn="just"/>
            <a:r>
              <a:rPr lang="en-US" b="1" dirty="0">
                <a:latin typeface="Times New Roman" panose="02020603050405020304" pitchFamily="18" charset="0"/>
                <a:cs typeface="Times New Roman" panose="02020603050405020304" pitchFamily="18" charset="0"/>
              </a:rPr>
              <a:t>Role of HR in Promoting Diversity and Inclusion at the Workplace</a:t>
            </a:r>
            <a:endParaRPr lang="en-AU" b="1"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0C957594-212C-4F0F-AF9A-9C9565A1E5E8}"/>
              </a:ext>
            </a:extLst>
          </p:cNvPr>
          <p:cNvPicPr>
            <a:picLocks noGrp="1" noChangeAspect="1"/>
          </p:cNvPicPr>
          <p:nvPr>
            <p:ph sz="half" idx="1"/>
          </p:nvPr>
        </p:nvPicPr>
        <p:blipFill>
          <a:blip r:embed="rId3"/>
          <a:stretch>
            <a:fillRect/>
          </a:stretch>
        </p:blipFill>
        <p:spPr>
          <a:xfrm>
            <a:off x="7169969" y="2088792"/>
            <a:ext cx="4845050" cy="4351338"/>
          </a:xfrm>
          <a:prstGeom prst="rect">
            <a:avLst/>
          </a:prstGeom>
        </p:spPr>
      </p:pic>
      <p:sp>
        <p:nvSpPr>
          <p:cNvPr id="4" name="Content Placeholder 3">
            <a:extLst>
              <a:ext uri="{FF2B5EF4-FFF2-40B4-BE49-F238E27FC236}">
                <a16:creationId xmlns:a16="http://schemas.microsoft.com/office/drawing/2014/main" id="{597FA74D-AE48-4648-B64A-97B1387E768F}"/>
              </a:ext>
            </a:extLst>
          </p:cNvPr>
          <p:cNvSpPr>
            <a:spLocks noGrp="1"/>
          </p:cNvSpPr>
          <p:nvPr>
            <p:ph sz="half" idx="2"/>
          </p:nvPr>
        </p:nvSpPr>
        <p:spPr>
          <a:xfrm>
            <a:off x="816379" y="1998662"/>
            <a:ext cx="5992837" cy="4351338"/>
          </a:xfrm>
        </p:spPr>
        <p:txBody>
          <a:bodyPr>
            <a:noAutofit/>
          </a:bodyPr>
          <a:lstStyle/>
          <a:p>
            <a:pPr algn="just"/>
            <a:r>
              <a:rPr lang="en-US" sz="1200" b="1" dirty="0">
                <a:latin typeface="Times New Roman" panose="02020603050405020304" pitchFamily="18" charset="0"/>
                <a:cs typeface="Times New Roman" panose="02020603050405020304" pitchFamily="18" charset="0"/>
              </a:rPr>
              <a:t>The support for diversity and inclusion among organizational leaders must be strong. It is morally correct from a business standpoint and is sensible strategically (</a:t>
            </a:r>
            <a:r>
              <a:rPr lang="en-US" sz="1200" b="1" dirty="0" err="1">
                <a:latin typeface="Times New Roman" panose="02020603050405020304" pitchFamily="18" charset="0"/>
                <a:cs typeface="Times New Roman" panose="02020603050405020304" pitchFamily="18" charset="0"/>
              </a:rPr>
              <a:t>Kossek</a:t>
            </a:r>
            <a:r>
              <a:rPr lang="en-US" sz="1200" b="1" dirty="0">
                <a:latin typeface="Times New Roman" panose="02020603050405020304" pitchFamily="18" charset="0"/>
                <a:cs typeface="Times New Roman" panose="02020603050405020304" pitchFamily="18" charset="0"/>
              </a:rPr>
              <a:t> and </a:t>
            </a:r>
            <a:r>
              <a:rPr lang="en-US" sz="1200" b="1" dirty="0" err="1">
                <a:latin typeface="Times New Roman" panose="02020603050405020304" pitchFamily="18" charset="0"/>
                <a:cs typeface="Times New Roman" panose="02020603050405020304" pitchFamily="18" charset="0"/>
              </a:rPr>
              <a:t>Kelliher</a:t>
            </a:r>
            <a:r>
              <a:rPr lang="en-US" sz="1200" b="1" dirty="0">
                <a:latin typeface="Times New Roman" panose="02020603050405020304" pitchFamily="18" charset="0"/>
                <a:cs typeface="Times New Roman" panose="02020603050405020304" pitchFamily="18" charset="0"/>
              </a:rPr>
              <a:t>, 2022). Many businesses begin by giving administrators introductory training to help them understand how "unconscious bias" can cause them to make judgments about people based on their race and gender without even being aware of it (</a:t>
            </a:r>
            <a:r>
              <a:rPr lang="en-US" sz="1200" b="1" dirty="0" err="1">
                <a:latin typeface="Times New Roman" panose="02020603050405020304" pitchFamily="18" charset="0"/>
                <a:cs typeface="Times New Roman" panose="02020603050405020304" pitchFamily="18" charset="0"/>
              </a:rPr>
              <a:t>Kossek</a:t>
            </a:r>
            <a:r>
              <a:rPr lang="en-US" sz="1200" b="1" dirty="0">
                <a:latin typeface="Times New Roman" panose="02020603050405020304" pitchFamily="18" charset="0"/>
                <a:cs typeface="Times New Roman" panose="02020603050405020304" pitchFamily="18" charset="0"/>
              </a:rPr>
              <a:t> and </a:t>
            </a:r>
            <a:r>
              <a:rPr lang="en-US" sz="1200" b="1" dirty="0" err="1">
                <a:latin typeface="Times New Roman" panose="02020603050405020304" pitchFamily="18" charset="0"/>
                <a:cs typeface="Times New Roman" panose="02020603050405020304" pitchFamily="18" charset="0"/>
              </a:rPr>
              <a:t>Kelliher</a:t>
            </a:r>
            <a:r>
              <a:rPr lang="en-US" sz="1200" b="1" dirty="0">
                <a:latin typeface="Times New Roman" panose="02020603050405020304" pitchFamily="18" charset="0"/>
                <a:cs typeface="Times New Roman" panose="02020603050405020304" pitchFamily="18" charset="0"/>
              </a:rPr>
              <a:t>, 2022).</a:t>
            </a:r>
          </a:p>
          <a:p>
            <a:pPr algn="just"/>
            <a:r>
              <a:rPr lang="en-US" sz="1200" b="1" dirty="0">
                <a:latin typeface="Times New Roman" panose="02020603050405020304" pitchFamily="18" charset="0"/>
                <a:cs typeface="Times New Roman" panose="02020603050405020304" pitchFamily="18" charset="0"/>
              </a:rPr>
              <a:t>An organization's efforts may be directed by creating an inclusion council. They aid in establishing objectives for attracting and retaining a diverse workforce and establish channels of communication for underrepresented employee groups to express their grievances (Upadhyay and </a:t>
            </a:r>
            <a:r>
              <a:rPr lang="en-US" sz="1200" b="1" dirty="0" err="1">
                <a:latin typeface="Times New Roman" panose="02020603050405020304" pitchFamily="18" charset="0"/>
                <a:cs typeface="Times New Roman" panose="02020603050405020304" pitchFamily="18" charset="0"/>
              </a:rPr>
              <a:t>Lipkovich</a:t>
            </a:r>
            <a:r>
              <a:rPr lang="en-US" sz="1200" b="1" dirty="0">
                <a:latin typeface="Times New Roman" panose="02020603050405020304" pitchFamily="18" charset="0"/>
                <a:cs typeface="Times New Roman" panose="02020603050405020304" pitchFamily="18" charset="0"/>
              </a:rPr>
              <a:t>, 2020).</a:t>
            </a:r>
          </a:p>
          <a:p>
            <a:pPr algn="just"/>
            <a:r>
              <a:rPr lang="en-US" sz="1200" b="1" dirty="0">
                <a:latin typeface="Times New Roman" panose="02020603050405020304" pitchFamily="18" charset="0"/>
                <a:cs typeface="Times New Roman" panose="02020603050405020304" pitchFamily="18" charset="0"/>
              </a:rPr>
              <a:t>In this regard, HR needs to take the initiative and organize activities highlighting employee diversity and the positive contributions that cultural variations make to the workplace (</a:t>
            </a:r>
            <a:r>
              <a:rPr lang="en-US" sz="1200" b="1" dirty="0" err="1">
                <a:latin typeface="Times New Roman" panose="02020603050405020304" pitchFamily="18" charset="0"/>
                <a:cs typeface="Times New Roman" panose="02020603050405020304" pitchFamily="18" charset="0"/>
              </a:rPr>
              <a:t>Verkuyten</a:t>
            </a:r>
            <a:r>
              <a:rPr lang="en-US" sz="1200" b="1" dirty="0">
                <a:latin typeface="Times New Roman" panose="02020603050405020304" pitchFamily="18" charset="0"/>
                <a:cs typeface="Times New Roman" panose="02020603050405020304" pitchFamily="18" charset="0"/>
              </a:rPr>
              <a:t> et al., 2020). Additionally, according to SHRM, businesses should establish a space for meditation or prayer and concentrate HR efforts on isolating workers who work irregular hours or remotely.</a:t>
            </a:r>
          </a:p>
          <a:p>
            <a:pPr algn="just"/>
            <a:r>
              <a:rPr lang="en-US" sz="1200" b="1" dirty="0">
                <a:latin typeface="Times New Roman" panose="02020603050405020304" pitchFamily="18" charset="0"/>
                <a:cs typeface="Times New Roman" panose="02020603050405020304" pitchFamily="18" charset="0"/>
              </a:rPr>
              <a:t>Managers need to be open about the company's objectives and the steps taken to achieve them to promote diversity and inclusion. Specific, measurable, and time-bound goals are required (</a:t>
            </a:r>
            <a:r>
              <a:rPr lang="en-US" sz="1200" b="1" dirty="0" err="1">
                <a:latin typeface="Times New Roman" panose="02020603050405020304" pitchFamily="18" charset="0"/>
                <a:cs typeface="Times New Roman" panose="02020603050405020304" pitchFamily="18" charset="0"/>
              </a:rPr>
              <a:t>Verkuyten</a:t>
            </a:r>
            <a:r>
              <a:rPr lang="en-US" sz="1200" b="1" dirty="0">
                <a:latin typeface="Times New Roman" panose="02020603050405020304" pitchFamily="18" charset="0"/>
                <a:cs typeface="Times New Roman" panose="02020603050405020304" pitchFamily="18" charset="0"/>
              </a:rPr>
              <a:t> et al., 2020).</a:t>
            </a:r>
          </a:p>
          <a:p>
            <a:pPr algn="just"/>
            <a:r>
              <a:rPr lang="en-US" sz="1200" b="1" dirty="0">
                <a:latin typeface="Times New Roman" panose="02020603050405020304" pitchFamily="18" charset="0"/>
                <a:cs typeface="Times New Roman" panose="02020603050405020304" pitchFamily="18" charset="0"/>
              </a:rPr>
              <a:t>Making an inclusive and diverse workplace requires a dedication to employee listening. Managers can improve people's interaction by conducting employee surveys, focus groups, and one-on-one meetings. Creating better discussions is part of this communication (Wynn and Rao, 2019).</a:t>
            </a:r>
          </a:p>
          <a:p>
            <a:endParaRPr lang="en-AU" sz="400" dirty="0"/>
          </a:p>
        </p:txBody>
      </p:sp>
    </p:spTree>
    <p:extLst>
      <p:ext uri="{BB962C8B-B14F-4D97-AF65-F5344CB8AC3E}">
        <p14:creationId xmlns:p14="http://schemas.microsoft.com/office/powerpoint/2010/main" val="1153052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E00B-3043-4F56-A7CD-F408956745E5}"/>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endParaRPr lang="en-AU"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70BAE65-DA52-4767-996E-5E65FFB82797}"/>
              </a:ext>
            </a:extLst>
          </p:cNvPr>
          <p:cNvSpPr>
            <a:spLocks noGrp="1"/>
          </p:cNvSpPr>
          <p:nvPr>
            <p:ph sz="half" idx="1"/>
          </p:nvPr>
        </p:nvSpPr>
        <p:spPr>
          <a:xfrm>
            <a:off x="677334" y="2160589"/>
            <a:ext cx="6103294" cy="3880772"/>
          </a:xfrm>
        </p:spPr>
        <p:txBody>
          <a:bodyPr>
            <a:normAutofit fontScale="85000" lnSpcReduction="20000"/>
          </a:bodyPr>
          <a:lstStyle/>
          <a:p>
            <a:pPr algn="just"/>
            <a:r>
              <a:rPr lang="en-US" sz="1600" b="1" dirty="0">
                <a:latin typeface="Times New Roman" panose="02020603050405020304" pitchFamily="18" charset="0"/>
                <a:cs typeface="Times New Roman" panose="02020603050405020304" pitchFamily="18" charset="0"/>
              </a:rPr>
              <a:t>The concepts of inclusion and diversity complement one another to create a better workplace. Diversity focuses on the workforce's demographics, including gender, race &amp; ethnicity, age, and sexual orientation. Inclusion gauges how effectively a company creates a work environment that values every individual.</a:t>
            </a:r>
          </a:p>
          <a:p>
            <a:pPr algn="just"/>
            <a:r>
              <a:rPr lang="en-US" sz="1600" b="1" dirty="0">
                <a:latin typeface="Times New Roman" panose="02020603050405020304" pitchFamily="18" charset="0"/>
                <a:cs typeface="Times New Roman" panose="02020603050405020304" pitchFamily="18" charset="0"/>
              </a:rPr>
              <a:t>The actions taken by an organization in these areas have a significant effect. It affects not only the company culture and employee morale but also how potential new employees, vendors, and business partners view an organization.</a:t>
            </a:r>
          </a:p>
          <a:p>
            <a:pPr algn="just"/>
            <a:r>
              <a:rPr lang="en-US" sz="1600" b="1" dirty="0">
                <a:latin typeface="Times New Roman" panose="02020603050405020304" pitchFamily="18" charset="0"/>
                <a:cs typeface="Times New Roman" panose="02020603050405020304" pitchFamily="18" charset="0"/>
              </a:rPr>
              <a:t>One of the most crucial tasks human resource managers must complete is promoting inclusion and diversity in the workplace. HR professionals play a critical role in hiring these employees to ensure that an organization has a diverse workforce and fosters a work environment where each employee is respected and valued.</a:t>
            </a:r>
          </a:p>
          <a:p>
            <a:pPr algn="just"/>
            <a:r>
              <a:rPr lang="en-US" sz="1600" b="1" dirty="0">
                <a:latin typeface="Times New Roman" panose="02020603050405020304" pitchFamily="18" charset="0"/>
                <a:cs typeface="Times New Roman" panose="02020603050405020304" pitchFamily="18" charset="0"/>
              </a:rPr>
              <a:t>In addition to being morally correct, it is also wise to do this action. Organizations that reflect that variety flourish as the country gets more varied. Customers and other businesses increasingly prefer to work with companies that aim to respect everyone, not just a small number of them.</a:t>
            </a:r>
          </a:p>
        </p:txBody>
      </p:sp>
      <p:pic>
        <p:nvPicPr>
          <p:cNvPr id="5" name="Content Placeholder 4">
            <a:extLst>
              <a:ext uri="{FF2B5EF4-FFF2-40B4-BE49-F238E27FC236}">
                <a16:creationId xmlns:a16="http://schemas.microsoft.com/office/drawing/2014/main" id="{190EDF29-BAB0-4491-9676-376A2DBB2D5E}"/>
              </a:ext>
            </a:extLst>
          </p:cNvPr>
          <p:cNvPicPr>
            <a:picLocks noGrp="1" noChangeAspect="1"/>
          </p:cNvPicPr>
          <p:nvPr>
            <p:ph sz="half" idx="2"/>
          </p:nvPr>
        </p:nvPicPr>
        <p:blipFill>
          <a:blip r:embed="rId3"/>
          <a:stretch>
            <a:fillRect/>
          </a:stretch>
        </p:blipFill>
        <p:spPr>
          <a:xfrm>
            <a:off x="7181677" y="1930399"/>
            <a:ext cx="4184650" cy="4110961"/>
          </a:xfrm>
          <a:prstGeom prst="rect">
            <a:avLst/>
          </a:prstGeom>
        </p:spPr>
      </p:pic>
    </p:spTree>
    <p:extLst>
      <p:ext uri="{BB962C8B-B14F-4D97-AF65-F5344CB8AC3E}">
        <p14:creationId xmlns:p14="http://schemas.microsoft.com/office/powerpoint/2010/main" val="2203544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2483D-5DEA-4838-9E8C-D9F3AECB81BB}"/>
              </a:ext>
            </a:extLst>
          </p:cNvPr>
          <p:cNvSpPr>
            <a:spLocks noGrp="1"/>
          </p:cNvSpPr>
          <p:nvPr>
            <p:ph type="title"/>
          </p:nvPr>
        </p:nvSpPr>
        <p:spPr>
          <a:xfrm>
            <a:off x="677334" y="384517"/>
            <a:ext cx="8596668" cy="1320800"/>
          </a:xfrm>
        </p:spPr>
        <p:txBody>
          <a:bodyPr/>
          <a:lstStyle/>
          <a:p>
            <a:r>
              <a:rPr lang="en-US" b="1" dirty="0">
                <a:latin typeface="Times New Roman" panose="02020603050405020304" pitchFamily="18" charset="0"/>
                <a:cs typeface="Times New Roman" panose="02020603050405020304" pitchFamily="18" charset="0"/>
              </a:rPr>
              <a:t>References</a:t>
            </a:r>
            <a:endParaRPr lang="en-AU" b="1"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568700E0-B739-4EBC-AA34-E2D6EC03BEB7}"/>
              </a:ext>
            </a:extLst>
          </p:cNvPr>
          <p:cNvSpPr>
            <a:spLocks noGrp="1"/>
          </p:cNvSpPr>
          <p:nvPr>
            <p:ph sz="half" idx="1"/>
          </p:nvPr>
        </p:nvSpPr>
        <p:spPr>
          <a:xfrm>
            <a:off x="677334" y="1253331"/>
            <a:ext cx="8066650" cy="4351338"/>
          </a:xfrm>
        </p:spPr>
        <p:txBody>
          <a:bodyPr>
            <a:noAutofit/>
          </a:bodyPr>
          <a:lstStyle/>
          <a:p>
            <a:pPr algn="just">
              <a:lnSpc>
                <a:spcPct val="150000"/>
              </a:lnSpc>
              <a:spcBef>
                <a:spcPts val="0"/>
              </a:spcBef>
            </a:pPr>
            <a:r>
              <a:rPr lang="en-AU" sz="1050" b="1" dirty="0" err="1">
                <a:effectLst/>
                <a:latin typeface="Times New Roman" panose="02020603050405020304" pitchFamily="18" charset="0"/>
                <a:ea typeface="Calibri" panose="020F0502020204030204" pitchFamily="34" charset="0"/>
                <a:cs typeface="Vrinda" panose="020B0502040204020203" pitchFamily="34" charset="0"/>
              </a:rPr>
              <a:t>Capnary</a:t>
            </a:r>
            <a:r>
              <a:rPr lang="en-AU" sz="1050" b="1" dirty="0">
                <a:effectLst/>
                <a:latin typeface="Times New Roman" panose="02020603050405020304" pitchFamily="18" charset="0"/>
                <a:ea typeface="Calibri" panose="020F0502020204030204" pitchFamily="34" charset="0"/>
                <a:cs typeface="Vrinda" panose="020B0502040204020203" pitchFamily="34" charset="0"/>
              </a:rPr>
              <a:t>, M.C., </a:t>
            </a:r>
            <a:r>
              <a:rPr lang="en-AU" sz="1050" b="1" dirty="0" err="1">
                <a:effectLst/>
                <a:latin typeface="Times New Roman" panose="02020603050405020304" pitchFamily="18" charset="0"/>
                <a:ea typeface="Calibri" panose="020F0502020204030204" pitchFamily="34" charset="0"/>
                <a:cs typeface="Vrinda" panose="020B0502040204020203" pitchFamily="34" charset="0"/>
              </a:rPr>
              <a:t>Rachmawati</a:t>
            </a:r>
            <a:r>
              <a:rPr lang="en-AU" sz="1050" b="1" dirty="0">
                <a:effectLst/>
                <a:latin typeface="Times New Roman" panose="02020603050405020304" pitchFamily="18" charset="0"/>
                <a:ea typeface="Calibri" panose="020F0502020204030204" pitchFamily="34" charset="0"/>
                <a:cs typeface="Vrinda" panose="020B0502040204020203" pitchFamily="34" charset="0"/>
              </a:rPr>
              <a:t>, R. and Agung, I. (2018). The influence of flexibility of work to loyalty and employee satisfaction mediated by work life balance to employees with millennial generation background in Indonesia </a:t>
            </a:r>
            <a:r>
              <a:rPr lang="en-AU" sz="1050" b="1" dirty="0" err="1">
                <a:effectLst/>
                <a:latin typeface="Times New Roman" panose="02020603050405020304" pitchFamily="18" charset="0"/>
                <a:ea typeface="Calibri" panose="020F0502020204030204" pitchFamily="34" charset="0"/>
                <a:cs typeface="Vrinda" panose="020B0502040204020203" pitchFamily="34" charset="0"/>
              </a:rPr>
              <a:t>startup</a:t>
            </a:r>
            <a:r>
              <a:rPr lang="en-AU" sz="1050" b="1" dirty="0">
                <a:effectLst/>
                <a:latin typeface="Times New Roman" panose="02020603050405020304" pitchFamily="18" charset="0"/>
                <a:ea typeface="Calibri" panose="020F0502020204030204" pitchFamily="34" charset="0"/>
                <a:cs typeface="Vrinda" panose="020B0502040204020203" pitchFamily="34" charset="0"/>
              </a:rPr>
              <a:t> companies. </a:t>
            </a:r>
            <a:r>
              <a:rPr lang="en-AU" sz="1050" b="1" i="1" dirty="0">
                <a:effectLst/>
                <a:latin typeface="Times New Roman" panose="02020603050405020304" pitchFamily="18" charset="0"/>
                <a:ea typeface="Calibri" panose="020F0502020204030204" pitchFamily="34" charset="0"/>
                <a:cs typeface="Vrinda" panose="020B0502040204020203" pitchFamily="34" charset="0"/>
              </a:rPr>
              <a:t>Business: Theory and Practice</a:t>
            </a:r>
            <a:r>
              <a:rPr lang="en-AU" sz="1050" b="1" dirty="0">
                <a:effectLst/>
                <a:latin typeface="Times New Roman" panose="02020603050405020304" pitchFamily="18" charset="0"/>
                <a:ea typeface="Calibri" panose="020F0502020204030204" pitchFamily="34" charset="0"/>
                <a:cs typeface="Vrinda" panose="020B0502040204020203" pitchFamily="34" charset="0"/>
              </a:rPr>
              <a:t>, 19, pp.217–227. doi:10.3846/btp.2018.22.</a:t>
            </a:r>
          </a:p>
          <a:p>
            <a:pPr algn="just">
              <a:lnSpc>
                <a:spcPct val="150000"/>
              </a:lnSpc>
              <a:spcAft>
                <a:spcPts val="800"/>
              </a:spcAft>
            </a:pPr>
            <a:r>
              <a:rPr lang="en-AU" sz="1050" b="1" dirty="0" err="1">
                <a:effectLst/>
                <a:latin typeface="Times New Roman" panose="02020603050405020304" pitchFamily="18" charset="0"/>
                <a:ea typeface="Calibri" panose="020F0502020204030204" pitchFamily="34" charset="0"/>
                <a:cs typeface="Vrinda" panose="020B0502040204020203" pitchFamily="34" charset="0"/>
              </a:rPr>
              <a:t>Kossek</a:t>
            </a:r>
            <a:r>
              <a:rPr lang="en-AU" sz="1050" b="1" dirty="0">
                <a:effectLst/>
                <a:latin typeface="Times New Roman" panose="02020603050405020304" pitchFamily="18" charset="0"/>
                <a:ea typeface="Calibri" panose="020F0502020204030204" pitchFamily="34" charset="0"/>
                <a:cs typeface="Vrinda" panose="020B0502040204020203" pitchFamily="34" charset="0"/>
              </a:rPr>
              <a:t>, E.E. and </a:t>
            </a:r>
            <a:r>
              <a:rPr lang="en-AU" sz="1050" b="1" dirty="0" err="1">
                <a:effectLst/>
                <a:latin typeface="Times New Roman" panose="02020603050405020304" pitchFamily="18" charset="0"/>
                <a:ea typeface="Calibri" panose="020F0502020204030204" pitchFamily="34" charset="0"/>
                <a:cs typeface="Vrinda" panose="020B0502040204020203" pitchFamily="34" charset="0"/>
              </a:rPr>
              <a:t>Kelliher</a:t>
            </a:r>
            <a:r>
              <a:rPr lang="en-AU" sz="1050" b="1" dirty="0">
                <a:effectLst/>
                <a:latin typeface="Times New Roman" panose="02020603050405020304" pitchFamily="18" charset="0"/>
                <a:ea typeface="Calibri" panose="020F0502020204030204" pitchFamily="34" charset="0"/>
                <a:cs typeface="Vrinda" panose="020B0502040204020203" pitchFamily="34" charset="0"/>
              </a:rPr>
              <a:t>, C. (2022). Making Flexibility More I-Deal: Advancing Work-Life Equality Collectively. </a:t>
            </a:r>
            <a:r>
              <a:rPr lang="en-AU" sz="1050" b="1" i="1" dirty="0">
                <a:effectLst/>
                <a:latin typeface="Times New Roman" panose="02020603050405020304" pitchFamily="18" charset="0"/>
                <a:ea typeface="Calibri" panose="020F0502020204030204" pitchFamily="34" charset="0"/>
                <a:cs typeface="Vrinda" panose="020B0502040204020203" pitchFamily="34" charset="0"/>
              </a:rPr>
              <a:t>Group &amp; Organization Management</a:t>
            </a:r>
            <a:r>
              <a:rPr lang="en-AU" sz="1050" b="1" dirty="0">
                <a:effectLst/>
                <a:latin typeface="Times New Roman" panose="02020603050405020304" pitchFamily="18" charset="0"/>
                <a:ea typeface="Calibri" panose="020F0502020204030204" pitchFamily="34" charset="0"/>
                <a:cs typeface="Vrinda" panose="020B0502040204020203" pitchFamily="34" charset="0"/>
              </a:rPr>
              <a:t>, p.105960112210988. doi:10.1177/10596011221098823.</a:t>
            </a:r>
          </a:p>
          <a:p>
            <a:pPr algn="just">
              <a:lnSpc>
                <a:spcPct val="150000"/>
              </a:lnSpc>
              <a:spcAft>
                <a:spcPts val="800"/>
              </a:spcAft>
            </a:pPr>
            <a:r>
              <a:rPr lang="en-AU" sz="1050" b="1" dirty="0" err="1">
                <a:effectLst/>
                <a:latin typeface="Times New Roman" panose="02020603050405020304" pitchFamily="18" charset="0"/>
                <a:ea typeface="Calibri" panose="020F0502020204030204" pitchFamily="34" charset="0"/>
                <a:cs typeface="Vrinda" panose="020B0502040204020203" pitchFamily="34" charset="0"/>
              </a:rPr>
              <a:t>Ou</a:t>
            </a:r>
            <a:r>
              <a:rPr lang="en-AU" sz="1050" b="1" dirty="0">
                <a:effectLst/>
                <a:latin typeface="Times New Roman" panose="02020603050405020304" pitchFamily="18" charset="0"/>
                <a:ea typeface="Calibri" panose="020F0502020204030204" pitchFamily="34" charset="0"/>
                <a:cs typeface="Vrinda" panose="020B0502040204020203" pitchFamily="34" charset="0"/>
              </a:rPr>
              <a:t>, A., Torres, C.L. and </a:t>
            </a:r>
            <a:r>
              <a:rPr lang="en-AU" sz="1050" b="1" dirty="0" err="1">
                <a:effectLst/>
                <a:latin typeface="Times New Roman" panose="02020603050405020304" pitchFamily="18" charset="0"/>
                <a:ea typeface="Calibri" panose="020F0502020204030204" pitchFamily="34" charset="0"/>
                <a:cs typeface="Vrinda" panose="020B0502040204020203" pitchFamily="34" charset="0"/>
              </a:rPr>
              <a:t>Rufin</a:t>
            </a:r>
            <a:r>
              <a:rPr lang="en-AU" sz="1050" b="1" dirty="0">
                <a:effectLst/>
                <a:latin typeface="Times New Roman" panose="02020603050405020304" pitchFamily="18" charset="0"/>
                <a:ea typeface="Calibri" panose="020F0502020204030204" pitchFamily="34" charset="0"/>
                <a:cs typeface="Vrinda" panose="020B0502040204020203" pitchFamily="34" charset="0"/>
              </a:rPr>
              <a:t>, M. (2020). Thank You for Your Flexibility During These Unprecedented Times. </a:t>
            </a:r>
            <a:r>
              <a:rPr lang="en-AU" sz="1050" b="1" i="1" dirty="0">
                <a:effectLst/>
                <a:latin typeface="Times New Roman" panose="02020603050405020304" pitchFamily="18" charset="0"/>
                <a:ea typeface="Calibri" panose="020F0502020204030204" pitchFamily="34" charset="0"/>
                <a:cs typeface="Vrinda" panose="020B0502040204020203" pitchFamily="34" charset="0"/>
              </a:rPr>
              <a:t>JAMA Internal Medicine</a:t>
            </a:r>
            <a:r>
              <a:rPr lang="en-AU" sz="1050" b="1" dirty="0">
                <a:effectLst/>
                <a:latin typeface="Times New Roman" panose="02020603050405020304" pitchFamily="18" charset="0"/>
                <a:ea typeface="Calibri" panose="020F0502020204030204" pitchFamily="34" charset="0"/>
                <a:cs typeface="Vrinda" panose="020B0502040204020203" pitchFamily="34" charset="0"/>
              </a:rPr>
              <a:t>, 180(10), p.1278. doi:10.1001/jamainternmed.2020.3020.</a:t>
            </a:r>
          </a:p>
          <a:p>
            <a:pPr algn="just">
              <a:lnSpc>
                <a:spcPct val="150000"/>
              </a:lnSpc>
              <a:spcAft>
                <a:spcPts val="800"/>
              </a:spcAft>
            </a:pPr>
            <a:r>
              <a:rPr lang="en-AU" sz="1050" b="1" dirty="0">
                <a:effectLst/>
                <a:latin typeface="Times New Roman" panose="02020603050405020304" pitchFamily="18" charset="0"/>
                <a:ea typeface="Calibri" panose="020F0502020204030204" pitchFamily="34" charset="0"/>
                <a:cs typeface="Vrinda" panose="020B0502040204020203" pitchFamily="34" charset="0"/>
              </a:rPr>
              <a:t>Smith, E.F., Gilmer, D.O. and Stockdale, M.S. (2019). The importance of culture and support for workplace flexibility: An ecological framework for understanding flexibility support structures. </a:t>
            </a:r>
            <a:r>
              <a:rPr lang="en-AU" sz="1050" b="1" i="1" dirty="0">
                <a:effectLst/>
                <a:latin typeface="Times New Roman" panose="02020603050405020304" pitchFamily="18" charset="0"/>
                <a:ea typeface="Calibri" panose="020F0502020204030204" pitchFamily="34" charset="0"/>
                <a:cs typeface="Vrinda" panose="020B0502040204020203" pitchFamily="34" charset="0"/>
              </a:rPr>
              <a:t>Business Horizons</a:t>
            </a:r>
            <a:r>
              <a:rPr lang="en-AU" sz="1050" b="1" dirty="0">
                <a:effectLst/>
                <a:latin typeface="Times New Roman" panose="02020603050405020304" pitchFamily="18" charset="0"/>
                <a:ea typeface="Calibri" panose="020F0502020204030204" pitchFamily="34" charset="0"/>
                <a:cs typeface="Vrinda" panose="020B0502040204020203" pitchFamily="34" charset="0"/>
              </a:rPr>
              <a:t>, 62(5), pp.557–566. doi:10.1016/j.bushor.2019.04.002.</a:t>
            </a:r>
          </a:p>
          <a:p>
            <a:pPr algn="just">
              <a:lnSpc>
                <a:spcPct val="150000"/>
              </a:lnSpc>
              <a:spcAft>
                <a:spcPts val="800"/>
              </a:spcAft>
            </a:pPr>
            <a:r>
              <a:rPr lang="en-AU" sz="1050" b="1" dirty="0">
                <a:effectLst/>
                <a:latin typeface="Times New Roman" panose="02020603050405020304" pitchFamily="18" charset="0"/>
                <a:ea typeface="Calibri" panose="020F0502020204030204" pitchFamily="34" charset="0"/>
                <a:cs typeface="Vrinda" panose="020B0502040204020203" pitchFamily="34" charset="0"/>
              </a:rPr>
              <a:t>Upadhyay, U.D. and </a:t>
            </a:r>
            <a:r>
              <a:rPr lang="en-AU" sz="1050" b="1" dirty="0" err="1">
                <a:effectLst/>
                <a:latin typeface="Times New Roman" panose="02020603050405020304" pitchFamily="18" charset="0"/>
                <a:ea typeface="Calibri" panose="020F0502020204030204" pitchFamily="34" charset="0"/>
                <a:cs typeface="Vrinda" panose="020B0502040204020203" pitchFamily="34" charset="0"/>
              </a:rPr>
              <a:t>Lipkovich</a:t>
            </a:r>
            <a:r>
              <a:rPr lang="en-AU" sz="1050" b="1" dirty="0">
                <a:effectLst/>
                <a:latin typeface="Times New Roman" panose="02020603050405020304" pitchFamily="18" charset="0"/>
                <a:ea typeface="Calibri" panose="020F0502020204030204" pitchFamily="34" charset="0"/>
                <a:cs typeface="Vrinda" panose="020B0502040204020203" pitchFamily="34" charset="0"/>
              </a:rPr>
              <a:t>, H. (2020). Using online technologies to improve diversity and inclusion in cognitive interviews with young people. </a:t>
            </a:r>
            <a:r>
              <a:rPr lang="en-AU" sz="1050" b="1" i="1" dirty="0">
                <a:effectLst/>
                <a:latin typeface="Times New Roman" panose="02020603050405020304" pitchFamily="18" charset="0"/>
                <a:ea typeface="Calibri" panose="020F0502020204030204" pitchFamily="34" charset="0"/>
                <a:cs typeface="Vrinda" panose="020B0502040204020203" pitchFamily="34" charset="0"/>
              </a:rPr>
              <a:t>BMC Medical Research Methodology</a:t>
            </a:r>
            <a:r>
              <a:rPr lang="en-AU" sz="1050" b="1" dirty="0">
                <a:effectLst/>
                <a:latin typeface="Times New Roman" panose="02020603050405020304" pitchFamily="18" charset="0"/>
                <a:ea typeface="Calibri" panose="020F0502020204030204" pitchFamily="34" charset="0"/>
                <a:cs typeface="Vrinda" panose="020B0502040204020203" pitchFamily="34" charset="0"/>
              </a:rPr>
              <a:t>, 20(1). doi:10.1186/s12874-020-01024-9.</a:t>
            </a:r>
          </a:p>
          <a:p>
            <a:pPr algn="just">
              <a:lnSpc>
                <a:spcPct val="150000"/>
              </a:lnSpc>
              <a:spcAft>
                <a:spcPts val="800"/>
              </a:spcAft>
            </a:pPr>
            <a:r>
              <a:rPr lang="en-AU" sz="1050" b="1" dirty="0" err="1">
                <a:effectLst/>
                <a:latin typeface="Times New Roman" panose="02020603050405020304" pitchFamily="18" charset="0"/>
                <a:ea typeface="Calibri" panose="020F0502020204030204" pitchFamily="34" charset="0"/>
                <a:cs typeface="Vrinda" panose="020B0502040204020203" pitchFamily="34" charset="0"/>
              </a:rPr>
              <a:t>Verkuyten</a:t>
            </a:r>
            <a:r>
              <a:rPr lang="en-AU" sz="1050" b="1" dirty="0">
                <a:effectLst/>
                <a:latin typeface="Times New Roman" panose="02020603050405020304" pitchFamily="18" charset="0"/>
                <a:ea typeface="Calibri" panose="020F0502020204030204" pitchFamily="34" charset="0"/>
                <a:cs typeface="Vrinda" panose="020B0502040204020203" pitchFamily="34" charset="0"/>
              </a:rPr>
              <a:t>, M., </a:t>
            </a:r>
            <a:r>
              <a:rPr lang="en-AU" sz="1050" b="1" dirty="0" err="1">
                <a:effectLst/>
                <a:latin typeface="Times New Roman" panose="02020603050405020304" pitchFamily="18" charset="0"/>
                <a:ea typeface="Calibri" panose="020F0502020204030204" pitchFamily="34" charset="0"/>
                <a:cs typeface="Vrinda" panose="020B0502040204020203" pitchFamily="34" charset="0"/>
              </a:rPr>
              <a:t>Yogeeswaran</a:t>
            </a:r>
            <a:r>
              <a:rPr lang="en-AU" sz="1050" b="1" dirty="0">
                <a:effectLst/>
                <a:latin typeface="Times New Roman" panose="02020603050405020304" pitchFamily="18" charset="0"/>
                <a:ea typeface="Calibri" panose="020F0502020204030204" pitchFamily="34" charset="0"/>
                <a:cs typeface="Vrinda" panose="020B0502040204020203" pitchFamily="34" charset="0"/>
              </a:rPr>
              <a:t>, K., </a:t>
            </a:r>
            <a:r>
              <a:rPr lang="en-AU" sz="1050" b="1" dirty="0" err="1">
                <a:effectLst/>
                <a:latin typeface="Times New Roman" panose="02020603050405020304" pitchFamily="18" charset="0"/>
                <a:ea typeface="Calibri" panose="020F0502020204030204" pitchFamily="34" charset="0"/>
                <a:cs typeface="Vrinda" panose="020B0502040204020203" pitchFamily="34" charset="0"/>
              </a:rPr>
              <a:t>Mepham</a:t>
            </a:r>
            <a:r>
              <a:rPr lang="en-AU" sz="1050" b="1" dirty="0">
                <a:effectLst/>
                <a:latin typeface="Times New Roman" panose="02020603050405020304" pitchFamily="18" charset="0"/>
                <a:ea typeface="Calibri" panose="020F0502020204030204" pitchFamily="34" charset="0"/>
                <a:cs typeface="Vrinda" panose="020B0502040204020203" pitchFamily="34" charset="0"/>
              </a:rPr>
              <a:t>, K. and </a:t>
            </a:r>
            <a:r>
              <a:rPr lang="en-AU" sz="1050" b="1" dirty="0" err="1">
                <a:effectLst/>
                <a:latin typeface="Times New Roman" panose="02020603050405020304" pitchFamily="18" charset="0"/>
                <a:ea typeface="Calibri" panose="020F0502020204030204" pitchFamily="34" charset="0"/>
                <a:cs typeface="Vrinda" panose="020B0502040204020203" pitchFamily="34" charset="0"/>
              </a:rPr>
              <a:t>Sprong</a:t>
            </a:r>
            <a:r>
              <a:rPr lang="en-AU" sz="1050" b="1" dirty="0">
                <a:effectLst/>
                <a:latin typeface="Times New Roman" panose="02020603050405020304" pitchFamily="18" charset="0"/>
                <a:ea typeface="Calibri" panose="020F0502020204030204" pitchFamily="34" charset="0"/>
                <a:cs typeface="Vrinda" panose="020B0502040204020203" pitchFamily="34" charset="0"/>
              </a:rPr>
              <a:t>, S. (2020). Interculturalism: A new diversity ideology with interrelated components of dialogue, unity, and identity flexibility. </a:t>
            </a:r>
            <a:r>
              <a:rPr lang="en-AU" sz="1050" b="1" i="1" dirty="0">
                <a:effectLst/>
                <a:latin typeface="Times New Roman" panose="02020603050405020304" pitchFamily="18" charset="0"/>
                <a:ea typeface="Calibri" panose="020F0502020204030204" pitchFamily="34" charset="0"/>
                <a:cs typeface="Vrinda" panose="020B0502040204020203" pitchFamily="34" charset="0"/>
              </a:rPr>
              <a:t>European Journal of Social Psychology</a:t>
            </a:r>
            <a:r>
              <a:rPr lang="en-AU" sz="1050" b="1" dirty="0">
                <a:effectLst/>
                <a:latin typeface="Times New Roman" panose="02020603050405020304" pitchFamily="18" charset="0"/>
                <a:ea typeface="Calibri" panose="020F0502020204030204" pitchFamily="34" charset="0"/>
                <a:cs typeface="Vrinda" panose="020B0502040204020203" pitchFamily="34" charset="0"/>
              </a:rPr>
              <a:t>, 50(3), pp.505–519. doi:10.1002/ejsp.2628.</a:t>
            </a:r>
          </a:p>
          <a:p>
            <a:pPr algn="just">
              <a:lnSpc>
                <a:spcPct val="150000"/>
              </a:lnSpc>
              <a:spcAft>
                <a:spcPts val="800"/>
              </a:spcAft>
            </a:pPr>
            <a:r>
              <a:rPr lang="en-AU" sz="1050" b="1" dirty="0">
                <a:effectLst/>
                <a:latin typeface="Times New Roman" panose="02020603050405020304" pitchFamily="18" charset="0"/>
                <a:ea typeface="Calibri" panose="020F0502020204030204" pitchFamily="34" charset="0"/>
                <a:cs typeface="Vrinda" panose="020B0502040204020203" pitchFamily="34" charset="0"/>
              </a:rPr>
              <a:t>Wynn, A.T. and Rao, A.H. (2019). Failures of Flexibility: How Perceived Control Motivates the Individualization of Work–Life Conflict. </a:t>
            </a:r>
            <a:r>
              <a:rPr lang="en-AU" sz="1050" b="1" i="1" dirty="0">
                <a:effectLst/>
                <a:latin typeface="Times New Roman" panose="02020603050405020304" pitchFamily="18" charset="0"/>
                <a:ea typeface="Calibri" panose="020F0502020204030204" pitchFamily="34" charset="0"/>
                <a:cs typeface="Vrinda" panose="020B0502040204020203" pitchFamily="34" charset="0"/>
              </a:rPr>
              <a:t>ILR Review</a:t>
            </a:r>
            <a:r>
              <a:rPr lang="en-AU" sz="1050" b="1" dirty="0">
                <a:effectLst/>
                <a:latin typeface="Times New Roman" panose="02020603050405020304" pitchFamily="18" charset="0"/>
                <a:ea typeface="Calibri" panose="020F0502020204030204" pitchFamily="34" charset="0"/>
                <a:cs typeface="Vrinda" panose="020B0502040204020203" pitchFamily="34" charset="0"/>
              </a:rPr>
              <a:t>, p.001979391984842. doi:10.1177/0019793919848426.</a:t>
            </a:r>
          </a:p>
          <a:p>
            <a:endParaRPr lang="en-AU" sz="1050" b="1" dirty="0"/>
          </a:p>
        </p:txBody>
      </p:sp>
    </p:spTree>
    <p:extLst>
      <p:ext uri="{BB962C8B-B14F-4D97-AF65-F5344CB8AC3E}">
        <p14:creationId xmlns:p14="http://schemas.microsoft.com/office/powerpoint/2010/main" val="49307312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3667</Words>
  <Application>Microsoft Office PowerPoint</Application>
  <PresentationFormat>Widescreen</PresentationFormat>
  <Paragraphs>112</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Symbol</vt:lpstr>
      <vt:lpstr>Times New Roman</vt:lpstr>
      <vt:lpstr>Trebuchet MS</vt:lpstr>
      <vt:lpstr>Wingdings 3</vt:lpstr>
      <vt:lpstr>Facet</vt:lpstr>
      <vt:lpstr>Module Code: LCBB5004 Module Name: Managing People</vt:lpstr>
      <vt:lpstr>Table of Contents</vt:lpstr>
      <vt:lpstr>Introduction</vt:lpstr>
      <vt:lpstr>Importance of Workplace Flexibility, Diversity and Inclusion at Work</vt:lpstr>
      <vt:lpstr>Importance of Workplace Flexibility, Diversity and Inclusion at Work (Cont.)</vt:lpstr>
      <vt:lpstr>Relationship between Workplace Flexibility and Diversity</vt:lpstr>
      <vt:lpstr>Relationship between Workplace Flexibility and Inclusion at the workplace</vt:lpstr>
      <vt:lpstr>Role of HR in Promoting Diversity and Inclusion at the Workplace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Muhammad Firoz</dc:creator>
  <cp:lastModifiedBy>Jossett Hector</cp:lastModifiedBy>
  <cp:revision>15</cp:revision>
  <dcterms:created xsi:type="dcterms:W3CDTF">2022-11-14T19:20:21Z</dcterms:created>
  <dcterms:modified xsi:type="dcterms:W3CDTF">2022-11-27T15:55:05Z</dcterms:modified>
</cp:coreProperties>
</file>