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83" r:id="rId20"/>
    <p:sldId id="274" r:id="rId21"/>
    <p:sldId id="275" r:id="rId22"/>
    <p:sldId id="276" r:id="rId23"/>
    <p:sldId id="277" r:id="rId24"/>
    <p:sldId id="278" r:id="rId25"/>
    <p:sldId id="279" r:id="rId26"/>
    <p:sldId id="280" r:id="rId27"/>
    <p:sldId id="281" r:id="rId28"/>
    <p:sldId id="282" r:id="rId29"/>
    <p:sldId id="284" r:id="rId30"/>
    <p:sldId id="285" r:id="rId31"/>
    <p:sldId id="291" r:id="rId32"/>
    <p:sldId id="286" r:id="rId33"/>
    <p:sldId id="289" r:id="rId34"/>
    <p:sldId id="287" r:id="rId35"/>
    <p:sldId id="288" r:id="rId36"/>
    <p:sldId id="294" r:id="rId37"/>
    <p:sldId id="290" r:id="rId38"/>
    <p:sldId id="292" r:id="rId39"/>
    <p:sldId id="298" r:id="rId40"/>
    <p:sldId id="293" r:id="rId41"/>
    <p:sldId id="295" r:id="rId42"/>
    <p:sldId id="296" r:id="rId43"/>
    <p:sldId id="297"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vid Nasirpourosgoei" initials="NN" lastIdx="1" clrIdx="0">
    <p:extLst>
      <p:ext uri="{19B8F6BF-5375-455C-9EA6-DF929625EA0E}">
        <p15:presenceInfo xmlns:p15="http://schemas.microsoft.com/office/powerpoint/2012/main" userId="S::snasir01@dmu.ac.uk::50e5733d-ec47-4ddf-8588-c549ffe1c76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760A3F-6F59-91F5-AAD3-D3B883C9C16B}" v="4" dt="2025-02-28T21:10:05.291"/>
  </p1510:revLst>
</p1510:revInfo>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7" d="100"/>
          <a:sy n="77" d="100"/>
        </p:scale>
        <p:origin x="806"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vid Nasirpourosgoei" userId="S::snasir01@dmu.ac.uk::50e5733d-ec47-4ddf-8588-c549ffe1c761" providerId="AD" clId="Web-{60760A3F-6F59-91F5-AAD3-D3B883C9C16B}"/>
    <pc:docChg chg="modSld">
      <pc:chgData name="Navid Nasirpourosgoei" userId="S::snasir01@dmu.ac.uk::50e5733d-ec47-4ddf-8588-c549ffe1c761" providerId="AD" clId="Web-{60760A3F-6F59-91F5-AAD3-D3B883C9C16B}" dt="2025-02-28T21:10:05.291" v="5"/>
      <pc:docMkLst>
        <pc:docMk/>
      </pc:docMkLst>
      <pc:sldChg chg="addSp delSp modSp mod setBg">
        <pc:chgData name="Navid Nasirpourosgoei" userId="S::snasir01@dmu.ac.uk::50e5733d-ec47-4ddf-8588-c549ffe1c761" providerId="AD" clId="Web-{60760A3F-6F59-91F5-AAD3-D3B883C9C16B}" dt="2025-02-28T21:10:05.291" v="5"/>
        <pc:sldMkLst>
          <pc:docMk/>
          <pc:sldMk cId="1816672587" sldId="256"/>
        </pc:sldMkLst>
        <pc:spChg chg="mod">
          <ac:chgData name="Navid Nasirpourosgoei" userId="S::snasir01@dmu.ac.uk::50e5733d-ec47-4ddf-8588-c549ffe1c761" providerId="AD" clId="Web-{60760A3F-6F59-91F5-AAD3-D3B883C9C16B}" dt="2025-02-28T21:10:05.291" v="5"/>
          <ac:spMkLst>
            <pc:docMk/>
            <pc:sldMk cId="1816672587" sldId="256"/>
            <ac:spMk id="2" creationId="{D5E0428D-3270-4A4B-AA88-064439AEC08F}"/>
          </ac:spMkLst>
        </pc:spChg>
        <pc:spChg chg="mod">
          <ac:chgData name="Navid Nasirpourosgoei" userId="S::snasir01@dmu.ac.uk::50e5733d-ec47-4ddf-8588-c549ffe1c761" providerId="AD" clId="Web-{60760A3F-6F59-91F5-AAD3-D3B883C9C16B}" dt="2025-02-28T21:10:05.291" v="5"/>
          <ac:spMkLst>
            <pc:docMk/>
            <pc:sldMk cId="1816672587" sldId="256"/>
            <ac:spMk id="4" creationId="{7DEBE758-3E0F-45C8-8C54-890F9A0967E4}"/>
          </ac:spMkLst>
        </pc:spChg>
        <pc:spChg chg="add del">
          <ac:chgData name="Navid Nasirpourosgoei" userId="S::snasir01@dmu.ac.uk::50e5733d-ec47-4ddf-8588-c549ffe1c761" providerId="AD" clId="Web-{60760A3F-6F59-91F5-AAD3-D3B883C9C16B}" dt="2025-02-28T21:10:05.291" v="5"/>
          <ac:spMkLst>
            <pc:docMk/>
            <pc:sldMk cId="1816672587" sldId="256"/>
            <ac:spMk id="9" creationId="{35F60170-91B4-45F0-B88B-9C07AEC4642C}"/>
          </ac:spMkLst>
        </pc:spChg>
        <pc:spChg chg="add del">
          <ac:chgData name="Navid Nasirpourosgoei" userId="S::snasir01@dmu.ac.uk::50e5733d-ec47-4ddf-8588-c549ffe1c761" providerId="AD" clId="Web-{60760A3F-6F59-91F5-AAD3-D3B883C9C16B}" dt="2025-02-28T21:10:05.291" v="5"/>
          <ac:spMkLst>
            <pc:docMk/>
            <pc:sldMk cId="1816672587" sldId="256"/>
            <ac:spMk id="11" creationId="{2C7D7C94-41C0-4614-8A18-941174D4D2AF}"/>
          </ac:spMkLst>
        </pc:spChg>
        <pc:grpChg chg="add del">
          <ac:chgData name="Navid Nasirpourosgoei" userId="S::snasir01@dmu.ac.uk::50e5733d-ec47-4ddf-8588-c549ffe1c761" providerId="AD" clId="Web-{60760A3F-6F59-91F5-AAD3-D3B883C9C16B}" dt="2025-02-28T21:10:05.291" v="5"/>
          <ac:grpSpMkLst>
            <pc:docMk/>
            <pc:sldMk cId="1816672587" sldId="256"/>
            <ac:grpSpMk id="17" creationId="{65B3D45F-509E-43F3-B685-A5E78AD0D820}"/>
          </ac:grpSpMkLst>
        </pc:grpChg>
        <pc:cxnChg chg="add del">
          <ac:chgData name="Navid Nasirpourosgoei" userId="S::snasir01@dmu.ac.uk::50e5733d-ec47-4ddf-8588-c549ffe1c761" providerId="AD" clId="Web-{60760A3F-6F59-91F5-AAD3-D3B883C9C16B}" dt="2025-02-28T21:10:05.291" v="5"/>
          <ac:cxnSpMkLst>
            <pc:docMk/>
            <pc:sldMk cId="1816672587" sldId="256"/>
            <ac:cxnSpMk id="13" creationId="{61F6FBC1-6409-4059-B87B-1BE513242FE6}"/>
          </ac:cxnSpMkLst>
        </pc:cxnChg>
        <pc:cxnChg chg="add del">
          <ac:chgData name="Navid Nasirpourosgoei" userId="S::snasir01@dmu.ac.uk::50e5733d-ec47-4ddf-8588-c549ffe1c761" providerId="AD" clId="Web-{60760A3F-6F59-91F5-AAD3-D3B883C9C16B}" dt="2025-02-28T21:10:05.291" v="5"/>
          <ac:cxnSpMkLst>
            <pc:docMk/>
            <pc:sldMk cId="1816672587" sldId="256"/>
            <ac:cxnSpMk id="15" creationId="{E6A98E26-C7DC-48E3-8F50-FBF7F3C50F4C}"/>
          </ac:cxnSpMkLst>
        </pc:cxnChg>
      </pc:sldChg>
      <pc:sldChg chg="addSp delSp mod setBg">
        <pc:chgData name="Navid Nasirpourosgoei" userId="S::snasir01@dmu.ac.uk::50e5733d-ec47-4ddf-8588-c549ffe1c761" providerId="AD" clId="Web-{60760A3F-6F59-91F5-AAD3-D3B883C9C16B}" dt="2025-02-28T21:10:04.604" v="4"/>
        <pc:sldMkLst>
          <pc:docMk/>
          <pc:sldMk cId="2640783708" sldId="257"/>
        </pc:sldMkLst>
        <pc:spChg chg="add del">
          <ac:chgData name="Navid Nasirpourosgoei" userId="S::snasir01@dmu.ac.uk::50e5733d-ec47-4ddf-8588-c549ffe1c761" providerId="AD" clId="Web-{60760A3F-6F59-91F5-AAD3-D3B883C9C16B}" dt="2025-02-28T21:10:04.604" v="4"/>
          <ac:spMkLst>
            <pc:docMk/>
            <pc:sldMk cId="2640783708" sldId="257"/>
            <ac:spMk id="5" creationId="{ECEBE86E-BE34-457E-AA54-4CAAF79C544B}"/>
          </ac:spMkLst>
        </pc:spChg>
        <pc:spChg chg="add del">
          <ac:chgData name="Navid Nasirpourosgoei" userId="S::snasir01@dmu.ac.uk::50e5733d-ec47-4ddf-8588-c549ffe1c761" providerId="AD" clId="Web-{60760A3F-6F59-91F5-AAD3-D3B883C9C16B}" dt="2025-02-28T21:09:55.666" v="2"/>
          <ac:spMkLst>
            <pc:docMk/>
            <pc:sldMk cId="2640783708" sldId="257"/>
            <ac:spMk id="12" creationId="{B50AB553-2A96-4A92-96F2-93548E096954}"/>
          </ac:spMkLst>
        </pc:spChg>
        <pc:spChg chg="add del">
          <ac:chgData name="Navid Nasirpourosgoei" userId="S::snasir01@dmu.ac.uk::50e5733d-ec47-4ddf-8588-c549ffe1c761" providerId="AD" clId="Web-{60760A3F-6F59-91F5-AAD3-D3B883C9C16B}" dt="2025-02-28T21:10:04.604" v="4"/>
          <ac:spMkLst>
            <pc:docMk/>
            <pc:sldMk cId="2640783708" sldId="257"/>
            <ac:spMk id="15" creationId="{ECEBE86E-BE34-457E-AA54-4CAAF79C544B}"/>
          </ac:spMkLst>
        </pc:spChg>
        <pc:graphicFrameChg chg="add del">
          <ac:chgData name="Navid Nasirpourosgoei" userId="S::snasir01@dmu.ac.uk::50e5733d-ec47-4ddf-8588-c549ffe1c761" providerId="AD" clId="Web-{60760A3F-6F59-91F5-AAD3-D3B883C9C16B}" dt="2025-02-28T21:09:55.666" v="2"/>
          <ac:graphicFrameMkLst>
            <pc:docMk/>
            <pc:sldMk cId="2640783708" sldId="257"/>
            <ac:graphicFrameMk id="7" creationId="{9C12A82F-8A36-C6D8-101B-FD35ADF02280}"/>
          </ac:graphicFrameMkLst>
        </pc:graphicFrameChg>
        <pc:picChg chg="add del">
          <ac:chgData name="Navid Nasirpourosgoei" userId="S::snasir01@dmu.ac.uk::50e5733d-ec47-4ddf-8588-c549ffe1c761" providerId="AD" clId="Web-{60760A3F-6F59-91F5-AAD3-D3B883C9C16B}" dt="2025-02-28T21:09:55.666" v="2"/>
          <ac:picMkLst>
            <pc:docMk/>
            <pc:sldMk cId="2640783708" sldId="257"/>
            <ac:picMk id="8" creationId="{DD414422-5FC4-4C95-5DF1-88B3BAEF9B42}"/>
          </ac:picMkLst>
        </pc:picChg>
        <pc:picChg chg="add del">
          <ac:chgData name="Navid Nasirpourosgoei" userId="S::snasir01@dmu.ac.uk::50e5733d-ec47-4ddf-8588-c549ffe1c761" providerId="AD" clId="Web-{60760A3F-6F59-91F5-AAD3-D3B883C9C16B}" dt="2025-02-28T21:10:04.604" v="4"/>
          <ac:picMkLst>
            <pc:docMk/>
            <pc:sldMk cId="2640783708" sldId="257"/>
            <ac:picMk id="14" creationId="{4B1D327D-9AEA-60CC-CA7F-84AFB28DE225}"/>
          </ac:picMkLst>
        </pc:picChg>
        <pc:cxnChg chg="add del">
          <ac:chgData name="Navid Nasirpourosgoei" userId="S::snasir01@dmu.ac.uk::50e5733d-ec47-4ddf-8588-c549ffe1c761" providerId="AD" clId="Web-{60760A3F-6F59-91F5-AAD3-D3B883C9C16B}" dt="2025-02-28T21:10:04.604" v="4"/>
          <ac:cxnSpMkLst>
            <pc:docMk/>
            <pc:sldMk cId="2640783708" sldId="257"/>
            <ac:cxnSpMk id="11" creationId="{249EDD1B-F94D-B4E6-ACAA-566B9A26FDE3}"/>
          </ac:cxnSpMkLst>
        </pc:cxnChg>
      </pc:sldChg>
    </pc:docChg>
  </pc:docChgLst>
  <pc:docChgLst>
    <pc:chgData name="Navid Nasirpourosgoei" userId="50e5733d-ec47-4ddf-8588-c549ffe1c761" providerId="ADAL" clId="{B48FE5DE-3643-470C-A70B-F3ACDCF7AA4F}"/>
    <pc:docChg chg="undo custSel addSld modSld sldOrd">
      <pc:chgData name="Navid Nasirpourosgoei" userId="50e5733d-ec47-4ddf-8588-c549ffe1c761" providerId="ADAL" clId="{B48FE5DE-3643-470C-A70B-F3ACDCF7AA4F}" dt="2025-02-28T22:24:18.707" v="1094" actId="1076"/>
      <pc:docMkLst>
        <pc:docMk/>
      </pc:docMkLst>
      <pc:sldChg chg="addSp delSp modSp mod">
        <pc:chgData name="Navid Nasirpourosgoei" userId="50e5733d-ec47-4ddf-8588-c549ffe1c761" providerId="ADAL" clId="{B48FE5DE-3643-470C-A70B-F3ACDCF7AA4F}" dt="2025-02-28T21:17:10.399" v="954" actId="1076"/>
        <pc:sldMkLst>
          <pc:docMk/>
          <pc:sldMk cId="1816672587" sldId="256"/>
        </pc:sldMkLst>
        <pc:spChg chg="mod">
          <ac:chgData name="Navid Nasirpourosgoei" userId="50e5733d-ec47-4ddf-8588-c549ffe1c761" providerId="ADAL" clId="{B48FE5DE-3643-470C-A70B-F3ACDCF7AA4F}" dt="2025-02-28T21:17:10.399" v="954" actId="1076"/>
          <ac:spMkLst>
            <pc:docMk/>
            <pc:sldMk cId="1816672587" sldId="256"/>
            <ac:spMk id="2" creationId="{D5E0428D-3270-4A4B-AA88-064439AEC08F}"/>
          </ac:spMkLst>
        </pc:spChg>
        <pc:spChg chg="mod">
          <ac:chgData name="Navid Nasirpourosgoei" userId="50e5733d-ec47-4ddf-8588-c549ffe1c761" providerId="ADAL" clId="{B48FE5DE-3643-470C-A70B-F3ACDCF7AA4F}" dt="2025-02-28T21:15:44.291" v="940" actId="1076"/>
          <ac:spMkLst>
            <pc:docMk/>
            <pc:sldMk cId="1816672587" sldId="256"/>
            <ac:spMk id="4" creationId="{7DEBE758-3E0F-45C8-8C54-890F9A0967E4}"/>
          </ac:spMkLst>
        </pc:spChg>
        <pc:spChg chg="add del">
          <ac:chgData name="Navid Nasirpourosgoei" userId="50e5733d-ec47-4ddf-8588-c549ffe1c761" providerId="ADAL" clId="{B48FE5DE-3643-470C-A70B-F3ACDCF7AA4F}" dt="2025-02-28T21:15:52.222" v="942" actId="478"/>
          <ac:spMkLst>
            <pc:docMk/>
            <pc:sldMk cId="1816672587" sldId="256"/>
            <ac:spMk id="5" creationId="{1A06634B-041A-4105-8A75-86ED6B3C71F6}"/>
          </ac:spMkLst>
        </pc:spChg>
        <pc:spChg chg="add del">
          <ac:chgData name="Navid Nasirpourosgoei" userId="50e5733d-ec47-4ddf-8588-c549ffe1c761" providerId="ADAL" clId="{B48FE5DE-3643-470C-A70B-F3ACDCF7AA4F}" dt="2025-02-28T21:16:09.059" v="944" actId="478"/>
          <ac:spMkLst>
            <pc:docMk/>
            <pc:sldMk cId="1816672587" sldId="256"/>
            <ac:spMk id="7" creationId="{5A61086D-924F-4FAF-8C0D-D10F244E996D}"/>
          </ac:spMkLst>
        </pc:spChg>
        <pc:spChg chg="add del">
          <ac:chgData name="Navid Nasirpourosgoei" userId="50e5733d-ec47-4ddf-8588-c549ffe1c761" providerId="ADAL" clId="{B48FE5DE-3643-470C-A70B-F3ACDCF7AA4F}" dt="2025-02-28T21:16:11.500" v="946" actId="478"/>
          <ac:spMkLst>
            <pc:docMk/>
            <pc:sldMk cId="1816672587" sldId="256"/>
            <ac:spMk id="9" creationId="{D2F667C7-62B0-430D-A2A4-C26FE9240489}"/>
          </ac:spMkLst>
        </pc:spChg>
        <pc:picChg chg="add mod">
          <ac:chgData name="Navid Nasirpourosgoei" userId="50e5733d-ec47-4ddf-8588-c549ffe1c761" providerId="ADAL" clId="{B48FE5DE-3643-470C-A70B-F3ACDCF7AA4F}" dt="2025-02-28T21:17:08.117" v="953" actId="14100"/>
          <ac:picMkLst>
            <pc:docMk/>
            <pc:sldMk cId="1816672587" sldId="256"/>
            <ac:picMk id="10" creationId="{19B96F5C-758D-4A3E-8044-AB093343D2EA}"/>
          </ac:picMkLst>
        </pc:picChg>
      </pc:sldChg>
      <pc:sldChg chg="addSp modSp mod">
        <pc:chgData name="Navid Nasirpourosgoei" userId="50e5733d-ec47-4ddf-8588-c549ffe1c761" providerId="ADAL" clId="{B48FE5DE-3643-470C-A70B-F3ACDCF7AA4F}" dt="2025-02-28T21:17:39.425" v="961" actId="1076"/>
        <pc:sldMkLst>
          <pc:docMk/>
          <pc:sldMk cId="2640783708" sldId="257"/>
        </pc:sldMkLst>
        <pc:spChg chg="mod">
          <ac:chgData name="Navid Nasirpourosgoei" userId="50e5733d-ec47-4ddf-8588-c549ffe1c761" providerId="ADAL" clId="{B48FE5DE-3643-470C-A70B-F3ACDCF7AA4F}" dt="2025-02-28T21:17:39.425" v="961" actId="1076"/>
          <ac:spMkLst>
            <pc:docMk/>
            <pc:sldMk cId="2640783708" sldId="257"/>
            <ac:spMk id="5" creationId="{ECEBE86E-BE34-457E-AA54-4CAAF79C544B}"/>
          </ac:spMkLst>
        </pc:spChg>
        <pc:picChg chg="add mod">
          <ac:chgData name="Navid Nasirpourosgoei" userId="50e5733d-ec47-4ddf-8588-c549ffe1c761" providerId="ADAL" clId="{B48FE5DE-3643-470C-A70B-F3ACDCF7AA4F}" dt="2025-02-28T21:17:35.280" v="960" actId="14100"/>
          <ac:picMkLst>
            <pc:docMk/>
            <pc:sldMk cId="2640783708" sldId="257"/>
            <ac:picMk id="3" creationId="{811930EC-8653-4995-8EAF-247EB9651D89}"/>
          </ac:picMkLst>
        </pc:picChg>
      </pc:sldChg>
      <pc:sldChg chg="addSp modSp mod">
        <pc:chgData name="Navid Nasirpourosgoei" userId="50e5733d-ec47-4ddf-8588-c549ffe1c761" providerId="ADAL" clId="{B48FE5DE-3643-470C-A70B-F3ACDCF7AA4F}" dt="2025-02-28T21:18:14.878" v="970" actId="14100"/>
        <pc:sldMkLst>
          <pc:docMk/>
          <pc:sldMk cId="3646501956" sldId="258"/>
        </pc:sldMkLst>
        <pc:spChg chg="mod">
          <ac:chgData name="Navid Nasirpourosgoei" userId="50e5733d-ec47-4ddf-8588-c549ffe1c761" providerId="ADAL" clId="{B48FE5DE-3643-470C-A70B-F3ACDCF7AA4F}" dt="2025-02-28T21:18:14.878" v="970" actId="14100"/>
          <ac:spMkLst>
            <pc:docMk/>
            <pc:sldMk cId="3646501956" sldId="258"/>
            <ac:spMk id="3" creationId="{92B653E5-0F5C-43F2-8DCE-3289610A093D}"/>
          </ac:spMkLst>
        </pc:spChg>
        <pc:picChg chg="add mod">
          <ac:chgData name="Navid Nasirpourosgoei" userId="50e5733d-ec47-4ddf-8588-c549ffe1c761" providerId="ADAL" clId="{B48FE5DE-3643-470C-A70B-F3ACDCF7AA4F}" dt="2025-02-28T21:18:05.440" v="967" actId="14100"/>
          <ac:picMkLst>
            <pc:docMk/>
            <pc:sldMk cId="3646501956" sldId="258"/>
            <ac:picMk id="4" creationId="{4C2935DD-4A4F-40B2-BF0C-83AB7CAB3FB5}"/>
          </ac:picMkLst>
        </pc:picChg>
      </pc:sldChg>
      <pc:sldChg chg="addSp modSp mod">
        <pc:chgData name="Navid Nasirpourosgoei" userId="50e5733d-ec47-4ddf-8588-c549ffe1c761" providerId="ADAL" clId="{B48FE5DE-3643-470C-A70B-F3ACDCF7AA4F}" dt="2025-02-28T21:43:46.066" v="1069" actId="1076"/>
        <pc:sldMkLst>
          <pc:docMk/>
          <pc:sldMk cId="3501455717" sldId="259"/>
        </pc:sldMkLst>
        <pc:spChg chg="mod">
          <ac:chgData name="Navid Nasirpourosgoei" userId="50e5733d-ec47-4ddf-8588-c549ffe1c761" providerId="ADAL" clId="{B48FE5DE-3643-470C-A70B-F3ACDCF7AA4F}" dt="2025-02-28T21:43:46.066" v="1069" actId="1076"/>
          <ac:spMkLst>
            <pc:docMk/>
            <pc:sldMk cId="3501455717" sldId="259"/>
            <ac:spMk id="3" creationId="{36176E88-2691-40CD-9934-577ABCC26FC9}"/>
          </ac:spMkLst>
        </pc:spChg>
        <pc:picChg chg="add mod">
          <ac:chgData name="Navid Nasirpourosgoei" userId="50e5733d-ec47-4ddf-8588-c549ffe1c761" providerId="ADAL" clId="{B48FE5DE-3643-470C-A70B-F3ACDCF7AA4F}" dt="2025-02-28T21:43:06.871" v="1063"/>
          <ac:picMkLst>
            <pc:docMk/>
            <pc:sldMk cId="3501455717" sldId="259"/>
            <ac:picMk id="4" creationId="{2E88A98A-78F0-4066-A511-EE63F7F0DC63}"/>
          </ac:picMkLst>
        </pc:picChg>
      </pc:sldChg>
      <pc:sldChg chg="modSp mod">
        <pc:chgData name="Navid Nasirpourosgoei" userId="50e5733d-ec47-4ddf-8588-c549ffe1c761" providerId="ADAL" clId="{B48FE5DE-3643-470C-A70B-F3ACDCF7AA4F}" dt="2025-02-28T21:58:23.735" v="1076" actId="20577"/>
        <pc:sldMkLst>
          <pc:docMk/>
          <pc:sldMk cId="1055214811" sldId="260"/>
        </pc:sldMkLst>
        <pc:spChg chg="mod">
          <ac:chgData name="Navid Nasirpourosgoei" userId="50e5733d-ec47-4ddf-8588-c549ffe1c761" providerId="ADAL" clId="{B48FE5DE-3643-470C-A70B-F3ACDCF7AA4F}" dt="2025-02-28T21:58:23.735" v="1076" actId="20577"/>
          <ac:spMkLst>
            <pc:docMk/>
            <pc:sldMk cId="1055214811" sldId="260"/>
            <ac:spMk id="3" creationId="{73D0BA7C-7FD9-4A25-B6FA-FD3B7F47D9B3}"/>
          </ac:spMkLst>
        </pc:spChg>
        <pc:spChg chg="mod">
          <ac:chgData name="Navid Nasirpourosgoei" userId="50e5733d-ec47-4ddf-8588-c549ffe1c761" providerId="ADAL" clId="{B48FE5DE-3643-470C-A70B-F3ACDCF7AA4F}" dt="2025-02-28T21:57:27.800" v="1071" actId="20577"/>
          <ac:spMkLst>
            <pc:docMk/>
            <pc:sldMk cId="1055214811" sldId="260"/>
            <ac:spMk id="5" creationId="{6B3CB736-FB3E-4068-83D0-08ACDA669149}"/>
          </ac:spMkLst>
        </pc:spChg>
      </pc:sldChg>
      <pc:sldChg chg="addSp modSp mod">
        <pc:chgData name="Navid Nasirpourosgoei" userId="50e5733d-ec47-4ddf-8588-c549ffe1c761" providerId="ADAL" clId="{B48FE5DE-3643-470C-A70B-F3ACDCF7AA4F}" dt="2025-02-28T21:18:56.135" v="976" actId="1076"/>
        <pc:sldMkLst>
          <pc:docMk/>
          <pc:sldMk cId="1526179373" sldId="262"/>
        </pc:sldMkLst>
        <pc:spChg chg="mod">
          <ac:chgData name="Navid Nasirpourosgoei" userId="50e5733d-ec47-4ddf-8588-c549ffe1c761" providerId="ADAL" clId="{B48FE5DE-3643-470C-A70B-F3ACDCF7AA4F}" dt="2025-02-28T21:18:52.234" v="975" actId="1076"/>
          <ac:spMkLst>
            <pc:docMk/>
            <pc:sldMk cId="1526179373" sldId="262"/>
            <ac:spMk id="3" creationId="{56F58AB0-157A-431D-90F0-CC6272990374}"/>
          </ac:spMkLst>
        </pc:spChg>
        <pc:graphicFrameChg chg="mod">
          <ac:chgData name="Navid Nasirpourosgoei" userId="50e5733d-ec47-4ddf-8588-c549ffe1c761" providerId="ADAL" clId="{B48FE5DE-3643-470C-A70B-F3ACDCF7AA4F}" dt="2025-02-28T21:18:56.135" v="976" actId="1076"/>
          <ac:graphicFrameMkLst>
            <pc:docMk/>
            <pc:sldMk cId="1526179373" sldId="262"/>
            <ac:graphicFrameMk id="4" creationId="{8FC5EA51-D587-4F34-AF40-852AA74FE6F6}"/>
          </ac:graphicFrameMkLst>
        </pc:graphicFrameChg>
        <pc:picChg chg="add mod">
          <ac:chgData name="Navid Nasirpourosgoei" userId="50e5733d-ec47-4ddf-8588-c549ffe1c761" providerId="ADAL" clId="{B48FE5DE-3643-470C-A70B-F3ACDCF7AA4F}" dt="2025-02-28T21:18:46.134" v="974" actId="14100"/>
          <ac:picMkLst>
            <pc:docMk/>
            <pc:sldMk cId="1526179373" sldId="262"/>
            <ac:picMk id="5" creationId="{FA8539E0-5256-4354-8B25-C5EB6577AA5E}"/>
          </ac:picMkLst>
        </pc:picChg>
      </pc:sldChg>
      <pc:sldChg chg="addSp modSp mod">
        <pc:chgData name="Navid Nasirpourosgoei" userId="50e5733d-ec47-4ddf-8588-c549ffe1c761" providerId="ADAL" clId="{B48FE5DE-3643-470C-A70B-F3ACDCF7AA4F}" dt="2025-02-28T21:20:09.408" v="980" actId="1076"/>
        <pc:sldMkLst>
          <pc:docMk/>
          <pc:sldMk cId="3948101883" sldId="263"/>
        </pc:sldMkLst>
        <pc:spChg chg="mod">
          <ac:chgData name="Navid Nasirpourosgoei" userId="50e5733d-ec47-4ddf-8588-c549ffe1c761" providerId="ADAL" clId="{B48FE5DE-3643-470C-A70B-F3ACDCF7AA4F}" dt="2025-02-28T21:20:09.408" v="980" actId="1076"/>
          <ac:spMkLst>
            <pc:docMk/>
            <pc:sldMk cId="3948101883" sldId="263"/>
            <ac:spMk id="3" creationId="{80D223A5-E286-464A-9829-980F4423EEEA}"/>
          </ac:spMkLst>
        </pc:spChg>
        <pc:picChg chg="add mod">
          <ac:chgData name="Navid Nasirpourosgoei" userId="50e5733d-ec47-4ddf-8588-c549ffe1c761" providerId="ADAL" clId="{B48FE5DE-3643-470C-A70B-F3ACDCF7AA4F}" dt="2025-02-28T21:20:03.290" v="979" actId="1076"/>
          <ac:picMkLst>
            <pc:docMk/>
            <pc:sldMk cId="3948101883" sldId="263"/>
            <ac:picMk id="6" creationId="{2333815C-05D9-446F-BFF9-8D9052B4786E}"/>
          </ac:picMkLst>
        </pc:picChg>
      </pc:sldChg>
      <pc:sldChg chg="addSp modSp mod">
        <pc:chgData name="Navid Nasirpourosgoei" userId="50e5733d-ec47-4ddf-8588-c549ffe1c761" providerId="ADAL" clId="{B48FE5DE-3643-470C-A70B-F3ACDCF7AA4F}" dt="2025-02-28T21:20:30.263" v="985" actId="1076"/>
        <pc:sldMkLst>
          <pc:docMk/>
          <pc:sldMk cId="1853300008" sldId="264"/>
        </pc:sldMkLst>
        <pc:spChg chg="mod">
          <ac:chgData name="Navid Nasirpourosgoei" userId="50e5733d-ec47-4ddf-8588-c549ffe1c761" providerId="ADAL" clId="{B48FE5DE-3643-470C-A70B-F3ACDCF7AA4F}" dt="2025-02-28T21:20:21.935" v="982" actId="1076"/>
          <ac:spMkLst>
            <pc:docMk/>
            <pc:sldMk cId="1853300008" sldId="264"/>
            <ac:spMk id="3" creationId="{E54C155A-85F7-4FA9-8536-15A27262E406}"/>
          </ac:spMkLst>
        </pc:spChg>
        <pc:spChg chg="mod">
          <ac:chgData name="Navid Nasirpourosgoei" userId="50e5733d-ec47-4ddf-8588-c549ffe1c761" providerId="ADAL" clId="{B48FE5DE-3643-470C-A70B-F3ACDCF7AA4F}" dt="2025-02-28T21:20:19.606" v="981" actId="1076"/>
          <ac:spMkLst>
            <pc:docMk/>
            <pc:sldMk cId="1853300008" sldId="264"/>
            <ac:spMk id="7" creationId="{42CD50E0-DC12-43B0-A5C1-C2B4F7893C6F}"/>
          </ac:spMkLst>
        </pc:spChg>
        <pc:picChg chg="add mod">
          <ac:chgData name="Navid Nasirpourosgoei" userId="50e5733d-ec47-4ddf-8588-c549ffe1c761" providerId="ADAL" clId="{B48FE5DE-3643-470C-A70B-F3ACDCF7AA4F}" dt="2025-02-28T21:20:30.263" v="985" actId="1076"/>
          <ac:picMkLst>
            <pc:docMk/>
            <pc:sldMk cId="1853300008" sldId="264"/>
            <ac:picMk id="4" creationId="{E0D37A6B-CD73-4A13-B2B8-C86EF3583235}"/>
          </ac:picMkLst>
        </pc:picChg>
      </pc:sldChg>
      <pc:sldChg chg="modSp mod">
        <pc:chgData name="Navid Nasirpourosgoei" userId="50e5733d-ec47-4ddf-8588-c549ffe1c761" providerId="ADAL" clId="{B48FE5DE-3643-470C-A70B-F3ACDCF7AA4F}" dt="2025-02-28T22:00:29.610" v="1077" actId="1076"/>
        <pc:sldMkLst>
          <pc:docMk/>
          <pc:sldMk cId="1462013174" sldId="265"/>
        </pc:sldMkLst>
        <pc:spChg chg="mod">
          <ac:chgData name="Navid Nasirpourosgoei" userId="50e5733d-ec47-4ddf-8588-c549ffe1c761" providerId="ADAL" clId="{B48FE5DE-3643-470C-A70B-F3ACDCF7AA4F}" dt="2025-02-28T22:00:29.610" v="1077" actId="1076"/>
          <ac:spMkLst>
            <pc:docMk/>
            <pc:sldMk cId="1462013174" sldId="265"/>
            <ac:spMk id="2" creationId="{691B3EA5-C3CB-4F95-BECC-E2D712380EDE}"/>
          </ac:spMkLst>
        </pc:spChg>
      </pc:sldChg>
      <pc:sldChg chg="modSp mod">
        <pc:chgData name="Navid Nasirpourosgoei" userId="50e5733d-ec47-4ddf-8588-c549ffe1c761" providerId="ADAL" clId="{B48FE5DE-3643-470C-A70B-F3ACDCF7AA4F}" dt="2025-02-28T19:12:56.346" v="120" actId="14734"/>
        <pc:sldMkLst>
          <pc:docMk/>
          <pc:sldMk cId="3021707885" sldId="266"/>
        </pc:sldMkLst>
        <pc:graphicFrameChg chg="mod modGraphic">
          <ac:chgData name="Navid Nasirpourosgoei" userId="50e5733d-ec47-4ddf-8588-c549ffe1c761" providerId="ADAL" clId="{B48FE5DE-3643-470C-A70B-F3ACDCF7AA4F}" dt="2025-02-28T19:12:56.346" v="120" actId="14734"/>
          <ac:graphicFrameMkLst>
            <pc:docMk/>
            <pc:sldMk cId="3021707885" sldId="266"/>
            <ac:graphicFrameMk id="2" creationId="{9BAA3B11-1182-47AE-8237-936327E2B1B8}"/>
          </ac:graphicFrameMkLst>
        </pc:graphicFrameChg>
      </pc:sldChg>
      <pc:sldChg chg="addSp delSp modSp mod addCm delCm">
        <pc:chgData name="Navid Nasirpourosgoei" userId="50e5733d-ec47-4ddf-8588-c549ffe1c761" providerId="ADAL" clId="{B48FE5DE-3643-470C-A70B-F3ACDCF7AA4F}" dt="2025-02-28T19:07:31.758" v="48" actId="20577"/>
        <pc:sldMkLst>
          <pc:docMk/>
          <pc:sldMk cId="3691474683" sldId="267"/>
        </pc:sldMkLst>
        <pc:spChg chg="add del">
          <ac:chgData name="Navid Nasirpourosgoei" userId="50e5733d-ec47-4ddf-8588-c549ffe1c761" providerId="ADAL" clId="{B48FE5DE-3643-470C-A70B-F3ACDCF7AA4F}" dt="2025-02-28T19:05:00.193" v="8"/>
          <ac:spMkLst>
            <pc:docMk/>
            <pc:sldMk cId="3691474683" sldId="267"/>
            <ac:spMk id="4" creationId="{C8D52115-9CE5-4FD9-B2B7-7B7E89AA4966}"/>
          </ac:spMkLst>
        </pc:spChg>
        <pc:spChg chg="add mod">
          <ac:chgData name="Navid Nasirpourosgoei" userId="50e5733d-ec47-4ddf-8588-c549ffe1c761" providerId="ADAL" clId="{B48FE5DE-3643-470C-A70B-F3ACDCF7AA4F}" dt="2025-02-28T19:06:14.397" v="33" actId="1076"/>
          <ac:spMkLst>
            <pc:docMk/>
            <pc:sldMk cId="3691474683" sldId="267"/>
            <ac:spMk id="5" creationId="{77771B09-4E68-4C3A-9726-3CD7907C703D}"/>
          </ac:spMkLst>
        </pc:spChg>
        <pc:spChg chg="add mod">
          <ac:chgData name="Navid Nasirpourosgoei" userId="50e5733d-ec47-4ddf-8588-c549ffe1c761" providerId="ADAL" clId="{B48FE5DE-3643-470C-A70B-F3ACDCF7AA4F}" dt="2025-02-28T19:06:56.509" v="36" actId="1076"/>
          <ac:spMkLst>
            <pc:docMk/>
            <pc:sldMk cId="3691474683" sldId="267"/>
            <ac:spMk id="6" creationId="{9E761461-9E13-4FE9-9BE7-060F96D80123}"/>
          </ac:spMkLst>
        </pc:spChg>
        <pc:spChg chg="add mod">
          <ac:chgData name="Navid Nasirpourosgoei" userId="50e5733d-ec47-4ddf-8588-c549ffe1c761" providerId="ADAL" clId="{B48FE5DE-3643-470C-A70B-F3ACDCF7AA4F}" dt="2025-02-28T19:07:06.452" v="39" actId="1076"/>
          <ac:spMkLst>
            <pc:docMk/>
            <pc:sldMk cId="3691474683" sldId="267"/>
            <ac:spMk id="7" creationId="{D58FF2A5-AD53-46B8-8160-B3D3AD5C2B41}"/>
          </ac:spMkLst>
        </pc:spChg>
        <pc:spChg chg="add mod">
          <ac:chgData name="Navid Nasirpourosgoei" userId="50e5733d-ec47-4ddf-8588-c549ffe1c761" providerId="ADAL" clId="{B48FE5DE-3643-470C-A70B-F3ACDCF7AA4F}" dt="2025-02-28T19:07:14.775" v="42" actId="20577"/>
          <ac:spMkLst>
            <pc:docMk/>
            <pc:sldMk cId="3691474683" sldId="267"/>
            <ac:spMk id="8" creationId="{B404342D-0F48-4877-90A8-DDD56297C64C}"/>
          </ac:spMkLst>
        </pc:spChg>
        <pc:spChg chg="add mod">
          <ac:chgData name="Navid Nasirpourosgoei" userId="50e5733d-ec47-4ddf-8588-c549ffe1c761" providerId="ADAL" clId="{B48FE5DE-3643-470C-A70B-F3ACDCF7AA4F}" dt="2025-02-28T19:07:23.759" v="45" actId="20577"/>
          <ac:spMkLst>
            <pc:docMk/>
            <pc:sldMk cId="3691474683" sldId="267"/>
            <ac:spMk id="9" creationId="{094A34EA-817F-4E11-95C8-4DB7F77F107D}"/>
          </ac:spMkLst>
        </pc:spChg>
        <pc:spChg chg="add mod">
          <ac:chgData name="Navid Nasirpourosgoei" userId="50e5733d-ec47-4ddf-8588-c549ffe1c761" providerId="ADAL" clId="{B48FE5DE-3643-470C-A70B-F3ACDCF7AA4F}" dt="2025-02-28T19:07:31.758" v="48" actId="20577"/>
          <ac:spMkLst>
            <pc:docMk/>
            <pc:sldMk cId="3691474683" sldId="267"/>
            <ac:spMk id="10" creationId="{EF4E9606-133E-4836-89EB-A49505F7FC3B}"/>
          </ac:spMkLst>
        </pc:spChg>
        <pc:picChg chg="add mod">
          <ac:chgData name="Navid Nasirpourosgoei" userId="50e5733d-ec47-4ddf-8588-c549ffe1c761" providerId="ADAL" clId="{B48FE5DE-3643-470C-A70B-F3ACDCF7AA4F}" dt="2025-02-28T19:06:11.373" v="32" actId="1076"/>
          <ac:picMkLst>
            <pc:docMk/>
            <pc:sldMk cId="3691474683" sldId="267"/>
            <ac:picMk id="3" creationId="{84E9DB8B-8F71-4420-8BC2-DC98DF796DF2}"/>
          </ac:picMkLst>
        </pc:picChg>
      </pc:sldChg>
      <pc:sldChg chg="addSp modSp mod">
        <pc:chgData name="Navid Nasirpourosgoei" userId="50e5733d-ec47-4ddf-8588-c549ffe1c761" providerId="ADAL" clId="{B48FE5DE-3643-470C-A70B-F3ACDCF7AA4F}" dt="2025-02-28T21:23:58.907" v="995" actId="14100"/>
        <pc:sldMkLst>
          <pc:docMk/>
          <pc:sldMk cId="676259933" sldId="268"/>
        </pc:sldMkLst>
        <pc:spChg chg="add mod">
          <ac:chgData name="Navid Nasirpourosgoei" userId="50e5733d-ec47-4ddf-8588-c549ffe1c761" providerId="ADAL" clId="{B48FE5DE-3643-470C-A70B-F3ACDCF7AA4F}" dt="2025-02-28T21:23:18.856" v="988" actId="1076"/>
          <ac:spMkLst>
            <pc:docMk/>
            <pc:sldMk cId="676259933" sldId="268"/>
            <ac:spMk id="3" creationId="{FF2F18C9-C3BD-46D3-B4E1-5EFA514E38F4}"/>
          </ac:spMkLst>
        </pc:spChg>
        <pc:spChg chg="add mod">
          <ac:chgData name="Navid Nasirpourosgoei" userId="50e5733d-ec47-4ddf-8588-c549ffe1c761" providerId="ADAL" clId="{B48FE5DE-3643-470C-A70B-F3ACDCF7AA4F}" dt="2025-02-28T19:08:41.356" v="65" actId="20577"/>
          <ac:spMkLst>
            <pc:docMk/>
            <pc:sldMk cId="676259933" sldId="268"/>
            <ac:spMk id="5" creationId="{47753FB2-5EA6-4391-8643-9F8A37D7EAC1}"/>
          </ac:spMkLst>
        </pc:spChg>
        <pc:picChg chg="add mod">
          <ac:chgData name="Navid Nasirpourosgoei" userId="50e5733d-ec47-4ddf-8588-c549ffe1c761" providerId="ADAL" clId="{B48FE5DE-3643-470C-A70B-F3ACDCF7AA4F}" dt="2025-02-28T21:23:58.907" v="995" actId="14100"/>
          <ac:picMkLst>
            <pc:docMk/>
            <pc:sldMk cId="676259933" sldId="268"/>
            <ac:picMk id="4" creationId="{31535B32-6759-4219-A628-077C288864B2}"/>
          </ac:picMkLst>
        </pc:picChg>
      </pc:sldChg>
      <pc:sldChg chg="addSp modSp mod">
        <pc:chgData name="Navid Nasirpourosgoei" userId="50e5733d-ec47-4ddf-8588-c549ffe1c761" providerId="ADAL" clId="{B48FE5DE-3643-470C-A70B-F3ACDCF7AA4F}" dt="2025-02-28T21:24:32.539" v="1001" actId="14100"/>
        <pc:sldMkLst>
          <pc:docMk/>
          <pc:sldMk cId="3605334714" sldId="269"/>
        </pc:sldMkLst>
        <pc:spChg chg="add mod">
          <ac:chgData name="Navid Nasirpourosgoei" userId="50e5733d-ec47-4ddf-8588-c549ffe1c761" providerId="ADAL" clId="{B48FE5DE-3643-470C-A70B-F3ACDCF7AA4F}" dt="2025-02-28T21:24:32.539" v="1001" actId="14100"/>
          <ac:spMkLst>
            <pc:docMk/>
            <pc:sldMk cId="3605334714" sldId="269"/>
            <ac:spMk id="3" creationId="{233A8919-A1CC-453C-8F2D-DBDC39DC41D0}"/>
          </ac:spMkLst>
        </pc:spChg>
        <pc:spChg chg="add mod">
          <ac:chgData name="Navid Nasirpourosgoei" userId="50e5733d-ec47-4ddf-8588-c549ffe1c761" providerId="ADAL" clId="{B48FE5DE-3643-470C-A70B-F3ACDCF7AA4F}" dt="2025-02-28T19:09:43.520" v="83" actId="404"/>
          <ac:spMkLst>
            <pc:docMk/>
            <pc:sldMk cId="3605334714" sldId="269"/>
            <ac:spMk id="5" creationId="{FAF94320-FCA7-40ED-A693-64834FD47978}"/>
          </ac:spMkLst>
        </pc:spChg>
        <pc:picChg chg="add mod">
          <ac:chgData name="Navid Nasirpourosgoei" userId="50e5733d-ec47-4ddf-8588-c549ffe1c761" providerId="ADAL" clId="{B48FE5DE-3643-470C-A70B-F3ACDCF7AA4F}" dt="2025-02-28T21:24:28.918" v="1000" actId="14100"/>
          <ac:picMkLst>
            <pc:docMk/>
            <pc:sldMk cId="3605334714" sldId="269"/>
            <ac:picMk id="4" creationId="{899C4BDB-47E7-477F-BD0A-D1E71DA02874}"/>
          </ac:picMkLst>
        </pc:picChg>
      </pc:sldChg>
      <pc:sldChg chg="addSp modSp mod">
        <pc:chgData name="Navid Nasirpourosgoei" userId="50e5733d-ec47-4ddf-8588-c549ffe1c761" providerId="ADAL" clId="{B48FE5DE-3643-470C-A70B-F3ACDCF7AA4F}" dt="2025-02-28T19:12:22.938" v="116" actId="1076"/>
        <pc:sldMkLst>
          <pc:docMk/>
          <pc:sldMk cId="3475659365" sldId="270"/>
        </pc:sldMkLst>
        <pc:spChg chg="add mod">
          <ac:chgData name="Navid Nasirpourosgoei" userId="50e5733d-ec47-4ddf-8588-c549ffe1c761" providerId="ADAL" clId="{B48FE5DE-3643-470C-A70B-F3ACDCF7AA4F}" dt="2025-02-28T19:12:22.938" v="116" actId="1076"/>
          <ac:spMkLst>
            <pc:docMk/>
            <pc:sldMk cId="3475659365" sldId="270"/>
            <ac:spMk id="3" creationId="{D4ED23E9-9E31-4655-B01F-5FF474D54BB3}"/>
          </ac:spMkLst>
        </pc:spChg>
      </pc:sldChg>
      <pc:sldChg chg="addSp modSp mod">
        <pc:chgData name="Navid Nasirpourosgoei" userId="50e5733d-ec47-4ddf-8588-c549ffe1c761" providerId="ADAL" clId="{B48FE5DE-3643-470C-A70B-F3ACDCF7AA4F}" dt="2025-02-28T21:28:43.541" v="1040" actId="1076"/>
        <pc:sldMkLst>
          <pc:docMk/>
          <pc:sldMk cId="2428152252" sldId="271"/>
        </pc:sldMkLst>
        <pc:spChg chg="add mod">
          <ac:chgData name="Navid Nasirpourosgoei" userId="50e5733d-ec47-4ddf-8588-c549ffe1c761" providerId="ADAL" clId="{B48FE5DE-3643-470C-A70B-F3ACDCF7AA4F}" dt="2025-02-28T21:28:43.541" v="1040" actId="1076"/>
          <ac:spMkLst>
            <pc:docMk/>
            <pc:sldMk cId="2428152252" sldId="271"/>
            <ac:spMk id="3" creationId="{4A351DEC-96B5-45F9-9E3B-C8864F89FA1B}"/>
          </ac:spMkLst>
        </pc:spChg>
      </pc:sldChg>
      <pc:sldChg chg="addSp modSp mod">
        <pc:chgData name="Navid Nasirpourosgoei" userId="50e5733d-ec47-4ddf-8588-c549ffe1c761" providerId="ADAL" clId="{B48FE5DE-3643-470C-A70B-F3ACDCF7AA4F}" dt="2025-02-28T19:15:10.841" v="159" actId="2710"/>
        <pc:sldMkLst>
          <pc:docMk/>
          <pc:sldMk cId="1202859935" sldId="272"/>
        </pc:sldMkLst>
        <pc:spChg chg="add mod">
          <ac:chgData name="Navid Nasirpourosgoei" userId="50e5733d-ec47-4ddf-8588-c549ffe1c761" providerId="ADAL" clId="{B48FE5DE-3643-470C-A70B-F3ACDCF7AA4F}" dt="2025-02-28T19:15:10.841" v="159" actId="2710"/>
          <ac:spMkLst>
            <pc:docMk/>
            <pc:sldMk cId="1202859935" sldId="272"/>
            <ac:spMk id="3" creationId="{54F693CB-E3E0-4DE2-8EF1-090C3109E444}"/>
          </ac:spMkLst>
        </pc:spChg>
      </pc:sldChg>
      <pc:sldChg chg="addSp modSp mod">
        <pc:chgData name="Navid Nasirpourosgoei" userId="50e5733d-ec47-4ddf-8588-c549ffe1c761" providerId="ADAL" clId="{B48FE5DE-3643-470C-A70B-F3ACDCF7AA4F}" dt="2025-02-28T21:28:53.196" v="1042" actId="1076"/>
        <pc:sldMkLst>
          <pc:docMk/>
          <pc:sldMk cId="2585395354" sldId="273"/>
        </pc:sldMkLst>
        <pc:spChg chg="add mod">
          <ac:chgData name="Navid Nasirpourosgoei" userId="50e5733d-ec47-4ddf-8588-c549ffe1c761" providerId="ADAL" clId="{B48FE5DE-3643-470C-A70B-F3ACDCF7AA4F}" dt="2025-02-28T21:28:53.196" v="1042" actId="1076"/>
          <ac:spMkLst>
            <pc:docMk/>
            <pc:sldMk cId="2585395354" sldId="273"/>
            <ac:spMk id="3" creationId="{4EED9E3C-EE23-41BE-8705-F50D214F8CB1}"/>
          </ac:spMkLst>
        </pc:spChg>
        <pc:spChg chg="add mod">
          <ac:chgData name="Navid Nasirpourosgoei" userId="50e5733d-ec47-4ddf-8588-c549ffe1c761" providerId="ADAL" clId="{B48FE5DE-3643-470C-A70B-F3ACDCF7AA4F}" dt="2025-02-28T19:19:21.972" v="170" actId="403"/>
          <ac:spMkLst>
            <pc:docMk/>
            <pc:sldMk cId="2585395354" sldId="273"/>
            <ac:spMk id="5" creationId="{504BA5A4-C478-4407-B48C-D8929BB06B67}"/>
          </ac:spMkLst>
        </pc:spChg>
      </pc:sldChg>
      <pc:sldChg chg="addSp modSp mod">
        <pc:chgData name="Navid Nasirpourosgoei" userId="50e5733d-ec47-4ddf-8588-c549ffe1c761" providerId="ADAL" clId="{B48FE5DE-3643-470C-A70B-F3ACDCF7AA4F}" dt="2025-02-28T22:09:31.640" v="1081" actId="1076"/>
        <pc:sldMkLst>
          <pc:docMk/>
          <pc:sldMk cId="467441599" sldId="274"/>
        </pc:sldMkLst>
        <pc:spChg chg="add mod">
          <ac:chgData name="Navid Nasirpourosgoei" userId="50e5733d-ec47-4ddf-8588-c549ffe1c761" providerId="ADAL" clId="{B48FE5DE-3643-470C-A70B-F3ACDCF7AA4F}" dt="2025-02-28T21:28:58.856" v="1043" actId="1076"/>
          <ac:spMkLst>
            <pc:docMk/>
            <pc:sldMk cId="467441599" sldId="274"/>
            <ac:spMk id="3" creationId="{14484214-C081-42A2-86F4-ABD68D5CF5DE}"/>
          </ac:spMkLst>
        </pc:spChg>
        <pc:picChg chg="add mod">
          <ac:chgData name="Navid Nasirpourosgoei" userId="50e5733d-ec47-4ddf-8588-c549ffe1c761" providerId="ADAL" clId="{B48FE5DE-3643-470C-A70B-F3ACDCF7AA4F}" dt="2025-02-28T22:09:31.640" v="1081" actId="1076"/>
          <ac:picMkLst>
            <pc:docMk/>
            <pc:sldMk cId="467441599" sldId="274"/>
            <ac:picMk id="2" creationId="{04D9F115-0C23-48B6-8BFD-B2AEE0E67C6D}"/>
          </ac:picMkLst>
        </pc:picChg>
      </pc:sldChg>
      <pc:sldChg chg="addSp modSp mod">
        <pc:chgData name="Navid Nasirpourosgoei" userId="50e5733d-ec47-4ddf-8588-c549ffe1c761" providerId="ADAL" clId="{B48FE5DE-3643-470C-A70B-F3ACDCF7AA4F}" dt="2025-02-28T19:22:37.473" v="232" actId="1076"/>
        <pc:sldMkLst>
          <pc:docMk/>
          <pc:sldMk cId="3719707446" sldId="275"/>
        </pc:sldMkLst>
        <pc:spChg chg="add mod">
          <ac:chgData name="Navid Nasirpourosgoei" userId="50e5733d-ec47-4ddf-8588-c549ffe1c761" providerId="ADAL" clId="{B48FE5DE-3643-470C-A70B-F3ACDCF7AA4F}" dt="2025-02-28T19:22:37.473" v="232" actId="1076"/>
          <ac:spMkLst>
            <pc:docMk/>
            <pc:sldMk cId="3719707446" sldId="275"/>
            <ac:spMk id="3" creationId="{354F987D-86AF-425E-AD41-E6F8AD443D02}"/>
          </ac:spMkLst>
        </pc:spChg>
      </pc:sldChg>
      <pc:sldChg chg="addSp modSp mod">
        <pc:chgData name="Navid Nasirpourosgoei" userId="50e5733d-ec47-4ddf-8588-c549ffe1c761" providerId="ADAL" clId="{B48FE5DE-3643-470C-A70B-F3ACDCF7AA4F}" dt="2025-02-28T19:25:22.101" v="268" actId="2062"/>
        <pc:sldMkLst>
          <pc:docMk/>
          <pc:sldMk cId="2966310409" sldId="276"/>
        </pc:sldMkLst>
        <pc:spChg chg="add mod">
          <ac:chgData name="Navid Nasirpourosgoei" userId="50e5733d-ec47-4ddf-8588-c549ffe1c761" providerId="ADAL" clId="{B48FE5DE-3643-470C-A70B-F3ACDCF7AA4F}" dt="2025-02-28T19:25:00.599" v="260" actId="403"/>
          <ac:spMkLst>
            <pc:docMk/>
            <pc:sldMk cId="2966310409" sldId="276"/>
            <ac:spMk id="4" creationId="{0B34A9B9-3CBD-46EF-B8A1-7A84006BCEBB}"/>
          </ac:spMkLst>
        </pc:spChg>
        <pc:graphicFrameChg chg="add mod modGraphic">
          <ac:chgData name="Navid Nasirpourosgoei" userId="50e5733d-ec47-4ddf-8588-c549ffe1c761" providerId="ADAL" clId="{B48FE5DE-3643-470C-A70B-F3ACDCF7AA4F}" dt="2025-02-28T19:25:22.101" v="268" actId="2062"/>
          <ac:graphicFrameMkLst>
            <pc:docMk/>
            <pc:sldMk cId="2966310409" sldId="276"/>
            <ac:graphicFrameMk id="2" creationId="{246E2B73-A87A-450B-B916-E118A00D0645}"/>
          </ac:graphicFrameMkLst>
        </pc:graphicFrameChg>
      </pc:sldChg>
      <pc:sldChg chg="addSp modSp mod">
        <pc:chgData name="Navid Nasirpourosgoei" userId="50e5733d-ec47-4ddf-8588-c549ffe1c761" providerId="ADAL" clId="{B48FE5DE-3643-470C-A70B-F3ACDCF7AA4F}" dt="2025-02-28T19:28:23.554" v="315" actId="20577"/>
        <pc:sldMkLst>
          <pc:docMk/>
          <pc:sldMk cId="1368640032" sldId="277"/>
        </pc:sldMkLst>
        <pc:spChg chg="add mod">
          <ac:chgData name="Navid Nasirpourosgoei" userId="50e5733d-ec47-4ddf-8588-c549ffe1c761" providerId="ADAL" clId="{B48FE5DE-3643-470C-A70B-F3ACDCF7AA4F}" dt="2025-02-28T19:26:37.158" v="279" actId="1076"/>
          <ac:spMkLst>
            <pc:docMk/>
            <pc:sldMk cId="1368640032" sldId="277"/>
            <ac:spMk id="2" creationId="{A98C0A39-E542-4FE4-9B48-9092D6368083}"/>
          </ac:spMkLst>
        </pc:spChg>
        <pc:spChg chg="add mod">
          <ac:chgData name="Navid Nasirpourosgoei" userId="50e5733d-ec47-4ddf-8588-c549ffe1c761" providerId="ADAL" clId="{B48FE5DE-3643-470C-A70B-F3ACDCF7AA4F}" dt="2025-02-28T19:27:45.893" v="301" actId="1076"/>
          <ac:spMkLst>
            <pc:docMk/>
            <pc:sldMk cId="1368640032" sldId="277"/>
            <ac:spMk id="6" creationId="{C9BA0359-80B3-4DAA-B2EC-687479212D0E}"/>
          </ac:spMkLst>
        </pc:spChg>
        <pc:spChg chg="add mod">
          <ac:chgData name="Navid Nasirpourosgoei" userId="50e5733d-ec47-4ddf-8588-c549ffe1c761" providerId="ADAL" clId="{B48FE5DE-3643-470C-A70B-F3ACDCF7AA4F}" dt="2025-02-28T19:28:23.554" v="315" actId="20577"/>
          <ac:spMkLst>
            <pc:docMk/>
            <pc:sldMk cId="1368640032" sldId="277"/>
            <ac:spMk id="7" creationId="{E305EC93-D908-448E-84CC-2D99CCB8C668}"/>
          </ac:spMkLst>
        </pc:spChg>
        <pc:spChg chg="add mod">
          <ac:chgData name="Navid Nasirpourosgoei" userId="50e5733d-ec47-4ddf-8588-c549ffe1c761" providerId="ADAL" clId="{B48FE5DE-3643-470C-A70B-F3ACDCF7AA4F}" dt="2025-02-28T19:28:08.212" v="310" actId="1076"/>
          <ac:spMkLst>
            <pc:docMk/>
            <pc:sldMk cId="1368640032" sldId="277"/>
            <ac:spMk id="8" creationId="{385DE94C-D5B5-44B5-B80B-9B507FDFA540}"/>
          </ac:spMkLst>
        </pc:spChg>
        <pc:spChg chg="add mod">
          <ac:chgData name="Navid Nasirpourosgoei" userId="50e5733d-ec47-4ddf-8588-c549ffe1c761" providerId="ADAL" clId="{B48FE5DE-3643-470C-A70B-F3ACDCF7AA4F}" dt="2025-02-28T19:28:18.827" v="314" actId="20577"/>
          <ac:spMkLst>
            <pc:docMk/>
            <pc:sldMk cId="1368640032" sldId="277"/>
            <ac:spMk id="9" creationId="{7FC1157F-CF03-4F45-99BA-6E4C610CA285}"/>
          </ac:spMkLst>
        </pc:spChg>
        <pc:spChg chg="add mod">
          <ac:chgData name="Navid Nasirpourosgoei" userId="50e5733d-ec47-4ddf-8588-c549ffe1c761" providerId="ADAL" clId="{B48FE5DE-3643-470C-A70B-F3ACDCF7AA4F}" dt="2025-02-28T19:28:14.202" v="312" actId="20577"/>
          <ac:spMkLst>
            <pc:docMk/>
            <pc:sldMk cId="1368640032" sldId="277"/>
            <ac:spMk id="10" creationId="{F1E7320E-8AD2-4E39-B5C2-84EF9DD0460A}"/>
          </ac:spMkLst>
        </pc:spChg>
        <pc:picChg chg="add mod">
          <ac:chgData name="Navid Nasirpourosgoei" userId="50e5733d-ec47-4ddf-8588-c549ffe1c761" providerId="ADAL" clId="{B48FE5DE-3643-470C-A70B-F3ACDCF7AA4F}" dt="2025-02-28T19:27:47.997" v="302" actId="1076"/>
          <ac:picMkLst>
            <pc:docMk/>
            <pc:sldMk cId="1368640032" sldId="277"/>
            <ac:picMk id="4" creationId="{55A6BC73-00D4-4644-9A05-DEA4019EB8FD}"/>
          </ac:picMkLst>
        </pc:picChg>
      </pc:sldChg>
      <pc:sldChg chg="addSp modSp add mod">
        <pc:chgData name="Navid Nasirpourosgoei" userId="50e5733d-ec47-4ddf-8588-c549ffe1c761" providerId="ADAL" clId="{B48FE5DE-3643-470C-A70B-F3ACDCF7AA4F}" dt="2025-02-28T22:10:50.373" v="1091" actId="20577"/>
        <pc:sldMkLst>
          <pc:docMk/>
          <pc:sldMk cId="1120996786" sldId="278"/>
        </pc:sldMkLst>
        <pc:spChg chg="add mod">
          <ac:chgData name="Navid Nasirpourosgoei" userId="50e5733d-ec47-4ddf-8588-c549ffe1c761" providerId="ADAL" clId="{B48FE5DE-3643-470C-A70B-F3ACDCF7AA4F}" dt="2025-02-28T22:10:50.373" v="1091" actId="20577"/>
          <ac:spMkLst>
            <pc:docMk/>
            <pc:sldMk cId="1120996786" sldId="278"/>
            <ac:spMk id="3" creationId="{F61FC1EA-5477-4128-9F3C-DA6D2691617D}"/>
          </ac:spMkLst>
        </pc:spChg>
      </pc:sldChg>
      <pc:sldChg chg="addSp modSp add mod">
        <pc:chgData name="Navid Nasirpourosgoei" userId="50e5733d-ec47-4ddf-8588-c549ffe1c761" providerId="ADAL" clId="{B48FE5DE-3643-470C-A70B-F3ACDCF7AA4F}" dt="2025-02-28T21:25:30.997" v="1012" actId="1076"/>
        <pc:sldMkLst>
          <pc:docMk/>
          <pc:sldMk cId="3045724814" sldId="279"/>
        </pc:sldMkLst>
        <pc:spChg chg="add mod">
          <ac:chgData name="Navid Nasirpourosgoei" userId="50e5733d-ec47-4ddf-8588-c549ffe1c761" providerId="ADAL" clId="{B48FE5DE-3643-470C-A70B-F3ACDCF7AA4F}" dt="2025-02-28T21:25:30.997" v="1012" actId="1076"/>
          <ac:spMkLst>
            <pc:docMk/>
            <pc:sldMk cId="3045724814" sldId="279"/>
            <ac:spMk id="3" creationId="{24C23568-DA8F-4519-B13B-2395817E2E38}"/>
          </ac:spMkLst>
        </pc:spChg>
        <pc:picChg chg="add mod">
          <ac:chgData name="Navid Nasirpourosgoei" userId="50e5733d-ec47-4ddf-8588-c549ffe1c761" providerId="ADAL" clId="{B48FE5DE-3643-470C-A70B-F3ACDCF7AA4F}" dt="2025-02-28T21:25:25.489" v="1010" actId="14100"/>
          <ac:picMkLst>
            <pc:docMk/>
            <pc:sldMk cId="3045724814" sldId="279"/>
            <ac:picMk id="4" creationId="{1BA15F45-5AC6-4C3F-96F4-C7A0589E338F}"/>
          </ac:picMkLst>
        </pc:picChg>
      </pc:sldChg>
      <pc:sldChg chg="addSp modSp add mod">
        <pc:chgData name="Navid Nasirpourosgoei" userId="50e5733d-ec47-4ddf-8588-c549ffe1c761" providerId="ADAL" clId="{B48FE5DE-3643-470C-A70B-F3ACDCF7AA4F}" dt="2025-02-28T21:29:28.132" v="1049" actId="14100"/>
        <pc:sldMkLst>
          <pc:docMk/>
          <pc:sldMk cId="3179072277" sldId="280"/>
        </pc:sldMkLst>
        <pc:spChg chg="add mod">
          <ac:chgData name="Navid Nasirpourosgoei" userId="50e5733d-ec47-4ddf-8588-c549ffe1c761" providerId="ADAL" clId="{B48FE5DE-3643-470C-A70B-F3ACDCF7AA4F}" dt="2025-02-28T21:29:28.132" v="1049" actId="14100"/>
          <ac:spMkLst>
            <pc:docMk/>
            <pc:sldMk cId="3179072277" sldId="280"/>
            <ac:spMk id="3" creationId="{2D948E81-6146-4E8B-9D7D-6477B18486B7}"/>
          </ac:spMkLst>
        </pc:spChg>
        <pc:picChg chg="add mod">
          <ac:chgData name="Navid Nasirpourosgoei" userId="50e5733d-ec47-4ddf-8588-c549ffe1c761" providerId="ADAL" clId="{B48FE5DE-3643-470C-A70B-F3ACDCF7AA4F}" dt="2025-02-28T21:29:24.612" v="1048" actId="14100"/>
          <ac:picMkLst>
            <pc:docMk/>
            <pc:sldMk cId="3179072277" sldId="280"/>
            <ac:picMk id="4" creationId="{5CF96478-DF85-408D-AA7F-2542714E24FA}"/>
          </ac:picMkLst>
        </pc:picChg>
      </pc:sldChg>
      <pc:sldChg chg="addSp modSp add mod">
        <pc:chgData name="Navid Nasirpourosgoei" userId="50e5733d-ec47-4ddf-8588-c549ffe1c761" providerId="ADAL" clId="{B48FE5DE-3643-470C-A70B-F3ACDCF7AA4F}" dt="2025-02-28T21:26:20.564" v="1021" actId="1076"/>
        <pc:sldMkLst>
          <pc:docMk/>
          <pc:sldMk cId="3596062945" sldId="281"/>
        </pc:sldMkLst>
        <pc:spChg chg="add mod">
          <ac:chgData name="Navid Nasirpourosgoei" userId="50e5733d-ec47-4ddf-8588-c549ffe1c761" providerId="ADAL" clId="{B48FE5DE-3643-470C-A70B-F3ACDCF7AA4F}" dt="2025-02-28T21:25:53.063" v="1013" actId="14100"/>
          <ac:spMkLst>
            <pc:docMk/>
            <pc:sldMk cId="3596062945" sldId="281"/>
            <ac:spMk id="3" creationId="{6B5065E1-4197-4711-978D-1BE1E49FA7CD}"/>
          </ac:spMkLst>
        </pc:spChg>
        <pc:spChg chg="add mod">
          <ac:chgData name="Navid Nasirpourosgoei" userId="50e5733d-ec47-4ddf-8588-c549ffe1c761" providerId="ADAL" clId="{B48FE5DE-3643-470C-A70B-F3ACDCF7AA4F}" dt="2025-02-28T21:26:20.564" v="1021" actId="1076"/>
          <ac:spMkLst>
            <pc:docMk/>
            <pc:sldMk cId="3596062945" sldId="281"/>
            <ac:spMk id="5" creationId="{C491E71C-691E-422E-90E2-30662721CA9D}"/>
          </ac:spMkLst>
        </pc:spChg>
        <pc:picChg chg="add mod">
          <ac:chgData name="Navid Nasirpourosgoei" userId="50e5733d-ec47-4ddf-8588-c549ffe1c761" providerId="ADAL" clId="{B48FE5DE-3643-470C-A70B-F3ACDCF7AA4F}" dt="2025-02-28T21:26:12.312" v="1018" actId="14100"/>
          <ac:picMkLst>
            <pc:docMk/>
            <pc:sldMk cId="3596062945" sldId="281"/>
            <ac:picMk id="4" creationId="{12D1EC70-000E-4A45-A9E4-F6D3AB6F0687}"/>
          </ac:picMkLst>
        </pc:picChg>
      </pc:sldChg>
      <pc:sldChg chg="addSp delSp modSp add mod">
        <pc:chgData name="Navid Nasirpourosgoei" userId="50e5733d-ec47-4ddf-8588-c549ffe1c761" providerId="ADAL" clId="{B48FE5DE-3643-470C-A70B-F3ACDCF7AA4F}" dt="2025-02-28T19:40:12.366" v="496"/>
        <pc:sldMkLst>
          <pc:docMk/>
          <pc:sldMk cId="1898272336" sldId="282"/>
        </pc:sldMkLst>
        <pc:spChg chg="add mod">
          <ac:chgData name="Navid Nasirpourosgoei" userId="50e5733d-ec47-4ddf-8588-c549ffe1c761" providerId="ADAL" clId="{B48FE5DE-3643-470C-A70B-F3ACDCF7AA4F}" dt="2025-02-28T19:39:02.603" v="494" actId="1076"/>
          <ac:spMkLst>
            <pc:docMk/>
            <pc:sldMk cId="1898272336" sldId="282"/>
            <ac:spMk id="3" creationId="{39643C91-4CC1-4668-9B50-602627B06644}"/>
          </ac:spMkLst>
        </pc:spChg>
        <pc:graphicFrameChg chg="add del mod">
          <ac:chgData name="Navid Nasirpourosgoei" userId="50e5733d-ec47-4ddf-8588-c549ffe1c761" providerId="ADAL" clId="{B48FE5DE-3643-470C-A70B-F3ACDCF7AA4F}" dt="2025-02-28T19:40:12.366" v="496"/>
          <ac:graphicFrameMkLst>
            <pc:docMk/>
            <pc:sldMk cId="1898272336" sldId="282"/>
            <ac:graphicFrameMk id="4" creationId="{9D770F25-032E-45E1-AF9C-F9071D8CBF63}"/>
          </ac:graphicFrameMkLst>
        </pc:graphicFrameChg>
      </pc:sldChg>
      <pc:sldChg chg="addSp modSp add mod ord">
        <pc:chgData name="Navid Nasirpourosgoei" userId="50e5733d-ec47-4ddf-8588-c549ffe1c761" providerId="ADAL" clId="{B48FE5DE-3643-470C-A70B-F3ACDCF7AA4F}" dt="2025-02-28T19:20:48.862" v="197" actId="1076"/>
        <pc:sldMkLst>
          <pc:docMk/>
          <pc:sldMk cId="745862687" sldId="283"/>
        </pc:sldMkLst>
        <pc:picChg chg="add mod">
          <ac:chgData name="Navid Nasirpourosgoei" userId="50e5733d-ec47-4ddf-8588-c549ffe1c761" providerId="ADAL" clId="{B48FE5DE-3643-470C-A70B-F3ACDCF7AA4F}" dt="2025-02-28T19:20:48.862" v="197" actId="1076"/>
          <ac:picMkLst>
            <pc:docMk/>
            <pc:sldMk cId="745862687" sldId="283"/>
            <ac:picMk id="3" creationId="{BD7B6727-BBDE-4B5B-90B4-D40D95173029}"/>
          </ac:picMkLst>
        </pc:picChg>
      </pc:sldChg>
      <pc:sldChg chg="addSp delSp modSp new mod">
        <pc:chgData name="Navid Nasirpourosgoei" userId="50e5733d-ec47-4ddf-8588-c549ffe1c761" providerId="ADAL" clId="{B48FE5DE-3643-470C-A70B-F3ACDCF7AA4F}" dt="2025-02-28T19:40:50.207" v="506" actId="12385"/>
        <pc:sldMkLst>
          <pc:docMk/>
          <pc:sldMk cId="1013752229" sldId="284"/>
        </pc:sldMkLst>
        <pc:spChg chg="del">
          <ac:chgData name="Navid Nasirpourosgoei" userId="50e5733d-ec47-4ddf-8588-c549ffe1c761" providerId="ADAL" clId="{B48FE5DE-3643-470C-A70B-F3ACDCF7AA4F}" dt="2025-02-28T19:40:18.200" v="499" actId="478"/>
          <ac:spMkLst>
            <pc:docMk/>
            <pc:sldMk cId="1013752229" sldId="284"/>
            <ac:spMk id="2" creationId="{F8555F1E-2448-433A-A358-178CA973FE2E}"/>
          </ac:spMkLst>
        </pc:spChg>
        <pc:spChg chg="del">
          <ac:chgData name="Navid Nasirpourosgoei" userId="50e5733d-ec47-4ddf-8588-c549ffe1c761" providerId="ADAL" clId="{B48FE5DE-3643-470C-A70B-F3ACDCF7AA4F}" dt="2025-02-28T19:40:17.309" v="498" actId="478"/>
          <ac:spMkLst>
            <pc:docMk/>
            <pc:sldMk cId="1013752229" sldId="284"/>
            <ac:spMk id="3" creationId="{3D641307-E7C9-4C21-9F13-B2B4235174E4}"/>
          </ac:spMkLst>
        </pc:spChg>
        <pc:graphicFrameChg chg="add mod modGraphic">
          <ac:chgData name="Navid Nasirpourosgoei" userId="50e5733d-ec47-4ddf-8588-c549ffe1c761" providerId="ADAL" clId="{B48FE5DE-3643-470C-A70B-F3ACDCF7AA4F}" dt="2025-02-28T19:40:50.207" v="506" actId="12385"/>
          <ac:graphicFrameMkLst>
            <pc:docMk/>
            <pc:sldMk cId="1013752229" sldId="284"/>
            <ac:graphicFrameMk id="4" creationId="{4C9C0F9D-1A0B-4C46-93C8-7232E9EAB3BD}"/>
          </ac:graphicFrameMkLst>
        </pc:graphicFrameChg>
      </pc:sldChg>
      <pc:sldChg chg="addSp delSp modSp new mod">
        <pc:chgData name="Navid Nasirpourosgoei" userId="50e5733d-ec47-4ddf-8588-c549ffe1c761" providerId="ADAL" clId="{B48FE5DE-3643-470C-A70B-F3ACDCF7AA4F}" dt="2025-02-28T21:27:10.812" v="1027" actId="14100"/>
        <pc:sldMkLst>
          <pc:docMk/>
          <pc:sldMk cId="3256352070" sldId="285"/>
        </pc:sldMkLst>
        <pc:spChg chg="del">
          <ac:chgData name="Navid Nasirpourosgoei" userId="50e5733d-ec47-4ddf-8588-c549ffe1c761" providerId="ADAL" clId="{B48FE5DE-3643-470C-A70B-F3ACDCF7AA4F}" dt="2025-02-28T20:36:11.858" v="508" actId="478"/>
          <ac:spMkLst>
            <pc:docMk/>
            <pc:sldMk cId="3256352070" sldId="285"/>
            <ac:spMk id="2" creationId="{86989165-5FD9-4D96-A57E-E18D7C6DFC6E}"/>
          </ac:spMkLst>
        </pc:spChg>
        <pc:spChg chg="del">
          <ac:chgData name="Navid Nasirpourosgoei" userId="50e5733d-ec47-4ddf-8588-c549ffe1c761" providerId="ADAL" clId="{B48FE5DE-3643-470C-A70B-F3ACDCF7AA4F}" dt="2025-02-28T20:36:14.554" v="509" actId="478"/>
          <ac:spMkLst>
            <pc:docMk/>
            <pc:sldMk cId="3256352070" sldId="285"/>
            <ac:spMk id="3" creationId="{8BF43FB9-C5CD-4B80-9950-BDB62136EC81}"/>
          </ac:spMkLst>
        </pc:spChg>
        <pc:spChg chg="add mod">
          <ac:chgData name="Navid Nasirpourosgoei" userId="50e5733d-ec47-4ddf-8588-c549ffe1c761" providerId="ADAL" clId="{B48FE5DE-3643-470C-A70B-F3ACDCF7AA4F}" dt="2025-02-28T20:37:28.026" v="538" actId="20577"/>
          <ac:spMkLst>
            <pc:docMk/>
            <pc:sldMk cId="3256352070" sldId="285"/>
            <ac:spMk id="5" creationId="{D082A37A-973E-4274-98DA-3299B3095712}"/>
          </ac:spMkLst>
        </pc:spChg>
        <pc:spChg chg="add mod">
          <ac:chgData name="Navid Nasirpourosgoei" userId="50e5733d-ec47-4ddf-8588-c549ffe1c761" providerId="ADAL" clId="{B48FE5DE-3643-470C-A70B-F3ACDCF7AA4F}" dt="2025-02-28T21:26:54.226" v="1023" actId="1076"/>
          <ac:spMkLst>
            <pc:docMk/>
            <pc:sldMk cId="3256352070" sldId="285"/>
            <ac:spMk id="7" creationId="{DCA14FD3-11E0-46AC-B1F9-D2DC317F100C}"/>
          </ac:spMkLst>
        </pc:spChg>
        <pc:picChg chg="add mod">
          <ac:chgData name="Navid Nasirpourosgoei" userId="50e5733d-ec47-4ddf-8588-c549ffe1c761" providerId="ADAL" clId="{B48FE5DE-3643-470C-A70B-F3ACDCF7AA4F}" dt="2025-02-28T21:27:10.812" v="1027" actId="14100"/>
          <ac:picMkLst>
            <pc:docMk/>
            <pc:sldMk cId="3256352070" sldId="285"/>
            <ac:picMk id="4" creationId="{40FE5011-9192-4713-94EA-152DB6F091EF}"/>
          </ac:picMkLst>
        </pc:picChg>
      </pc:sldChg>
      <pc:sldChg chg="addSp delSp modSp new mod">
        <pc:chgData name="Navid Nasirpourosgoei" userId="50e5733d-ec47-4ddf-8588-c549ffe1c761" providerId="ADAL" clId="{B48FE5DE-3643-470C-A70B-F3ACDCF7AA4F}" dt="2025-02-28T20:42:57.126" v="659" actId="1076"/>
        <pc:sldMkLst>
          <pc:docMk/>
          <pc:sldMk cId="3069081130" sldId="286"/>
        </pc:sldMkLst>
        <pc:spChg chg="del">
          <ac:chgData name="Navid Nasirpourosgoei" userId="50e5733d-ec47-4ddf-8588-c549ffe1c761" providerId="ADAL" clId="{B48FE5DE-3643-470C-A70B-F3ACDCF7AA4F}" dt="2025-02-28T20:37:39.352" v="541" actId="478"/>
          <ac:spMkLst>
            <pc:docMk/>
            <pc:sldMk cId="3069081130" sldId="286"/>
            <ac:spMk id="2" creationId="{85D925FA-8BA9-4424-8AB4-DE95EEFCA58A}"/>
          </ac:spMkLst>
        </pc:spChg>
        <pc:spChg chg="del">
          <ac:chgData name="Navid Nasirpourosgoei" userId="50e5733d-ec47-4ddf-8588-c549ffe1c761" providerId="ADAL" clId="{B48FE5DE-3643-470C-A70B-F3ACDCF7AA4F}" dt="2025-02-28T20:37:38.163" v="540" actId="478"/>
          <ac:spMkLst>
            <pc:docMk/>
            <pc:sldMk cId="3069081130" sldId="286"/>
            <ac:spMk id="3" creationId="{96A26584-CA9B-4742-8639-32F16C58552E}"/>
          </ac:spMkLst>
        </pc:spChg>
        <pc:spChg chg="add del mod">
          <ac:chgData name="Navid Nasirpourosgoei" userId="50e5733d-ec47-4ddf-8588-c549ffe1c761" providerId="ADAL" clId="{B48FE5DE-3643-470C-A70B-F3ACDCF7AA4F}" dt="2025-02-28T20:40:07.701" v="587" actId="21"/>
          <ac:spMkLst>
            <pc:docMk/>
            <pc:sldMk cId="3069081130" sldId="286"/>
            <ac:spMk id="4" creationId="{FC50CF08-3814-4F9C-A321-8AA52E896D81}"/>
          </ac:spMkLst>
        </pc:spChg>
        <pc:spChg chg="add mod">
          <ac:chgData name="Navid Nasirpourosgoei" userId="50e5733d-ec47-4ddf-8588-c549ffe1c761" providerId="ADAL" clId="{B48FE5DE-3643-470C-A70B-F3ACDCF7AA4F}" dt="2025-02-28T20:42:07.914" v="638" actId="404"/>
          <ac:spMkLst>
            <pc:docMk/>
            <pc:sldMk cId="3069081130" sldId="286"/>
            <ac:spMk id="6" creationId="{F6336D76-C4BB-4C83-9CEA-C6A90A939DF1}"/>
          </ac:spMkLst>
        </pc:spChg>
        <pc:spChg chg="add mod">
          <ac:chgData name="Navid Nasirpourosgoei" userId="50e5733d-ec47-4ddf-8588-c549ffe1c761" providerId="ADAL" clId="{B48FE5DE-3643-470C-A70B-F3ACDCF7AA4F}" dt="2025-02-28T20:42:57.126" v="659" actId="1076"/>
          <ac:spMkLst>
            <pc:docMk/>
            <pc:sldMk cId="3069081130" sldId="286"/>
            <ac:spMk id="8" creationId="{97AD6489-9117-4053-8EF6-887AB6CF11E0}"/>
          </ac:spMkLst>
        </pc:spChg>
        <pc:spChg chg="add mod">
          <ac:chgData name="Navid Nasirpourosgoei" userId="50e5733d-ec47-4ddf-8588-c549ffe1c761" providerId="ADAL" clId="{B48FE5DE-3643-470C-A70B-F3ACDCF7AA4F}" dt="2025-02-28T20:42:54.041" v="658" actId="2710"/>
          <ac:spMkLst>
            <pc:docMk/>
            <pc:sldMk cId="3069081130" sldId="286"/>
            <ac:spMk id="10" creationId="{E51D6F51-43E1-450C-A50C-0AACE9AA9085}"/>
          </ac:spMkLst>
        </pc:spChg>
      </pc:sldChg>
      <pc:sldChg chg="addSp modSp add mod">
        <pc:chgData name="Navid Nasirpourosgoei" userId="50e5733d-ec47-4ddf-8588-c549ffe1c761" providerId="ADAL" clId="{B48FE5DE-3643-470C-A70B-F3ACDCF7AA4F}" dt="2025-02-28T20:49:03.466" v="740" actId="20577"/>
        <pc:sldMkLst>
          <pc:docMk/>
          <pc:sldMk cId="4204318299" sldId="287"/>
        </pc:sldMkLst>
        <pc:spChg chg="add mod">
          <ac:chgData name="Navid Nasirpourosgoei" userId="50e5733d-ec47-4ddf-8588-c549ffe1c761" providerId="ADAL" clId="{B48FE5DE-3643-470C-A70B-F3ACDCF7AA4F}" dt="2025-02-28T20:49:03.466" v="740" actId="20577"/>
          <ac:spMkLst>
            <pc:docMk/>
            <pc:sldMk cId="4204318299" sldId="287"/>
            <ac:spMk id="2" creationId="{775261A0-2987-4013-BC44-57AB3C6C5B59}"/>
          </ac:spMkLst>
        </pc:spChg>
      </pc:sldChg>
      <pc:sldChg chg="addSp modSp add mod">
        <pc:chgData name="Navid Nasirpourosgoei" userId="50e5733d-ec47-4ddf-8588-c549ffe1c761" providerId="ADAL" clId="{B48FE5DE-3643-470C-A70B-F3ACDCF7AA4F}" dt="2025-02-28T20:51:06.450" v="755" actId="1076"/>
        <pc:sldMkLst>
          <pc:docMk/>
          <pc:sldMk cId="1807929215" sldId="288"/>
        </pc:sldMkLst>
        <pc:spChg chg="add mod">
          <ac:chgData name="Navid Nasirpourosgoei" userId="50e5733d-ec47-4ddf-8588-c549ffe1c761" providerId="ADAL" clId="{B48FE5DE-3643-470C-A70B-F3ACDCF7AA4F}" dt="2025-02-28T20:51:06.450" v="755" actId="1076"/>
          <ac:spMkLst>
            <pc:docMk/>
            <pc:sldMk cId="1807929215" sldId="288"/>
            <ac:spMk id="3" creationId="{E4389ED7-C09C-423E-BF5A-0C4C7A08A72E}"/>
          </ac:spMkLst>
        </pc:spChg>
      </pc:sldChg>
      <pc:sldChg chg="addSp modSp add mod ord">
        <pc:chgData name="Navid Nasirpourosgoei" userId="50e5733d-ec47-4ddf-8588-c549ffe1c761" providerId="ADAL" clId="{B48FE5DE-3643-470C-A70B-F3ACDCF7AA4F}" dt="2025-02-28T20:46:08.976" v="688"/>
        <pc:sldMkLst>
          <pc:docMk/>
          <pc:sldMk cId="4187431155" sldId="289"/>
        </pc:sldMkLst>
        <pc:spChg chg="add mod">
          <ac:chgData name="Navid Nasirpourosgoei" userId="50e5733d-ec47-4ddf-8588-c549ffe1c761" providerId="ADAL" clId="{B48FE5DE-3643-470C-A70B-F3ACDCF7AA4F}" dt="2025-02-28T20:46:05.542" v="686" actId="403"/>
          <ac:spMkLst>
            <pc:docMk/>
            <pc:sldMk cId="4187431155" sldId="289"/>
            <ac:spMk id="3" creationId="{243D7F65-7754-40A8-8631-09D1767B73AD}"/>
          </ac:spMkLst>
        </pc:spChg>
      </pc:sldChg>
      <pc:sldChg chg="addSp modSp add mod">
        <pc:chgData name="Navid Nasirpourosgoei" userId="50e5733d-ec47-4ddf-8588-c549ffe1c761" providerId="ADAL" clId="{B48FE5DE-3643-470C-A70B-F3ACDCF7AA4F}" dt="2025-02-28T20:53:53.632" v="806" actId="1076"/>
        <pc:sldMkLst>
          <pc:docMk/>
          <pc:sldMk cId="1778735980" sldId="290"/>
        </pc:sldMkLst>
        <pc:spChg chg="add mod">
          <ac:chgData name="Navid Nasirpourosgoei" userId="50e5733d-ec47-4ddf-8588-c549ffe1c761" providerId="ADAL" clId="{B48FE5DE-3643-470C-A70B-F3ACDCF7AA4F}" dt="2025-02-28T20:53:53.632" v="806" actId="1076"/>
          <ac:spMkLst>
            <pc:docMk/>
            <pc:sldMk cId="1778735980" sldId="290"/>
            <ac:spMk id="3" creationId="{03346311-310F-438A-B4FF-88278AD5FA21}"/>
          </ac:spMkLst>
        </pc:spChg>
      </pc:sldChg>
      <pc:sldChg chg="addSp modSp add mod ord">
        <pc:chgData name="Navid Nasirpourosgoei" userId="50e5733d-ec47-4ddf-8588-c549ffe1c761" providerId="ADAL" clId="{B48FE5DE-3643-470C-A70B-F3ACDCF7AA4F}" dt="2025-02-28T20:40:22.024" v="591" actId="1076"/>
        <pc:sldMkLst>
          <pc:docMk/>
          <pc:sldMk cId="2840689795" sldId="291"/>
        </pc:sldMkLst>
        <pc:spChg chg="add mod">
          <ac:chgData name="Navid Nasirpourosgoei" userId="50e5733d-ec47-4ddf-8588-c549ffe1c761" providerId="ADAL" clId="{B48FE5DE-3643-470C-A70B-F3ACDCF7AA4F}" dt="2025-02-28T20:40:22.024" v="591" actId="1076"/>
          <ac:spMkLst>
            <pc:docMk/>
            <pc:sldMk cId="2840689795" sldId="291"/>
            <ac:spMk id="3" creationId="{9C947F34-C398-4273-A607-DB7D172070FA}"/>
          </ac:spMkLst>
        </pc:spChg>
        <pc:spChg chg="add mod">
          <ac:chgData name="Navid Nasirpourosgoei" userId="50e5733d-ec47-4ddf-8588-c549ffe1c761" providerId="ADAL" clId="{B48FE5DE-3643-470C-A70B-F3ACDCF7AA4F}" dt="2025-02-28T20:40:19.657" v="590" actId="1076"/>
          <ac:spMkLst>
            <pc:docMk/>
            <pc:sldMk cId="2840689795" sldId="291"/>
            <ac:spMk id="4" creationId="{740F6112-49F5-482A-AE0D-D70730E80806}"/>
          </ac:spMkLst>
        </pc:spChg>
      </pc:sldChg>
      <pc:sldChg chg="addSp modSp add mod">
        <pc:chgData name="Navid Nasirpourosgoei" userId="50e5733d-ec47-4ddf-8588-c549ffe1c761" providerId="ADAL" clId="{B48FE5DE-3643-470C-A70B-F3ACDCF7AA4F}" dt="2025-02-28T20:56:16.973" v="829" actId="1076"/>
        <pc:sldMkLst>
          <pc:docMk/>
          <pc:sldMk cId="4124135756" sldId="292"/>
        </pc:sldMkLst>
        <pc:spChg chg="add mod">
          <ac:chgData name="Navid Nasirpourosgoei" userId="50e5733d-ec47-4ddf-8588-c549ffe1c761" providerId="ADAL" clId="{B48FE5DE-3643-470C-A70B-F3ACDCF7AA4F}" dt="2025-02-28T20:56:16.973" v="829" actId="1076"/>
          <ac:spMkLst>
            <pc:docMk/>
            <pc:sldMk cId="4124135756" sldId="292"/>
            <ac:spMk id="3" creationId="{548DA9EB-5A49-4E87-96BE-3394351B58D2}"/>
          </ac:spMkLst>
        </pc:spChg>
      </pc:sldChg>
      <pc:sldChg chg="addSp modSp add mod">
        <pc:chgData name="Navid Nasirpourosgoei" userId="50e5733d-ec47-4ddf-8588-c549ffe1c761" providerId="ADAL" clId="{B48FE5DE-3643-470C-A70B-F3ACDCF7AA4F}" dt="2025-02-28T22:24:18.707" v="1094" actId="1076"/>
        <pc:sldMkLst>
          <pc:docMk/>
          <pc:sldMk cId="2622492188" sldId="293"/>
        </pc:sldMkLst>
        <pc:spChg chg="add mod">
          <ac:chgData name="Navid Nasirpourosgoei" userId="50e5733d-ec47-4ddf-8588-c549ffe1c761" providerId="ADAL" clId="{B48FE5DE-3643-470C-A70B-F3ACDCF7AA4F}" dt="2025-02-28T22:24:18.707" v="1094" actId="1076"/>
          <ac:spMkLst>
            <pc:docMk/>
            <pc:sldMk cId="2622492188" sldId="293"/>
            <ac:spMk id="3" creationId="{78F41C5F-F9EE-44C4-9CA2-CE23E54452C7}"/>
          </ac:spMkLst>
        </pc:spChg>
      </pc:sldChg>
      <pc:sldChg chg="addSp modSp add mod ord">
        <pc:chgData name="Navid Nasirpourosgoei" userId="50e5733d-ec47-4ddf-8588-c549ffe1c761" providerId="ADAL" clId="{B48FE5DE-3643-470C-A70B-F3ACDCF7AA4F}" dt="2025-02-28T20:53:18.714" v="793"/>
        <pc:sldMkLst>
          <pc:docMk/>
          <pc:sldMk cId="363366923" sldId="294"/>
        </pc:sldMkLst>
        <pc:spChg chg="add mod">
          <ac:chgData name="Navid Nasirpourosgoei" userId="50e5733d-ec47-4ddf-8588-c549ffe1c761" providerId="ADAL" clId="{B48FE5DE-3643-470C-A70B-F3ACDCF7AA4F}" dt="2025-02-28T20:53:03.437" v="791" actId="1076"/>
          <ac:spMkLst>
            <pc:docMk/>
            <pc:sldMk cId="363366923" sldId="294"/>
            <ac:spMk id="3" creationId="{4D2ACB4A-7A3B-40A9-8253-34AC68AEBB79}"/>
          </ac:spMkLst>
        </pc:spChg>
      </pc:sldChg>
      <pc:sldChg chg="addSp delSp modSp new mod">
        <pc:chgData name="Navid Nasirpourosgoei" userId="50e5733d-ec47-4ddf-8588-c549ffe1c761" providerId="ADAL" clId="{B48FE5DE-3643-470C-A70B-F3ACDCF7AA4F}" dt="2025-02-28T21:30:17.997" v="1062" actId="1076"/>
        <pc:sldMkLst>
          <pc:docMk/>
          <pc:sldMk cId="3687507861" sldId="295"/>
        </pc:sldMkLst>
        <pc:spChg chg="del">
          <ac:chgData name="Navid Nasirpourosgoei" userId="50e5733d-ec47-4ddf-8588-c549ffe1c761" providerId="ADAL" clId="{B48FE5DE-3643-470C-A70B-F3ACDCF7AA4F}" dt="2025-02-28T20:56:41.537" v="832" actId="478"/>
          <ac:spMkLst>
            <pc:docMk/>
            <pc:sldMk cId="3687507861" sldId="295"/>
            <ac:spMk id="2" creationId="{E7343088-58ED-41D7-AB1D-371C0512CFB8}"/>
          </ac:spMkLst>
        </pc:spChg>
        <pc:spChg chg="del">
          <ac:chgData name="Navid Nasirpourosgoei" userId="50e5733d-ec47-4ddf-8588-c549ffe1c761" providerId="ADAL" clId="{B48FE5DE-3643-470C-A70B-F3ACDCF7AA4F}" dt="2025-02-28T20:56:40.855" v="831" actId="478"/>
          <ac:spMkLst>
            <pc:docMk/>
            <pc:sldMk cId="3687507861" sldId="295"/>
            <ac:spMk id="3" creationId="{FD5A1C48-2E6E-43B5-BCE9-D7B25BA526FE}"/>
          </ac:spMkLst>
        </pc:spChg>
        <pc:spChg chg="add mod">
          <ac:chgData name="Navid Nasirpourosgoei" userId="50e5733d-ec47-4ddf-8588-c549ffe1c761" providerId="ADAL" clId="{B48FE5DE-3643-470C-A70B-F3ACDCF7AA4F}" dt="2025-02-28T21:30:17.369" v="1061" actId="1076"/>
          <ac:spMkLst>
            <pc:docMk/>
            <pc:sldMk cId="3687507861" sldId="295"/>
            <ac:spMk id="5" creationId="{273387FF-72A3-458C-9AC5-950564880CB4}"/>
          </ac:spMkLst>
        </pc:spChg>
        <pc:picChg chg="add mod">
          <ac:chgData name="Navid Nasirpourosgoei" userId="50e5733d-ec47-4ddf-8588-c549ffe1c761" providerId="ADAL" clId="{B48FE5DE-3643-470C-A70B-F3ACDCF7AA4F}" dt="2025-02-28T21:30:17.997" v="1062" actId="1076"/>
          <ac:picMkLst>
            <pc:docMk/>
            <pc:sldMk cId="3687507861" sldId="295"/>
            <ac:picMk id="3" creationId="{9985F6AF-FB3B-454C-965E-EFB0E68D9B2B}"/>
          </ac:picMkLst>
        </pc:picChg>
      </pc:sldChg>
      <pc:sldChg chg="addSp modSp add mod">
        <pc:chgData name="Navid Nasirpourosgoei" userId="50e5733d-ec47-4ddf-8588-c549ffe1c761" providerId="ADAL" clId="{B48FE5DE-3643-470C-A70B-F3ACDCF7AA4F}" dt="2025-02-28T21:03:10.931" v="924" actId="1076"/>
        <pc:sldMkLst>
          <pc:docMk/>
          <pc:sldMk cId="1803289236" sldId="296"/>
        </pc:sldMkLst>
        <pc:spChg chg="add mod">
          <ac:chgData name="Navid Nasirpourosgoei" userId="50e5733d-ec47-4ddf-8588-c549ffe1c761" providerId="ADAL" clId="{B48FE5DE-3643-470C-A70B-F3ACDCF7AA4F}" dt="2025-02-28T21:03:10.931" v="924" actId="1076"/>
          <ac:spMkLst>
            <pc:docMk/>
            <pc:sldMk cId="1803289236" sldId="296"/>
            <ac:spMk id="3" creationId="{848EC0A0-D5C0-4C83-9A66-68C6D9579F3D}"/>
          </ac:spMkLst>
        </pc:spChg>
      </pc:sldChg>
      <pc:sldChg chg="addSp modSp add mod">
        <pc:chgData name="Navid Nasirpourosgoei" userId="50e5733d-ec47-4ddf-8588-c549ffe1c761" providerId="ADAL" clId="{B48FE5DE-3643-470C-A70B-F3ACDCF7AA4F}" dt="2025-02-28T21:28:08.638" v="1039" actId="1076"/>
        <pc:sldMkLst>
          <pc:docMk/>
          <pc:sldMk cId="2302108379" sldId="297"/>
        </pc:sldMkLst>
        <pc:spChg chg="add mod">
          <ac:chgData name="Navid Nasirpourosgoei" userId="50e5733d-ec47-4ddf-8588-c549ffe1c761" providerId="ADAL" clId="{B48FE5DE-3643-470C-A70B-F3ACDCF7AA4F}" dt="2025-02-28T21:28:08.638" v="1039" actId="1076"/>
          <ac:spMkLst>
            <pc:docMk/>
            <pc:sldMk cId="2302108379" sldId="297"/>
            <ac:spMk id="3" creationId="{A68F1D61-885E-45E1-83C8-8F42A18E20A0}"/>
          </ac:spMkLst>
        </pc:spChg>
        <pc:picChg chg="add mod">
          <ac:chgData name="Navid Nasirpourosgoei" userId="50e5733d-ec47-4ddf-8588-c549ffe1c761" providerId="ADAL" clId="{B48FE5DE-3643-470C-A70B-F3ACDCF7AA4F}" dt="2025-02-28T21:28:05.900" v="1038" actId="14100"/>
          <ac:picMkLst>
            <pc:docMk/>
            <pc:sldMk cId="2302108379" sldId="297"/>
            <ac:picMk id="4" creationId="{613871F6-8896-48F3-9536-062AB012ADCE}"/>
          </ac:picMkLst>
        </pc:picChg>
      </pc:sldChg>
      <pc:sldChg chg="addSp modSp add mod ord">
        <pc:chgData name="Navid Nasirpourosgoei" userId="50e5733d-ec47-4ddf-8588-c549ffe1c761" providerId="ADAL" clId="{B48FE5DE-3643-470C-A70B-F3ACDCF7AA4F}" dt="2025-02-28T21:27:41.500" v="1030" actId="1076"/>
        <pc:sldMkLst>
          <pc:docMk/>
          <pc:sldMk cId="3902036006" sldId="298"/>
        </pc:sldMkLst>
        <pc:spChg chg="add mod">
          <ac:chgData name="Navid Nasirpourosgoei" userId="50e5733d-ec47-4ddf-8588-c549ffe1c761" providerId="ADAL" clId="{B48FE5DE-3643-470C-A70B-F3ACDCF7AA4F}" dt="2025-02-28T21:00:05.827" v="854" actId="1076"/>
          <ac:spMkLst>
            <pc:docMk/>
            <pc:sldMk cId="3902036006" sldId="298"/>
            <ac:spMk id="3" creationId="{92645E3D-4773-4F01-BDBF-0A46E3FD652B}"/>
          </ac:spMkLst>
        </pc:spChg>
        <pc:picChg chg="add mod">
          <ac:chgData name="Navid Nasirpourosgoei" userId="50e5733d-ec47-4ddf-8588-c549ffe1c761" providerId="ADAL" clId="{B48FE5DE-3643-470C-A70B-F3ACDCF7AA4F}" dt="2025-02-28T21:27:41.500" v="1030" actId="1076"/>
          <ac:picMkLst>
            <pc:docMk/>
            <pc:sldMk cId="3902036006" sldId="298"/>
            <ac:picMk id="4" creationId="{DB21B002-36BD-4172-9BF9-537770DBD37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ED96577-CB0E-49DD-A9A7-22868EAD43EB}"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32479-7CB6-4520-A9E3-1C01609B9F09}" type="slidenum">
              <a:rPr lang="en-GB" smtClean="0"/>
              <a:t>‹#›</a:t>
            </a:fld>
            <a:endParaRPr lang="en-GB"/>
          </a:p>
        </p:txBody>
      </p:sp>
    </p:spTree>
    <p:extLst>
      <p:ext uri="{BB962C8B-B14F-4D97-AF65-F5344CB8AC3E}">
        <p14:creationId xmlns:p14="http://schemas.microsoft.com/office/powerpoint/2010/main" val="3581756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ED96577-CB0E-49DD-A9A7-22868EAD43EB}"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32479-7CB6-4520-A9E3-1C01609B9F09}" type="slidenum">
              <a:rPr lang="en-GB" smtClean="0"/>
              <a:t>‹#›</a:t>
            </a:fld>
            <a:endParaRPr lang="en-GB"/>
          </a:p>
        </p:txBody>
      </p:sp>
    </p:spTree>
    <p:extLst>
      <p:ext uri="{BB962C8B-B14F-4D97-AF65-F5344CB8AC3E}">
        <p14:creationId xmlns:p14="http://schemas.microsoft.com/office/powerpoint/2010/main" val="4177371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D96577-CB0E-49DD-A9A7-22868EAD43EB}"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32479-7CB6-4520-A9E3-1C01609B9F09}" type="slidenum">
              <a:rPr lang="en-GB" smtClean="0"/>
              <a:t>‹#›</a:t>
            </a:fld>
            <a:endParaRPr lang="en-GB"/>
          </a:p>
        </p:txBody>
      </p:sp>
    </p:spTree>
    <p:extLst>
      <p:ext uri="{BB962C8B-B14F-4D97-AF65-F5344CB8AC3E}">
        <p14:creationId xmlns:p14="http://schemas.microsoft.com/office/powerpoint/2010/main" val="2939994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ED96577-CB0E-49DD-A9A7-22868EAD43EB}"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D32479-7CB6-4520-A9E3-1C01609B9F09}" type="slidenum">
              <a:rPr lang="en-GB" smtClean="0"/>
              <a:t>‹#›</a:t>
            </a:fld>
            <a:endParaRPr lang="en-GB"/>
          </a:p>
        </p:txBody>
      </p:sp>
    </p:spTree>
    <p:extLst>
      <p:ext uri="{BB962C8B-B14F-4D97-AF65-F5344CB8AC3E}">
        <p14:creationId xmlns:p14="http://schemas.microsoft.com/office/powerpoint/2010/main" val="671019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ED96577-CB0E-49DD-A9A7-22868EAD43EB}" type="datetimeFigureOut">
              <a:rPr lang="en-GB" smtClean="0"/>
              <a:t>28/02/2025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D32479-7CB6-4520-A9E3-1C01609B9F09}" type="slidenum">
              <a:rPr lang="en-GB" smtClean="0"/>
              <a:t>‹#›</a:t>
            </a:fld>
            <a:endParaRPr lang="en-GB"/>
          </a:p>
        </p:txBody>
      </p:sp>
    </p:spTree>
    <p:extLst>
      <p:ext uri="{BB962C8B-B14F-4D97-AF65-F5344CB8AC3E}">
        <p14:creationId xmlns:p14="http://schemas.microsoft.com/office/powerpoint/2010/main" val="307325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ED96577-CB0E-49DD-A9A7-22868EAD43EB}" type="datetimeFigureOut">
              <a:rPr lang="en-GB" smtClean="0"/>
              <a:t>28/02/2025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D32479-7CB6-4520-A9E3-1C01609B9F09}" type="slidenum">
              <a:rPr lang="en-GB" smtClean="0"/>
              <a:t>‹#›</a:t>
            </a:fld>
            <a:endParaRPr lang="en-GB"/>
          </a:p>
        </p:txBody>
      </p:sp>
    </p:spTree>
    <p:extLst>
      <p:ext uri="{BB962C8B-B14F-4D97-AF65-F5344CB8AC3E}">
        <p14:creationId xmlns:p14="http://schemas.microsoft.com/office/powerpoint/2010/main" val="1928212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D96577-CB0E-49DD-A9A7-22868EAD43EB}" type="datetimeFigureOut">
              <a:rPr lang="en-GB" smtClean="0"/>
              <a:t>28/02/2025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D32479-7CB6-4520-A9E3-1C01609B9F09}" type="slidenum">
              <a:rPr lang="en-GB" smtClean="0"/>
              <a:t>‹#›</a:t>
            </a:fld>
            <a:endParaRPr lang="en-GB"/>
          </a:p>
        </p:txBody>
      </p:sp>
    </p:spTree>
    <p:extLst>
      <p:ext uri="{BB962C8B-B14F-4D97-AF65-F5344CB8AC3E}">
        <p14:creationId xmlns:p14="http://schemas.microsoft.com/office/powerpoint/2010/main" val="3379485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D96577-CB0E-49DD-A9A7-22868EAD43EB}"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D32479-7CB6-4520-A9E3-1C01609B9F09}" type="slidenum">
              <a:rPr lang="en-GB" smtClean="0"/>
              <a:t>‹#›</a:t>
            </a:fld>
            <a:endParaRPr lang="en-GB"/>
          </a:p>
        </p:txBody>
      </p:sp>
    </p:spTree>
    <p:extLst>
      <p:ext uri="{BB962C8B-B14F-4D97-AF65-F5344CB8AC3E}">
        <p14:creationId xmlns:p14="http://schemas.microsoft.com/office/powerpoint/2010/main" val="2520661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D96577-CB0E-49DD-A9A7-22868EAD43EB}"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D32479-7CB6-4520-A9E3-1C01609B9F09}" type="slidenum">
              <a:rPr lang="en-GB" smtClean="0"/>
              <a:t>‹#›</a:t>
            </a:fld>
            <a:endParaRPr lang="en-GB"/>
          </a:p>
        </p:txBody>
      </p:sp>
    </p:spTree>
    <p:extLst>
      <p:ext uri="{BB962C8B-B14F-4D97-AF65-F5344CB8AC3E}">
        <p14:creationId xmlns:p14="http://schemas.microsoft.com/office/powerpoint/2010/main" val="335142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ED96577-CB0E-49DD-A9A7-22868EAD43EB}"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32479-7CB6-4520-A9E3-1C01609B9F09}" type="slidenum">
              <a:rPr lang="en-GB" smtClean="0"/>
              <a:t>‹#›</a:t>
            </a:fld>
            <a:endParaRPr lang="en-GB"/>
          </a:p>
        </p:txBody>
      </p:sp>
    </p:spTree>
    <p:extLst>
      <p:ext uri="{BB962C8B-B14F-4D97-AF65-F5344CB8AC3E}">
        <p14:creationId xmlns:p14="http://schemas.microsoft.com/office/powerpoint/2010/main" val="3249033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ED96577-CB0E-49DD-A9A7-22868EAD43EB}"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D32479-7CB6-4520-A9E3-1C01609B9F09}" type="slidenum">
              <a:rPr lang="en-GB" smtClean="0"/>
              <a:t>‹#›</a:t>
            </a:fld>
            <a:endParaRPr lang="en-GB"/>
          </a:p>
        </p:txBody>
      </p:sp>
    </p:spTree>
    <p:extLst>
      <p:ext uri="{BB962C8B-B14F-4D97-AF65-F5344CB8AC3E}">
        <p14:creationId xmlns:p14="http://schemas.microsoft.com/office/powerpoint/2010/main" val="2865904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D96577-CB0E-49DD-A9A7-22868EAD43EB}" type="datetimeFigureOut">
              <a:rPr lang="en-GB" smtClean="0"/>
              <a:t>28/02/2025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D32479-7CB6-4520-A9E3-1C01609B9F09}" type="slidenum">
              <a:rPr lang="en-GB" smtClean="0"/>
              <a:t>‹#›</a:t>
            </a:fld>
            <a:endParaRPr lang="en-GB"/>
          </a:p>
        </p:txBody>
      </p:sp>
    </p:spTree>
    <p:extLst>
      <p:ext uri="{BB962C8B-B14F-4D97-AF65-F5344CB8AC3E}">
        <p14:creationId xmlns:p14="http://schemas.microsoft.com/office/powerpoint/2010/main" val="499496284"/>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0428D-3270-4A4B-AA88-064439AEC08F}"/>
              </a:ext>
            </a:extLst>
          </p:cNvPr>
          <p:cNvSpPr>
            <a:spLocks noGrp="1"/>
          </p:cNvSpPr>
          <p:nvPr>
            <p:ph type="ctrTitle"/>
          </p:nvPr>
        </p:nvSpPr>
        <p:spPr>
          <a:xfrm>
            <a:off x="373861" y="1927325"/>
            <a:ext cx="5722139" cy="2057236"/>
          </a:xfrm>
        </p:spPr>
        <p:txBody>
          <a:bodyPr>
            <a:normAutofit/>
          </a:bodyPr>
          <a:lstStyle/>
          <a:p>
            <a:r>
              <a:rPr lang="en-GB" sz="6600" b="1" dirty="0">
                <a:solidFill>
                  <a:srgbClr val="FFFF00"/>
                </a:solidFill>
                <a:effectLst>
                  <a:outerShdw blurRad="38100" dist="38100" dir="2700000" algn="tl">
                    <a:srgbClr val="000000">
                      <a:alpha val="43137"/>
                    </a:srgbClr>
                  </a:outerShdw>
                </a:effectLst>
              </a:rPr>
              <a:t>Qualitative Data Analysis?</a:t>
            </a:r>
          </a:p>
        </p:txBody>
      </p:sp>
      <p:sp>
        <p:nvSpPr>
          <p:cNvPr id="4" name="TextBox 3">
            <a:extLst>
              <a:ext uri="{FF2B5EF4-FFF2-40B4-BE49-F238E27FC236}">
                <a16:creationId xmlns:a16="http://schemas.microsoft.com/office/drawing/2014/main" id="{7DEBE758-3E0F-45C8-8C54-890F9A0967E4}"/>
              </a:ext>
            </a:extLst>
          </p:cNvPr>
          <p:cNvSpPr txBox="1"/>
          <p:nvPr/>
        </p:nvSpPr>
        <p:spPr>
          <a:xfrm>
            <a:off x="181540" y="6062151"/>
            <a:ext cx="2841355" cy="369332"/>
          </a:xfrm>
          <a:prstGeom prst="rect">
            <a:avLst/>
          </a:prstGeom>
          <a:noFill/>
        </p:spPr>
        <p:txBody>
          <a:bodyPr wrap="none" rtlCol="0">
            <a:spAutoFit/>
          </a:bodyPr>
          <a:lstStyle/>
          <a:p>
            <a:r>
              <a:rPr lang="en-GB" dirty="0"/>
              <a:t>Dr Seyed N NasirpourOsgoei</a:t>
            </a:r>
          </a:p>
        </p:txBody>
      </p:sp>
      <p:pic>
        <p:nvPicPr>
          <p:cNvPr id="10" name="Image 0" descr="preencoded.png">
            <a:extLst>
              <a:ext uri="{FF2B5EF4-FFF2-40B4-BE49-F238E27FC236}">
                <a16:creationId xmlns:a16="http://schemas.microsoft.com/office/drawing/2014/main" id="{19B96F5C-758D-4A3E-8044-AB093343D2EA}"/>
              </a:ext>
            </a:extLst>
          </p:cNvPr>
          <p:cNvPicPr>
            <a:picLocks noChangeAspect="1"/>
          </p:cNvPicPr>
          <p:nvPr/>
        </p:nvPicPr>
        <p:blipFill>
          <a:blip r:embed="rId2"/>
          <a:stretch>
            <a:fillRect/>
          </a:stretch>
        </p:blipFill>
        <p:spPr>
          <a:xfrm>
            <a:off x="7702826" y="29816"/>
            <a:ext cx="4489174" cy="6733761"/>
          </a:xfrm>
          <a:prstGeom prst="rect">
            <a:avLst/>
          </a:prstGeom>
        </p:spPr>
      </p:pic>
    </p:spTree>
    <p:extLst>
      <p:ext uri="{BB962C8B-B14F-4D97-AF65-F5344CB8AC3E}">
        <p14:creationId xmlns:p14="http://schemas.microsoft.com/office/powerpoint/2010/main" val="18166725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CEBE86E-BE34-457E-AA54-4CAAF79C544B}"/>
              </a:ext>
            </a:extLst>
          </p:cNvPr>
          <p:cNvSpPr txBox="1"/>
          <p:nvPr/>
        </p:nvSpPr>
        <p:spPr>
          <a:xfrm>
            <a:off x="200149" y="280147"/>
            <a:ext cx="6856634" cy="5390386"/>
          </a:xfrm>
          <a:prstGeom prst="rect">
            <a:avLst/>
          </a:prstGeom>
          <a:noFill/>
        </p:spPr>
        <p:txBody>
          <a:bodyPr wrap="square">
            <a:spAutoFit/>
          </a:bodyPr>
          <a:lstStyle/>
          <a:p>
            <a:pPr>
              <a:lnSpc>
                <a:spcPct val="150000"/>
              </a:lnSpc>
            </a:pPr>
            <a:r>
              <a:rPr lang="en-GB" sz="3200" b="1" dirty="0">
                <a:solidFill>
                  <a:srgbClr val="FFFF00"/>
                </a:solidFill>
              </a:rPr>
              <a:t>Different Types and Methods of Qualitative Data Analysis (QDA)</a:t>
            </a:r>
          </a:p>
          <a:p>
            <a:pPr algn="just">
              <a:lnSpc>
                <a:spcPct val="150000"/>
              </a:lnSpc>
            </a:pPr>
            <a:r>
              <a:rPr lang="en-GB" sz="2400" dirty="0"/>
              <a:t>Qualitative data analysis (QDA) involves various methods that help researchers systematically examine textual, visual, or audio data to identify patterns, themes, and meanings. The choice of method depends on the research question, the type of data collected, and the theoretical framework guiding the study.</a:t>
            </a:r>
          </a:p>
        </p:txBody>
      </p:sp>
      <p:pic>
        <p:nvPicPr>
          <p:cNvPr id="3" name="Image 0" descr="preencoded.png">
            <a:extLst>
              <a:ext uri="{FF2B5EF4-FFF2-40B4-BE49-F238E27FC236}">
                <a16:creationId xmlns:a16="http://schemas.microsoft.com/office/drawing/2014/main" id="{811930EC-8653-4995-8EAF-247EB9651D89}"/>
              </a:ext>
            </a:extLst>
          </p:cNvPr>
          <p:cNvPicPr>
            <a:picLocks noChangeAspect="1"/>
          </p:cNvPicPr>
          <p:nvPr/>
        </p:nvPicPr>
        <p:blipFill>
          <a:blip r:embed="rId2"/>
          <a:stretch>
            <a:fillRect/>
          </a:stretch>
        </p:blipFill>
        <p:spPr>
          <a:xfrm>
            <a:off x="7613375" y="0"/>
            <a:ext cx="4578626" cy="6867940"/>
          </a:xfrm>
          <a:prstGeom prst="rect">
            <a:avLst/>
          </a:prstGeom>
        </p:spPr>
      </p:pic>
    </p:spTree>
    <p:extLst>
      <p:ext uri="{BB962C8B-B14F-4D97-AF65-F5344CB8AC3E}">
        <p14:creationId xmlns:p14="http://schemas.microsoft.com/office/powerpoint/2010/main" val="26407837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B653E5-0F5C-43F2-8DCE-3289610A093D}"/>
              </a:ext>
            </a:extLst>
          </p:cNvPr>
          <p:cNvSpPr txBox="1"/>
          <p:nvPr/>
        </p:nvSpPr>
        <p:spPr>
          <a:xfrm>
            <a:off x="152571" y="169585"/>
            <a:ext cx="7500559" cy="6035627"/>
          </a:xfrm>
          <a:prstGeom prst="rect">
            <a:avLst/>
          </a:prstGeom>
          <a:noFill/>
        </p:spPr>
        <p:txBody>
          <a:bodyPr wrap="square">
            <a:spAutoFit/>
          </a:bodyPr>
          <a:lstStyle/>
          <a:p>
            <a:r>
              <a:rPr lang="en-GB" sz="3200" b="1" dirty="0">
                <a:solidFill>
                  <a:srgbClr val="FFFF00"/>
                </a:solidFill>
              </a:rPr>
              <a:t>1. Thematic Analysis (TA)</a:t>
            </a:r>
          </a:p>
          <a:p>
            <a:endParaRPr lang="en-GB" sz="3200" b="1" dirty="0">
              <a:solidFill>
                <a:srgbClr val="FFFF00"/>
              </a:solidFill>
            </a:endParaRPr>
          </a:p>
          <a:p>
            <a:r>
              <a:rPr lang="en-GB" sz="3200" b="1" dirty="0">
                <a:solidFill>
                  <a:srgbClr val="FFFF00"/>
                </a:solidFill>
              </a:rPr>
              <a:t>What It Is:</a:t>
            </a:r>
          </a:p>
          <a:p>
            <a:endParaRPr lang="en-GB" dirty="0"/>
          </a:p>
          <a:p>
            <a:r>
              <a:rPr lang="en-GB" dirty="0"/>
              <a:t>A widely used method that focuses on identifying, analysing, and interpreting patterns (themes) within qualitative data.</a:t>
            </a:r>
          </a:p>
          <a:p>
            <a:endParaRPr lang="en-GB" b="1" dirty="0"/>
          </a:p>
          <a:p>
            <a:r>
              <a:rPr lang="en-GB" sz="3200" b="1" dirty="0">
                <a:solidFill>
                  <a:srgbClr val="FFFF00"/>
                </a:solidFill>
              </a:rPr>
              <a:t>Key Steps:</a:t>
            </a:r>
          </a:p>
          <a:p>
            <a:pPr>
              <a:lnSpc>
                <a:spcPct val="150000"/>
              </a:lnSpc>
              <a:buFont typeface="+mj-lt"/>
              <a:buAutoNum type="arabicPeriod"/>
            </a:pPr>
            <a:endParaRPr lang="en-GB" dirty="0"/>
          </a:p>
          <a:p>
            <a:pPr>
              <a:lnSpc>
                <a:spcPct val="150000"/>
              </a:lnSpc>
              <a:buFont typeface="+mj-lt"/>
              <a:buAutoNum type="arabicPeriod"/>
            </a:pPr>
            <a:r>
              <a:rPr lang="en-GB" dirty="0"/>
              <a:t>Familiarisation with data (reading transcripts, notes).</a:t>
            </a:r>
          </a:p>
          <a:p>
            <a:pPr>
              <a:lnSpc>
                <a:spcPct val="150000"/>
              </a:lnSpc>
              <a:buFont typeface="+mj-lt"/>
              <a:buAutoNum type="arabicPeriod"/>
            </a:pPr>
            <a:r>
              <a:rPr lang="en-GB" dirty="0"/>
              <a:t>Generating initial codes (labelling key ideas).</a:t>
            </a:r>
          </a:p>
          <a:p>
            <a:pPr>
              <a:lnSpc>
                <a:spcPct val="150000"/>
              </a:lnSpc>
              <a:buFont typeface="+mj-lt"/>
              <a:buAutoNum type="arabicPeriod"/>
            </a:pPr>
            <a:r>
              <a:rPr lang="en-GB" dirty="0"/>
              <a:t>Searching for themes (grouping similar codes).</a:t>
            </a:r>
          </a:p>
          <a:p>
            <a:pPr>
              <a:lnSpc>
                <a:spcPct val="150000"/>
              </a:lnSpc>
              <a:buFont typeface="+mj-lt"/>
              <a:buAutoNum type="arabicPeriod"/>
            </a:pPr>
            <a:r>
              <a:rPr lang="en-GB" dirty="0"/>
              <a:t>Reviewing themes (ensuring coherence).</a:t>
            </a:r>
          </a:p>
          <a:p>
            <a:pPr>
              <a:lnSpc>
                <a:spcPct val="150000"/>
              </a:lnSpc>
              <a:buFont typeface="+mj-lt"/>
              <a:buAutoNum type="arabicPeriod"/>
            </a:pPr>
            <a:r>
              <a:rPr lang="en-GB" dirty="0"/>
              <a:t>Defining and naming themes (clear explanation).</a:t>
            </a:r>
          </a:p>
          <a:p>
            <a:pPr>
              <a:lnSpc>
                <a:spcPct val="150000"/>
              </a:lnSpc>
              <a:buFont typeface="+mj-lt"/>
              <a:buAutoNum type="arabicPeriod"/>
            </a:pPr>
            <a:r>
              <a:rPr lang="en-GB" dirty="0"/>
              <a:t>Producing the report (interpretation with examples).</a:t>
            </a:r>
          </a:p>
        </p:txBody>
      </p:sp>
      <p:pic>
        <p:nvPicPr>
          <p:cNvPr id="4" name="Image 0" descr="preencoded.png">
            <a:extLst>
              <a:ext uri="{FF2B5EF4-FFF2-40B4-BE49-F238E27FC236}">
                <a16:creationId xmlns:a16="http://schemas.microsoft.com/office/drawing/2014/main" id="{4C2935DD-4A4F-40B2-BF0C-83AB7CAB3FB5}"/>
              </a:ext>
            </a:extLst>
          </p:cNvPr>
          <p:cNvPicPr>
            <a:picLocks noChangeAspect="1"/>
          </p:cNvPicPr>
          <p:nvPr/>
        </p:nvPicPr>
        <p:blipFill>
          <a:blip r:embed="rId2"/>
          <a:stretch>
            <a:fillRect/>
          </a:stretch>
        </p:blipFill>
        <p:spPr>
          <a:xfrm>
            <a:off x="7653130" y="0"/>
            <a:ext cx="4538870" cy="6808305"/>
          </a:xfrm>
          <a:prstGeom prst="rect">
            <a:avLst/>
          </a:prstGeom>
        </p:spPr>
      </p:pic>
    </p:spTree>
    <p:extLst>
      <p:ext uri="{BB962C8B-B14F-4D97-AF65-F5344CB8AC3E}">
        <p14:creationId xmlns:p14="http://schemas.microsoft.com/office/powerpoint/2010/main" val="3646501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176E88-2691-40CD-9934-577ABCC26FC9}"/>
              </a:ext>
            </a:extLst>
          </p:cNvPr>
          <p:cNvSpPr txBox="1"/>
          <p:nvPr/>
        </p:nvSpPr>
        <p:spPr>
          <a:xfrm>
            <a:off x="261457" y="195749"/>
            <a:ext cx="11506474" cy="3816429"/>
          </a:xfrm>
          <a:prstGeom prst="rect">
            <a:avLst/>
          </a:prstGeom>
          <a:noFill/>
        </p:spPr>
        <p:txBody>
          <a:bodyPr wrap="square">
            <a:spAutoFit/>
          </a:bodyPr>
          <a:lstStyle/>
          <a:p>
            <a:r>
              <a:rPr lang="en-GB" sz="3200" b="1" dirty="0">
                <a:solidFill>
                  <a:srgbClr val="FFFF00"/>
                </a:solidFill>
              </a:rPr>
              <a:t>When to Use It:</a:t>
            </a:r>
          </a:p>
          <a:p>
            <a:endParaRPr lang="en-GB" sz="3200" b="1" dirty="0">
              <a:solidFill>
                <a:srgbClr val="FFFF00"/>
              </a:solidFill>
            </a:endParaRPr>
          </a:p>
          <a:p>
            <a:pPr marL="285750" indent="-285750">
              <a:lnSpc>
                <a:spcPct val="150000"/>
              </a:lnSpc>
              <a:buFont typeface="Wingdings" panose="05000000000000000000" pitchFamily="2" charset="2"/>
              <a:buChar char="v"/>
            </a:pPr>
            <a:r>
              <a:rPr lang="en-GB" sz="2000" dirty="0"/>
              <a:t>When exploring </a:t>
            </a:r>
            <a:r>
              <a:rPr lang="en-GB" sz="2000" b="1" dirty="0"/>
              <a:t>broad</a:t>
            </a:r>
            <a:r>
              <a:rPr lang="en-GB" sz="2000" dirty="0"/>
              <a:t> patterns in experiences, behaviours, or perceptions.</a:t>
            </a:r>
          </a:p>
          <a:p>
            <a:pPr marL="285750" indent="-285750">
              <a:lnSpc>
                <a:spcPct val="150000"/>
              </a:lnSpc>
              <a:buFont typeface="Wingdings" panose="05000000000000000000" pitchFamily="2" charset="2"/>
              <a:buChar char="v"/>
            </a:pPr>
            <a:r>
              <a:rPr lang="en-GB" sz="2000" dirty="0"/>
              <a:t>Suitable for interviews, focus groups, and open-ended survey responses.</a:t>
            </a:r>
          </a:p>
          <a:p>
            <a:endParaRPr lang="en-GB" b="1" dirty="0"/>
          </a:p>
          <a:p>
            <a:r>
              <a:rPr lang="en-GB" sz="3200" b="1" dirty="0">
                <a:solidFill>
                  <a:srgbClr val="FFFF00"/>
                </a:solidFill>
              </a:rPr>
              <a:t>Example:</a:t>
            </a:r>
          </a:p>
          <a:p>
            <a:endParaRPr lang="en-GB" sz="3200" b="1" dirty="0">
              <a:solidFill>
                <a:srgbClr val="FFFF00"/>
              </a:solidFill>
            </a:endParaRPr>
          </a:p>
          <a:p>
            <a:r>
              <a:rPr lang="en-GB" dirty="0"/>
              <a:t>A study on </a:t>
            </a:r>
            <a:r>
              <a:rPr lang="en-GB" b="1" dirty="0"/>
              <a:t>student motivation</a:t>
            </a:r>
            <a:r>
              <a:rPr lang="en-GB" dirty="0"/>
              <a:t> may identify themes such as </a:t>
            </a:r>
            <a:r>
              <a:rPr lang="en-GB" b="1" dirty="0"/>
              <a:t>intrinsic motivation, external pressures, and lack of engagement</a:t>
            </a:r>
            <a:r>
              <a:rPr lang="en-GB" dirty="0"/>
              <a:t>.</a:t>
            </a:r>
          </a:p>
        </p:txBody>
      </p:sp>
      <p:pic>
        <p:nvPicPr>
          <p:cNvPr id="4" name="Image 0" descr="preencoded.png">
            <a:extLst>
              <a:ext uri="{FF2B5EF4-FFF2-40B4-BE49-F238E27FC236}">
                <a16:creationId xmlns:a16="http://schemas.microsoft.com/office/drawing/2014/main" id="{2E88A98A-78F0-4066-A511-EE63F7F0DC63}"/>
              </a:ext>
            </a:extLst>
          </p:cNvPr>
          <p:cNvPicPr>
            <a:picLocks noChangeAspect="1"/>
          </p:cNvPicPr>
          <p:nvPr/>
        </p:nvPicPr>
        <p:blipFill>
          <a:blip r:embed="rId2"/>
          <a:stretch>
            <a:fillRect/>
          </a:stretch>
        </p:blipFill>
        <p:spPr>
          <a:xfrm>
            <a:off x="0" y="4492487"/>
            <a:ext cx="12206541" cy="2365513"/>
          </a:xfrm>
          <a:prstGeom prst="rect">
            <a:avLst/>
          </a:prstGeom>
        </p:spPr>
      </p:pic>
    </p:spTree>
    <p:extLst>
      <p:ext uri="{BB962C8B-B14F-4D97-AF65-F5344CB8AC3E}">
        <p14:creationId xmlns:p14="http://schemas.microsoft.com/office/powerpoint/2010/main" val="3501455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D0BA7C-7FD9-4A25-B6FA-FD3B7F47D9B3}"/>
              </a:ext>
            </a:extLst>
          </p:cNvPr>
          <p:cNvSpPr txBox="1"/>
          <p:nvPr/>
        </p:nvSpPr>
        <p:spPr>
          <a:xfrm>
            <a:off x="471339" y="2036631"/>
            <a:ext cx="11095349" cy="2784737"/>
          </a:xfrm>
          <a:prstGeom prst="rect">
            <a:avLst/>
          </a:prstGeom>
          <a:noFill/>
        </p:spPr>
        <p:txBody>
          <a:bodyPr wrap="square">
            <a:spAutoFit/>
          </a:bodyPr>
          <a:lstStyle/>
          <a:p>
            <a:pPr algn="just">
              <a:lnSpc>
                <a:spcPct val="200000"/>
              </a:lnSpc>
            </a:pPr>
            <a:r>
              <a:rPr lang="en-GB" i="1" dirty="0"/>
              <a:t>"I’ve always found remote learning to be both a blessing and a curse. On one hand, I love the flexibility, it allows me to work at my own pace and avoid commuting. On the other hand, I often feel disconnected from my classmates and instructors. It’s hard to stay motivated when you don’t have that face-to-face interaction. Sometimes, I struggle to understand complex topics because I can’t easily ask questions like I would in a classroom setting. I try to join online study groups, but it’s not the same. I wish there were more interactive elements to keep us engaged."</a:t>
            </a:r>
            <a:endParaRPr lang="en-GB" dirty="0"/>
          </a:p>
        </p:txBody>
      </p:sp>
      <p:sp>
        <p:nvSpPr>
          <p:cNvPr id="5" name="TextBox 4">
            <a:extLst>
              <a:ext uri="{FF2B5EF4-FFF2-40B4-BE49-F238E27FC236}">
                <a16:creationId xmlns:a16="http://schemas.microsoft.com/office/drawing/2014/main" id="{6B3CB736-FB3E-4068-83D0-08ACDA669149}"/>
              </a:ext>
            </a:extLst>
          </p:cNvPr>
          <p:cNvSpPr txBox="1"/>
          <p:nvPr/>
        </p:nvSpPr>
        <p:spPr>
          <a:xfrm>
            <a:off x="285161" y="767441"/>
            <a:ext cx="6094428" cy="584775"/>
          </a:xfrm>
          <a:prstGeom prst="rect">
            <a:avLst/>
          </a:prstGeom>
          <a:noFill/>
        </p:spPr>
        <p:txBody>
          <a:bodyPr wrap="square">
            <a:spAutoFit/>
          </a:bodyPr>
          <a:lstStyle/>
          <a:p>
            <a:pPr algn="just"/>
            <a:r>
              <a:rPr lang="en-GB" sz="3200" b="1" dirty="0">
                <a:solidFill>
                  <a:srgbClr val="FFFF00"/>
                </a:solidFill>
              </a:rPr>
              <a:t>Example Interview Quote:</a:t>
            </a:r>
          </a:p>
        </p:txBody>
      </p:sp>
    </p:spTree>
    <p:extLst>
      <p:ext uri="{BB962C8B-B14F-4D97-AF65-F5344CB8AC3E}">
        <p14:creationId xmlns:p14="http://schemas.microsoft.com/office/powerpoint/2010/main" val="1055214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4C96808-F134-4540-992F-1FA2810EC47F}"/>
              </a:ext>
            </a:extLst>
          </p:cNvPr>
          <p:cNvGraphicFramePr>
            <a:graphicFrameLocks noGrp="1"/>
          </p:cNvGraphicFramePr>
          <p:nvPr>
            <p:extLst>
              <p:ext uri="{D42A27DB-BD31-4B8C-83A1-F6EECF244321}">
                <p14:modId xmlns:p14="http://schemas.microsoft.com/office/powerpoint/2010/main" val="340318652"/>
              </p:ext>
            </p:extLst>
          </p:nvPr>
        </p:nvGraphicFramePr>
        <p:xfrm>
          <a:off x="356669" y="2202698"/>
          <a:ext cx="11257152" cy="4395055"/>
        </p:xfrm>
        <a:graphic>
          <a:graphicData uri="http://schemas.openxmlformats.org/drawingml/2006/table">
            <a:tbl>
              <a:tblPr>
                <a:tableStyleId>{ED083AE6-46FA-4A59-8FB0-9F97EB10719F}</a:tableStyleId>
              </a:tblPr>
              <a:tblGrid>
                <a:gridCol w="6977384">
                  <a:extLst>
                    <a:ext uri="{9D8B030D-6E8A-4147-A177-3AD203B41FA5}">
                      <a16:colId xmlns:a16="http://schemas.microsoft.com/office/drawing/2014/main" val="3946866374"/>
                    </a:ext>
                  </a:extLst>
                </a:gridCol>
                <a:gridCol w="4279768">
                  <a:extLst>
                    <a:ext uri="{9D8B030D-6E8A-4147-A177-3AD203B41FA5}">
                      <a16:colId xmlns:a16="http://schemas.microsoft.com/office/drawing/2014/main" val="1959619863"/>
                    </a:ext>
                  </a:extLst>
                </a:gridCol>
              </a:tblGrid>
              <a:tr h="348107">
                <a:tc>
                  <a:txBody>
                    <a:bodyPr/>
                    <a:lstStyle/>
                    <a:p>
                      <a:pPr algn="ctr"/>
                      <a:r>
                        <a:rPr lang="en-GB" sz="2000" b="1"/>
                        <a:t>Text Excerpt</a:t>
                      </a:r>
                      <a:endParaRPr lang="en-GB" sz="2000"/>
                    </a:p>
                  </a:txBody>
                  <a:tcPr marL="87027" marR="87027" marT="43513" marB="43513" anchor="ctr"/>
                </a:tc>
                <a:tc>
                  <a:txBody>
                    <a:bodyPr/>
                    <a:lstStyle/>
                    <a:p>
                      <a:pPr algn="ctr"/>
                      <a:r>
                        <a:rPr lang="en-GB" sz="2000" b="1"/>
                        <a:t>Code</a:t>
                      </a:r>
                      <a:endParaRPr lang="en-GB" sz="2000"/>
                    </a:p>
                  </a:txBody>
                  <a:tcPr marL="87027" marR="87027" marT="43513" marB="43513" anchor="ctr"/>
                </a:tc>
                <a:extLst>
                  <a:ext uri="{0D108BD9-81ED-4DB2-BD59-A6C34878D82A}">
                    <a16:rowId xmlns:a16="http://schemas.microsoft.com/office/drawing/2014/main" val="3016776928"/>
                  </a:ext>
                </a:extLst>
              </a:tr>
              <a:tr h="348107">
                <a:tc>
                  <a:txBody>
                    <a:bodyPr/>
                    <a:lstStyle/>
                    <a:p>
                      <a:r>
                        <a:rPr lang="en-GB" sz="1600"/>
                        <a:t>"Remote learning is both a blessing and a curse."</a:t>
                      </a:r>
                    </a:p>
                  </a:txBody>
                  <a:tcPr marL="87027" marR="87027" marT="43513" marB="43513" anchor="ctr"/>
                </a:tc>
                <a:tc>
                  <a:txBody>
                    <a:bodyPr/>
                    <a:lstStyle/>
                    <a:p>
                      <a:r>
                        <a:rPr lang="en-GB" sz="1700"/>
                        <a:t>Mixed feelings about online learning</a:t>
                      </a:r>
                    </a:p>
                  </a:txBody>
                  <a:tcPr marL="87027" marR="87027" marT="43513" marB="43513" anchor="ctr"/>
                </a:tc>
                <a:extLst>
                  <a:ext uri="{0D108BD9-81ED-4DB2-BD59-A6C34878D82A}">
                    <a16:rowId xmlns:a16="http://schemas.microsoft.com/office/drawing/2014/main" val="3405444639"/>
                  </a:ext>
                </a:extLst>
              </a:tr>
              <a:tr h="609187">
                <a:tc>
                  <a:txBody>
                    <a:bodyPr/>
                    <a:lstStyle/>
                    <a:p>
                      <a:r>
                        <a:rPr lang="en-GB" sz="1600"/>
                        <a:t>"I love the flexibility—it allows me to work at my own pace and avoid commuting."</a:t>
                      </a:r>
                    </a:p>
                  </a:txBody>
                  <a:tcPr marL="87027" marR="87027" marT="43513" marB="43513" anchor="ctr"/>
                </a:tc>
                <a:tc>
                  <a:txBody>
                    <a:bodyPr/>
                    <a:lstStyle/>
                    <a:p>
                      <a:r>
                        <a:rPr lang="en-GB" sz="1700"/>
                        <a:t>Benefits of flexibility</a:t>
                      </a:r>
                    </a:p>
                  </a:txBody>
                  <a:tcPr marL="87027" marR="87027" marT="43513" marB="43513" anchor="ctr"/>
                </a:tc>
                <a:extLst>
                  <a:ext uri="{0D108BD9-81ED-4DB2-BD59-A6C34878D82A}">
                    <a16:rowId xmlns:a16="http://schemas.microsoft.com/office/drawing/2014/main" val="1539564083"/>
                  </a:ext>
                </a:extLst>
              </a:tr>
              <a:tr h="609187">
                <a:tc>
                  <a:txBody>
                    <a:bodyPr/>
                    <a:lstStyle/>
                    <a:p>
                      <a:r>
                        <a:rPr lang="en-GB" sz="1600"/>
                        <a:t>"I often feel disconnected from my classmates and instructors."</a:t>
                      </a:r>
                    </a:p>
                  </a:txBody>
                  <a:tcPr marL="87027" marR="87027" marT="43513" marB="43513" anchor="ctr"/>
                </a:tc>
                <a:tc>
                  <a:txBody>
                    <a:bodyPr/>
                    <a:lstStyle/>
                    <a:p>
                      <a:r>
                        <a:rPr lang="en-GB" sz="1700"/>
                        <a:t>Social isolation in online learning</a:t>
                      </a:r>
                    </a:p>
                  </a:txBody>
                  <a:tcPr marL="87027" marR="87027" marT="43513" marB="43513" anchor="ctr"/>
                </a:tc>
                <a:extLst>
                  <a:ext uri="{0D108BD9-81ED-4DB2-BD59-A6C34878D82A}">
                    <a16:rowId xmlns:a16="http://schemas.microsoft.com/office/drawing/2014/main" val="710926183"/>
                  </a:ext>
                </a:extLst>
              </a:tr>
              <a:tr h="609187">
                <a:tc>
                  <a:txBody>
                    <a:bodyPr/>
                    <a:lstStyle/>
                    <a:p>
                      <a:r>
                        <a:rPr lang="en-GB" sz="1600"/>
                        <a:t>"It’s hard to stay motivated when you don’t have that face-to-face interaction."</a:t>
                      </a:r>
                    </a:p>
                  </a:txBody>
                  <a:tcPr marL="87027" marR="87027" marT="43513" marB="43513" anchor="ctr"/>
                </a:tc>
                <a:tc>
                  <a:txBody>
                    <a:bodyPr/>
                    <a:lstStyle/>
                    <a:p>
                      <a:r>
                        <a:rPr lang="en-GB" sz="1700"/>
                        <a:t>Lack of motivation</a:t>
                      </a:r>
                    </a:p>
                  </a:txBody>
                  <a:tcPr marL="87027" marR="87027" marT="43513" marB="43513" anchor="ctr"/>
                </a:tc>
                <a:extLst>
                  <a:ext uri="{0D108BD9-81ED-4DB2-BD59-A6C34878D82A}">
                    <a16:rowId xmlns:a16="http://schemas.microsoft.com/office/drawing/2014/main" val="1727263213"/>
                  </a:ext>
                </a:extLst>
              </a:tr>
              <a:tr h="609187">
                <a:tc>
                  <a:txBody>
                    <a:bodyPr/>
                    <a:lstStyle/>
                    <a:p>
                      <a:r>
                        <a:rPr lang="en-GB" sz="1600"/>
                        <a:t>"I struggle to understand complex topics because I can’t easily ask questions."</a:t>
                      </a:r>
                    </a:p>
                  </a:txBody>
                  <a:tcPr marL="87027" marR="87027" marT="43513" marB="43513" anchor="ctr"/>
                </a:tc>
                <a:tc>
                  <a:txBody>
                    <a:bodyPr/>
                    <a:lstStyle/>
                    <a:p>
                      <a:r>
                        <a:rPr lang="en-GB" sz="1700"/>
                        <a:t>Learning challenges in remote settings</a:t>
                      </a:r>
                    </a:p>
                  </a:txBody>
                  <a:tcPr marL="87027" marR="87027" marT="43513" marB="43513" anchor="ctr"/>
                </a:tc>
                <a:extLst>
                  <a:ext uri="{0D108BD9-81ED-4DB2-BD59-A6C34878D82A}">
                    <a16:rowId xmlns:a16="http://schemas.microsoft.com/office/drawing/2014/main" val="3549490336"/>
                  </a:ext>
                </a:extLst>
              </a:tr>
              <a:tr h="609187">
                <a:tc>
                  <a:txBody>
                    <a:bodyPr/>
                    <a:lstStyle/>
                    <a:p>
                      <a:r>
                        <a:rPr lang="en-GB" sz="1600"/>
                        <a:t>"I try to join online study groups, but it’s not the same."</a:t>
                      </a:r>
                    </a:p>
                  </a:txBody>
                  <a:tcPr marL="87027" marR="87027" marT="43513" marB="43513" anchor="ctr"/>
                </a:tc>
                <a:tc>
                  <a:txBody>
                    <a:bodyPr/>
                    <a:lstStyle/>
                    <a:p>
                      <a:r>
                        <a:rPr lang="en-GB" sz="1700"/>
                        <a:t>Limited effectiveness of online study groups</a:t>
                      </a:r>
                    </a:p>
                  </a:txBody>
                  <a:tcPr marL="87027" marR="87027" marT="43513" marB="43513" anchor="ctr"/>
                </a:tc>
                <a:extLst>
                  <a:ext uri="{0D108BD9-81ED-4DB2-BD59-A6C34878D82A}">
                    <a16:rowId xmlns:a16="http://schemas.microsoft.com/office/drawing/2014/main" val="2525887323"/>
                  </a:ext>
                </a:extLst>
              </a:tr>
              <a:tr h="609187">
                <a:tc>
                  <a:txBody>
                    <a:bodyPr/>
                    <a:lstStyle/>
                    <a:p>
                      <a:r>
                        <a:rPr lang="en-GB" sz="1600"/>
                        <a:t>"I wish there were more interactive elements to keep us engaged."</a:t>
                      </a:r>
                    </a:p>
                  </a:txBody>
                  <a:tcPr marL="87027" marR="87027" marT="43513" marB="43513" anchor="ctr"/>
                </a:tc>
                <a:tc>
                  <a:txBody>
                    <a:bodyPr/>
                    <a:lstStyle/>
                    <a:p>
                      <a:r>
                        <a:rPr lang="en-GB" sz="1700"/>
                        <a:t>Need for more interactive learning</a:t>
                      </a:r>
                    </a:p>
                  </a:txBody>
                  <a:tcPr marL="87027" marR="87027" marT="43513" marB="43513" anchor="ctr"/>
                </a:tc>
                <a:extLst>
                  <a:ext uri="{0D108BD9-81ED-4DB2-BD59-A6C34878D82A}">
                    <a16:rowId xmlns:a16="http://schemas.microsoft.com/office/drawing/2014/main" val="274929838"/>
                  </a:ext>
                </a:extLst>
              </a:tr>
            </a:tbl>
          </a:graphicData>
        </a:graphic>
      </p:graphicFrame>
      <p:sp>
        <p:nvSpPr>
          <p:cNvPr id="3" name="Rectangle 1">
            <a:extLst>
              <a:ext uri="{FF2B5EF4-FFF2-40B4-BE49-F238E27FC236}">
                <a16:creationId xmlns:a16="http://schemas.microsoft.com/office/drawing/2014/main" id="{51B77C1E-507D-4296-AF6B-FC205BCAB160}"/>
              </a:ext>
            </a:extLst>
          </p:cNvPr>
          <p:cNvSpPr>
            <a:spLocks noChangeArrowheads="1"/>
          </p:cNvSpPr>
          <p:nvPr/>
        </p:nvSpPr>
        <p:spPr bwMode="auto">
          <a:xfrm>
            <a:off x="243789" y="193231"/>
            <a:ext cx="11860228" cy="14784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3200" b="1" i="0" u="none" strike="noStrike" cap="none" normalizeH="0" baseline="0">
                <a:ln>
                  <a:noFill/>
                </a:ln>
                <a:solidFill>
                  <a:srgbClr val="FFFF00"/>
                </a:solidFill>
                <a:effectLst/>
                <a:latin typeface="Arial" panose="020B0604020202020204" pitchFamily="34" charset="0"/>
              </a:rPr>
              <a:t>Step 1: Initial Coding (Identifying Key Concepts)</a:t>
            </a:r>
          </a:p>
          <a:p>
            <a:pPr marL="0" marR="0" lvl="0" indent="0" algn="l" defTabSz="914400" rtl="0" eaLnBrk="0" fontAlgn="base" latinLnBrk="0" hangingPunct="0">
              <a:lnSpc>
                <a:spcPct val="150000"/>
              </a:lnSpc>
              <a:spcBef>
                <a:spcPct val="0"/>
              </a:spcBef>
              <a:spcAft>
                <a:spcPct val="0"/>
              </a:spcAft>
              <a:buClrTx/>
              <a:buSzTx/>
              <a:buFontTx/>
              <a:buNone/>
              <a:tabLst/>
            </a:pPr>
            <a:r>
              <a:rPr lang="en-US" altLang="en-US" sz="3200">
                <a:solidFill>
                  <a:srgbClr val="FFFF00"/>
                </a:solidFill>
                <a:latin typeface="Arial" panose="020B0604020202020204" pitchFamily="34" charset="0"/>
              </a:rPr>
              <a:t>E</a:t>
            </a:r>
            <a:r>
              <a:rPr kumimoji="0" lang="en-US" altLang="en-US" sz="3200" b="0" i="0" u="none" strike="noStrike" cap="none" normalizeH="0" baseline="0">
                <a:ln>
                  <a:noFill/>
                </a:ln>
                <a:solidFill>
                  <a:srgbClr val="FFFF00"/>
                </a:solidFill>
                <a:effectLst/>
                <a:latin typeface="Arial" panose="020B0604020202020204" pitchFamily="34" charset="0"/>
              </a:rPr>
              <a:t>xtract key phrases from the paragraph and generate codes.</a:t>
            </a:r>
          </a:p>
        </p:txBody>
      </p:sp>
    </p:spTree>
    <p:extLst>
      <p:ext uri="{BB962C8B-B14F-4D97-AF65-F5344CB8AC3E}">
        <p14:creationId xmlns:p14="http://schemas.microsoft.com/office/powerpoint/2010/main" val="2200583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F58AB0-157A-431D-90F0-CC6272990374}"/>
              </a:ext>
            </a:extLst>
          </p:cNvPr>
          <p:cNvSpPr txBox="1"/>
          <p:nvPr/>
        </p:nvSpPr>
        <p:spPr>
          <a:xfrm>
            <a:off x="356477" y="1935642"/>
            <a:ext cx="11639746" cy="1493358"/>
          </a:xfrm>
          <a:prstGeom prst="rect">
            <a:avLst/>
          </a:prstGeom>
          <a:noFill/>
        </p:spPr>
        <p:txBody>
          <a:bodyPr wrap="square">
            <a:spAutoFit/>
          </a:bodyPr>
          <a:lstStyle/>
          <a:p>
            <a:pPr algn="ctr">
              <a:lnSpc>
                <a:spcPct val="150000"/>
              </a:lnSpc>
            </a:pPr>
            <a:r>
              <a:rPr lang="en-GB" sz="3200" b="1" dirty="0">
                <a:solidFill>
                  <a:srgbClr val="FFFF00"/>
                </a:solidFill>
              </a:rPr>
              <a:t>Step 2: Searching for Themes (Grouping Related Codes)</a:t>
            </a:r>
          </a:p>
          <a:p>
            <a:pPr algn="ctr">
              <a:lnSpc>
                <a:spcPct val="150000"/>
              </a:lnSpc>
            </a:pPr>
            <a:r>
              <a:rPr lang="en-GB" sz="3200" dirty="0">
                <a:solidFill>
                  <a:srgbClr val="FFFF00"/>
                </a:solidFill>
              </a:rPr>
              <a:t>Now, I will group similar codes into broader themes.</a:t>
            </a:r>
          </a:p>
        </p:txBody>
      </p:sp>
      <p:graphicFrame>
        <p:nvGraphicFramePr>
          <p:cNvPr id="4" name="Table 3">
            <a:extLst>
              <a:ext uri="{FF2B5EF4-FFF2-40B4-BE49-F238E27FC236}">
                <a16:creationId xmlns:a16="http://schemas.microsoft.com/office/drawing/2014/main" id="{8FC5EA51-D587-4F34-AF40-852AA74FE6F6}"/>
              </a:ext>
            </a:extLst>
          </p:cNvPr>
          <p:cNvGraphicFramePr>
            <a:graphicFrameLocks noGrp="1"/>
          </p:cNvGraphicFramePr>
          <p:nvPr>
            <p:extLst>
              <p:ext uri="{D42A27DB-BD31-4B8C-83A1-F6EECF244321}">
                <p14:modId xmlns:p14="http://schemas.microsoft.com/office/powerpoint/2010/main" val="3738889074"/>
              </p:ext>
            </p:extLst>
          </p:nvPr>
        </p:nvGraphicFramePr>
        <p:xfrm>
          <a:off x="725471" y="3762126"/>
          <a:ext cx="10741058" cy="2468880"/>
        </p:xfrm>
        <a:graphic>
          <a:graphicData uri="http://schemas.openxmlformats.org/drawingml/2006/table">
            <a:tbl>
              <a:tblPr>
                <a:tableStyleId>{ED083AE6-46FA-4A59-8FB0-9F97EB10719F}</a:tableStyleId>
              </a:tblPr>
              <a:tblGrid>
                <a:gridCol w="5015972">
                  <a:extLst>
                    <a:ext uri="{9D8B030D-6E8A-4147-A177-3AD203B41FA5}">
                      <a16:colId xmlns:a16="http://schemas.microsoft.com/office/drawing/2014/main" val="3339513421"/>
                    </a:ext>
                  </a:extLst>
                </a:gridCol>
                <a:gridCol w="5725086">
                  <a:extLst>
                    <a:ext uri="{9D8B030D-6E8A-4147-A177-3AD203B41FA5}">
                      <a16:colId xmlns:a16="http://schemas.microsoft.com/office/drawing/2014/main" val="2389620982"/>
                    </a:ext>
                  </a:extLst>
                </a:gridCol>
              </a:tblGrid>
              <a:tr h="0">
                <a:tc>
                  <a:txBody>
                    <a:bodyPr/>
                    <a:lstStyle/>
                    <a:p>
                      <a:pPr algn="ctr"/>
                      <a:r>
                        <a:rPr lang="en-GB" sz="2400" b="1"/>
                        <a:t>Theme</a:t>
                      </a:r>
                      <a:endParaRPr lang="en-GB" sz="2400"/>
                    </a:p>
                  </a:txBody>
                  <a:tcPr anchor="ctr"/>
                </a:tc>
                <a:tc>
                  <a:txBody>
                    <a:bodyPr/>
                    <a:lstStyle/>
                    <a:p>
                      <a:pPr algn="ctr"/>
                      <a:r>
                        <a:rPr lang="en-GB" sz="2400" b="1"/>
                        <a:t>Related Codes</a:t>
                      </a:r>
                      <a:endParaRPr lang="en-GB" sz="2400"/>
                    </a:p>
                  </a:txBody>
                  <a:tcPr anchor="ctr"/>
                </a:tc>
                <a:extLst>
                  <a:ext uri="{0D108BD9-81ED-4DB2-BD59-A6C34878D82A}">
                    <a16:rowId xmlns:a16="http://schemas.microsoft.com/office/drawing/2014/main" val="920798653"/>
                  </a:ext>
                </a:extLst>
              </a:tr>
              <a:tr h="0">
                <a:tc>
                  <a:txBody>
                    <a:bodyPr/>
                    <a:lstStyle/>
                    <a:p>
                      <a:r>
                        <a:rPr lang="en-GB" b="1"/>
                        <a:t>Flexibility and Convenience</a:t>
                      </a:r>
                      <a:endParaRPr lang="en-GB"/>
                    </a:p>
                  </a:txBody>
                  <a:tcPr anchor="ctr"/>
                </a:tc>
                <a:tc>
                  <a:txBody>
                    <a:bodyPr/>
                    <a:lstStyle/>
                    <a:p>
                      <a:r>
                        <a:rPr lang="en-GB"/>
                        <a:t>- Benefits of flexibility</a:t>
                      </a:r>
                    </a:p>
                  </a:txBody>
                  <a:tcPr anchor="ctr"/>
                </a:tc>
                <a:extLst>
                  <a:ext uri="{0D108BD9-81ED-4DB2-BD59-A6C34878D82A}">
                    <a16:rowId xmlns:a16="http://schemas.microsoft.com/office/drawing/2014/main" val="165740350"/>
                  </a:ext>
                </a:extLst>
              </a:tr>
              <a:tr h="0">
                <a:tc>
                  <a:txBody>
                    <a:bodyPr/>
                    <a:lstStyle/>
                    <a:p>
                      <a:r>
                        <a:rPr lang="en-GB" b="1"/>
                        <a:t>Social Disconnection</a:t>
                      </a:r>
                      <a:endParaRPr lang="en-GB"/>
                    </a:p>
                  </a:txBody>
                  <a:tcPr anchor="ctr"/>
                </a:tc>
                <a:tc>
                  <a:txBody>
                    <a:bodyPr/>
                    <a:lstStyle/>
                    <a:p>
                      <a:r>
                        <a:rPr lang="en-GB"/>
                        <a:t>- Social isolation in online learning</a:t>
                      </a:r>
                      <a:br>
                        <a:rPr lang="en-GB"/>
                      </a:br>
                      <a:r>
                        <a:rPr lang="en-GB"/>
                        <a:t>- Limited effectiveness of online study groups</a:t>
                      </a:r>
                    </a:p>
                  </a:txBody>
                  <a:tcPr anchor="ctr"/>
                </a:tc>
                <a:extLst>
                  <a:ext uri="{0D108BD9-81ED-4DB2-BD59-A6C34878D82A}">
                    <a16:rowId xmlns:a16="http://schemas.microsoft.com/office/drawing/2014/main" val="1396762496"/>
                  </a:ext>
                </a:extLst>
              </a:tr>
              <a:tr h="0">
                <a:tc>
                  <a:txBody>
                    <a:bodyPr/>
                    <a:lstStyle/>
                    <a:p>
                      <a:r>
                        <a:rPr lang="en-GB" b="1"/>
                        <a:t>Motivation and Engagement</a:t>
                      </a:r>
                      <a:endParaRPr lang="en-GB"/>
                    </a:p>
                  </a:txBody>
                  <a:tcPr anchor="ctr"/>
                </a:tc>
                <a:tc>
                  <a:txBody>
                    <a:bodyPr/>
                    <a:lstStyle/>
                    <a:p>
                      <a:r>
                        <a:rPr lang="en-GB"/>
                        <a:t>- Lack of motivation</a:t>
                      </a:r>
                      <a:br>
                        <a:rPr lang="en-GB"/>
                      </a:br>
                      <a:r>
                        <a:rPr lang="en-GB"/>
                        <a:t>- Need for more interactive learning</a:t>
                      </a:r>
                    </a:p>
                  </a:txBody>
                  <a:tcPr anchor="ctr"/>
                </a:tc>
                <a:extLst>
                  <a:ext uri="{0D108BD9-81ED-4DB2-BD59-A6C34878D82A}">
                    <a16:rowId xmlns:a16="http://schemas.microsoft.com/office/drawing/2014/main" val="718147152"/>
                  </a:ext>
                </a:extLst>
              </a:tr>
              <a:tr h="0">
                <a:tc>
                  <a:txBody>
                    <a:bodyPr/>
                    <a:lstStyle/>
                    <a:p>
                      <a:r>
                        <a:rPr lang="en-GB" b="1" dirty="0"/>
                        <a:t>Learning Difficulties</a:t>
                      </a:r>
                      <a:endParaRPr lang="en-GB" dirty="0"/>
                    </a:p>
                  </a:txBody>
                  <a:tcPr anchor="ctr"/>
                </a:tc>
                <a:tc>
                  <a:txBody>
                    <a:bodyPr/>
                    <a:lstStyle/>
                    <a:p>
                      <a:r>
                        <a:rPr lang="en-GB" dirty="0"/>
                        <a:t>- Learning challenges in remote settings</a:t>
                      </a:r>
                    </a:p>
                  </a:txBody>
                  <a:tcPr anchor="ctr"/>
                </a:tc>
                <a:extLst>
                  <a:ext uri="{0D108BD9-81ED-4DB2-BD59-A6C34878D82A}">
                    <a16:rowId xmlns:a16="http://schemas.microsoft.com/office/drawing/2014/main" val="659591801"/>
                  </a:ext>
                </a:extLst>
              </a:tr>
            </a:tbl>
          </a:graphicData>
        </a:graphic>
      </p:graphicFrame>
      <p:pic>
        <p:nvPicPr>
          <p:cNvPr id="5" name="Image 0" descr="preencoded.png">
            <a:extLst>
              <a:ext uri="{FF2B5EF4-FFF2-40B4-BE49-F238E27FC236}">
                <a16:creationId xmlns:a16="http://schemas.microsoft.com/office/drawing/2014/main" id="{FA8539E0-5256-4354-8B25-C5EB6577AA5E}"/>
              </a:ext>
            </a:extLst>
          </p:cNvPr>
          <p:cNvPicPr>
            <a:picLocks noChangeAspect="1"/>
          </p:cNvPicPr>
          <p:nvPr/>
        </p:nvPicPr>
        <p:blipFill>
          <a:blip r:embed="rId2"/>
          <a:stretch>
            <a:fillRect/>
          </a:stretch>
        </p:blipFill>
        <p:spPr>
          <a:xfrm>
            <a:off x="0" y="0"/>
            <a:ext cx="12192000" cy="2056011"/>
          </a:xfrm>
          <a:prstGeom prst="rect">
            <a:avLst/>
          </a:prstGeom>
        </p:spPr>
      </p:pic>
    </p:spTree>
    <p:extLst>
      <p:ext uri="{BB962C8B-B14F-4D97-AF65-F5344CB8AC3E}">
        <p14:creationId xmlns:p14="http://schemas.microsoft.com/office/powerpoint/2010/main" val="1526179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D223A5-E286-464A-9829-980F4423EEEA}"/>
              </a:ext>
            </a:extLst>
          </p:cNvPr>
          <p:cNvSpPr txBox="1"/>
          <p:nvPr/>
        </p:nvSpPr>
        <p:spPr>
          <a:xfrm>
            <a:off x="245095" y="1728688"/>
            <a:ext cx="11764651" cy="1852815"/>
          </a:xfrm>
          <a:prstGeom prst="rect">
            <a:avLst/>
          </a:prstGeom>
          <a:noFill/>
        </p:spPr>
        <p:txBody>
          <a:bodyPr wrap="square">
            <a:spAutoFit/>
          </a:bodyPr>
          <a:lstStyle/>
          <a:p>
            <a:pPr>
              <a:lnSpc>
                <a:spcPct val="200000"/>
              </a:lnSpc>
              <a:buFont typeface="+mj-lt"/>
              <a:buAutoNum type="arabicPeriod"/>
            </a:pPr>
            <a:r>
              <a:rPr lang="en-GB" sz="2000" b="1" dirty="0"/>
              <a:t> Convenience vs. Isolation</a:t>
            </a:r>
            <a:r>
              <a:rPr lang="en-GB" sz="2000" dirty="0"/>
              <a:t> – Online learning offers flexibility but creates a sense of disconnection.</a:t>
            </a:r>
          </a:p>
          <a:p>
            <a:pPr>
              <a:lnSpc>
                <a:spcPct val="200000"/>
              </a:lnSpc>
              <a:buFont typeface="+mj-lt"/>
              <a:buAutoNum type="arabicPeriod"/>
            </a:pPr>
            <a:r>
              <a:rPr lang="en-GB" sz="2000" b="1" dirty="0"/>
              <a:t> Struggles with Engagement</a:t>
            </a:r>
            <a:r>
              <a:rPr lang="en-GB" sz="2000" dirty="0"/>
              <a:t> – Lack of interaction reduces motivation and learning effectiveness.</a:t>
            </a:r>
          </a:p>
          <a:p>
            <a:pPr>
              <a:lnSpc>
                <a:spcPct val="200000"/>
              </a:lnSpc>
              <a:buFont typeface="+mj-lt"/>
              <a:buAutoNum type="arabicPeriod"/>
            </a:pPr>
            <a:r>
              <a:rPr lang="en-GB" sz="2000" b="1" dirty="0"/>
              <a:t> Challenges in Comprehension</a:t>
            </a:r>
            <a:r>
              <a:rPr lang="en-GB" sz="2000" dirty="0"/>
              <a:t> – Difficulty in asking questions impacts understanding.</a:t>
            </a:r>
          </a:p>
        </p:txBody>
      </p:sp>
      <p:sp>
        <p:nvSpPr>
          <p:cNvPr id="5" name="TextBox 4">
            <a:extLst>
              <a:ext uri="{FF2B5EF4-FFF2-40B4-BE49-F238E27FC236}">
                <a16:creationId xmlns:a16="http://schemas.microsoft.com/office/drawing/2014/main" id="{23AAACAA-A081-47A7-ACD9-9DB00D5C2A92}"/>
              </a:ext>
            </a:extLst>
          </p:cNvPr>
          <p:cNvSpPr txBox="1"/>
          <p:nvPr/>
        </p:nvSpPr>
        <p:spPr>
          <a:xfrm>
            <a:off x="322868" y="230112"/>
            <a:ext cx="11074137" cy="584775"/>
          </a:xfrm>
          <a:prstGeom prst="rect">
            <a:avLst/>
          </a:prstGeom>
          <a:noFill/>
        </p:spPr>
        <p:txBody>
          <a:bodyPr wrap="square">
            <a:spAutoFit/>
          </a:bodyPr>
          <a:lstStyle/>
          <a:p>
            <a:r>
              <a:rPr lang="en-GB" sz="3200" b="1">
                <a:solidFill>
                  <a:srgbClr val="FFFF00"/>
                </a:solidFill>
              </a:rPr>
              <a:t>Step 3: Reviewing and Refining Themes</a:t>
            </a:r>
          </a:p>
        </p:txBody>
      </p:sp>
      <p:sp>
        <p:nvSpPr>
          <p:cNvPr id="7" name="TextBox 6">
            <a:extLst>
              <a:ext uri="{FF2B5EF4-FFF2-40B4-BE49-F238E27FC236}">
                <a16:creationId xmlns:a16="http://schemas.microsoft.com/office/drawing/2014/main" id="{2AC97B44-61CB-495E-8FC3-9E311DE6D36E}"/>
              </a:ext>
            </a:extLst>
          </p:cNvPr>
          <p:cNvSpPr txBox="1"/>
          <p:nvPr/>
        </p:nvSpPr>
        <p:spPr>
          <a:xfrm>
            <a:off x="322867" y="977733"/>
            <a:ext cx="11686879" cy="461665"/>
          </a:xfrm>
          <a:prstGeom prst="rect">
            <a:avLst/>
          </a:prstGeom>
          <a:noFill/>
        </p:spPr>
        <p:txBody>
          <a:bodyPr wrap="square">
            <a:spAutoFit/>
          </a:bodyPr>
          <a:lstStyle/>
          <a:p>
            <a:r>
              <a:rPr lang="en-GB" sz="2400">
                <a:solidFill>
                  <a:srgbClr val="FFFF00"/>
                </a:solidFill>
              </a:rPr>
              <a:t>Now, I will refine the themes to ensure they capture the full meaning of the data.</a:t>
            </a:r>
          </a:p>
        </p:txBody>
      </p:sp>
      <p:pic>
        <p:nvPicPr>
          <p:cNvPr id="6" name="Image 0" descr="preencoded.png">
            <a:extLst>
              <a:ext uri="{FF2B5EF4-FFF2-40B4-BE49-F238E27FC236}">
                <a16:creationId xmlns:a16="http://schemas.microsoft.com/office/drawing/2014/main" id="{2333815C-05D9-446F-BFF9-8D9052B4786E}"/>
              </a:ext>
            </a:extLst>
          </p:cNvPr>
          <p:cNvPicPr>
            <a:picLocks noChangeAspect="1"/>
          </p:cNvPicPr>
          <p:nvPr/>
        </p:nvPicPr>
        <p:blipFill>
          <a:blip r:embed="rId2"/>
          <a:stretch>
            <a:fillRect/>
          </a:stretch>
        </p:blipFill>
        <p:spPr>
          <a:xfrm>
            <a:off x="0" y="4495304"/>
            <a:ext cx="12192000" cy="2362696"/>
          </a:xfrm>
          <a:prstGeom prst="rect">
            <a:avLst/>
          </a:prstGeom>
        </p:spPr>
      </p:pic>
    </p:spTree>
    <p:extLst>
      <p:ext uri="{BB962C8B-B14F-4D97-AF65-F5344CB8AC3E}">
        <p14:creationId xmlns:p14="http://schemas.microsoft.com/office/powerpoint/2010/main" val="3948101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4C155A-85F7-4FA9-8536-15A27262E406}"/>
              </a:ext>
            </a:extLst>
          </p:cNvPr>
          <p:cNvSpPr txBox="1"/>
          <p:nvPr/>
        </p:nvSpPr>
        <p:spPr>
          <a:xfrm>
            <a:off x="379430" y="1824813"/>
            <a:ext cx="11602038" cy="2308324"/>
          </a:xfrm>
          <a:prstGeom prst="rect">
            <a:avLst/>
          </a:prstGeom>
          <a:noFill/>
        </p:spPr>
        <p:txBody>
          <a:bodyPr wrap="square">
            <a:spAutoFit/>
          </a:bodyPr>
          <a:lstStyle/>
          <a:p>
            <a:pPr marL="342900" indent="-342900" algn="just">
              <a:buFont typeface="+mj-lt"/>
              <a:buAutoNum type="arabicPeriod"/>
            </a:pPr>
            <a:r>
              <a:rPr lang="en-GB" b="1" dirty="0"/>
              <a:t>Convenience vs. Isolation:</a:t>
            </a:r>
            <a:r>
              <a:rPr lang="en-GB" dirty="0"/>
              <a:t> The participant appreciates the flexibility of online learning but also experiences social disconnection.</a:t>
            </a:r>
          </a:p>
          <a:p>
            <a:pPr algn="just"/>
            <a:endParaRPr lang="en-GB" dirty="0"/>
          </a:p>
          <a:p>
            <a:pPr algn="just"/>
            <a:r>
              <a:rPr lang="en-GB" b="1" dirty="0"/>
              <a:t>2. Struggles with Engagement:</a:t>
            </a:r>
            <a:r>
              <a:rPr lang="en-GB" dirty="0"/>
              <a:t> Lack of face-to-face interaction makes it difficult to stay motivated, and existing solutions (like online study groups) don’t fully replace traditional learning.</a:t>
            </a:r>
          </a:p>
          <a:p>
            <a:pPr algn="just"/>
            <a:endParaRPr lang="en-GB" b="1" dirty="0"/>
          </a:p>
          <a:p>
            <a:pPr algn="just"/>
            <a:r>
              <a:rPr lang="en-GB" b="1" dirty="0"/>
              <a:t>3. Challenges in Comprehension:</a:t>
            </a:r>
            <a:r>
              <a:rPr lang="en-GB" dirty="0"/>
              <a:t> The participant struggles to grasp complex topics due to the difficulty of asking immediate questions and getting clarifications.</a:t>
            </a:r>
          </a:p>
        </p:txBody>
      </p:sp>
      <p:sp>
        <p:nvSpPr>
          <p:cNvPr id="7" name="TextBox 6">
            <a:extLst>
              <a:ext uri="{FF2B5EF4-FFF2-40B4-BE49-F238E27FC236}">
                <a16:creationId xmlns:a16="http://schemas.microsoft.com/office/drawing/2014/main" id="{42CD50E0-DC12-43B0-A5C1-C2B4F7893C6F}"/>
              </a:ext>
            </a:extLst>
          </p:cNvPr>
          <p:cNvSpPr txBox="1"/>
          <p:nvPr/>
        </p:nvSpPr>
        <p:spPr>
          <a:xfrm>
            <a:off x="454844" y="0"/>
            <a:ext cx="11526624" cy="1493358"/>
          </a:xfrm>
          <a:prstGeom prst="rect">
            <a:avLst/>
          </a:prstGeom>
          <a:noFill/>
        </p:spPr>
        <p:txBody>
          <a:bodyPr wrap="square">
            <a:spAutoFit/>
          </a:bodyPr>
          <a:lstStyle/>
          <a:p>
            <a:pPr>
              <a:lnSpc>
                <a:spcPct val="150000"/>
              </a:lnSpc>
            </a:pPr>
            <a:r>
              <a:rPr lang="en-GB" sz="3200" b="1" dirty="0">
                <a:solidFill>
                  <a:srgbClr val="FFFF00"/>
                </a:solidFill>
              </a:rPr>
              <a:t>Step 4: Defining and Naming Themes</a:t>
            </a:r>
          </a:p>
          <a:p>
            <a:pPr>
              <a:lnSpc>
                <a:spcPct val="150000"/>
              </a:lnSpc>
            </a:pPr>
            <a:r>
              <a:rPr lang="en-GB" sz="3200" dirty="0">
                <a:solidFill>
                  <a:srgbClr val="FFFF00"/>
                </a:solidFill>
              </a:rPr>
              <a:t>Now, I will clearly define each theme:</a:t>
            </a:r>
          </a:p>
        </p:txBody>
      </p:sp>
      <p:pic>
        <p:nvPicPr>
          <p:cNvPr id="4" name="Image 0" descr="preencoded.png">
            <a:extLst>
              <a:ext uri="{FF2B5EF4-FFF2-40B4-BE49-F238E27FC236}">
                <a16:creationId xmlns:a16="http://schemas.microsoft.com/office/drawing/2014/main" id="{E0D37A6B-CD73-4A13-B2B8-C86EF3583235}"/>
              </a:ext>
            </a:extLst>
          </p:cNvPr>
          <p:cNvPicPr>
            <a:picLocks noChangeAspect="1"/>
          </p:cNvPicPr>
          <p:nvPr/>
        </p:nvPicPr>
        <p:blipFill>
          <a:blip r:embed="rId2"/>
          <a:stretch>
            <a:fillRect/>
          </a:stretch>
        </p:blipFill>
        <p:spPr>
          <a:xfrm>
            <a:off x="0" y="4495304"/>
            <a:ext cx="12192000" cy="2362696"/>
          </a:xfrm>
          <a:prstGeom prst="rect">
            <a:avLst/>
          </a:prstGeom>
        </p:spPr>
      </p:pic>
    </p:spTree>
    <p:extLst>
      <p:ext uri="{BB962C8B-B14F-4D97-AF65-F5344CB8AC3E}">
        <p14:creationId xmlns:p14="http://schemas.microsoft.com/office/powerpoint/2010/main" val="1853300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1B3EA5-C3CB-4F95-BECC-E2D712380EDE}"/>
              </a:ext>
            </a:extLst>
          </p:cNvPr>
          <p:cNvSpPr txBox="1"/>
          <p:nvPr/>
        </p:nvSpPr>
        <p:spPr>
          <a:xfrm>
            <a:off x="218388" y="1845677"/>
            <a:ext cx="11755224" cy="3359061"/>
          </a:xfrm>
          <a:prstGeom prst="rect">
            <a:avLst/>
          </a:prstGeom>
          <a:noFill/>
        </p:spPr>
        <p:txBody>
          <a:bodyPr wrap="square">
            <a:spAutoFit/>
          </a:bodyPr>
          <a:lstStyle/>
          <a:p>
            <a:pPr>
              <a:lnSpc>
                <a:spcPct val="150000"/>
              </a:lnSpc>
            </a:pPr>
            <a:r>
              <a:rPr lang="en-GB" sz="2400" dirty="0"/>
              <a:t>Thematic analysis of the interview excerpt reveals that while online learning provides flexibility, students often feel </a:t>
            </a:r>
            <a:r>
              <a:rPr lang="en-GB" sz="2400" b="1" dirty="0"/>
              <a:t>socially isolated</a:t>
            </a:r>
            <a:r>
              <a:rPr lang="en-GB" sz="2400" dirty="0"/>
              <a:t>, which negatively impacts their </a:t>
            </a:r>
            <a:r>
              <a:rPr lang="en-GB" sz="2400" b="1" dirty="0"/>
              <a:t>motivation and engagement</a:t>
            </a:r>
            <a:r>
              <a:rPr lang="en-GB" sz="2400" dirty="0"/>
              <a:t>. The lack of direct communication with instructors makes it </a:t>
            </a:r>
            <a:r>
              <a:rPr lang="en-GB" sz="2400" b="1" dirty="0"/>
              <a:t>harder to understand complex concepts</a:t>
            </a:r>
            <a:r>
              <a:rPr lang="en-GB" sz="2400" dirty="0"/>
              <a:t>, and current alternatives, such as online study groups, are </a:t>
            </a:r>
            <a:r>
              <a:rPr lang="en-GB" sz="2400" b="1" dirty="0"/>
              <a:t>not as effective</a:t>
            </a:r>
            <a:r>
              <a:rPr lang="en-GB" sz="2400" dirty="0"/>
              <a:t> as in-person discussions. A potential improvement would be integrating more </a:t>
            </a:r>
            <a:r>
              <a:rPr lang="en-GB" sz="2400" b="1" dirty="0"/>
              <a:t>interactive learning elements</a:t>
            </a:r>
            <a:r>
              <a:rPr lang="en-GB" sz="2400" dirty="0"/>
              <a:t> to enhance engagement and comprehension.</a:t>
            </a:r>
          </a:p>
        </p:txBody>
      </p:sp>
      <p:sp>
        <p:nvSpPr>
          <p:cNvPr id="4" name="TextBox 3">
            <a:extLst>
              <a:ext uri="{FF2B5EF4-FFF2-40B4-BE49-F238E27FC236}">
                <a16:creationId xmlns:a16="http://schemas.microsoft.com/office/drawing/2014/main" id="{D4BD70F1-3EBB-46BE-A82C-AE175CD23F10}"/>
              </a:ext>
            </a:extLst>
          </p:cNvPr>
          <p:cNvSpPr txBox="1"/>
          <p:nvPr/>
        </p:nvSpPr>
        <p:spPr>
          <a:xfrm>
            <a:off x="398281" y="349257"/>
            <a:ext cx="11177833" cy="584775"/>
          </a:xfrm>
          <a:prstGeom prst="rect">
            <a:avLst/>
          </a:prstGeom>
          <a:noFill/>
        </p:spPr>
        <p:txBody>
          <a:bodyPr wrap="square">
            <a:spAutoFit/>
          </a:bodyPr>
          <a:lstStyle/>
          <a:p>
            <a:r>
              <a:rPr lang="en-GB" sz="3200" b="1">
                <a:solidFill>
                  <a:srgbClr val="FFFF00"/>
                </a:solidFill>
              </a:rPr>
              <a:t>Step 5: Writing the Report (Interpretation)</a:t>
            </a:r>
          </a:p>
        </p:txBody>
      </p:sp>
    </p:spTree>
    <p:extLst>
      <p:ext uri="{BB962C8B-B14F-4D97-AF65-F5344CB8AC3E}">
        <p14:creationId xmlns:p14="http://schemas.microsoft.com/office/powerpoint/2010/main" val="1462013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BAA3B11-1182-47AE-8237-936327E2B1B8}"/>
              </a:ext>
            </a:extLst>
          </p:cNvPr>
          <p:cNvGraphicFramePr>
            <a:graphicFrameLocks noGrp="1"/>
          </p:cNvGraphicFramePr>
          <p:nvPr>
            <p:extLst>
              <p:ext uri="{D42A27DB-BD31-4B8C-83A1-F6EECF244321}">
                <p14:modId xmlns:p14="http://schemas.microsoft.com/office/powerpoint/2010/main" val="284460556"/>
              </p:ext>
            </p:extLst>
          </p:nvPr>
        </p:nvGraphicFramePr>
        <p:xfrm>
          <a:off x="715521" y="735171"/>
          <a:ext cx="9931400" cy="5387658"/>
        </p:xfrm>
        <a:graphic>
          <a:graphicData uri="http://schemas.openxmlformats.org/drawingml/2006/table">
            <a:tbl>
              <a:tblPr>
                <a:tableStyleId>{ED083AE6-46FA-4A59-8FB0-9F97EB10719F}</a:tableStyleId>
              </a:tblPr>
              <a:tblGrid>
                <a:gridCol w="1216974">
                  <a:extLst>
                    <a:ext uri="{9D8B030D-6E8A-4147-A177-3AD203B41FA5}">
                      <a16:colId xmlns:a16="http://schemas.microsoft.com/office/drawing/2014/main" val="650710726"/>
                    </a:ext>
                  </a:extLst>
                </a:gridCol>
                <a:gridCol w="3723587">
                  <a:extLst>
                    <a:ext uri="{9D8B030D-6E8A-4147-A177-3AD203B41FA5}">
                      <a16:colId xmlns:a16="http://schemas.microsoft.com/office/drawing/2014/main" val="2368890066"/>
                    </a:ext>
                  </a:extLst>
                </a:gridCol>
                <a:gridCol w="4990839">
                  <a:extLst>
                    <a:ext uri="{9D8B030D-6E8A-4147-A177-3AD203B41FA5}">
                      <a16:colId xmlns:a16="http://schemas.microsoft.com/office/drawing/2014/main" val="2669076495"/>
                    </a:ext>
                  </a:extLst>
                </a:gridCol>
              </a:tblGrid>
              <a:tr h="182880">
                <a:tc>
                  <a:txBody>
                    <a:bodyPr/>
                    <a:lstStyle/>
                    <a:p>
                      <a:pPr algn="ctr" fontAlgn="b">
                        <a:lnSpc>
                          <a:spcPct val="150000"/>
                        </a:lnSpc>
                      </a:pPr>
                      <a:r>
                        <a:rPr lang="en-GB" sz="1600" b="1" u="none" strike="noStrike">
                          <a:solidFill>
                            <a:schemeClr val="tx1"/>
                          </a:solidFill>
                          <a:effectLst/>
                        </a:rPr>
                        <a:t>Respondent</a:t>
                      </a:r>
                      <a:endParaRPr lang="en-GB" sz="1600" b="1" i="0" u="none" strike="noStrike">
                        <a:solidFill>
                          <a:schemeClr val="tx1"/>
                        </a:solidFill>
                        <a:effectLst/>
                        <a:latin typeface="Calibri" panose="020F0502020204030204" pitchFamily="34" charset="0"/>
                      </a:endParaRPr>
                    </a:p>
                  </a:txBody>
                  <a:tcPr marL="7620" marR="7620" marT="7620" marB="0" anchor="b"/>
                </a:tc>
                <a:tc>
                  <a:txBody>
                    <a:bodyPr/>
                    <a:lstStyle/>
                    <a:p>
                      <a:pPr algn="ctr" fontAlgn="b">
                        <a:lnSpc>
                          <a:spcPct val="150000"/>
                        </a:lnSpc>
                      </a:pPr>
                      <a:r>
                        <a:rPr lang="en-GB" sz="1600" b="1" u="none" strike="noStrike">
                          <a:solidFill>
                            <a:schemeClr val="tx1"/>
                          </a:solidFill>
                          <a:effectLst/>
                        </a:rPr>
                        <a:t>Response</a:t>
                      </a:r>
                      <a:endParaRPr lang="en-GB" sz="1600" b="1" i="0" u="none" strike="noStrike">
                        <a:solidFill>
                          <a:schemeClr val="tx1"/>
                        </a:solidFill>
                        <a:effectLst/>
                        <a:latin typeface="Calibri" panose="020F0502020204030204" pitchFamily="34" charset="0"/>
                      </a:endParaRPr>
                    </a:p>
                  </a:txBody>
                  <a:tcPr marL="7620" marR="7620" marT="7620" marB="0" anchor="b"/>
                </a:tc>
                <a:tc>
                  <a:txBody>
                    <a:bodyPr/>
                    <a:lstStyle/>
                    <a:p>
                      <a:pPr algn="ctr" fontAlgn="b">
                        <a:lnSpc>
                          <a:spcPct val="150000"/>
                        </a:lnSpc>
                      </a:pPr>
                      <a:r>
                        <a:rPr lang="en-GB" sz="1600" b="1" u="none" strike="noStrike">
                          <a:solidFill>
                            <a:schemeClr val="tx1"/>
                          </a:solidFill>
                          <a:effectLst/>
                        </a:rPr>
                        <a:t>Assigned Codes</a:t>
                      </a:r>
                      <a:endParaRPr lang="en-GB" sz="1600" b="1" i="0" u="none" strike="noStrike">
                        <a:solidFill>
                          <a:schemeClr val="tx1"/>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8528780"/>
                  </a:ext>
                </a:extLst>
              </a:tr>
              <a:tr h="182880">
                <a:tc>
                  <a:txBody>
                    <a:bodyPr/>
                    <a:lstStyle/>
                    <a:p>
                      <a:pPr algn="ctr" fontAlgn="b">
                        <a:lnSpc>
                          <a:spcPct val="150000"/>
                        </a:lnSpc>
                      </a:pPr>
                      <a:r>
                        <a:rPr lang="en-GB" sz="2000" b="1" u="none" strike="noStrike">
                          <a:solidFill>
                            <a:schemeClr val="tx1"/>
                          </a:solidFill>
                          <a:effectLst/>
                        </a:rPr>
                        <a:t>1</a:t>
                      </a:r>
                      <a:endParaRPr lang="en-GB" sz="2000" b="1"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Remote learning gives me flexibility, but I miss social interactions.</a:t>
                      </a:r>
                      <a:endParaRPr lang="en-GB" sz="1200" b="0"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['Flexibility', 'Social Isolation']</a:t>
                      </a:r>
                      <a:endParaRPr lang="en-GB" sz="12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266616170"/>
                  </a:ext>
                </a:extLst>
              </a:tr>
              <a:tr h="0">
                <a:tc>
                  <a:txBody>
                    <a:bodyPr/>
                    <a:lstStyle/>
                    <a:p>
                      <a:pPr algn="ctr" fontAlgn="b">
                        <a:lnSpc>
                          <a:spcPct val="150000"/>
                        </a:lnSpc>
                      </a:pPr>
                      <a:r>
                        <a:rPr lang="en-GB" sz="2000" b="1" u="none" strike="noStrike">
                          <a:solidFill>
                            <a:schemeClr val="tx1"/>
                          </a:solidFill>
                          <a:effectLst/>
                        </a:rPr>
                        <a:t>2</a:t>
                      </a:r>
                      <a:endParaRPr lang="en-GB" sz="2000" b="1"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I struggle to stay motivated because there is no face-to-face engagement.</a:t>
                      </a:r>
                      <a:endParaRPr lang="en-GB" sz="1200" b="0"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['Lack of Engagement', 'Lack of Face-to-Face Communication']</a:t>
                      </a:r>
                      <a:endParaRPr lang="en-GB" sz="12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29611322"/>
                  </a:ext>
                </a:extLst>
              </a:tr>
              <a:tr h="182880">
                <a:tc>
                  <a:txBody>
                    <a:bodyPr/>
                    <a:lstStyle/>
                    <a:p>
                      <a:pPr algn="ctr" fontAlgn="b">
                        <a:lnSpc>
                          <a:spcPct val="150000"/>
                        </a:lnSpc>
                      </a:pPr>
                      <a:r>
                        <a:rPr lang="en-GB" sz="2000" b="1" u="none" strike="noStrike">
                          <a:solidFill>
                            <a:schemeClr val="tx1"/>
                          </a:solidFill>
                          <a:effectLst/>
                        </a:rPr>
                        <a:t>3</a:t>
                      </a:r>
                      <a:endParaRPr lang="en-GB" sz="2000" b="1"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It allows me to manage my time better, but I find it hard to focus at home.</a:t>
                      </a:r>
                      <a:endParaRPr lang="en-GB" sz="1200" b="0"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['Flexibility', 'Learning Challenges']</a:t>
                      </a:r>
                      <a:endParaRPr lang="en-GB" sz="12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3360535906"/>
                  </a:ext>
                </a:extLst>
              </a:tr>
              <a:tr h="175723">
                <a:tc>
                  <a:txBody>
                    <a:bodyPr/>
                    <a:lstStyle/>
                    <a:p>
                      <a:pPr algn="ctr" fontAlgn="b">
                        <a:lnSpc>
                          <a:spcPct val="150000"/>
                        </a:lnSpc>
                      </a:pPr>
                      <a:r>
                        <a:rPr lang="en-GB" sz="2000" b="1" u="none" strike="noStrike">
                          <a:solidFill>
                            <a:schemeClr val="tx1"/>
                          </a:solidFill>
                          <a:effectLst/>
                        </a:rPr>
                        <a:t>4</a:t>
                      </a:r>
                      <a:endParaRPr lang="en-GB" sz="2000" b="1"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I like the flexibility, but I feel disconnected from my classmates.</a:t>
                      </a:r>
                      <a:endParaRPr lang="en-GB" sz="1200" b="0"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['Flexibility']</a:t>
                      </a:r>
                      <a:endParaRPr lang="en-GB" sz="12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1780903307"/>
                  </a:ext>
                </a:extLst>
              </a:tr>
              <a:tr h="182880">
                <a:tc>
                  <a:txBody>
                    <a:bodyPr/>
                    <a:lstStyle/>
                    <a:p>
                      <a:pPr algn="ctr" fontAlgn="b">
                        <a:lnSpc>
                          <a:spcPct val="150000"/>
                        </a:lnSpc>
                      </a:pPr>
                      <a:r>
                        <a:rPr lang="en-GB" sz="2000" b="1" u="none" strike="noStrike">
                          <a:solidFill>
                            <a:schemeClr val="tx1"/>
                          </a:solidFill>
                          <a:effectLst/>
                        </a:rPr>
                        <a:t>5</a:t>
                      </a:r>
                      <a:endParaRPr lang="en-GB" sz="2000" b="1"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Online classes are great, but I have trouble asking questions and understanding difficult concepts.</a:t>
                      </a:r>
                      <a:endParaRPr lang="en-GB" sz="1200" b="0"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['Learning Challenges']</a:t>
                      </a:r>
                      <a:endParaRPr lang="en-GB" sz="12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1660544937"/>
                  </a:ext>
                </a:extLst>
              </a:tr>
              <a:tr h="182880">
                <a:tc>
                  <a:txBody>
                    <a:bodyPr/>
                    <a:lstStyle/>
                    <a:p>
                      <a:pPr algn="ctr" fontAlgn="b">
                        <a:lnSpc>
                          <a:spcPct val="150000"/>
                        </a:lnSpc>
                      </a:pPr>
                      <a:r>
                        <a:rPr lang="en-GB" sz="2000" b="1" u="none" strike="noStrike">
                          <a:solidFill>
                            <a:schemeClr val="tx1"/>
                          </a:solidFill>
                          <a:effectLst/>
                        </a:rPr>
                        <a:t>6</a:t>
                      </a:r>
                      <a:endParaRPr lang="en-GB" sz="2000" b="1"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It works well for some subjects, but I find it boring and unengaging.</a:t>
                      </a:r>
                      <a:endParaRPr lang="en-GB" sz="1200" b="0"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['Lack of Engagement', 'Lack of Engagement']</a:t>
                      </a:r>
                      <a:endParaRPr lang="en-GB" sz="12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1426272372"/>
                  </a:ext>
                </a:extLst>
              </a:tr>
              <a:tr h="182880">
                <a:tc>
                  <a:txBody>
                    <a:bodyPr/>
                    <a:lstStyle/>
                    <a:p>
                      <a:pPr algn="ctr" fontAlgn="b">
                        <a:lnSpc>
                          <a:spcPct val="150000"/>
                        </a:lnSpc>
                      </a:pPr>
                      <a:r>
                        <a:rPr lang="en-GB" sz="2000" b="1" u="none" strike="noStrike">
                          <a:solidFill>
                            <a:schemeClr val="tx1"/>
                          </a:solidFill>
                          <a:effectLst/>
                        </a:rPr>
                        <a:t>7</a:t>
                      </a:r>
                      <a:endParaRPr lang="en-GB" sz="2000" b="1"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I appreciate not having to commute, but it is hard to concentrate.</a:t>
                      </a:r>
                      <a:endParaRPr lang="en-GB" sz="1200" b="0"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['Flexibility', 'Learning Challenges']</a:t>
                      </a:r>
                      <a:endParaRPr lang="en-GB" sz="12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3137099823"/>
                  </a:ext>
                </a:extLst>
              </a:tr>
              <a:tr h="182880">
                <a:tc>
                  <a:txBody>
                    <a:bodyPr/>
                    <a:lstStyle/>
                    <a:p>
                      <a:pPr algn="ctr" fontAlgn="b">
                        <a:lnSpc>
                          <a:spcPct val="150000"/>
                        </a:lnSpc>
                      </a:pPr>
                      <a:r>
                        <a:rPr lang="en-GB" sz="2000" b="1" u="none" strike="noStrike">
                          <a:solidFill>
                            <a:schemeClr val="tx1"/>
                          </a:solidFill>
                          <a:effectLst/>
                        </a:rPr>
                        <a:t>8</a:t>
                      </a:r>
                      <a:endParaRPr lang="en-GB" sz="2000" b="1"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I feel like I am learning less because of the lack of direct communication.</a:t>
                      </a:r>
                      <a:endParaRPr lang="en-GB" sz="1200" b="0"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['Learning Challenges', 'Lack of Face-to-Face Communication']</a:t>
                      </a:r>
                      <a:endParaRPr lang="en-GB" sz="12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515451362"/>
                  </a:ext>
                </a:extLst>
              </a:tr>
              <a:tr h="182880">
                <a:tc>
                  <a:txBody>
                    <a:bodyPr/>
                    <a:lstStyle/>
                    <a:p>
                      <a:pPr algn="ctr" fontAlgn="b">
                        <a:lnSpc>
                          <a:spcPct val="150000"/>
                        </a:lnSpc>
                      </a:pPr>
                      <a:r>
                        <a:rPr lang="en-GB" sz="2000" b="1" u="none" strike="noStrike">
                          <a:solidFill>
                            <a:schemeClr val="tx1"/>
                          </a:solidFill>
                          <a:effectLst/>
                        </a:rPr>
                        <a:t>9</a:t>
                      </a:r>
                      <a:endParaRPr lang="en-GB" sz="2000" b="1"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I like being able to review recorded lectures, but I miss classroom discussions.</a:t>
                      </a:r>
                      <a:endParaRPr lang="en-GB" sz="1200" b="0"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['Flexibility', 'Lack of Face-to-Face Communication']</a:t>
                      </a:r>
                      <a:endParaRPr lang="en-GB" sz="12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3630680295"/>
                  </a:ext>
                </a:extLst>
              </a:tr>
              <a:tr h="182880">
                <a:tc>
                  <a:txBody>
                    <a:bodyPr/>
                    <a:lstStyle/>
                    <a:p>
                      <a:pPr algn="ctr" fontAlgn="b">
                        <a:lnSpc>
                          <a:spcPct val="150000"/>
                        </a:lnSpc>
                      </a:pPr>
                      <a:r>
                        <a:rPr lang="en-GB" sz="2000" b="1" u="none" strike="noStrike">
                          <a:solidFill>
                            <a:schemeClr val="tx1"/>
                          </a:solidFill>
                          <a:effectLst/>
                        </a:rPr>
                        <a:t>10</a:t>
                      </a:r>
                      <a:endParaRPr lang="en-GB" sz="2000" b="1"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Sometimes, I do not feel like I am really part of a learning community.</a:t>
                      </a:r>
                      <a:endParaRPr lang="en-GB" sz="1200" b="0" i="0" u="none" strike="noStrike">
                        <a:solidFill>
                          <a:schemeClr val="tx1"/>
                        </a:solidFill>
                        <a:effectLst/>
                        <a:latin typeface="Calibri" panose="020F0502020204030204" pitchFamily="34" charset="0"/>
                      </a:endParaRPr>
                    </a:p>
                  </a:txBody>
                  <a:tcPr marL="7620" marR="7620" marT="7620" marB="0" anchor="ctr"/>
                </a:tc>
                <a:tc>
                  <a:txBody>
                    <a:bodyPr/>
                    <a:lstStyle/>
                    <a:p>
                      <a:pPr algn="ctr" fontAlgn="b">
                        <a:lnSpc>
                          <a:spcPct val="150000"/>
                        </a:lnSpc>
                      </a:pPr>
                      <a:r>
                        <a:rPr lang="en-GB" sz="1200" b="0" u="none" strike="noStrike">
                          <a:solidFill>
                            <a:schemeClr val="tx1"/>
                          </a:solidFill>
                          <a:effectLst/>
                        </a:rPr>
                        <a:t>[]</a:t>
                      </a:r>
                      <a:endParaRPr lang="en-GB" sz="12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109677550"/>
                  </a:ext>
                </a:extLst>
              </a:tr>
            </a:tbl>
          </a:graphicData>
        </a:graphic>
      </p:graphicFrame>
    </p:spTree>
    <p:extLst>
      <p:ext uri="{BB962C8B-B14F-4D97-AF65-F5344CB8AC3E}">
        <p14:creationId xmlns:p14="http://schemas.microsoft.com/office/powerpoint/2010/main" val="3021707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E9DB8B-8F71-4420-8BC2-DC98DF796D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7871" y="1998482"/>
            <a:ext cx="8541230" cy="4779389"/>
          </a:xfrm>
          <a:prstGeom prst="rect">
            <a:avLst/>
          </a:prstGeom>
        </p:spPr>
      </p:pic>
      <p:sp>
        <p:nvSpPr>
          <p:cNvPr id="5" name="Rectangle 2">
            <a:extLst>
              <a:ext uri="{FF2B5EF4-FFF2-40B4-BE49-F238E27FC236}">
                <a16:creationId xmlns:a16="http://schemas.microsoft.com/office/drawing/2014/main" id="{77771B09-4E68-4C3A-9726-3CD7907C703D}"/>
              </a:ext>
            </a:extLst>
          </p:cNvPr>
          <p:cNvSpPr>
            <a:spLocks noChangeArrowheads="1"/>
          </p:cNvSpPr>
          <p:nvPr/>
        </p:nvSpPr>
        <p:spPr bwMode="auto">
          <a:xfrm rot="10800000" flipV="1">
            <a:off x="263950" y="252961"/>
            <a:ext cx="11199043"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Thematic Analysis of Remote Learning Responses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(Y)  Frequency of Responses by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(X) Themes</a:t>
            </a:r>
          </a:p>
        </p:txBody>
      </p:sp>
      <p:sp>
        <p:nvSpPr>
          <p:cNvPr id="6" name="TextBox 5">
            <a:extLst>
              <a:ext uri="{FF2B5EF4-FFF2-40B4-BE49-F238E27FC236}">
                <a16:creationId xmlns:a16="http://schemas.microsoft.com/office/drawing/2014/main" id="{9E761461-9E13-4FE9-9BE7-060F96D80123}"/>
              </a:ext>
            </a:extLst>
          </p:cNvPr>
          <p:cNvSpPr txBox="1"/>
          <p:nvPr/>
        </p:nvSpPr>
        <p:spPr>
          <a:xfrm>
            <a:off x="3091993" y="2592371"/>
            <a:ext cx="301686" cy="369332"/>
          </a:xfrm>
          <a:prstGeom prst="rect">
            <a:avLst/>
          </a:prstGeom>
          <a:noFill/>
        </p:spPr>
        <p:txBody>
          <a:bodyPr wrap="none" rtlCol="0">
            <a:spAutoFit/>
          </a:bodyPr>
          <a:lstStyle/>
          <a:p>
            <a:r>
              <a:rPr lang="en-GB"/>
              <a:t>5</a:t>
            </a:r>
          </a:p>
        </p:txBody>
      </p:sp>
      <p:sp>
        <p:nvSpPr>
          <p:cNvPr id="7" name="TextBox 6">
            <a:extLst>
              <a:ext uri="{FF2B5EF4-FFF2-40B4-BE49-F238E27FC236}">
                <a16:creationId xmlns:a16="http://schemas.microsoft.com/office/drawing/2014/main" id="{D58FF2A5-AD53-46B8-8160-B3D3AD5C2B41}"/>
              </a:ext>
            </a:extLst>
          </p:cNvPr>
          <p:cNvSpPr txBox="1"/>
          <p:nvPr/>
        </p:nvSpPr>
        <p:spPr>
          <a:xfrm>
            <a:off x="4741682" y="4949072"/>
            <a:ext cx="301686" cy="369332"/>
          </a:xfrm>
          <a:prstGeom prst="rect">
            <a:avLst/>
          </a:prstGeom>
          <a:noFill/>
        </p:spPr>
        <p:txBody>
          <a:bodyPr wrap="none" rtlCol="0">
            <a:spAutoFit/>
          </a:bodyPr>
          <a:lstStyle/>
          <a:p>
            <a:r>
              <a:rPr lang="en-GB"/>
              <a:t>1</a:t>
            </a:r>
          </a:p>
        </p:txBody>
      </p:sp>
      <p:sp>
        <p:nvSpPr>
          <p:cNvPr id="8" name="TextBox 7">
            <a:extLst>
              <a:ext uri="{FF2B5EF4-FFF2-40B4-BE49-F238E27FC236}">
                <a16:creationId xmlns:a16="http://schemas.microsoft.com/office/drawing/2014/main" id="{B404342D-0F48-4877-90A8-DDD56297C64C}"/>
              </a:ext>
            </a:extLst>
          </p:cNvPr>
          <p:cNvSpPr txBox="1"/>
          <p:nvPr/>
        </p:nvSpPr>
        <p:spPr>
          <a:xfrm>
            <a:off x="6336383" y="3659171"/>
            <a:ext cx="301686" cy="369332"/>
          </a:xfrm>
          <a:prstGeom prst="rect">
            <a:avLst/>
          </a:prstGeom>
          <a:noFill/>
        </p:spPr>
        <p:txBody>
          <a:bodyPr wrap="none" rtlCol="0">
            <a:spAutoFit/>
          </a:bodyPr>
          <a:lstStyle/>
          <a:p>
            <a:r>
              <a:rPr lang="en-GB"/>
              <a:t>3</a:t>
            </a:r>
          </a:p>
        </p:txBody>
      </p:sp>
      <p:sp>
        <p:nvSpPr>
          <p:cNvPr id="9" name="TextBox 8">
            <a:extLst>
              <a:ext uri="{FF2B5EF4-FFF2-40B4-BE49-F238E27FC236}">
                <a16:creationId xmlns:a16="http://schemas.microsoft.com/office/drawing/2014/main" id="{094A34EA-817F-4E11-95C8-4DB7F77F107D}"/>
              </a:ext>
            </a:extLst>
          </p:cNvPr>
          <p:cNvSpPr txBox="1"/>
          <p:nvPr/>
        </p:nvSpPr>
        <p:spPr>
          <a:xfrm>
            <a:off x="7938940" y="3659171"/>
            <a:ext cx="301686" cy="369332"/>
          </a:xfrm>
          <a:prstGeom prst="rect">
            <a:avLst/>
          </a:prstGeom>
          <a:noFill/>
        </p:spPr>
        <p:txBody>
          <a:bodyPr wrap="none" rtlCol="0">
            <a:spAutoFit/>
          </a:bodyPr>
          <a:lstStyle/>
          <a:p>
            <a:r>
              <a:rPr lang="en-GB"/>
              <a:t>3</a:t>
            </a:r>
          </a:p>
        </p:txBody>
      </p:sp>
      <p:sp>
        <p:nvSpPr>
          <p:cNvPr id="10" name="TextBox 9">
            <a:extLst>
              <a:ext uri="{FF2B5EF4-FFF2-40B4-BE49-F238E27FC236}">
                <a16:creationId xmlns:a16="http://schemas.microsoft.com/office/drawing/2014/main" id="{EF4E9606-133E-4836-89EB-A49505F7FC3B}"/>
              </a:ext>
            </a:extLst>
          </p:cNvPr>
          <p:cNvSpPr txBox="1"/>
          <p:nvPr/>
        </p:nvSpPr>
        <p:spPr>
          <a:xfrm>
            <a:off x="9579204" y="2961703"/>
            <a:ext cx="301686" cy="369332"/>
          </a:xfrm>
          <a:prstGeom prst="rect">
            <a:avLst/>
          </a:prstGeom>
          <a:noFill/>
        </p:spPr>
        <p:txBody>
          <a:bodyPr wrap="none" rtlCol="0">
            <a:spAutoFit/>
          </a:bodyPr>
          <a:lstStyle/>
          <a:p>
            <a:r>
              <a:rPr lang="en-GB"/>
              <a:t>4</a:t>
            </a:r>
          </a:p>
        </p:txBody>
      </p:sp>
    </p:spTree>
    <p:extLst>
      <p:ext uri="{BB962C8B-B14F-4D97-AF65-F5344CB8AC3E}">
        <p14:creationId xmlns:p14="http://schemas.microsoft.com/office/powerpoint/2010/main" val="36914746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2F18C9-C3BD-46D3-B4E1-5EFA514E38F4}"/>
              </a:ext>
            </a:extLst>
          </p:cNvPr>
          <p:cNvSpPr txBox="1"/>
          <p:nvPr/>
        </p:nvSpPr>
        <p:spPr>
          <a:xfrm>
            <a:off x="286390" y="2444213"/>
            <a:ext cx="6790271" cy="1697068"/>
          </a:xfrm>
          <a:prstGeom prst="rect">
            <a:avLst/>
          </a:prstGeom>
          <a:noFill/>
        </p:spPr>
        <p:txBody>
          <a:bodyPr wrap="square">
            <a:spAutoFit/>
          </a:bodyPr>
          <a:lstStyle/>
          <a:p>
            <a:pPr algn="just">
              <a:lnSpc>
                <a:spcPct val="150000"/>
              </a:lnSpc>
            </a:pPr>
            <a:r>
              <a:rPr lang="en-GB" sz="2400"/>
              <a:t>A systematic method of categorising verbal or written communication to </a:t>
            </a:r>
            <a:r>
              <a:rPr lang="en-GB" sz="2400" b="1"/>
              <a:t>quantify</a:t>
            </a:r>
            <a:r>
              <a:rPr lang="en-GB" sz="2400"/>
              <a:t> the presence of certain words, phrases, or concepts.</a:t>
            </a:r>
          </a:p>
        </p:txBody>
      </p:sp>
      <p:sp>
        <p:nvSpPr>
          <p:cNvPr id="5" name="TextBox 4">
            <a:extLst>
              <a:ext uri="{FF2B5EF4-FFF2-40B4-BE49-F238E27FC236}">
                <a16:creationId xmlns:a16="http://schemas.microsoft.com/office/drawing/2014/main" id="{47753FB2-5EA6-4391-8643-9F8A37D7EAC1}"/>
              </a:ext>
            </a:extLst>
          </p:cNvPr>
          <p:cNvSpPr txBox="1"/>
          <p:nvPr/>
        </p:nvSpPr>
        <p:spPr>
          <a:xfrm>
            <a:off x="358219" y="506394"/>
            <a:ext cx="11698663" cy="1569660"/>
          </a:xfrm>
          <a:prstGeom prst="rect">
            <a:avLst/>
          </a:prstGeom>
          <a:noFill/>
        </p:spPr>
        <p:txBody>
          <a:bodyPr wrap="square">
            <a:spAutoFit/>
          </a:bodyPr>
          <a:lstStyle/>
          <a:p>
            <a:r>
              <a:rPr lang="en-GB" sz="3200" b="1">
                <a:solidFill>
                  <a:srgbClr val="FFFF00"/>
                </a:solidFill>
              </a:rPr>
              <a:t>2. Content Analysis</a:t>
            </a:r>
          </a:p>
          <a:p>
            <a:endParaRPr lang="en-GB" sz="3200" b="1">
              <a:solidFill>
                <a:srgbClr val="FFFF00"/>
              </a:solidFill>
            </a:endParaRPr>
          </a:p>
          <a:p>
            <a:r>
              <a:rPr lang="en-GB" sz="3200" b="1">
                <a:solidFill>
                  <a:srgbClr val="FFFF00"/>
                </a:solidFill>
              </a:rPr>
              <a:t>What It Is:</a:t>
            </a:r>
          </a:p>
        </p:txBody>
      </p:sp>
      <p:pic>
        <p:nvPicPr>
          <p:cNvPr id="4" name="Image 0" descr="preencoded.png">
            <a:extLst>
              <a:ext uri="{FF2B5EF4-FFF2-40B4-BE49-F238E27FC236}">
                <a16:creationId xmlns:a16="http://schemas.microsoft.com/office/drawing/2014/main" id="{31535B32-6759-4219-A628-077C288864B2}"/>
              </a:ext>
            </a:extLst>
          </p:cNvPr>
          <p:cNvPicPr>
            <a:picLocks noChangeAspect="1"/>
          </p:cNvPicPr>
          <p:nvPr/>
        </p:nvPicPr>
        <p:blipFill>
          <a:blip r:embed="rId2"/>
          <a:stretch>
            <a:fillRect/>
          </a:stretch>
        </p:blipFill>
        <p:spPr>
          <a:xfrm>
            <a:off x="7633586" y="0"/>
            <a:ext cx="4558414" cy="6837621"/>
          </a:xfrm>
          <a:prstGeom prst="rect">
            <a:avLst/>
          </a:prstGeom>
        </p:spPr>
      </p:pic>
    </p:spTree>
    <p:extLst>
      <p:ext uri="{BB962C8B-B14F-4D97-AF65-F5344CB8AC3E}">
        <p14:creationId xmlns:p14="http://schemas.microsoft.com/office/powerpoint/2010/main" val="6762599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33A8919-A1CC-453C-8F2D-DBDC39DC41D0}"/>
              </a:ext>
            </a:extLst>
          </p:cNvPr>
          <p:cNvSpPr txBox="1"/>
          <p:nvPr/>
        </p:nvSpPr>
        <p:spPr>
          <a:xfrm>
            <a:off x="370004" y="1389924"/>
            <a:ext cx="7044587" cy="3682226"/>
          </a:xfrm>
          <a:prstGeom prst="rect">
            <a:avLst/>
          </a:prstGeom>
          <a:noFill/>
        </p:spPr>
        <p:txBody>
          <a:bodyPr wrap="square">
            <a:spAutoFit/>
          </a:bodyPr>
          <a:lstStyle/>
          <a:p>
            <a:pPr>
              <a:lnSpc>
                <a:spcPct val="200000"/>
              </a:lnSpc>
              <a:buFont typeface="+mj-lt"/>
              <a:buAutoNum type="arabicPeriod"/>
            </a:pPr>
            <a:r>
              <a:rPr lang="en-GB" sz="2400" dirty="0"/>
              <a:t>Define research question and categories.</a:t>
            </a:r>
          </a:p>
          <a:p>
            <a:pPr>
              <a:lnSpc>
                <a:spcPct val="200000"/>
              </a:lnSpc>
              <a:buFont typeface="+mj-lt"/>
              <a:buAutoNum type="arabicPeriod"/>
            </a:pPr>
            <a:r>
              <a:rPr lang="en-GB" sz="2400" dirty="0"/>
              <a:t>Select data (text, media, documents).</a:t>
            </a:r>
          </a:p>
          <a:p>
            <a:pPr>
              <a:lnSpc>
                <a:spcPct val="200000"/>
              </a:lnSpc>
              <a:buFont typeface="+mj-lt"/>
              <a:buAutoNum type="arabicPeriod"/>
            </a:pPr>
            <a:r>
              <a:rPr lang="en-GB" sz="2400" dirty="0"/>
              <a:t>Code text based on predefined categories.</a:t>
            </a:r>
          </a:p>
          <a:p>
            <a:pPr>
              <a:lnSpc>
                <a:spcPct val="200000"/>
              </a:lnSpc>
              <a:buFont typeface="+mj-lt"/>
              <a:buAutoNum type="arabicPeriod"/>
            </a:pPr>
            <a:r>
              <a:rPr lang="en-GB" sz="2400" dirty="0"/>
              <a:t>Count and analyse frequency of occurrences.</a:t>
            </a:r>
          </a:p>
          <a:p>
            <a:pPr>
              <a:lnSpc>
                <a:spcPct val="200000"/>
              </a:lnSpc>
              <a:buFont typeface="+mj-lt"/>
              <a:buAutoNum type="arabicPeriod"/>
            </a:pPr>
            <a:r>
              <a:rPr lang="en-GB" sz="2400" dirty="0"/>
              <a:t>Interpret patterns and meaning.</a:t>
            </a:r>
          </a:p>
        </p:txBody>
      </p:sp>
      <p:sp>
        <p:nvSpPr>
          <p:cNvPr id="5" name="TextBox 4">
            <a:extLst>
              <a:ext uri="{FF2B5EF4-FFF2-40B4-BE49-F238E27FC236}">
                <a16:creationId xmlns:a16="http://schemas.microsoft.com/office/drawing/2014/main" id="{FAF94320-FCA7-40ED-A693-64834FD47978}"/>
              </a:ext>
            </a:extLst>
          </p:cNvPr>
          <p:cNvSpPr txBox="1"/>
          <p:nvPr/>
        </p:nvSpPr>
        <p:spPr>
          <a:xfrm>
            <a:off x="285162" y="484636"/>
            <a:ext cx="6094428" cy="584775"/>
          </a:xfrm>
          <a:prstGeom prst="rect">
            <a:avLst/>
          </a:prstGeom>
          <a:noFill/>
        </p:spPr>
        <p:txBody>
          <a:bodyPr wrap="square">
            <a:spAutoFit/>
          </a:bodyPr>
          <a:lstStyle/>
          <a:p>
            <a:r>
              <a:rPr lang="en-GB" sz="3200" b="1">
                <a:solidFill>
                  <a:srgbClr val="FFFF00"/>
                </a:solidFill>
              </a:rPr>
              <a:t>Key Steps:</a:t>
            </a:r>
          </a:p>
        </p:txBody>
      </p:sp>
      <p:pic>
        <p:nvPicPr>
          <p:cNvPr id="4" name="Image 0" descr="preencoded.png">
            <a:extLst>
              <a:ext uri="{FF2B5EF4-FFF2-40B4-BE49-F238E27FC236}">
                <a16:creationId xmlns:a16="http://schemas.microsoft.com/office/drawing/2014/main" id="{899C4BDB-47E7-477F-BD0A-D1E71DA02874}"/>
              </a:ext>
            </a:extLst>
          </p:cNvPr>
          <p:cNvPicPr>
            <a:picLocks noChangeAspect="1"/>
          </p:cNvPicPr>
          <p:nvPr/>
        </p:nvPicPr>
        <p:blipFill>
          <a:blip r:embed="rId2"/>
          <a:stretch>
            <a:fillRect/>
          </a:stretch>
        </p:blipFill>
        <p:spPr>
          <a:xfrm>
            <a:off x="7620001" y="0"/>
            <a:ext cx="4572000" cy="6858000"/>
          </a:xfrm>
          <a:prstGeom prst="rect">
            <a:avLst/>
          </a:prstGeom>
        </p:spPr>
      </p:pic>
    </p:spTree>
    <p:extLst>
      <p:ext uri="{BB962C8B-B14F-4D97-AF65-F5344CB8AC3E}">
        <p14:creationId xmlns:p14="http://schemas.microsoft.com/office/powerpoint/2010/main" val="3605334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ED23E9-9E31-4655-B01F-5FF474D54BB3}"/>
              </a:ext>
            </a:extLst>
          </p:cNvPr>
          <p:cNvSpPr txBox="1"/>
          <p:nvPr/>
        </p:nvSpPr>
        <p:spPr>
          <a:xfrm>
            <a:off x="317369" y="1127125"/>
            <a:ext cx="11557262" cy="4168834"/>
          </a:xfrm>
          <a:prstGeom prst="rect">
            <a:avLst/>
          </a:prstGeom>
          <a:noFill/>
        </p:spPr>
        <p:txBody>
          <a:bodyPr wrap="square">
            <a:spAutoFit/>
          </a:bodyPr>
          <a:lstStyle/>
          <a:p>
            <a:r>
              <a:rPr lang="en-GB" sz="3200" b="1">
                <a:solidFill>
                  <a:srgbClr val="FFFF00"/>
                </a:solidFill>
              </a:rPr>
              <a:t>When to Use It:</a:t>
            </a:r>
          </a:p>
          <a:p>
            <a:pPr>
              <a:lnSpc>
                <a:spcPct val="200000"/>
              </a:lnSpc>
              <a:buFont typeface="Arial" panose="020B0604020202020204" pitchFamily="34" charset="0"/>
              <a:buChar char="•"/>
            </a:pPr>
            <a:r>
              <a:rPr lang="en-GB"/>
              <a:t>When you need </a:t>
            </a:r>
            <a:r>
              <a:rPr lang="en-GB" b="1"/>
              <a:t>both qualitative and quantitative</a:t>
            </a:r>
            <a:r>
              <a:rPr lang="en-GB"/>
              <a:t> insights.</a:t>
            </a:r>
          </a:p>
          <a:p>
            <a:pPr>
              <a:lnSpc>
                <a:spcPct val="200000"/>
              </a:lnSpc>
              <a:buFont typeface="Arial" panose="020B0604020202020204" pitchFamily="34" charset="0"/>
              <a:buChar char="•"/>
            </a:pPr>
            <a:r>
              <a:rPr lang="en-GB"/>
              <a:t>Good for analysing media, policy documents, or public speeches.</a:t>
            </a:r>
          </a:p>
          <a:p>
            <a:pPr>
              <a:buFont typeface="Arial" panose="020B0604020202020204" pitchFamily="34" charset="0"/>
              <a:buChar char="•"/>
            </a:pPr>
            <a:endParaRPr lang="en-GB"/>
          </a:p>
          <a:p>
            <a:pPr>
              <a:buFont typeface="Arial" panose="020B0604020202020204" pitchFamily="34" charset="0"/>
              <a:buChar char="•"/>
            </a:pPr>
            <a:endParaRPr lang="en-GB"/>
          </a:p>
          <a:p>
            <a:pPr>
              <a:buFont typeface="Arial" panose="020B0604020202020204" pitchFamily="34" charset="0"/>
              <a:buChar char="•"/>
            </a:pPr>
            <a:endParaRPr lang="en-GB"/>
          </a:p>
          <a:p>
            <a:pPr>
              <a:buFont typeface="Arial" panose="020B0604020202020204" pitchFamily="34" charset="0"/>
              <a:buChar char="•"/>
            </a:pPr>
            <a:endParaRPr lang="en-GB"/>
          </a:p>
          <a:p>
            <a:r>
              <a:rPr lang="en-GB" sz="3200" b="1">
                <a:solidFill>
                  <a:srgbClr val="FFFF00"/>
                </a:solidFill>
              </a:rPr>
              <a:t>Example:</a:t>
            </a:r>
          </a:p>
          <a:p>
            <a:pPr algn="just">
              <a:lnSpc>
                <a:spcPct val="150000"/>
              </a:lnSpc>
            </a:pPr>
            <a:r>
              <a:rPr lang="en-GB" sz="2000"/>
              <a:t>A study on </a:t>
            </a:r>
            <a:r>
              <a:rPr lang="en-GB" sz="2000" b="1"/>
              <a:t>news coverage of climate change</a:t>
            </a:r>
            <a:r>
              <a:rPr lang="en-GB" sz="2000"/>
              <a:t> may analyse how often the terms </a:t>
            </a:r>
            <a:r>
              <a:rPr lang="en-GB" sz="2000" i="1"/>
              <a:t>“global warming”</a:t>
            </a:r>
            <a:r>
              <a:rPr lang="en-GB" sz="2000"/>
              <a:t>, </a:t>
            </a:r>
            <a:r>
              <a:rPr lang="en-GB" sz="2000" i="1"/>
              <a:t>“carbon emissions”</a:t>
            </a:r>
            <a:r>
              <a:rPr lang="en-GB" sz="2000"/>
              <a:t>, and </a:t>
            </a:r>
            <a:r>
              <a:rPr lang="en-GB" sz="2000" i="1"/>
              <a:t>“government action”</a:t>
            </a:r>
            <a:r>
              <a:rPr lang="en-GB" sz="2000"/>
              <a:t> appear in different newspapers.</a:t>
            </a:r>
          </a:p>
        </p:txBody>
      </p:sp>
    </p:spTree>
    <p:extLst>
      <p:ext uri="{BB962C8B-B14F-4D97-AF65-F5344CB8AC3E}">
        <p14:creationId xmlns:p14="http://schemas.microsoft.com/office/powerpoint/2010/main" val="34756593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351DEC-96B5-45F9-9E3B-C8864F89FA1B}"/>
              </a:ext>
            </a:extLst>
          </p:cNvPr>
          <p:cNvSpPr txBox="1"/>
          <p:nvPr/>
        </p:nvSpPr>
        <p:spPr>
          <a:xfrm>
            <a:off x="260416" y="313585"/>
            <a:ext cx="11671168" cy="3189784"/>
          </a:xfrm>
          <a:prstGeom prst="rect">
            <a:avLst/>
          </a:prstGeom>
          <a:noFill/>
        </p:spPr>
        <p:txBody>
          <a:bodyPr wrap="square">
            <a:spAutoFit/>
          </a:bodyPr>
          <a:lstStyle/>
          <a:p>
            <a:r>
              <a:rPr lang="en-GB" sz="3200" b="1" dirty="0">
                <a:solidFill>
                  <a:srgbClr val="FFFF00"/>
                </a:solidFill>
              </a:rPr>
              <a:t>What is Content Analysis?</a:t>
            </a:r>
          </a:p>
          <a:p>
            <a:endParaRPr lang="en-GB" sz="3200" b="1" dirty="0">
              <a:solidFill>
                <a:srgbClr val="FFFF00"/>
              </a:solidFill>
            </a:endParaRPr>
          </a:p>
          <a:p>
            <a:pPr algn="just">
              <a:lnSpc>
                <a:spcPct val="200000"/>
              </a:lnSpc>
            </a:pPr>
            <a:r>
              <a:rPr lang="en-GB" sz="2400" dirty="0"/>
              <a:t>Content analysis is a research method used to systematically categorize and quantify textual, visual, or audio content. It is often used to analyse </a:t>
            </a:r>
            <a:r>
              <a:rPr lang="en-GB" sz="2400" b="1" dirty="0"/>
              <a:t>media, documents, interviews, or social media content</a:t>
            </a:r>
            <a:r>
              <a:rPr lang="en-GB" sz="2400" dirty="0"/>
              <a:t> by identifying recurring words, phrases, or themes.</a:t>
            </a:r>
          </a:p>
        </p:txBody>
      </p:sp>
    </p:spTree>
    <p:extLst>
      <p:ext uri="{BB962C8B-B14F-4D97-AF65-F5344CB8AC3E}">
        <p14:creationId xmlns:p14="http://schemas.microsoft.com/office/powerpoint/2010/main" val="2428152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693CB-E3E0-4DE2-8EF1-090C3109E444}"/>
              </a:ext>
            </a:extLst>
          </p:cNvPr>
          <p:cNvSpPr txBox="1"/>
          <p:nvPr/>
        </p:nvSpPr>
        <p:spPr>
          <a:xfrm>
            <a:off x="188536" y="374445"/>
            <a:ext cx="11387579" cy="6139501"/>
          </a:xfrm>
          <a:prstGeom prst="rect">
            <a:avLst/>
          </a:prstGeom>
          <a:noFill/>
        </p:spPr>
        <p:txBody>
          <a:bodyPr wrap="square">
            <a:spAutoFit/>
          </a:bodyPr>
          <a:lstStyle/>
          <a:p>
            <a:r>
              <a:rPr lang="en-GB" sz="2800" b="1">
                <a:solidFill>
                  <a:srgbClr val="FFFF00"/>
                </a:solidFill>
              </a:rPr>
              <a:t>Example Scenario: Analysing Social Media Posts About Remote Learning</a:t>
            </a:r>
          </a:p>
          <a:p>
            <a:endParaRPr lang="en-GB" sz="2800" b="1">
              <a:solidFill>
                <a:srgbClr val="FFFF00"/>
              </a:solidFill>
            </a:endParaRPr>
          </a:p>
          <a:p>
            <a:r>
              <a:rPr lang="en-GB" sz="2400"/>
              <a:t>Imagine you want to analyse </a:t>
            </a:r>
            <a:r>
              <a:rPr lang="en-GB" sz="2400" b="1"/>
              <a:t>Twitter posts</a:t>
            </a:r>
            <a:r>
              <a:rPr lang="en-GB" sz="2400"/>
              <a:t> to understand public sentiment about remote learning.</a:t>
            </a:r>
          </a:p>
          <a:p>
            <a:endParaRPr lang="en-GB" sz="2400"/>
          </a:p>
          <a:p>
            <a:r>
              <a:rPr lang="en-GB" sz="2400" b="1"/>
              <a:t>Step 1: Collecting Data (Sample Tweets)</a:t>
            </a:r>
          </a:p>
          <a:p>
            <a:endParaRPr lang="en-GB" sz="2400" b="1"/>
          </a:p>
          <a:p>
            <a:r>
              <a:rPr lang="en-GB" sz="2400"/>
              <a:t>We collected 5 hypothetical tweets:</a:t>
            </a:r>
          </a:p>
          <a:p>
            <a:endParaRPr lang="en-GB"/>
          </a:p>
          <a:p>
            <a:pPr>
              <a:lnSpc>
                <a:spcPct val="200000"/>
              </a:lnSpc>
              <a:buFont typeface="+mj-lt"/>
              <a:buAutoNum type="arabicPeriod"/>
            </a:pPr>
            <a:r>
              <a:rPr lang="en-GB" b="1"/>
              <a:t>"Remote learning is great! It gives me flexibility and saves time."</a:t>
            </a:r>
            <a:endParaRPr lang="en-GB"/>
          </a:p>
          <a:p>
            <a:pPr>
              <a:lnSpc>
                <a:spcPct val="200000"/>
              </a:lnSpc>
              <a:buFont typeface="+mj-lt"/>
              <a:buAutoNum type="arabicPeriod"/>
            </a:pPr>
            <a:r>
              <a:rPr lang="en-GB" b="1"/>
              <a:t>"I hate online classes. I feel so disconnected from my classmates."</a:t>
            </a:r>
            <a:endParaRPr lang="en-GB"/>
          </a:p>
          <a:p>
            <a:pPr>
              <a:lnSpc>
                <a:spcPct val="200000"/>
              </a:lnSpc>
              <a:buFont typeface="+mj-lt"/>
              <a:buAutoNum type="arabicPeriod"/>
            </a:pPr>
            <a:r>
              <a:rPr lang="en-GB" b="1"/>
              <a:t>"Remote learning works well, but sometimes I lose motivation."</a:t>
            </a:r>
            <a:endParaRPr lang="en-GB"/>
          </a:p>
          <a:p>
            <a:pPr>
              <a:lnSpc>
                <a:spcPct val="200000"/>
              </a:lnSpc>
              <a:buFont typeface="+mj-lt"/>
              <a:buAutoNum type="arabicPeriod"/>
            </a:pPr>
            <a:r>
              <a:rPr lang="en-GB" b="1"/>
              <a:t>"I love that I don’t have to commute, but I struggle to focus."</a:t>
            </a:r>
            <a:endParaRPr lang="en-GB"/>
          </a:p>
          <a:p>
            <a:pPr>
              <a:lnSpc>
                <a:spcPct val="200000"/>
              </a:lnSpc>
              <a:buFont typeface="+mj-lt"/>
              <a:buAutoNum type="arabicPeriod"/>
            </a:pPr>
            <a:r>
              <a:rPr lang="en-GB" b="1"/>
              <a:t>"Virtual classes are so boring. I can’t concentrate!"</a:t>
            </a:r>
            <a:endParaRPr lang="en-GB"/>
          </a:p>
        </p:txBody>
      </p:sp>
    </p:spTree>
    <p:extLst>
      <p:ext uri="{BB962C8B-B14F-4D97-AF65-F5344CB8AC3E}">
        <p14:creationId xmlns:p14="http://schemas.microsoft.com/office/powerpoint/2010/main" val="12028599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EED9E3C-EE23-41BE-8705-F50D214F8CB1}"/>
              </a:ext>
            </a:extLst>
          </p:cNvPr>
          <p:cNvSpPr txBox="1"/>
          <p:nvPr/>
        </p:nvSpPr>
        <p:spPr>
          <a:xfrm>
            <a:off x="247455" y="1259919"/>
            <a:ext cx="11425287" cy="2406813"/>
          </a:xfrm>
          <a:prstGeom prst="rect">
            <a:avLst/>
          </a:prstGeom>
          <a:noFill/>
        </p:spPr>
        <p:txBody>
          <a:bodyPr wrap="square">
            <a:spAutoFit/>
          </a:bodyPr>
          <a:lstStyle/>
          <a:p>
            <a:r>
              <a:rPr lang="en-GB"/>
              <a:t>We define categories based on the content of the tweets.</a:t>
            </a:r>
          </a:p>
          <a:p>
            <a:endParaRPr lang="en-GB"/>
          </a:p>
          <a:p>
            <a:pPr marL="285750" indent="-285750">
              <a:lnSpc>
                <a:spcPct val="200000"/>
              </a:lnSpc>
              <a:buFont typeface="Wingdings" panose="05000000000000000000" pitchFamily="2" charset="2"/>
              <a:buChar char="v"/>
            </a:pPr>
            <a:r>
              <a:rPr lang="en-GB" sz="2000" b="1"/>
              <a:t>Positive Sentiment</a:t>
            </a:r>
            <a:r>
              <a:rPr lang="en-GB" sz="2000"/>
              <a:t>: Words like "great", "love", "saves time", "flexibility" → </a:t>
            </a:r>
            <a:r>
              <a:rPr lang="en-GB" sz="2000" b="1"/>
              <a:t>Tweets 1, 3, 4</a:t>
            </a:r>
            <a:endParaRPr lang="en-GB" sz="2000"/>
          </a:p>
          <a:p>
            <a:pPr marL="285750" indent="-285750">
              <a:lnSpc>
                <a:spcPct val="200000"/>
              </a:lnSpc>
              <a:buFont typeface="Wingdings" panose="05000000000000000000" pitchFamily="2" charset="2"/>
              <a:buChar char="v"/>
            </a:pPr>
            <a:r>
              <a:rPr lang="en-GB" sz="2000" b="1"/>
              <a:t>Negative Sentiment</a:t>
            </a:r>
            <a:r>
              <a:rPr lang="en-GB" sz="2000"/>
              <a:t>: Words like "hate", "boring", "disconnected", "struggle" → </a:t>
            </a:r>
            <a:r>
              <a:rPr lang="en-GB" sz="2000" b="1"/>
              <a:t>Tweets 2, 4, 5</a:t>
            </a:r>
            <a:endParaRPr lang="en-GB" sz="2000"/>
          </a:p>
          <a:p>
            <a:pPr marL="285750" indent="-285750">
              <a:lnSpc>
                <a:spcPct val="200000"/>
              </a:lnSpc>
              <a:buFont typeface="Wingdings" panose="05000000000000000000" pitchFamily="2" charset="2"/>
              <a:buChar char="v"/>
            </a:pPr>
            <a:r>
              <a:rPr lang="en-GB" sz="2000" b="1"/>
              <a:t>Engagement Issues</a:t>
            </a:r>
            <a:r>
              <a:rPr lang="en-GB" sz="2000"/>
              <a:t>: Mentions of "motivation", "focus", "concentrate" → </a:t>
            </a:r>
            <a:r>
              <a:rPr lang="en-GB" sz="2000" b="1"/>
              <a:t>Tweets 3, 4, 5</a:t>
            </a:r>
            <a:endParaRPr lang="en-GB" sz="2000"/>
          </a:p>
        </p:txBody>
      </p:sp>
      <p:sp>
        <p:nvSpPr>
          <p:cNvPr id="5" name="TextBox 4">
            <a:extLst>
              <a:ext uri="{FF2B5EF4-FFF2-40B4-BE49-F238E27FC236}">
                <a16:creationId xmlns:a16="http://schemas.microsoft.com/office/drawing/2014/main" id="{504BA5A4-C478-4407-B48C-D8929BB06B67}"/>
              </a:ext>
            </a:extLst>
          </p:cNvPr>
          <p:cNvSpPr txBox="1"/>
          <p:nvPr/>
        </p:nvSpPr>
        <p:spPr>
          <a:xfrm>
            <a:off x="247455" y="371515"/>
            <a:ext cx="6094428" cy="584775"/>
          </a:xfrm>
          <a:prstGeom prst="rect">
            <a:avLst/>
          </a:prstGeom>
          <a:noFill/>
        </p:spPr>
        <p:txBody>
          <a:bodyPr wrap="square">
            <a:spAutoFit/>
          </a:bodyPr>
          <a:lstStyle/>
          <a:p>
            <a:r>
              <a:rPr lang="en-GB" sz="3200" b="1">
                <a:solidFill>
                  <a:srgbClr val="FFFF00"/>
                </a:solidFill>
              </a:rPr>
              <a:t>Step 2: Defining Categories</a:t>
            </a:r>
          </a:p>
        </p:txBody>
      </p:sp>
    </p:spTree>
    <p:extLst>
      <p:ext uri="{BB962C8B-B14F-4D97-AF65-F5344CB8AC3E}">
        <p14:creationId xmlns:p14="http://schemas.microsoft.com/office/powerpoint/2010/main" val="25853953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7B6727-BBDE-4B5B-90B4-D40D95173029}"/>
              </a:ext>
            </a:extLst>
          </p:cNvPr>
          <p:cNvPicPr>
            <a:picLocks noChangeAspect="1"/>
          </p:cNvPicPr>
          <p:nvPr/>
        </p:nvPicPr>
        <p:blipFill>
          <a:blip r:embed="rId2"/>
          <a:stretch>
            <a:fillRect/>
          </a:stretch>
        </p:blipFill>
        <p:spPr>
          <a:xfrm>
            <a:off x="318738" y="1131216"/>
            <a:ext cx="11554524" cy="4208219"/>
          </a:xfrm>
          <a:prstGeom prst="rect">
            <a:avLst/>
          </a:prstGeom>
        </p:spPr>
      </p:pic>
    </p:spTree>
    <p:extLst>
      <p:ext uri="{BB962C8B-B14F-4D97-AF65-F5344CB8AC3E}">
        <p14:creationId xmlns:p14="http://schemas.microsoft.com/office/powerpoint/2010/main" val="7458626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484214-C081-42A2-86F4-ABD68D5CF5DE}"/>
              </a:ext>
            </a:extLst>
          </p:cNvPr>
          <p:cNvSpPr txBox="1"/>
          <p:nvPr/>
        </p:nvSpPr>
        <p:spPr>
          <a:xfrm>
            <a:off x="364504" y="363911"/>
            <a:ext cx="11462992" cy="3189784"/>
          </a:xfrm>
          <a:prstGeom prst="rect">
            <a:avLst/>
          </a:prstGeom>
          <a:noFill/>
        </p:spPr>
        <p:txBody>
          <a:bodyPr wrap="square">
            <a:spAutoFit/>
          </a:bodyPr>
          <a:lstStyle/>
          <a:p>
            <a:r>
              <a:rPr lang="en-GB" sz="3200" b="1" dirty="0">
                <a:solidFill>
                  <a:srgbClr val="FFFF00"/>
                </a:solidFill>
              </a:rPr>
              <a:t>Step 4: Counting and Analysing Frequency</a:t>
            </a:r>
          </a:p>
          <a:p>
            <a:endParaRPr lang="en-GB" sz="3200" b="1" dirty="0">
              <a:solidFill>
                <a:srgbClr val="FFFF00"/>
              </a:solidFill>
            </a:endParaRPr>
          </a:p>
          <a:p>
            <a:pPr marL="285750" indent="-285750">
              <a:lnSpc>
                <a:spcPct val="200000"/>
              </a:lnSpc>
              <a:buFont typeface="Wingdings" panose="05000000000000000000" pitchFamily="2" charset="2"/>
              <a:buChar char="v"/>
            </a:pPr>
            <a:r>
              <a:rPr lang="en-GB" sz="2400" b="1" dirty="0"/>
              <a:t>Positive Sentiment</a:t>
            </a:r>
            <a:r>
              <a:rPr lang="en-GB" sz="2400" dirty="0"/>
              <a:t>: Found in </a:t>
            </a:r>
            <a:r>
              <a:rPr lang="en-GB" sz="2400" b="1" dirty="0"/>
              <a:t>3 tweets</a:t>
            </a:r>
            <a:endParaRPr lang="en-GB" sz="2400" dirty="0"/>
          </a:p>
          <a:p>
            <a:pPr marL="285750" indent="-285750">
              <a:lnSpc>
                <a:spcPct val="200000"/>
              </a:lnSpc>
              <a:buFont typeface="Wingdings" panose="05000000000000000000" pitchFamily="2" charset="2"/>
              <a:buChar char="v"/>
            </a:pPr>
            <a:r>
              <a:rPr lang="en-GB" sz="2400" b="1" dirty="0"/>
              <a:t>Negative Sentiment</a:t>
            </a:r>
            <a:r>
              <a:rPr lang="en-GB" sz="2400" dirty="0"/>
              <a:t>: Found in </a:t>
            </a:r>
            <a:r>
              <a:rPr lang="en-GB" sz="2400" b="1" dirty="0"/>
              <a:t>3 tweets</a:t>
            </a:r>
            <a:endParaRPr lang="en-GB" sz="2400" dirty="0"/>
          </a:p>
          <a:p>
            <a:pPr marL="285750" indent="-285750">
              <a:lnSpc>
                <a:spcPct val="200000"/>
              </a:lnSpc>
              <a:buFont typeface="Wingdings" panose="05000000000000000000" pitchFamily="2" charset="2"/>
              <a:buChar char="v"/>
            </a:pPr>
            <a:r>
              <a:rPr lang="en-GB" sz="2400" b="1" dirty="0"/>
              <a:t>Engagement Issues (Motivation/Focus Problems)</a:t>
            </a:r>
            <a:r>
              <a:rPr lang="en-GB" sz="2400" dirty="0"/>
              <a:t>: Found in </a:t>
            </a:r>
            <a:r>
              <a:rPr lang="en-GB" sz="2400" b="1" dirty="0"/>
              <a:t>3 tweets</a:t>
            </a:r>
            <a:endParaRPr lang="en-GB" sz="2400" dirty="0"/>
          </a:p>
        </p:txBody>
      </p:sp>
      <p:pic>
        <p:nvPicPr>
          <p:cNvPr id="2" name="Picture 1">
            <a:extLst>
              <a:ext uri="{FF2B5EF4-FFF2-40B4-BE49-F238E27FC236}">
                <a16:creationId xmlns:a16="http://schemas.microsoft.com/office/drawing/2014/main" id="{04D9F115-0C23-48B6-8BFD-B2AEE0E67C6D}"/>
              </a:ext>
            </a:extLst>
          </p:cNvPr>
          <p:cNvPicPr>
            <a:picLocks noChangeAspect="1"/>
          </p:cNvPicPr>
          <p:nvPr/>
        </p:nvPicPr>
        <p:blipFill>
          <a:blip r:embed="rId2"/>
          <a:stretch>
            <a:fillRect/>
          </a:stretch>
        </p:blipFill>
        <p:spPr>
          <a:xfrm>
            <a:off x="9578008" y="4055689"/>
            <a:ext cx="2438400" cy="2438400"/>
          </a:xfrm>
          <a:prstGeom prst="rect">
            <a:avLst/>
          </a:prstGeom>
          <a:solidFill>
            <a:schemeClr val="accent2"/>
          </a:solidFill>
        </p:spPr>
      </p:pic>
    </p:spTree>
    <p:extLst>
      <p:ext uri="{BB962C8B-B14F-4D97-AF65-F5344CB8AC3E}">
        <p14:creationId xmlns:p14="http://schemas.microsoft.com/office/powerpoint/2010/main" val="4674415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4F987D-86AF-425E-AD41-E6F8AD443D02}"/>
              </a:ext>
            </a:extLst>
          </p:cNvPr>
          <p:cNvSpPr txBox="1"/>
          <p:nvPr/>
        </p:nvSpPr>
        <p:spPr>
          <a:xfrm>
            <a:off x="298515" y="869698"/>
            <a:ext cx="11594969" cy="3330142"/>
          </a:xfrm>
          <a:prstGeom prst="rect">
            <a:avLst/>
          </a:prstGeom>
          <a:noFill/>
        </p:spPr>
        <p:txBody>
          <a:bodyPr wrap="square">
            <a:spAutoFit/>
          </a:bodyPr>
          <a:lstStyle/>
          <a:p>
            <a:r>
              <a:rPr lang="en-GB" sz="3200" b="1">
                <a:solidFill>
                  <a:srgbClr val="FFFF00"/>
                </a:solidFill>
              </a:rPr>
              <a:t>Step 5: Interpretation of Results</a:t>
            </a:r>
          </a:p>
          <a:p>
            <a:endParaRPr lang="en-GB" sz="3200" b="1">
              <a:solidFill>
                <a:srgbClr val="FFFF00"/>
              </a:solidFill>
            </a:endParaRPr>
          </a:p>
          <a:p>
            <a:endParaRPr lang="en-GB" sz="3200" b="1">
              <a:solidFill>
                <a:srgbClr val="FFFF00"/>
              </a:solidFill>
            </a:endParaRPr>
          </a:p>
          <a:p>
            <a:pPr marL="285750" indent="-285750">
              <a:lnSpc>
                <a:spcPct val="200000"/>
              </a:lnSpc>
              <a:buFont typeface="Wingdings" panose="05000000000000000000" pitchFamily="2" charset="2"/>
              <a:buChar char="v"/>
            </a:pPr>
            <a:r>
              <a:rPr lang="en-GB" sz="2000" b="1"/>
              <a:t>Mixed Sentiment</a:t>
            </a:r>
            <a:r>
              <a:rPr lang="en-GB" sz="2000"/>
              <a:t>: Remote learning has both supporters and critics.</a:t>
            </a:r>
          </a:p>
          <a:p>
            <a:pPr marL="285750" indent="-285750">
              <a:lnSpc>
                <a:spcPct val="200000"/>
              </a:lnSpc>
              <a:buFont typeface="Wingdings" panose="05000000000000000000" pitchFamily="2" charset="2"/>
              <a:buChar char="v"/>
            </a:pPr>
            <a:r>
              <a:rPr lang="en-GB" sz="2000" b="1"/>
              <a:t>Engagement Issues</a:t>
            </a:r>
            <a:r>
              <a:rPr lang="en-GB" sz="2000"/>
              <a:t>: A common theme, suggesting a </a:t>
            </a:r>
            <a:r>
              <a:rPr lang="en-GB" sz="2000" b="1"/>
              <a:t>lack of motivation and difficulty concentrating</a:t>
            </a:r>
            <a:r>
              <a:rPr lang="en-GB" sz="2000"/>
              <a:t>.</a:t>
            </a:r>
          </a:p>
          <a:p>
            <a:pPr marL="285750" indent="-285750">
              <a:lnSpc>
                <a:spcPct val="200000"/>
              </a:lnSpc>
              <a:buFont typeface="Wingdings" panose="05000000000000000000" pitchFamily="2" charset="2"/>
              <a:buChar char="v"/>
            </a:pPr>
            <a:r>
              <a:rPr lang="en-GB" sz="2000" b="1"/>
              <a:t>Flexibility vs. Isolation</a:t>
            </a:r>
            <a:r>
              <a:rPr lang="en-GB" sz="2000"/>
              <a:t>: Many appreciate flexibility, but some feel disconnected.</a:t>
            </a:r>
          </a:p>
        </p:txBody>
      </p:sp>
    </p:spTree>
    <p:extLst>
      <p:ext uri="{BB962C8B-B14F-4D97-AF65-F5344CB8AC3E}">
        <p14:creationId xmlns:p14="http://schemas.microsoft.com/office/powerpoint/2010/main" val="37197074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46E2B73-A87A-450B-B916-E118A00D0645}"/>
              </a:ext>
            </a:extLst>
          </p:cNvPr>
          <p:cNvGraphicFramePr>
            <a:graphicFrameLocks noGrp="1"/>
          </p:cNvGraphicFramePr>
          <p:nvPr>
            <p:extLst>
              <p:ext uri="{D42A27DB-BD31-4B8C-83A1-F6EECF244321}">
                <p14:modId xmlns:p14="http://schemas.microsoft.com/office/powerpoint/2010/main" val="1317344429"/>
              </p:ext>
            </p:extLst>
          </p:nvPr>
        </p:nvGraphicFramePr>
        <p:xfrm>
          <a:off x="581484" y="1256428"/>
          <a:ext cx="10708522" cy="3733800"/>
        </p:xfrm>
        <a:graphic>
          <a:graphicData uri="http://schemas.openxmlformats.org/drawingml/2006/table">
            <a:tbl>
              <a:tblPr>
                <a:tableStyleId>{ED083AE6-46FA-4A59-8FB0-9F97EB10719F}</a:tableStyleId>
              </a:tblPr>
              <a:tblGrid>
                <a:gridCol w="1366995">
                  <a:extLst>
                    <a:ext uri="{9D8B030D-6E8A-4147-A177-3AD203B41FA5}">
                      <a16:colId xmlns:a16="http://schemas.microsoft.com/office/drawing/2014/main" val="1392661796"/>
                    </a:ext>
                  </a:extLst>
                </a:gridCol>
                <a:gridCol w="5513988">
                  <a:extLst>
                    <a:ext uri="{9D8B030D-6E8A-4147-A177-3AD203B41FA5}">
                      <a16:colId xmlns:a16="http://schemas.microsoft.com/office/drawing/2014/main" val="203930921"/>
                    </a:ext>
                  </a:extLst>
                </a:gridCol>
                <a:gridCol w="3827539">
                  <a:extLst>
                    <a:ext uri="{9D8B030D-6E8A-4147-A177-3AD203B41FA5}">
                      <a16:colId xmlns:a16="http://schemas.microsoft.com/office/drawing/2014/main" val="1260901520"/>
                    </a:ext>
                  </a:extLst>
                </a:gridCol>
              </a:tblGrid>
              <a:tr h="114622">
                <a:tc>
                  <a:txBody>
                    <a:bodyPr/>
                    <a:lstStyle/>
                    <a:p>
                      <a:pPr algn="ctr" fontAlgn="b">
                        <a:lnSpc>
                          <a:spcPct val="100000"/>
                        </a:lnSpc>
                      </a:pPr>
                      <a:r>
                        <a:rPr lang="en-GB" sz="1400" b="1" u="none" strike="noStrike">
                          <a:solidFill>
                            <a:schemeClr val="tx1"/>
                          </a:solidFill>
                          <a:effectLst>
                            <a:outerShdw blurRad="38100" dist="38100" dir="2700000" algn="tl">
                              <a:srgbClr val="000000">
                                <a:alpha val="43137"/>
                              </a:srgbClr>
                            </a:outerShdw>
                          </a:effectLst>
                        </a:rPr>
                        <a:t>Comment ID</a:t>
                      </a:r>
                      <a:endParaRPr lang="en-GB" sz="1400" b="1" i="0" u="none" strike="noStrike">
                        <a:solidFill>
                          <a:schemeClr val="tx1"/>
                        </a:solidFill>
                        <a:effectLst>
                          <a:outerShdw blurRad="38100" dist="38100" dir="2700000" algn="tl">
                            <a:srgbClr val="000000">
                              <a:alpha val="43137"/>
                            </a:srgbClr>
                          </a:outerShdw>
                        </a:effectLst>
                        <a:latin typeface="Calibri" panose="020F0502020204030204" pitchFamily="34" charset="0"/>
                      </a:endParaRPr>
                    </a:p>
                  </a:txBody>
                  <a:tcPr marL="7620" marR="7620" marT="7620" marB="0"/>
                </a:tc>
                <a:tc>
                  <a:txBody>
                    <a:bodyPr/>
                    <a:lstStyle/>
                    <a:p>
                      <a:pPr algn="ctr" fontAlgn="b">
                        <a:lnSpc>
                          <a:spcPct val="100000"/>
                        </a:lnSpc>
                      </a:pPr>
                      <a:r>
                        <a:rPr lang="en-GB" sz="1400" b="1" u="none" strike="noStrike">
                          <a:solidFill>
                            <a:schemeClr val="tx1"/>
                          </a:solidFill>
                          <a:effectLst>
                            <a:outerShdw blurRad="38100" dist="38100" dir="2700000" algn="tl">
                              <a:srgbClr val="000000">
                                <a:alpha val="43137"/>
                              </a:srgbClr>
                            </a:outerShdw>
                          </a:effectLst>
                        </a:rPr>
                        <a:t>Comment</a:t>
                      </a:r>
                      <a:endParaRPr lang="en-GB" sz="1400" b="1" i="0" u="none" strike="noStrike">
                        <a:solidFill>
                          <a:schemeClr val="tx1"/>
                        </a:solidFill>
                        <a:effectLst>
                          <a:outerShdw blurRad="38100" dist="38100" dir="2700000" algn="tl">
                            <a:srgbClr val="000000">
                              <a:alpha val="43137"/>
                            </a:srgbClr>
                          </a:outerShdw>
                        </a:effectLst>
                        <a:latin typeface="Calibri" panose="020F0502020204030204" pitchFamily="34" charset="0"/>
                      </a:endParaRPr>
                    </a:p>
                  </a:txBody>
                  <a:tcPr marL="7620" marR="7620" marT="7620" marB="0"/>
                </a:tc>
                <a:tc>
                  <a:txBody>
                    <a:bodyPr/>
                    <a:lstStyle/>
                    <a:p>
                      <a:pPr algn="ctr" fontAlgn="b">
                        <a:lnSpc>
                          <a:spcPct val="100000"/>
                        </a:lnSpc>
                      </a:pPr>
                      <a:r>
                        <a:rPr lang="en-GB" sz="1400" b="1" u="none" strike="noStrike">
                          <a:solidFill>
                            <a:schemeClr val="tx1"/>
                          </a:solidFill>
                          <a:effectLst>
                            <a:outerShdw blurRad="38100" dist="38100" dir="2700000" algn="tl">
                              <a:srgbClr val="000000">
                                <a:alpha val="43137"/>
                              </a:srgbClr>
                            </a:outerShdw>
                          </a:effectLst>
                        </a:rPr>
                        <a:t>Assigned Categories</a:t>
                      </a:r>
                      <a:endParaRPr lang="en-GB" sz="1400" b="1" i="0" u="none" strike="noStrike">
                        <a:solidFill>
                          <a:schemeClr val="tx1"/>
                        </a:solidFill>
                        <a:effectLst>
                          <a:outerShdw blurRad="38100" dist="38100" dir="2700000" algn="tl">
                            <a:srgbClr val="000000">
                              <a:alpha val="43137"/>
                            </a:srgbClr>
                          </a:outerShdw>
                        </a:effectLst>
                        <a:latin typeface="Calibri" panose="020F0502020204030204" pitchFamily="34" charset="0"/>
                      </a:endParaRPr>
                    </a:p>
                  </a:txBody>
                  <a:tcPr marL="7620" marR="7620" marT="7620" marB="0"/>
                </a:tc>
                <a:extLst>
                  <a:ext uri="{0D108BD9-81ED-4DB2-BD59-A6C34878D82A}">
                    <a16:rowId xmlns:a16="http://schemas.microsoft.com/office/drawing/2014/main" val="2201999871"/>
                  </a:ext>
                </a:extLst>
              </a:tr>
              <a:tr h="182880">
                <a:tc>
                  <a:txBody>
                    <a:bodyPr/>
                    <a:lstStyle/>
                    <a:p>
                      <a:pPr algn="ctr" fontAlgn="b">
                        <a:lnSpc>
                          <a:spcPct val="200000"/>
                        </a:lnSpc>
                      </a:pPr>
                      <a:r>
                        <a:rPr lang="en-GB" sz="1400" b="0" u="none" strike="noStrike">
                          <a:solidFill>
                            <a:schemeClr val="tx1"/>
                          </a:solidFill>
                          <a:effectLst/>
                        </a:rPr>
                        <a:t>1</a:t>
                      </a:r>
                      <a:endParaRPr lang="en-GB" sz="1400" b="0" i="0" u="none" strike="noStrike">
                        <a:solidFill>
                          <a:schemeClr val="tx1"/>
                        </a:solidFill>
                        <a:effectLst/>
                        <a:latin typeface="Calibri" panose="020F0502020204030204" pitchFamily="34" charset="0"/>
                      </a:endParaRPr>
                    </a:p>
                  </a:txBody>
                  <a:tcPr marL="7620" marR="7620" marT="7620" marB="0" anchor="b"/>
                </a:tc>
                <a:tc>
                  <a:txBody>
                    <a:bodyPr/>
                    <a:lstStyle/>
                    <a:p>
                      <a:pPr algn="l" fontAlgn="b">
                        <a:lnSpc>
                          <a:spcPct val="200000"/>
                        </a:lnSpc>
                      </a:pPr>
                      <a:r>
                        <a:rPr lang="en-GB" sz="1100" b="0" u="none" strike="noStrike">
                          <a:solidFill>
                            <a:schemeClr val="tx1"/>
                          </a:solidFill>
                          <a:effectLst/>
                        </a:rPr>
                        <a:t>Remote learning is amazing! So much flexibility and no need to commute.</a:t>
                      </a:r>
                      <a:endParaRPr lang="en-GB" sz="1100" b="0" i="0" u="none" strike="noStrike">
                        <a:solidFill>
                          <a:schemeClr val="tx1"/>
                        </a:solidFill>
                        <a:effectLst/>
                        <a:latin typeface="Calibri" panose="020F0502020204030204" pitchFamily="34" charset="0"/>
                      </a:endParaRPr>
                    </a:p>
                  </a:txBody>
                  <a:tcPr marL="7620" marR="7620" marT="7620" marB="0" anchor="ctr"/>
                </a:tc>
                <a:tc>
                  <a:txBody>
                    <a:bodyPr/>
                    <a:lstStyle/>
                    <a:p>
                      <a:pPr algn="l" fontAlgn="b">
                        <a:lnSpc>
                          <a:spcPct val="200000"/>
                        </a:lnSpc>
                      </a:pPr>
                      <a:r>
                        <a:rPr lang="en-GB" sz="1100" b="0" u="none" strike="noStrike">
                          <a:solidFill>
                            <a:schemeClr val="tx1"/>
                          </a:solidFill>
                          <a:effectLst/>
                        </a:rPr>
                        <a:t>['Positive Sentiment', 'Positive Sentiment']</a:t>
                      </a:r>
                      <a:endParaRPr lang="en-GB" sz="11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418258453"/>
                  </a:ext>
                </a:extLst>
              </a:tr>
              <a:tr h="182880">
                <a:tc>
                  <a:txBody>
                    <a:bodyPr/>
                    <a:lstStyle/>
                    <a:p>
                      <a:pPr algn="ctr" fontAlgn="b">
                        <a:lnSpc>
                          <a:spcPct val="200000"/>
                        </a:lnSpc>
                      </a:pPr>
                      <a:r>
                        <a:rPr lang="en-GB" sz="1400" b="0" u="none" strike="noStrike">
                          <a:solidFill>
                            <a:schemeClr val="tx1"/>
                          </a:solidFill>
                          <a:effectLst/>
                        </a:rPr>
                        <a:t>2</a:t>
                      </a:r>
                      <a:endParaRPr lang="en-GB" sz="1400" b="0" i="0" u="none" strike="noStrike">
                        <a:solidFill>
                          <a:schemeClr val="tx1"/>
                        </a:solidFill>
                        <a:effectLst/>
                        <a:latin typeface="Calibri" panose="020F0502020204030204" pitchFamily="34" charset="0"/>
                      </a:endParaRPr>
                    </a:p>
                  </a:txBody>
                  <a:tcPr marL="7620" marR="7620" marT="7620" marB="0" anchor="b"/>
                </a:tc>
                <a:tc>
                  <a:txBody>
                    <a:bodyPr/>
                    <a:lstStyle/>
                    <a:p>
                      <a:pPr algn="l" fontAlgn="b">
                        <a:lnSpc>
                          <a:spcPct val="200000"/>
                        </a:lnSpc>
                      </a:pPr>
                      <a:r>
                        <a:rPr lang="en-GB" sz="1100" b="0" u="none" strike="noStrike">
                          <a:solidFill>
                            <a:schemeClr val="tx1"/>
                          </a:solidFill>
                          <a:effectLst/>
                        </a:rPr>
                        <a:t>I hate online classes. They make me feel so disconnected from my classmates.</a:t>
                      </a:r>
                      <a:endParaRPr lang="en-GB" sz="1100" b="0" i="0" u="none" strike="noStrike">
                        <a:solidFill>
                          <a:schemeClr val="tx1"/>
                        </a:solidFill>
                        <a:effectLst/>
                        <a:latin typeface="Calibri" panose="020F0502020204030204" pitchFamily="34" charset="0"/>
                      </a:endParaRPr>
                    </a:p>
                  </a:txBody>
                  <a:tcPr marL="7620" marR="7620" marT="7620" marB="0" anchor="ctr"/>
                </a:tc>
                <a:tc>
                  <a:txBody>
                    <a:bodyPr/>
                    <a:lstStyle/>
                    <a:p>
                      <a:pPr algn="l" fontAlgn="b">
                        <a:lnSpc>
                          <a:spcPct val="200000"/>
                        </a:lnSpc>
                      </a:pPr>
                      <a:r>
                        <a:rPr lang="en-GB" sz="1100" b="0" u="none" strike="noStrike">
                          <a:solidFill>
                            <a:schemeClr val="tx1"/>
                          </a:solidFill>
                          <a:effectLst/>
                        </a:rPr>
                        <a:t>['Negative Sentiment', 'Negative Sentiment']</a:t>
                      </a:r>
                      <a:endParaRPr lang="en-GB" sz="11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2619526281"/>
                  </a:ext>
                </a:extLst>
              </a:tr>
              <a:tr h="182880">
                <a:tc>
                  <a:txBody>
                    <a:bodyPr/>
                    <a:lstStyle/>
                    <a:p>
                      <a:pPr algn="ctr" fontAlgn="b">
                        <a:lnSpc>
                          <a:spcPct val="200000"/>
                        </a:lnSpc>
                      </a:pPr>
                      <a:r>
                        <a:rPr lang="en-GB" sz="1400" b="0" u="none" strike="noStrike">
                          <a:solidFill>
                            <a:schemeClr val="tx1"/>
                          </a:solidFill>
                          <a:effectLst/>
                        </a:rPr>
                        <a:t>3</a:t>
                      </a:r>
                      <a:endParaRPr lang="en-GB" sz="1400" b="0" i="0" u="none" strike="noStrike">
                        <a:solidFill>
                          <a:schemeClr val="tx1"/>
                        </a:solidFill>
                        <a:effectLst/>
                        <a:latin typeface="Calibri" panose="020F0502020204030204" pitchFamily="34" charset="0"/>
                      </a:endParaRPr>
                    </a:p>
                  </a:txBody>
                  <a:tcPr marL="7620" marR="7620" marT="7620" marB="0" anchor="b"/>
                </a:tc>
                <a:tc>
                  <a:txBody>
                    <a:bodyPr/>
                    <a:lstStyle/>
                    <a:p>
                      <a:pPr algn="l" fontAlgn="b">
                        <a:lnSpc>
                          <a:spcPct val="200000"/>
                        </a:lnSpc>
                      </a:pPr>
                      <a:r>
                        <a:rPr lang="en-GB" sz="1100" b="0" u="none" strike="noStrike">
                          <a:solidFill>
                            <a:schemeClr val="tx1"/>
                          </a:solidFill>
                          <a:effectLst/>
                        </a:rPr>
                        <a:t>It's convenient, but I often struggle to stay motivated.</a:t>
                      </a:r>
                      <a:endParaRPr lang="en-GB" sz="1100" b="0" i="0" u="none" strike="noStrike">
                        <a:solidFill>
                          <a:schemeClr val="tx1"/>
                        </a:solidFill>
                        <a:effectLst/>
                        <a:latin typeface="Calibri" panose="020F0502020204030204" pitchFamily="34" charset="0"/>
                      </a:endParaRPr>
                    </a:p>
                  </a:txBody>
                  <a:tcPr marL="7620" marR="7620" marT="7620" marB="0" anchor="ctr"/>
                </a:tc>
                <a:tc>
                  <a:txBody>
                    <a:bodyPr/>
                    <a:lstStyle/>
                    <a:p>
                      <a:pPr algn="l" fontAlgn="b">
                        <a:lnSpc>
                          <a:spcPct val="200000"/>
                        </a:lnSpc>
                      </a:pPr>
                      <a:r>
                        <a:rPr lang="en-GB" sz="1100" b="0" u="none" strike="noStrike">
                          <a:solidFill>
                            <a:schemeClr val="tx1"/>
                          </a:solidFill>
                          <a:effectLst/>
                        </a:rPr>
                        <a:t>['Positive Sentiment', 'Engagement Issues']</a:t>
                      </a:r>
                      <a:endParaRPr lang="en-GB" sz="11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1417436765"/>
                  </a:ext>
                </a:extLst>
              </a:tr>
              <a:tr h="182880">
                <a:tc>
                  <a:txBody>
                    <a:bodyPr/>
                    <a:lstStyle/>
                    <a:p>
                      <a:pPr algn="ctr" fontAlgn="b">
                        <a:lnSpc>
                          <a:spcPct val="200000"/>
                        </a:lnSpc>
                      </a:pPr>
                      <a:r>
                        <a:rPr lang="en-GB" sz="1400" b="0" u="none" strike="noStrike">
                          <a:solidFill>
                            <a:schemeClr val="tx1"/>
                          </a:solidFill>
                          <a:effectLst/>
                        </a:rPr>
                        <a:t>4</a:t>
                      </a:r>
                      <a:endParaRPr lang="en-GB" sz="1400" b="0" i="0" u="none" strike="noStrike">
                        <a:solidFill>
                          <a:schemeClr val="tx1"/>
                        </a:solidFill>
                        <a:effectLst/>
                        <a:latin typeface="Calibri" panose="020F0502020204030204" pitchFamily="34" charset="0"/>
                      </a:endParaRPr>
                    </a:p>
                  </a:txBody>
                  <a:tcPr marL="7620" marR="7620" marT="7620" marB="0" anchor="b"/>
                </a:tc>
                <a:tc>
                  <a:txBody>
                    <a:bodyPr/>
                    <a:lstStyle/>
                    <a:p>
                      <a:pPr algn="l" fontAlgn="b">
                        <a:lnSpc>
                          <a:spcPct val="200000"/>
                        </a:lnSpc>
                      </a:pPr>
                      <a:r>
                        <a:rPr lang="en-GB" sz="1100" b="0" u="none" strike="noStrike">
                          <a:solidFill>
                            <a:schemeClr val="tx1"/>
                          </a:solidFill>
                          <a:effectLst/>
                        </a:rPr>
                        <a:t>Love the flexibility, but sometimes I find it hard to focus.</a:t>
                      </a:r>
                      <a:endParaRPr lang="en-GB" sz="1100" b="0" i="0" u="none" strike="noStrike">
                        <a:solidFill>
                          <a:schemeClr val="tx1"/>
                        </a:solidFill>
                        <a:effectLst/>
                        <a:latin typeface="Calibri" panose="020F0502020204030204" pitchFamily="34" charset="0"/>
                      </a:endParaRPr>
                    </a:p>
                  </a:txBody>
                  <a:tcPr marL="7620" marR="7620" marT="7620" marB="0" anchor="ctr"/>
                </a:tc>
                <a:tc>
                  <a:txBody>
                    <a:bodyPr/>
                    <a:lstStyle/>
                    <a:p>
                      <a:pPr algn="l" fontAlgn="b">
                        <a:lnSpc>
                          <a:spcPct val="200000"/>
                        </a:lnSpc>
                      </a:pPr>
                      <a:r>
                        <a:rPr lang="en-GB" sz="1100" b="0" u="none" strike="noStrike">
                          <a:solidFill>
                            <a:schemeClr val="tx1"/>
                          </a:solidFill>
                          <a:effectLst/>
                        </a:rPr>
                        <a:t>['Positive Sentiment', 'Positive Sentiment', 'Engagement Issues']</a:t>
                      </a:r>
                      <a:endParaRPr lang="en-GB" sz="11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700459757"/>
                  </a:ext>
                </a:extLst>
              </a:tr>
              <a:tr h="182880">
                <a:tc>
                  <a:txBody>
                    <a:bodyPr/>
                    <a:lstStyle/>
                    <a:p>
                      <a:pPr algn="ctr" fontAlgn="b">
                        <a:lnSpc>
                          <a:spcPct val="200000"/>
                        </a:lnSpc>
                      </a:pPr>
                      <a:r>
                        <a:rPr lang="en-GB" sz="1400" b="0" u="none" strike="noStrike">
                          <a:solidFill>
                            <a:schemeClr val="tx1"/>
                          </a:solidFill>
                          <a:effectLst/>
                        </a:rPr>
                        <a:t>5</a:t>
                      </a:r>
                      <a:endParaRPr lang="en-GB" sz="1400" b="0" i="0" u="none" strike="noStrike">
                        <a:solidFill>
                          <a:schemeClr val="tx1"/>
                        </a:solidFill>
                        <a:effectLst/>
                        <a:latin typeface="Calibri" panose="020F0502020204030204" pitchFamily="34" charset="0"/>
                      </a:endParaRPr>
                    </a:p>
                  </a:txBody>
                  <a:tcPr marL="7620" marR="7620" marT="7620" marB="0" anchor="b"/>
                </a:tc>
                <a:tc>
                  <a:txBody>
                    <a:bodyPr/>
                    <a:lstStyle/>
                    <a:p>
                      <a:pPr algn="l" fontAlgn="b">
                        <a:lnSpc>
                          <a:spcPct val="200000"/>
                        </a:lnSpc>
                      </a:pPr>
                      <a:r>
                        <a:rPr lang="en-GB" sz="1100" b="0" u="none" strike="noStrike">
                          <a:solidFill>
                            <a:schemeClr val="tx1"/>
                          </a:solidFill>
                          <a:effectLst/>
                        </a:rPr>
                        <a:t>Online classes save time, but I miss face-to-face discussions.</a:t>
                      </a:r>
                      <a:endParaRPr lang="en-GB" sz="1100" b="0" i="0" u="none" strike="noStrike">
                        <a:solidFill>
                          <a:schemeClr val="tx1"/>
                        </a:solidFill>
                        <a:effectLst/>
                        <a:latin typeface="Calibri" panose="020F0502020204030204" pitchFamily="34" charset="0"/>
                      </a:endParaRPr>
                    </a:p>
                  </a:txBody>
                  <a:tcPr marL="7620" marR="7620" marT="7620" marB="0" anchor="ctr"/>
                </a:tc>
                <a:tc>
                  <a:txBody>
                    <a:bodyPr/>
                    <a:lstStyle/>
                    <a:p>
                      <a:pPr algn="l" fontAlgn="b">
                        <a:lnSpc>
                          <a:spcPct val="200000"/>
                        </a:lnSpc>
                      </a:pPr>
                      <a:r>
                        <a:rPr lang="en-GB" sz="1100" b="0" u="none" strike="noStrike">
                          <a:solidFill>
                            <a:schemeClr val="tx1"/>
                          </a:solidFill>
                          <a:effectLst/>
                        </a:rPr>
                        <a:t>[]</a:t>
                      </a:r>
                      <a:endParaRPr lang="en-GB" sz="11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433160684"/>
                  </a:ext>
                </a:extLst>
              </a:tr>
              <a:tr h="182880">
                <a:tc>
                  <a:txBody>
                    <a:bodyPr/>
                    <a:lstStyle/>
                    <a:p>
                      <a:pPr algn="ctr" fontAlgn="b">
                        <a:lnSpc>
                          <a:spcPct val="200000"/>
                        </a:lnSpc>
                      </a:pPr>
                      <a:r>
                        <a:rPr lang="en-GB" sz="1400" b="0" u="none" strike="noStrike">
                          <a:solidFill>
                            <a:schemeClr val="tx1"/>
                          </a:solidFill>
                          <a:effectLst/>
                        </a:rPr>
                        <a:t>6</a:t>
                      </a:r>
                      <a:endParaRPr lang="en-GB" sz="1400" b="0" i="0" u="none" strike="noStrike">
                        <a:solidFill>
                          <a:schemeClr val="tx1"/>
                        </a:solidFill>
                        <a:effectLst/>
                        <a:latin typeface="Calibri" panose="020F0502020204030204" pitchFamily="34" charset="0"/>
                      </a:endParaRPr>
                    </a:p>
                  </a:txBody>
                  <a:tcPr marL="7620" marR="7620" marT="7620" marB="0" anchor="b"/>
                </a:tc>
                <a:tc>
                  <a:txBody>
                    <a:bodyPr/>
                    <a:lstStyle/>
                    <a:p>
                      <a:pPr algn="l" fontAlgn="b">
                        <a:lnSpc>
                          <a:spcPct val="200000"/>
                        </a:lnSpc>
                      </a:pPr>
                      <a:r>
                        <a:rPr lang="en-GB" sz="1100" b="0" u="none" strike="noStrike">
                          <a:solidFill>
                            <a:schemeClr val="tx1"/>
                          </a:solidFill>
                          <a:effectLst/>
                        </a:rPr>
                        <a:t>I feel like I'm learning less with virtual classes.</a:t>
                      </a:r>
                      <a:endParaRPr lang="en-GB" sz="1100" b="0" i="0" u="none" strike="noStrike">
                        <a:solidFill>
                          <a:schemeClr val="tx1"/>
                        </a:solidFill>
                        <a:effectLst/>
                        <a:latin typeface="Calibri" panose="020F0502020204030204" pitchFamily="34" charset="0"/>
                      </a:endParaRPr>
                    </a:p>
                  </a:txBody>
                  <a:tcPr marL="7620" marR="7620" marT="7620" marB="0" anchor="ctr"/>
                </a:tc>
                <a:tc>
                  <a:txBody>
                    <a:bodyPr/>
                    <a:lstStyle/>
                    <a:p>
                      <a:pPr algn="l" fontAlgn="b">
                        <a:lnSpc>
                          <a:spcPct val="200000"/>
                        </a:lnSpc>
                      </a:pPr>
                      <a:r>
                        <a:rPr lang="en-GB" sz="1100" b="0" u="none" strike="noStrike">
                          <a:solidFill>
                            <a:schemeClr val="tx1"/>
                          </a:solidFill>
                          <a:effectLst/>
                        </a:rPr>
                        <a:t>['Negative Sentiment']</a:t>
                      </a:r>
                      <a:endParaRPr lang="en-GB" sz="11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1650275200"/>
                  </a:ext>
                </a:extLst>
              </a:tr>
              <a:tr h="182880">
                <a:tc>
                  <a:txBody>
                    <a:bodyPr/>
                    <a:lstStyle/>
                    <a:p>
                      <a:pPr algn="ctr" fontAlgn="b">
                        <a:lnSpc>
                          <a:spcPct val="200000"/>
                        </a:lnSpc>
                      </a:pPr>
                      <a:r>
                        <a:rPr lang="en-GB" sz="1400" b="0" u="none" strike="noStrike">
                          <a:solidFill>
                            <a:schemeClr val="tx1"/>
                          </a:solidFill>
                          <a:effectLst/>
                        </a:rPr>
                        <a:t>7</a:t>
                      </a:r>
                      <a:endParaRPr lang="en-GB" sz="1400" b="0" i="0" u="none" strike="noStrike">
                        <a:solidFill>
                          <a:schemeClr val="tx1"/>
                        </a:solidFill>
                        <a:effectLst/>
                        <a:latin typeface="Calibri" panose="020F0502020204030204" pitchFamily="34" charset="0"/>
                      </a:endParaRPr>
                    </a:p>
                  </a:txBody>
                  <a:tcPr marL="7620" marR="7620" marT="7620" marB="0" anchor="b"/>
                </a:tc>
                <a:tc>
                  <a:txBody>
                    <a:bodyPr/>
                    <a:lstStyle/>
                    <a:p>
                      <a:pPr algn="l" fontAlgn="b">
                        <a:lnSpc>
                          <a:spcPct val="200000"/>
                        </a:lnSpc>
                      </a:pPr>
                      <a:r>
                        <a:rPr lang="en-GB" sz="1100" b="0" u="none" strike="noStrike">
                          <a:solidFill>
                            <a:schemeClr val="tx1"/>
                          </a:solidFill>
                          <a:effectLst/>
                        </a:rPr>
                        <a:t>I appreciate recorded lectures, but the lack of interaction makes it boring.</a:t>
                      </a:r>
                      <a:endParaRPr lang="en-GB" sz="1100" b="0" i="0" u="none" strike="noStrike">
                        <a:solidFill>
                          <a:schemeClr val="tx1"/>
                        </a:solidFill>
                        <a:effectLst/>
                        <a:latin typeface="Calibri" panose="020F0502020204030204" pitchFamily="34" charset="0"/>
                      </a:endParaRPr>
                    </a:p>
                  </a:txBody>
                  <a:tcPr marL="7620" marR="7620" marT="7620" marB="0" anchor="ctr"/>
                </a:tc>
                <a:tc>
                  <a:txBody>
                    <a:bodyPr/>
                    <a:lstStyle/>
                    <a:p>
                      <a:pPr algn="l" fontAlgn="b">
                        <a:lnSpc>
                          <a:spcPct val="200000"/>
                        </a:lnSpc>
                      </a:pPr>
                      <a:r>
                        <a:rPr lang="it-IT" sz="1100" b="0" u="none" strike="noStrike">
                          <a:solidFill>
                            <a:schemeClr val="tx1"/>
                          </a:solidFill>
                          <a:effectLst/>
                        </a:rPr>
                        <a:t>['Positive Sentiment', 'Negative Sentiment', 'Negative Sentiment']</a:t>
                      </a:r>
                      <a:endParaRPr lang="it-IT" sz="11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4164501127"/>
                  </a:ext>
                </a:extLst>
              </a:tr>
              <a:tr h="182880">
                <a:tc>
                  <a:txBody>
                    <a:bodyPr/>
                    <a:lstStyle/>
                    <a:p>
                      <a:pPr algn="ctr" fontAlgn="b">
                        <a:lnSpc>
                          <a:spcPct val="200000"/>
                        </a:lnSpc>
                      </a:pPr>
                      <a:r>
                        <a:rPr lang="en-GB" sz="1400" b="0" u="none" strike="noStrike">
                          <a:solidFill>
                            <a:schemeClr val="tx1"/>
                          </a:solidFill>
                          <a:effectLst/>
                        </a:rPr>
                        <a:t>8</a:t>
                      </a:r>
                      <a:endParaRPr lang="en-GB" sz="1400" b="0" i="0" u="none" strike="noStrike">
                        <a:solidFill>
                          <a:schemeClr val="tx1"/>
                        </a:solidFill>
                        <a:effectLst/>
                        <a:latin typeface="Calibri" panose="020F0502020204030204" pitchFamily="34" charset="0"/>
                      </a:endParaRPr>
                    </a:p>
                  </a:txBody>
                  <a:tcPr marL="7620" marR="7620" marT="7620" marB="0" anchor="b"/>
                </a:tc>
                <a:tc>
                  <a:txBody>
                    <a:bodyPr/>
                    <a:lstStyle/>
                    <a:p>
                      <a:pPr algn="l" fontAlgn="b">
                        <a:lnSpc>
                          <a:spcPct val="200000"/>
                        </a:lnSpc>
                      </a:pPr>
                      <a:r>
                        <a:rPr lang="en-GB" sz="1100" b="0" u="none" strike="noStrike">
                          <a:solidFill>
                            <a:schemeClr val="tx1"/>
                          </a:solidFill>
                          <a:effectLst/>
                        </a:rPr>
                        <a:t>Remote learning works for me, but technical issues are a big problem.</a:t>
                      </a:r>
                      <a:endParaRPr lang="en-GB" sz="1100" b="0" i="0" u="none" strike="noStrike">
                        <a:solidFill>
                          <a:schemeClr val="tx1"/>
                        </a:solidFill>
                        <a:effectLst/>
                        <a:latin typeface="Calibri" panose="020F0502020204030204" pitchFamily="34" charset="0"/>
                      </a:endParaRPr>
                    </a:p>
                  </a:txBody>
                  <a:tcPr marL="7620" marR="7620" marT="7620" marB="0" anchor="ctr"/>
                </a:tc>
                <a:tc>
                  <a:txBody>
                    <a:bodyPr/>
                    <a:lstStyle/>
                    <a:p>
                      <a:pPr algn="l" fontAlgn="b">
                        <a:lnSpc>
                          <a:spcPct val="200000"/>
                        </a:lnSpc>
                      </a:pPr>
                      <a:r>
                        <a:rPr lang="en-GB" sz="1100" b="0" u="none" strike="noStrike">
                          <a:solidFill>
                            <a:schemeClr val="tx1"/>
                          </a:solidFill>
                          <a:effectLst/>
                        </a:rPr>
                        <a:t>['Positive Sentiment', 'Technical Issues']</a:t>
                      </a:r>
                      <a:endParaRPr lang="en-GB" sz="11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3159224312"/>
                  </a:ext>
                </a:extLst>
              </a:tr>
              <a:tr h="182880">
                <a:tc>
                  <a:txBody>
                    <a:bodyPr/>
                    <a:lstStyle/>
                    <a:p>
                      <a:pPr algn="ctr" fontAlgn="b">
                        <a:lnSpc>
                          <a:spcPct val="200000"/>
                        </a:lnSpc>
                      </a:pPr>
                      <a:r>
                        <a:rPr lang="en-GB" sz="1400" b="0" u="none" strike="noStrike">
                          <a:solidFill>
                            <a:schemeClr val="tx1"/>
                          </a:solidFill>
                          <a:effectLst/>
                        </a:rPr>
                        <a:t>9</a:t>
                      </a:r>
                      <a:endParaRPr lang="en-GB" sz="1400" b="0" i="0" u="none" strike="noStrike">
                        <a:solidFill>
                          <a:schemeClr val="tx1"/>
                        </a:solidFill>
                        <a:effectLst/>
                        <a:latin typeface="Calibri" panose="020F0502020204030204" pitchFamily="34" charset="0"/>
                      </a:endParaRPr>
                    </a:p>
                  </a:txBody>
                  <a:tcPr marL="7620" marR="7620" marT="7620" marB="0" anchor="b"/>
                </a:tc>
                <a:tc>
                  <a:txBody>
                    <a:bodyPr/>
                    <a:lstStyle/>
                    <a:p>
                      <a:pPr algn="l" fontAlgn="b">
                        <a:lnSpc>
                          <a:spcPct val="200000"/>
                        </a:lnSpc>
                      </a:pPr>
                      <a:r>
                        <a:rPr lang="en-GB" sz="1100" b="0" u="none" strike="noStrike">
                          <a:solidFill>
                            <a:schemeClr val="tx1"/>
                          </a:solidFill>
                          <a:effectLst/>
                        </a:rPr>
                        <a:t>Virtual learning is isolating. I miss talking to classmates.</a:t>
                      </a:r>
                      <a:endParaRPr lang="en-GB" sz="1100" b="0" i="0" u="none" strike="noStrike">
                        <a:solidFill>
                          <a:schemeClr val="tx1"/>
                        </a:solidFill>
                        <a:effectLst/>
                        <a:latin typeface="Calibri" panose="020F0502020204030204" pitchFamily="34" charset="0"/>
                      </a:endParaRPr>
                    </a:p>
                  </a:txBody>
                  <a:tcPr marL="7620" marR="7620" marT="7620" marB="0" anchor="ctr"/>
                </a:tc>
                <a:tc>
                  <a:txBody>
                    <a:bodyPr/>
                    <a:lstStyle/>
                    <a:p>
                      <a:pPr algn="l" fontAlgn="b">
                        <a:lnSpc>
                          <a:spcPct val="200000"/>
                        </a:lnSpc>
                      </a:pPr>
                      <a:r>
                        <a:rPr lang="en-GB" sz="1100" b="0" u="none" strike="noStrike">
                          <a:solidFill>
                            <a:schemeClr val="tx1"/>
                          </a:solidFill>
                          <a:effectLst/>
                        </a:rPr>
                        <a:t>['Negative Sentiment']</a:t>
                      </a:r>
                      <a:endParaRPr lang="en-GB" sz="11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2511277201"/>
                  </a:ext>
                </a:extLst>
              </a:tr>
              <a:tr h="182880">
                <a:tc>
                  <a:txBody>
                    <a:bodyPr/>
                    <a:lstStyle/>
                    <a:p>
                      <a:pPr algn="ctr" fontAlgn="b">
                        <a:lnSpc>
                          <a:spcPct val="200000"/>
                        </a:lnSpc>
                      </a:pPr>
                      <a:r>
                        <a:rPr lang="en-GB" sz="1400" b="0" u="none" strike="noStrike">
                          <a:solidFill>
                            <a:schemeClr val="tx1"/>
                          </a:solidFill>
                          <a:effectLst/>
                        </a:rPr>
                        <a:t>10</a:t>
                      </a:r>
                      <a:endParaRPr lang="en-GB" sz="1400" b="0" i="0" u="none" strike="noStrike">
                        <a:solidFill>
                          <a:schemeClr val="tx1"/>
                        </a:solidFill>
                        <a:effectLst/>
                        <a:latin typeface="Calibri" panose="020F0502020204030204" pitchFamily="34" charset="0"/>
                      </a:endParaRPr>
                    </a:p>
                  </a:txBody>
                  <a:tcPr marL="7620" marR="7620" marT="7620" marB="0" anchor="b"/>
                </a:tc>
                <a:tc>
                  <a:txBody>
                    <a:bodyPr/>
                    <a:lstStyle/>
                    <a:p>
                      <a:pPr algn="l" fontAlgn="b">
                        <a:lnSpc>
                          <a:spcPct val="200000"/>
                        </a:lnSpc>
                      </a:pPr>
                      <a:r>
                        <a:rPr lang="en-GB" sz="1100" b="0" u="none" strike="noStrike">
                          <a:solidFill>
                            <a:schemeClr val="tx1"/>
                          </a:solidFill>
                          <a:effectLst/>
                        </a:rPr>
                        <a:t>The biggest issue is that I </a:t>
                      </a:r>
                      <a:r>
                        <a:rPr lang="en-GB" sz="1100" b="0" u="none" strike="noStrike" err="1">
                          <a:solidFill>
                            <a:schemeClr val="tx1"/>
                          </a:solidFill>
                          <a:effectLst/>
                        </a:rPr>
                        <a:t>canâ</a:t>
                      </a:r>
                      <a:r>
                        <a:rPr lang="en-GB" sz="1100" b="0" u="none" strike="noStrike">
                          <a:solidFill>
                            <a:schemeClr val="tx1"/>
                          </a:solidFill>
                          <a:effectLst/>
                        </a:rPr>
                        <a:t>€™t concentrate properly at home.</a:t>
                      </a:r>
                      <a:endParaRPr lang="en-GB" sz="1100" b="0" i="0" u="none" strike="noStrike">
                        <a:solidFill>
                          <a:schemeClr val="tx1"/>
                        </a:solidFill>
                        <a:effectLst/>
                        <a:latin typeface="Calibri" panose="020F0502020204030204" pitchFamily="34" charset="0"/>
                      </a:endParaRPr>
                    </a:p>
                  </a:txBody>
                  <a:tcPr marL="7620" marR="7620" marT="7620" marB="0" anchor="ctr"/>
                </a:tc>
                <a:tc>
                  <a:txBody>
                    <a:bodyPr/>
                    <a:lstStyle/>
                    <a:p>
                      <a:pPr algn="l" fontAlgn="b">
                        <a:lnSpc>
                          <a:spcPct val="200000"/>
                        </a:lnSpc>
                      </a:pPr>
                      <a:r>
                        <a:rPr lang="en-GB" sz="1100" b="0" u="none" strike="noStrike">
                          <a:solidFill>
                            <a:schemeClr val="tx1"/>
                          </a:solidFill>
                          <a:effectLst/>
                        </a:rPr>
                        <a:t>['Engagement Issues']</a:t>
                      </a:r>
                      <a:endParaRPr lang="en-GB" sz="1100" b="0" i="0" u="none" strike="noStrike">
                        <a:solidFill>
                          <a:schemeClr val="tx1"/>
                        </a:solidFill>
                        <a:effectLst/>
                        <a:latin typeface="Calibri" panose="020F0502020204030204" pitchFamily="34" charset="0"/>
                      </a:endParaRPr>
                    </a:p>
                  </a:txBody>
                  <a:tcPr marL="7620" marR="7620" marT="7620" marB="0" anchor="ctr"/>
                </a:tc>
                <a:extLst>
                  <a:ext uri="{0D108BD9-81ED-4DB2-BD59-A6C34878D82A}">
                    <a16:rowId xmlns:a16="http://schemas.microsoft.com/office/drawing/2014/main" val="2641498245"/>
                  </a:ext>
                </a:extLst>
              </a:tr>
            </a:tbl>
          </a:graphicData>
        </a:graphic>
      </p:graphicFrame>
      <p:sp>
        <p:nvSpPr>
          <p:cNvPr id="4" name="TextBox 3">
            <a:extLst>
              <a:ext uri="{FF2B5EF4-FFF2-40B4-BE49-F238E27FC236}">
                <a16:creationId xmlns:a16="http://schemas.microsoft.com/office/drawing/2014/main" id="{0B34A9B9-3CBD-46EF-B8A1-7A84006BCEBB}"/>
              </a:ext>
            </a:extLst>
          </p:cNvPr>
          <p:cNvSpPr txBox="1"/>
          <p:nvPr/>
        </p:nvSpPr>
        <p:spPr>
          <a:xfrm>
            <a:off x="741739" y="267820"/>
            <a:ext cx="6094428" cy="584775"/>
          </a:xfrm>
          <a:prstGeom prst="rect">
            <a:avLst/>
          </a:prstGeom>
          <a:noFill/>
        </p:spPr>
        <p:txBody>
          <a:bodyPr wrap="square">
            <a:spAutoFit/>
          </a:bodyPr>
          <a:lstStyle/>
          <a:p>
            <a:r>
              <a:rPr lang="en-GB" sz="3200">
                <a:solidFill>
                  <a:srgbClr val="FFFF00"/>
                </a:solidFill>
              </a:rPr>
              <a:t>Content Analysis Results</a:t>
            </a:r>
          </a:p>
        </p:txBody>
      </p:sp>
    </p:spTree>
    <p:extLst>
      <p:ext uri="{BB962C8B-B14F-4D97-AF65-F5344CB8AC3E}">
        <p14:creationId xmlns:p14="http://schemas.microsoft.com/office/powerpoint/2010/main" val="29663104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98C0A39-E542-4FE4-9B48-9092D6368083}"/>
              </a:ext>
            </a:extLst>
          </p:cNvPr>
          <p:cNvSpPr>
            <a:spLocks noChangeArrowheads="1"/>
          </p:cNvSpPr>
          <p:nvPr/>
        </p:nvSpPr>
        <p:spPr bwMode="auto">
          <a:xfrm>
            <a:off x="185393" y="285144"/>
            <a:ext cx="11821213"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a:ln>
                  <a:noFill/>
                </a:ln>
                <a:solidFill>
                  <a:srgbClr val="FFFF00"/>
                </a:solidFill>
                <a:effectLst/>
                <a:latin typeface="Arial" panose="020B0604020202020204" pitchFamily="34" charset="0"/>
              </a:rPr>
              <a:t>Content Analysis of Social Media Comments on Remote Learning</a:t>
            </a:r>
          </a:p>
        </p:txBody>
      </p:sp>
      <p:pic>
        <p:nvPicPr>
          <p:cNvPr id="4" name="Picture 3">
            <a:extLst>
              <a:ext uri="{FF2B5EF4-FFF2-40B4-BE49-F238E27FC236}">
                <a16:creationId xmlns:a16="http://schemas.microsoft.com/office/drawing/2014/main" id="{55A6BC73-00D4-4644-9A05-DEA4019EB8FD}"/>
              </a:ext>
            </a:extLst>
          </p:cNvPr>
          <p:cNvPicPr>
            <a:picLocks noChangeAspect="1"/>
          </p:cNvPicPr>
          <p:nvPr/>
        </p:nvPicPr>
        <p:blipFill>
          <a:blip r:embed="rId2"/>
          <a:stretch>
            <a:fillRect/>
          </a:stretch>
        </p:blipFill>
        <p:spPr>
          <a:xfrm>
            <a:off x="306373" y="1259999"/>
            <a:ext cx="9247693" cy="5312857"/>
          </a:xfrm>
          <a:prstGeom prst="rect">
            <a:avLst/>
          </a:prstGeom>
        </p:spPr>
      </p:pic>
      <p:sp>
        <p:nvSpPr>
          <p:cNvPr id="6" name="TextBox 5">
            <a:extLst>
              <a:ext uri="{FF2B5EF4-FFF2-40B4-BE49-F238E27FC236}">
                <a16:creationId xmlns:a16="http://schemas.microsoft.com/office/drawing/2014/main" id="{C9BA0359-80B3-4DAA-B2EC-687479212D0E}"/>
              </a:ext>
            </a:extLst>
          </p:cNvPr>
          <p:cNvSpPr txBox="1"/>
          <p:nvPr/>
        </p:nvSpPr>
        <p:spPr>
          <a:xfrm>
            <a:off x="358220" y="808364"/>
            <a:ext cx="6094428" cy="369332"/>
          </a:xfrm>
          <a:prstGeom prst="rect">
            <a:avLst/>
          </a:prstGeom>
          <a:noFill/>
        </p:spPr>
        <p:txBody>
          <a:bodyPr wrap="square">
            <a:spAutoFit/>
          </a:bodyPr>
          <a:lstStyle/>
          <a:p>
            <a:r>
              <a:rPr lang="en-GB"/>
              <a:t>(Y) Frequency of Comments by  (X) Categories</a:t>
            </a:r>
          </a:p>
        </p:txBody>
      </p:sp>
      <p:sp>
        <p:nvSpPr>
          <p:cNvPr id="7" name="TextBox 6">
            <a:extLst>
              <a:ext uri="{FF2B5EF4-FFF2-40B4-BE49-F238E27FC236}">
                <a16:creationId xmlns:a16="http://schemas.microsoft.com/office/drawing/2014/main" id="{E305EC93-D908-448E-84CC-2D99CCB8C668}"/>
              </a:ext>
            </a:extLst>
          </p:cNvPr>
          <p:cNvSpPr txBox="1"/>
          <p:nvPr/>
        </p:nvSpPr>
        <p:spPr>
          <a:xfrm>
            <a:off x="8276734" y="5413335"/>
            <a:ext cx="301686" cy="369332"/>
          </a:xfrm>
          <a:prstGeom prst="rect">
            <a:avLst/>
          </a:prstGeom>
          <a:noFill/>
        </p:spPr>
        <p:txBody>
          <a:bodyPr wrap="none" rtlCol="0">
            <a:spAutoFit/>
          </a:bodyPr>
          <a:lstStyle/>
          <a:p>
            <a:r>
              <a:rPr lang="en-GB"/>
              <a:t>1</a:t>
            </a:r>
          </a:p>
        </p:txBody>
      </p:sp>
      <p:sp>
        <p:nvSpPr>
          <p:cNvPr id="8" name="TextBox 7">
            <a:extLst>
              <a:ext uri="{FF2B5EF4-FFF2-40B4-BE49-F238E27FC236}">
                <a16:creationId xmlns:a16="http://schemas.microsoft.com/office/drawing/2014/main" id="{385DE94C-D5B5-44B5-B80B-9B507FDFA540}"/>
              </a:ext>
            </a:extLst>
          </p:cNvPr>
          <p:cNvSpPr txBox="1"/>
          <p:nvPr/>
        </p:nvSpPr>
        <p:spPr>
          <a:xfrm>
            <a:off x="1668530" y="1885546"/>
            <a:ext cx="301686" cy="369332"/>
          </a:xfrm>
          <a:prstGeom prst="rect">
            <a:avLst/>
          </a:prstGeom>
          <a:noFill/>
        </p:spPr>
        <p:txBody>
          <a:bodyPr wrap="none" rtlCol="0">
            <a:spAutoFit/>
          </a:bodyPr>
          <a:lstStyle/>
          <a:p>
            <a:r>
              <a:rPr lang="en-GB"/>
              <a:t>7</a:t>
            </a:r>
          </a:p>
        </p:txBody>
      </p:sp>
      <p:sp>
        <p:nvSpPr>
          <p:cNvPr id="9" name="TextBox 8">
            <a:extLst>
              <a:ext uri="{FF2B5EF4-FFF2-40B4-BE49-F238E27FC236}">
                <a16:creationId xmlns:a16="http://schemas.microsoft.com/office/drawing/2014/main" id="{7FC1157F-CF03-4F45-99BA-6E4C610CA285}"/>
              </a:ext>
            </a:extLst>
          </p:cNvPr>
          <p:cNvSpPr txBox="1"/>
          <p:nvPr/>
        </p:nvSpPr>
        <p:spPr>
          <a:xfrm>
            <a:off x="6095999" y="4348899"/>
            <a:ext cx="301686" cy="369332"/>
          </a:xfrm>
          <a:prstGeom prst="rect">
            <a:avLst/>
          </a:prstGeom>
          <a:noFill/>
        </p:spPr>
        <p:txBody>
          <a:bodyPr wrap="none" rtlCol="0">
            <a:spAutoFit/>
          </a:bodyPr>
          <a:lstStyle/>
          <a:p>
            <a:r>
              <a:rPr lang="en-GB"/>
              <a:t>3</a:t>
            </a:r>
          </a:p>
        </p:txBody>
      </p:sp>
      <p:sp>
        <p:nvSpPr>
          <p:cNvPr id="10" name="TextBox 9">
            <a:extLst>
              <a:ext uri="{FF2B5EF4-FFF2-40B4-BE49-F238E27FC236}">
                <a16:creationId xmlns:a16="http://schemas.microsoft.com/office/drawing/2014/main" id="{F1E7320E-8AD2-4E39-B5C2-84EF9DD0460A}"/>
              </a:ext>
            </a:extLst>
          </p:cNvPr>
          <p:cNvSpPr txBox="1"/>
          <p:nvPr/>
        </p:nvSpPr>
        <p:spPr>
          <a:xfrm>
            <a:off x="3916837" y="2408549"/>
            <a:ext cx="301686" cy="369332"/>
          </a:xfrm>
          <a:prstGeom prst="rect">
            <a:avLst/>
          </a:prstGeom>
          <a:noFill/>
        </p:spPr>
        <p:txBody>
          <a:bodyPr wrap="none" rtlCol="0">
            <a:spAutoFit/>
          </a:bodyPr>
          <a:lstStyle/>
          <a:p>
            <a:r>
              <a:rPr lang="en-GB"/>
              <a:t>6</a:t>
            </a:r>
          </a:p>
        </p:txBody>
      </p:sp>
    </p:spTree>
    <p:extLst>
      <p:ext uri="{BB962C8B-B14F-4D97-AF65-F5344CB8AC3E}">
        <p14:creationId xmlns:p14="http://schemas.microsoft.com/office/powerpoint/2010/main" val="13686400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1FC1EA-5477-4128-9F3C-DA6D2691617D}"/>
              </a:ext>
            </a:extLst>
          </p:cNvPr>
          <p:cNvSpPr txBox="1"/>
          <p:nvPr/>
        </p:nvSpPr>
        <p:spPr>
          <a:xfrm>
            <a:off x="331509" y="279259"/>
            <a:ext cx="11528981" cy="5282665"/>
          </a:xfrm>
          <a:prstGeom prst="rect">
            <a:avLst/>
          </a:prstGeom>
          <a:noFill/>
        </p:spPr>
        <p:txBody>
          <a:bodyPr wrap="square">
            <a:spAutoFit/>
          </a:bodyPr>
          <a:lstStyle/>
          <a:p>
            <a:pPr>
              <a:lnSpc>
                <a:spcPct val="200000"/>
              </a:lnSpc>
            </a:pPr>
            <a:r>
              <a:rPr lang="en-GB" sz="2800" b="1" dirty="0">
                <a:solidFill>
                  <a:srgbClr val="FFFF00"/>
                </a:solidFill>
                <a:effectLst>
                  <a:outerShdw blurRad="38100" dist="38100" dir="2700000" algn="tl">
                    <a:srgbClr val="000000">
                      <a:alpha val="43137"/>
                    </a:srgbClr>
                  </a:outerShdw>
                </a:effectLst>
              </a:rPr>
              <a:t>Conducted a content analysis of social media comments on remote learning. </a:t>
            </a:r>
          </a:p>
          <a:p>
            <a:pPr algn="just">
              <a:lnSpc>
                <a:spcPct val="200000"/>
              </a:lnSpc>
            </a:pPr>
            <a:r>
              <a:rPr lang="en-GB" sz="2400" dirty="0"/>
              <a:t>The dataset has been categorized into:</a:t>
            </a:r>
          </a:p>
          <a:p>
            <a:pPr algn="just">
              <a:lnSpc>
                <a:spcPct val="200000"/>
              </a:lnSpc>
            </a:pPr>
            <a:endParaRPr lang="en-GB" sz="2400" dirty="0"/>
          </a:p>
          <a:p>
            <a:pPr marL="342900" indent="-342900" algn="just">
              <a:buFont typeface="Arial" panose="020B0604020202020204" pitchFamily="34" charset="0"/>
              <a:buChar char="•"/>
            </a:pPr>
            <a:r>
              <a:rPr lang="en-GB" sz="2400" b="1" dirty="0"/>
              <a:t>Positive sentiment</a:t>
            </a:r>
          </a:p>
          <a:p>
            <a:pPr marL="342900" indent="-342900" algn="just">
              <a:buFont typeface="Arial" panose="020B0604020202020204" pitchFamily="34" charset="0"/>
              <a:buChar char="•"/>
            </a:pPr>
            <a:r>
              <a:rPr lang="en-GB" sz="2400" b="1" dirty="0"/>
              <a:t>Negative sentiment</a:t>
            </a:r>
          </a:p>
          <a:p>
            <a:pPr marL="342900" indent="-342900" algn="just">
              <a:buFont typeface="Arial" panose="020B0604020202020204" pitchFamily="34" charset="0"/>
              <a:buChar char="•"/>
            </a:pPr>
            <a:r>
              <a:rPr lang="en-GB" sz="2400" b="1" dirty="0"/>
              <a:t> Engagement issues</a:t>
            </a:r>
          </a:p>
          <a:p>
            <a:pPr marL="342900" indent="-342900" algn="just">
              <a:buFont typeface="Arial" panose="020B0604020202020204" pitchFamily="34" charset="0"/>
              <a:buChar char="•"/>
            </a:pPr>
            <a:r>
              <a:rPr lang="en-GB" sz="2400" b="1" dirty="0"/>
              <a:t>technical issues</a:t>
            </a:r>
            <a:r>
              <a:rPr lang="en-GB" sz="2400" dirty="0"/>
              <a:t>.</a:t>
            </a:r>
          </a:p>
          <a:p>
            <a:pPr algn="just">
              <a:lnSpc>
                <a:spcPct val="200000"/>
              </a:lnSpc>
            </a:pPr>
            <a:r>
              <a:rPr lang="en-GB" sz="2400" dirty="0"/>
              <a:t>The </a:t>
            </a:r>
            <a:r>
              <a:rPr lang="en-GB" sz="2400" b="1" dirty="0"/>
              <a:t>bar chart</a:t>
            </a:r>
            <a:r>
              <a:rPr lang="en-GB" sz="2400" dirty="0"/>
              <a:t> visualizes the </a:t>
            </a:r>
            <a:r>
              <a:rPr lang="en-GB" sz="2400" b="1" dirty="0"/>
              <a:t>frequency of each category</a:t>
            </a:r>
            <a:r>
              <a:rPr lang="en-GB" sz="2400" dirty="0"/>
              <a:t>, showing how often these themes appeared in the dataset.</a:t>
            </a:r>
          </a:p>
        </p:txBody>
      </p:sp>
    </p:spTree>
    <p:extLst>
      <p:ext uri="{BB962C8B-B14F-4D97-AF65-F5344CB8AC3E}">
        <p14:creationId xmlns:p14="http://schemas.microsoft.com/office/powerpoint/2010/main" val="11209967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C23568-DA8F-4519-B13B-2395817E2E38}"/>
              </a:ext>
            </a:extLst>
          </p:cNvPr>
          <p:cNvSpPr txBox="1"/>
          <p:nvPr/>
        </p:nvSpPr>
        <p:spPr>
          <a:xfrm>
            <a:off x="416110" y="614356"/>
            <a:ext cx="6600916" cy="3570208"/>
          </a:xfrm>
          <a:prstGeom prst="rect">
            <a:avLst/>
          </a:prstGeom>
          <a:noFill/>
        </p:spPr>
        <p:txBody>
          <a:bodyPr wrap="square">
            <a:spAutoFit/>
          </a:bodyPr>
          <a:lstStyle/>
          <a:p>
            <a:r>
              <a:rPr lang="en-GB" sz="3200" b="1" dirty="0">
                <a:solidFill>
                  <a:srgbClr val="FFFF00"/>
                </a:solidFill>
              </a:rPr>
              <a:t>3. Grounded Theory (GT)</a:t>
            </a:r>
          </a:p>
          <a:p>
            <a:endParaRPr lang="en-GB" sz="3200" b="1" dirty="0">
              <a:solidFill>
                <a:srgbClr val="FFFF00"/>
              </a:solidFill>
            </a:endParaRPr>
          </a:p>
          <a:p>
            <a:endParaRPr lang="en-GB" sz="3200" b="1" dirty="0">
              <a:solidFill>
                <a:srgbClr val="FFFF00"/>
              </a:solidFill>
            </a:endParaRPr>
          </a:p>
          <a:p>
            <a:r>
              <a:rPr lang="en-GB" sz="3200" b="1" dirty="0">
                <a:solidFill>
                  <a:srgbClr val="FFFF00"/>
                </a:solidFill>
              </a:rPr>
              <a:t>What It Is:</a:t>
            </a:r>
          </a:p>
          <a:p>
            <a:endParaRPr lang="en-GB" sz="3200" b="1" dirty="0">
              <a:solidFill>
                <a:srgbClr val="FFFF00"/>
              </a:solidFill>
            </a:endParaRPr>
          </a:p>
          <a:p>
            <a:endParaRPr lang="en-GB" b="1" dirty="0"/>
          </a:p>
          <a:p>
            <a:pPr algn="just"/>
            <a:r>
              <a:rPr lang="en-GB" sz="2400" dirty="0"/>
              <a:t>A method where theory is developed </a:t>
            </a:r>
            <a:r>
              <a:rPr lang="en-GB" sz="2400" b="1" dirty="0"/>
              <a:t>directly from the data</a:t>
            </a:r>
            <a:r>
              <a:rPr lang="en-GB" sz="2400" dirty="0"/>
              <a:t>, rather than applying existing theories.</a:t>
            </a:r>
          </a:p>
        </p:txBody>
      </p:sp>
      <p:pic>
        <p:nvPicPr>
          <p:cNvPr id="4" name="Image 0" descr="preencoded.png">
            <a:extLst>
              <a:ext uri="{FF2B5EF4-FFF2-40B4-BE49-F238E27FC236}">
                <a16:creationId xmlns:a16="http://schemas.microsoft.com/office/drawing/2014/main" id="{1BA15F45-5AC6-4C3F-96F4-C7A0589E338F}"/>
              </a:ext>
            </a:extLst>
          </p:cNvPr>
          <p:cNvPicPr>
            <a:picLocks noChangeAspect="1"/>
          </p:cNvPicPr>
          <p:nvPr/>
        </p:nvPicPr>
        <p:blipFill>
          <a:blip r:embed="rId2"/>
          <a:stretch>
            <a:fillRect/>
          </a:stretch>
        </p:blipFill>
        <p:spPr>
          <a:xfrm>
            <a:off x="7620000" y="0"/>
            <a:ext cx="4572000" cy="6858000"/>
          </a:xfrm>
          <a:prstGeom prst="rect">
            <a:avLst/>
          </a:prstGeom>
        </p:spPr>
      </p:pic>
    </p:spTree>
    <p:extLst>
      <p:ext uri="{BB962C8B-B14F-4D97-AF65-F5344CB8AC3E}">
        <p14:creationId xmlns:p14="http://schemas.microsoft.com/office/powerpoint/2010/main" val="30457248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948E81-6146-4E8B-9D7D-6477B18486B7}"/>
              </a:ext>
            </a:extLst>
          </p:cNvPr>
          <p:cNvSpPr txBox="1"/>
          <p:nvPr/>
        </p:nvSpPr>
        <p:spPr>
          <a:xfrm>
            <a:off x="256095" y="589761"/>
            <a:ext cx="7059105" cy="5955476"/>
          </a:xfrm>
          <a:prstGeom prst="rect">
            <a:avLst/>
          </a:prstGeom>
          <a:noFill/>
        </p:spPr>
        <p:txBody>
          <a:bodyPr wrap="square">
            <a:spAutoFit/>
          </a:bodyPr>
          <a:lstStyle/>
          <a:p>
            <a:r>
              <a:rPr lang="en-GB" sz="3200" b="1" dirty="0">
                <a:solidFill>
                  <a:srgbClr val="FFFF00"/>
                </a:solidFill>
              </a:rPr>
              <a:t>Key Steps:</a:t>
            </a:r>
          </a:p>
          <a:p>
            <a:pPr marL="342900" indent="-342900">
              <a:lnSpc>
                <a:spcPct val="150000"/>
              </a:lnSpc>
              <a:buFont typeface="+mj-lt"/>
              <a:buAutoNum type="arabicParenR"/>
            </a:pPr>
            <a:r>
              <a:rPr lang="en-GB" sz="2000" b="1" dirty="0"/>
              <a:t>Open-coding</a:t>
            </a:r>
            <a:r>
              <a:rPr lang="en-GB" sz="2000" dirty="0"/>
              <a:t> (identifying initial concepts).</a:t>
            </a:r>
          </a:p>
          <a:p>
            <a:pPr marL="342900" indent="-342900">
              <a:lnSpc>
                <a:spcPct val="150000"/>
              </a:lnSpc>
              <a:buFont typeface="+mj-lt"/>
              <a:buAutoNum type="arabicParenR"/>
            </a:pPr>
            <a:r>
              <a:rPr lang="en-GB" sz="2000" b="1" dirty="0"/>
              <a:t>Axial coding</a:t>
            </a:r>
            <a:r>
              <a:rPr lang="en-GB" sz="2000" dirty="0"/>
              <a:t> (grouping and linking categories).</a:t>
            </a:r>
          </a:p>
          <a:p>
            <a:pPr marL="342900" indent="-342900">
              <a:lnSpc>
                <a:spcPct val="150000"/>
              </a:lnSpc>
              <a:buFont typeface="+mj-lt"/>
              <a:buAutoNum type="arabicParenR"/>
            </a:pPr>
            <a:r>
              <a:rPr lang="en-GB" sz="2000" b="1" dirty="0"/>
              <a:t>Selective coding</a:t>
            </a:r>
            <a:r>
              <a:rPr lang="en-GB" sz="2000" dirty="0"/>
              <a:t> (identifying the core theme).</a:t>
            </a:r>
          </a:p>
          <a:p>
            <a:pPr marL="342900" indent="-342900">
              <a:lnSpc>
                <a:spcPct val="150000"/>
              </a:lnSpc>
              <a:buFont typeface="+mj-lt"/>
              <a:buAutoNum type="arabicParenR"/>
            </a:pPr>
            <a:r>
              <a:rPr lang="en-GB" sz="2000" dirty="0"/>
              <a:t>Developing a </a:t>
            </a:r>
            <a:r>
              <a:rPr lang="en-GB" sz="2000" b="1" dirty="0"/>
              <a:t>theory</a:t>
            </a:r>
            <a:r>
              <a:rPr lang="en-GB" sz="2000" dirty="0"/>
              <a:t> based on the emerging patterns.</a:t>
            </a:r>
          </a:p>
          <a:p>
            <a:pPr>
              <a:lnSpc>
                <a:spcPct val="150000"/>
              </a:lnSpc>
            </a:pPr>
            <a:endParaRPr lang="en-GB" sz="2000" dirty="0"/>
          </a:p>
          <a:p>
            <a:r>
              <a:rPr lang="en-GB" sz="3200" b="1" dirty="0">
                <a:solidFill>
                  <a:srgbClr val="FFFF00"/>
                </a:solidFill>
              </a:rPr>
              <a:t>When to Use It:</a:t>
            </a:r>
          </a:p>
          <a:p>
            <a:pPr>
              <a:lnSpc>
                <a:spcPct val="150000"/>
              </a:lnSpc>
              <a:buFont typeface="Arial" panose="020B0604020202020204" pitchFamily="34" charset="0"/>
              <a:buChar char="•"/>
            </a:pPr>
            <a:r>
              <a:rPr lang="en-GB" dirty="0"/>
              <a:t>When you aim to </a:t>
            </a:r>
            <a:r>
              <a:rPr lang="en-GB" b="1" dirty="0"/>
              <a:t>generate a new theory</a:t>
            </a:r>
            <a:r>
              <a:rPr lang="en-GB" dirty="0"/>
              <a:t> from real-world observations.</a:t>
            </a:r>
          </a:p>
          <a:p>
            <a:pPr>
              <a:lnSpc>
                <a:spcPct val="150000"/>
              </a:lnSpc>
              <a:buFont typeface="Arial" panose="020B0604020202020204" pitchFamily="34" charset="0"/>
              <a:buChar char="•"/>
            </a:pPr>
            <a:r>
              <a:rPr lang="en-GB" dirty="0"/>
              <a:t>Common in </a:t>
            </a:r>
            <a:r>
              <a:rPr lang="en-GB" b="1" dirty="0"/>
              <a:t>health, psychology, and social sciences</a:t>
            </a:r>
            <a:r>
              <a:rPr lang="en-GB" dirty="0"/>
              <a:t> research.</a:t>
            </a:r>
          </a:p>
          <a:p>
            <a:pPr>
              <a:lnSpc>
                <a:spcPct val="150000"/>
              </a:lnSpc>
            </a:pPr>
            <a:endParaRPr lang="en-GB" dirty="0"/>
          </a:p>
          <a:p>
            <a:r>
              <a:rPr lang="en-GB" sz="3200" b="1" dirty="0">
                <a:solidFill>
                  <a:srgbClr val="FFFF00"/>
                </a:solidFill>
              </a:rPr>
              <a:t>Example:</a:t>
            </a:r>
          </a:p>
          <a:p>
            <a:r>
              <a:rPr lang="en-GB" dirty="0"/>
              <a:t>A study on </a:t>
            </a:r>
            <a:r>
              <a:rPr lang="en-GB" b="1" dirty="0"/>
              <a:t>workplace burnout</a:t>
            </a:r>
            <a:r>
              <a:rPr lang="en-GB" dirty="0"/>
              <a:t> may lead to a new theory that burnout is caused by </a:t>
            </a:r>
            <a:r>
              <a:rPr lang="en-GB" b="1" dirty="0"/>
              <a:t>high workload, lack of autonomy, and insufficient support</a:t>
            </a:r>
            <a:r>
              <a:rPr lang="en-GB" dirty="0"/>
              <a:t>, rather than just long working hours.</a:t>
            </a:r>
          </a:p>
        </p:txBody>
      </p:sp>
      <p:pic>
        <p:nvPicPr>
          <p:cNvPr id="4" name="Image 0" descr="preencoded.png">
            <a:extLst>
              <a:ext uri="{FF2B5EF4-FFF2-40B4-BE49-F238E27FC236}">
                <a16:creationId xmlns:a16="http://schemas.microsoft.com/office/drawing/2014/main" id="{5CF96478-DF85-408D-AA7F-2542714E24FA}"/>
              </a:ext>
            </a:extLst>
          </p:cNvPr>
          <p:cNvPicPr>
            <a:picLocks noChangeAspect="1"/>
          </p:cNvPicPr>
          <p:nvPr/>
        </p:nvPicPr>
        <p:blipFill>
          <a:blip r:embed="rId2"/>
          <a:stretch>
            <a:fillRect/>
          </a:stretch>
        </p:blipFill>
        <p:spPr>
          <a:xfrm>
            <a:off x="7620000" y="0"/>
            <a:ext cx="4572000" cy="6858000"/>
          </a:xfrm>
          <a:prstGeom prst="rect">
            <a:avLst/>
          </a:prstGeom>
        </p:spPr>
      </p:pic>
    </p:spTree>
    <p:extLst>
      <p:ext uri="{BB962C8B-B14F-4D97-AF65-F5344CB8AC3E}">
        <p14:creationId xmlns:p14="http://schemas.microsoft.com/office/powerpoint/2010/main" val="31790722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5065E1-4197-4711-978D-1BE1E49FA7CD}"/>
              </a:ext>
            </a:extLst>
          </p:cNvPr>
          <p:cNvSpPr txBox="1"/>
          <p:nvPr/>
        </p:nvSpPr>
        <p:spPr>
          <a:xfrm>
            <a:off x="314227" y="314235"/>
            <a:ext cx="7398538" cy="2400657"/>
          </a:xfrm>
          <a:prstGeom prst="rect">
            <a:avLst/>
          </a:prstGeom>
          <a:noFill/>
        </p:spPr>
        <p:txBody>
          <a:bodyPr wrap="square">
            <a:spAutoFit/>
          </a:bodyPr>
          <a:lstStyle/>
          <a:p>
            <a:r>
              <a:rPr lang="en-GB" sz="3200" b="1" dirty="0">
                <a:solidFill>
                  <a:srgbClr val="FFFF00"/>
                </a:solidFill>
              </a:rPr>
              <a:t>4. Narrative Analysis</a:t>
            </a:r>
          </a:p>
          <a:p>
            <a:endParaRPr lang="en-GB" sz="3200" b="1" dirty="0">
              <a:solidFill>
                <a:srgbClr val="FFFF00"/>
              </a:solidFill>
            </a:endParaRPr>
          </a:p>
          <a:p>
            <a:r>
              <a:rPr lang="en-GB" sz="2800" b="1" dirty="0">
                <a:solidFill>
                  <a:srgbClr val="FFFF00"/>
                </a:solidFill>
              </a:rPr>
              <a:t>What It Is:</a:t>
            </a:r>
          </a:p>
          <a:p>
            <a:endParaRPr lang="en-GB" dirty="0"/>
          </a:p>
          <a:p>
            <a:r>
              <a:rPr lang="en-GB" sz="2000" dirty="0"/>
              <a:t>A method that focuses on </a:t>
            </a:r>
            <a:r>
              <a:rPr lang="en-GB" sz="2000" b="1" dirty="0"/>
              <a:t>people’s stories and how they construct meaning</a:t>
            </a:r>
            <a:r>
              <a:rPr lang="en-GB" sz="2000" dirty="0"/>
              <a:t> from their experiences.</a:t>
            </a:r>
          </a:p>
        </p:txBody>
      </p:sp>
      <p:sp>
        <p:nvSpPr>
          <p:cNvPr id="5" name="TextBox 4">
            <a:extLst>
              <a:ext uri="{FF2B5EF4-FFF2-40B4-BE49-F238E27FC236}">
                <a16:creationId xmlns:a16="http://schemas.microsoft.com/office/drawing/2014/main" id="{C491E71C-691E-422E-90E2-30662721CA9D}"/>
              </a:ext>
            </a:extLst>
          </p:cNvPr>
          <p:cNvSpPr txBox="1"/>
          <p:nvPr/>
        </p:nvSpPr>
        <p:spPr>
          <a:xfrm>
            <a:off x="183379" y="3225512"/>
            <a:ext cx="7072186" cy="2753061"/>
          </a:xfrm>
          <a:prstGeom prst="rect">
            <a:avLst/>
          </a:prstGeom>
          <a:noFill/>
        </p:spPr>
        <p:txBody>
          <a:bodyPr wrap="square">
            <a:spAutoFit/>
          </a:bodyPr>
          <a:lstStyle/>
          <a:p>
            <a:r>
              <a:rPr lang="en-GB" sz="2800" b="1" dirty="0">
                <a:solidFill>
                  <a:srgbClr val="FFFF00"/>
                </a:solidFill>
              </a:rPr>
              <a:t>Key Steps:</a:t>
            </a:r>
          </a:p>
          <a:p>
            <a:endParaRPr lang="en-GB" sz="2800" b="1" dirty="0">
              <a:solidFill>
                <a:srgbClr val="FFFF00"/>
              </a:solidFill>
            </a:endParaRPr>
          </a:p>
          <a:p>
            <a:pPr>
              <a:lnSpc>
                <a:spcPct val="150000"/>
              </a:lnSpc>
              <a:buFont typeface="+mj-lt"/>
              <a:buAutoNum type="arabicPeriod"/>
            </a:pPr>
            <a:r>
              <a:rPr lang="en-GB" sz="2000" dirty="0"/>
              <a:t>Collect stories through interviews, diaries, or biographies.</a:t>
            </a:r>
          </a:p>
          <a:p>
            <a:pPr>
              <a:lnSpc>
                <a:spcPct val="150000"/>
              </a:lnSpc>
              <a:buFont typeface="+mj-lt"/>
              <a:buAutoNum type="arabicPeriod"/>
            </a:pPr>
            <a:r>
              <a:rPr lang="en-GB" sz="2000" dirty="0"/>
              <a:t>Identify </a:t>
            </a:r>
            <a:r>
              <a:rPr lang="en-GB" sz="2000" b="1" dirty="0"/>
              <a:t>story structure</a:t>
            </a:r>
            <a:r>
              <a:rPr lang="en-GB" sz="2000" dirty="0"/>
              <a:t> (beginning, conflict, resolution).</a:t>
            </a:r>
          </a:p>
          <a:p>
            <a:pPr>
              <a:lnSpc>
                <a:spcPct val="150000"/>
              </a:lnSpc>
              <a:buFont typeface="+mj-lt"/>
              <a:buAutoNum type="arabicPeriod"/>
            </a:pPr>
            <a:r>
              <a:rPr lang="en-GB" sz="2000" dirty="0"/>
              <a:t>Analyse themes, emotions, and meanings in the narrative.</a:t>
            </a:r>
          </a:p>
          <a:p>
            <a:pPr>
              <a:lnSpc>
                <a:spcPct val="150000"/>
              </a:lnSpc>
              <a:buFont typeface="+mj-lt"/>
              <a:buAutoNum type="arabicPeriod"/>
            </a:pPr>
            <a:r>
              <a:rPr lang="en-GB" sz="2000" dirty="0"/>
              <a:t>Consider the </a:t>
            </a:r>
            <a:r>
              <a:rPr lang="en-GB" sz="2000" b="1" dirty="0"/>
              <a:t>cultural and social</a:t>
            </a:r>
            <a:r>
              <a:rPr lang="en-GB" sz="2000" dirty="0"/>
              <a:t> context.</a:t>
            </a:r>
          </a:p>
        </p:txBody>
      </p:sp>
      <p:pic>
        <p:nvPicPr>
          <p:cNvPr id="4" name="Image 0" descr="preencoded.png">
            <a:extLst>
              <a:ext uri="{FF2B5EF4-FFF2-40B4-BE49-F238E27FC236}">
                <a16:creationId xmlns:a16="http://schemas.microsoft.com/office/drawing/2014/main" id="{12D1EC70-000E-4A45-A9E4-F6D3AB6F0687}"/>
              </a:ext>
            </a:extLst>
          </p:cNvPr>
          <p:cNvPicPr>
            <a:picLocks noChangeAspect="1"/>
          </p:cNvPicPr>
          <p:nvPr/>
        </p:nvPicPr>
        <p:blipFill>
          <a:blip r:embed="rId2"/>
          <a:stretch>
            <a:fillRect/>
          </a:stretch>
        </p:blipFill>
        <p:spPr>
          <a:xfrm>
            <a:off x="7550427" y="0"/>
            <a:ext cx="4572000" cy="6858000"/>
          </a:xfrm>
          <a:prstGeom prst="rect">
            <a:avLst/>
          </a:prstGeom>
        </p:spPr>
      </p:pic>
    </p:spTree>
    <p:extLst>
      <p:ext uri="{BB962C8B-B14F-4D97-AF65-F5344CB8AC3E}">
        <p14:creationId xmlns:p14="http://schemas.microsoft.com/office/powerpoint/2010/main" val="35960629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643C91-4CC1-4668-9B50-602627B06644}"/>
              </a:ext>
            </a:extLst>
          </p:cNvPr>
          <p:cNvSpPr txBox="1"/>
          <p:nvPr/>
        </p:nvSpPr>
        <p:spPr>
          <a:xfrm>
            <a:off x="204247" y="374520"/>
            <a:ext cx="11783506" cy="3600986"/>
          </a:xfrm>
          <a:prstGeom prst="rect">
            <a:avLst/>
          </a:prstGeom>
          <a:noFill/>
        </p:spPr>
        <p:txBody>
          <a:bodyPr wrap="square">
            <a:spAutoFit/>
          </a:bodyPr>
          <a:lstStyle/>
          <a:p>
            <a:r>
              <a:rPr lang="en-GB" sz="3200" b="1">
                <a:solidFill>
                  <a:srgbClr val="FFFF00"/>
                </a:solidFill>
              </a:rPr>
              <a:t>When to Use It:</a:t>
            </a:r>
          </a:p>
          <a:p>
            <a:endParaRPr lang="en-GB" sz="3200" b="1">
              <a:solidFill>
                <a:srgbClr val="FFFF00"/>
              </a:solidFill>
            </a:endParaRPr>
          </a:p>
          <a:p>
            <a:pPr>
              <a:buFont typeface="Arial" panose="020B0604020202020204" pitchFamily="34" charset="0"/>
              <a:buChar char="•"/>
            </a:pPr>
            <a:r>
              <a:rPr lang="en-GB" sz="2400"/>
              <a:t>When exploring </a:t>
            </a:r>
            <a:r>
              <a:rPr lang="en-GB" sz="2400" b="1"/>
              <a:t>personal experiences, identity, or life transitions</a:t>
            </a:r>
            <a:r>
              <a:rPr lang="en-GB" sz="2400"/>
              <a:t>.</a:t>
            </a:r>
          </a:p>
          <a:p>
            <a:pPr>
              <a:buFont typeface="Arial" panose="020B0604020202020204" pitchFamily="34" charset="0"/>
              <a:buChar char="•"/>
            </a:pPr>
            <a:r>
              <a:rPr lang="en-GB" sz="2400"/>
              <a:t>Useful in psychology, history, and anthropology.</a:t>
            </a:r>
          </a:p>
          <a:p>
            <a:pPr>
              <a:buFont typeface="Arial" panose="020B0604020202020204" pitchFamily="34" charset="0"/>
              <a:buChar char="•"/>
            </a:pPr>
            <a:endParaRPr lang="en-GB"/>
          </a:p>
          <a:p>
            <a:pPr>
              <a:buFont typeface="Arial" panose="020B0604020202020204" pitchFamily="34" charset="0"/>
              <a:buChar char="•"/>
            </a:pPr>
            <a:endParaRPr lang="en-GB"/>
          </a:p>
          <a:p>
            <a:r>
              <a:rPr lang="en-GB" sz="3200" b="1">
                <a:solidFill>
                  <a:srgbClr val="FFFF00"/>
                </a:solidFill>
              </a:rPr>
              <a:t>Example:</a:t>
            </a:r>
          </a:p>
          <a:p>
            <a:r>
              <a:rPr lang="en-GB" sz="2400"/>
              <a:t>A study on </a:t>
            </a:r>
            <a:r>
              <a:rPr lang="en-GB" sz="2400" b="1"/>
              <a:t>refugee experiences</a:t>
            </a:r>
            <a:r>
              <a:rPr lang="en-GB" sz="2400"/>
              <a:t> might analyse how individuals describe their journey, struggles, and hopes for the future.</a:t>
            </a:r>
          </a:p>
        </p:txBody>
      </p:sp>
    </p:spTree>
    <p:extLst>
      <p:ext uri="{BB962C8B-B14F-4D97-AF65-F5344CB8AC3E}">
        <p14:creationId xmlns:p14="http://schemas.microsoft.com/office/powerpoint/2010/main" val="18982723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4C9C0F9D-1A0B-4C46-93C8-7232E9EAB3BD}"/>
              </a:ext>
            </a:extLst>
          </p:cNvPr>
          <p:cNvGraphicFramePr>
            <a:graphicFrameLocks noGrp="1"/>
          </p:cNvGraphicFramePr>
          <p:nvPr>
            <p:extLst>
              <p:ext uri="{D42A27DB-BD31-4B8C-83A1-F6EECF244321}">
                <p14:modId xmlns:p14="http://schemas.microsoft.com/office/powerpoint/2010/main" val="3674476574"/>
              </p:ext>
            </p:extLst>
          </p:nvPr>
        </p:nvGraphicFramePr>
        <p:xfrm>
          <a:off x="1111970" y="2421362"/>
          <a:ext cx="10332170" cy="2194560"/>
        </p:xfrm>
        <a:graphic>
          <a:graphicData uri="http://schemas.openxmlformats.org/drawingml/2006/table">
            <a:tbl>
              <a:tblPr>
                <a:tableStyleId>{ED083AE6-46FA-4A59-8FB0-9F97EB10719F}</a:tableStyleId>
              </a:tblPr>
              <a:tblGrid>
                <a:gridCol w="4882315">
                  <a:extLst>
                    <a:ext uri="{9D8B030D-6E8A-4147-A177-3AD203B41FA5}">
                      <a16:colId xmlns:a16="http://schemas.microsoft.com/office/drawing/2014/main" val="2752646395"/>
                    </a:ext>
                  </a:extLst>
                </a:gridCol>
                <a:gridCol w="5449855">
                  <a:extLst>
                    <a:ext uri="{9D8B030D-6E8A-4147-A177-3AD203B41FA5}">
                      <a16:colId xmlns:a16="http://schemas.microsoft.com/office/drawing/2014/main" val="347710258"/>
                    </a:ext>
                  </a:extLst>
                </a:gridCol>
              </a:tblGrid>
              <a:tr h="0">
                <a:tc>
                  <a:txBody>
                    <a:bodyPr/>
                    <a:lstStyle/>
                    <a:p>
                      <a:r>
                        <a:rPr lang="en-GB" b="1"/>
                        <a:t>Method</a:t>
                      </a:r>
                      <a:endParaRPr lang="en-GB"/>
                    </a:p>
                  </a:txBody>
                  <a:tcPr anchor="ctr"/>
                </a:tc>
                <a:tc>
                  <a:txBody>
                    <a:bodyPr/>
                    <a:lstStyle/>
                    <a:p>
                      <a:r>
                        <a:rPr lang="en-GB" b="1"/>
                        <a:t>Best for...</a:t>
                      </a:r>
                      <a:endParaRPr lang="en-GB"/>
                    </a:p>
                  </a:txBody>
                  <a:tcPr anchor="ctr"/>
                </a:tc>
                <a:extLst>
                  <a:ext uri="{0D108BD9-81ED-4DB2-BD59-A6C34878D82A}">
                    <a16:rowId xmlns:a16="http://schemas.microsoft.com/office/drawing/2014/main" val="2027826734"/>
                  </a:ext>
                </a:extLst>
              </a:tr>
              <a:tr h="0">
                <a:tc>
                  <a:txBody>
                    <a:bodyPr/>
                    <a:lstStyle/>
                    <a:p>
                      <a:r>
                        <a:rPr lang="en-GB"/>
                        <a:t>Thematic Analysis</a:t>
                      </a:r>
                    </a:p>
                  </a:txBody>
                  <a:tcPr anchor="ctr"/>
                </a:tc>
                <a:tc>
                  <a:txBody>
                    <a:bodyPr/>
                    <a:lstStyle/>
                    <a:p>
                      <a:r>
                        <a:rPr lang="en-GB"/>
                        <a:t>Broad themes, flexible approach</a:t>
                      </a:r>
                    </a:p>
                  </a:txBody>
                  <a:tcPr anchor="ctr"/>
                </a:tc>
                <a:extLst>
                  <a:ext uri="{0D108BD9-81ED-4DB2-BD59-A6C34878D82A}">
                    <a16:rowId xmlns:a16="http://schemas.microsoft.com/office/drawing/2014/main" val="1014055971"/>
                  </a:ext>
                </a:extLst>
              </a:tr>
              <a:tr h="0">
                <a:tc>
                  <a:txBody>
                    <a:bodyPr/>
                    <a:lstStyle/>
                    <a:p>
                      <a:r>
                        <a:rPr lang="en-GB"/>
                        <a:t>Content Analysis</a:t>
                      </a:r>
                    </a:p>
                  </a:txBody>
                  <a:tcPr anchor="ctr"/>
                </a:tc>
                <a:tc>
                  <a:txBody>
                    <a:bodyPr/>
                    <a:lstStyle/>
                    <a:p>
                      <a:r>
                        <a:rPr lang="en-GB"/>
                        <a:t>Frequency of words, structured data</a:t>
                      </a:r>
                    </a:p>
                  </a:txBody>
                  <a:tcPr anchor="ctr"/>
                </a:tc>
                <a:extLst>
                  <a:ext uri="{0D108BD9-81ED-4DB2-BD59-A6C34878D82A}">
                    <a16:rowId xmlns:a16="http://schemas.microsoft.com/office/drawing/2014/main" val="1456615926"/>
                  </a:ext>
                </a:extLst>
              </a:tr>
              <a:tr h="0">
                <a:tc>
                  <a:txBody>
                    <a:bodyPr/>
                    <a:lstStyle/>
                    <a:p>
                      <a:r>
                        <a:rPr lang="en-GB"/>
                        <a:t>Grounded Theory</a:t>
                      </a:r>
                    </a:p>
                  </a:txBody>
                  <a:tcPr anchor="ctr"/>
                </a:tc>
                <a:tc>
                  <a:txBody>
                    <a:bodyPr/>
                    <a:lstStyle/>
                    <a:p>
                      <a:r>
                        <a:rPr lang="en-GB"/>
                        <a:t>Developing new theories</a:t>
                      </a:r>
                    </a:p>
                  </a:txBody>
                  <a:tcPr anchor="ctr"/>
                </a:tc>
                <a:extLst>
                  <a:ext uri="{0D108BD9-81ED-4DB2-BD59-A6C34878D82A}">
                    <a16:rowId xmlns:a16="http://schemas.microsoft.com/office/drawing/2014/main" val="581984437"/>
                  </a:ext>
                </a:extLst>
              </a:tr>
              <a:tr h="0">
                <a:tc>
                  <a:txBody>
                    <a:bodyPr/>
                    <a:lstStyle/>
                    <a:p>
                      <a:r>
                        <a:rPr lang="en-GB"/>
                        <a:t>Narrative Analysis</a:t>
                      </a:r>
                    </a:p>
                  </a:txBody>
                  <a:tcPr anchor="ctr"/>
                </a:tc>
                <a:tc>
                  <a:txBody>
                    <a:bodyPr/>
                    <a:lstStyle/>
                    <a:p>
                      <a:r>
                        <a:rPr lang="en-GB"/>
                        <a:t>Personal stories and experiences</a:t>
                      </a:r>
                    </a:p>
                  </a:txBody>
                  <a:tcPr anchor="ctr"/>
                </a:tc>
                <a:extLst>
                  <a:ext uri="{0D108BD9-81ED-4DB2-BD59-A6C34878D82A}">
                    <a16:rowId xmlns:a16="http://schemas.microsoft.com/office/drawing/2014/main" val="2670378198"/>
                  </a:ext>
                </a:extLst>
              </a:tr>
              <a:tr h="0">
                <a:tc>
                  <a:txBody>
                    <a:bodyPr/>
                    <a:lstStyle/>
                    <a:p>
                      <a:r>
                        <a:rPr lang="en-GB"/>
                        <a:t>Framework Analysis</a:t>
                      </a:r>
                    </a:p>
                  </a:txBody>
                  <a:tcPr anchor="ctr"/>
                </a:tc>
                <a:tc>
                  <a:txBody>
                    <a:bodyPr/>
                    <a:lstStyle/>
                    <a:p>
                      <a:r>
                        <a:rPr lang="en-GB"/>
                        <a:t>Structured policy research</a:t>
                      </a:r>
                    </a:p>
                  </a:txBody>
                  <a:tcPr anchor="ctr"/>
                </a:tc>
                <a:extLst>
                  <a:ext uri="{0D108BD9-81ED-4DB2-BD59-A6C34878D82A}">
                    <a16:rowId xmlns:a16="http://schemas.microsoft.com/office/drawing/2014/main" val="723767276"/>
                  </a:ext>
                </a:extLst>
              </a:tr>
            </a:tbl>
          </a:graphicData>
        </a:graphic>
      </p:graphicFrame>
    </p:spTree>
    <p:extLst>
      <p:ext uri="{BB962C8B-B14F-4D97-AF65-F5344CB8AC3E}">
        <p14:creationId xmlns:p14="http://schemas.microsoft.com/office/powerpoint/2010/main" val="10137522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082A37A-973E-4274-98DA-3299B3095712}"/>
              </a:ext>
            </a:extLst>
          </p:cNvPr>
          <p:cNvSpPr txBox="1"/>
          <p:nvPr/>
        </p:nvSpPr>
        <p:spPr>
          <a:xfrm>
            <a:off x="407710" y="362088"/>
            <a:ext cx="6094428" cy="584775"/>
          </a:xfrm>
          <a:prstGeom prst="rect">
            <a:avLst/>
          </a:prstGeom>
          <a:noFill/>
        </p:spPr>
        <p:txBody>
          <a:bodyPr wrap="square">
            <a:spAutoFit/>
          </a:bodyPr>
          <a:lstStyle/>
          <a:p>
            <a:r>
              <a:rPr lang="en-GB" sz="3200">
                <a:solidFill>
                  <a:srgbClr val="FFFF00"/>
                </a:solidFill>
              </a:rPr>
              <a:t>Stages of Qualitative Data Analysis:</a:t>
            </a:r>
          </a:p>
        </p:txBody>
      </p:sp>
      <p:sp>
        <p:nvSpPr>
          <p:cNvPr id="7" name="TextBox 6">
            <a:extLst>
              <a:ext uri="{FF2B5EF4-FFF2-40B4-BE49-F238E27FC236}">
                <a16:creationId xmlns:a16="http://schemas.microsoft.com/office/drawing/2014/main" id="{DCA14FD3-11E0-46AC-B1F9-D2DC317F100C}"/>
              </a:ext>
            </a:extLst>
          </p:cNvPr>
          <p:cNvSpPr txBox="1"/>
          <p:nvPr/>
        </p:nvSpPr>
        <p:spPr>
          <a:xfrm>
            <a:off x="407710" y="1556864"/>
            <a:ext cx="6977064" cy="4405501"/>
          </a:xfrm>
          <a:prstGeom prst="rect">
            <a:avLst/>
          </a:prstGeom>
          <a:noFill/>
        </p:spPr>
        <p:txBody>
          <a:bodyPr wrap="square">
            <a:spAutoFit/>
          </a:bodyPr>
          <a:lstStyle/>
          <a:p>
            <a:pPr marL="514350" indent="-514350">
              <a:buAutoNum type="arabicPeriod"/>
            </a:pPr>
            <a:r>
              <a:rPr lang="en-GB" sz="3200" b="1" dirty="0">
                <a:solidFill>
                  <a:srgbClr val="FFFF00"/>
                </a:solidFill>
              </a:rPr>
              <a:t>Data Familiarisation</a:t>
            </a:r>
          </a:p>
          <a:p>
            <a:pPr>
              <a:lnSpc>
                <a:spcPct val="150000"/>
              </a:lnSpc>
            </a:pPr>
            <a:endParaRPr lang="en-GB" sz="2400" dirty="0">
              <a:solidFill>
                <a:srgbClr val="FFFF00"/>
              </a:solidFill>
            </a:endParaRPr>
          </a:p>
          <a:p>
            <a:pPr marL="285750" indent="-285750">
              <a:lnSpc>
                <a:spcPct val="150000"/>
              </a:lnSpc>
              <a:buFont typeface="Wingdings" panose="05000000000000000000" pitchFamily="2" charset="2"/>
              <a:buChar char="v"/>
            </a:pPr>
            <a:r>
              <a:rPr lang="en-GB" sz="2400" dirty="0"/>
              <a:t>Before coding, researchers immerse themselves in the data.</a:t>
            </a:r>
          </a:p>
          <a:p>
            <a:pPr marL="285750" indent="-285750">
              <a:lnSpc>
                <a:spcPct val="150000"/>
              </a:lnSpc>
              <a:buFont typeface="Wingdings" panose="05000000000000000000" pitchFamily="2" charset="2"/>
              <a:buChar char="v"/>
            </a:pPr>
            <a:r>
              <a:rPr lang="en-GB" sz="2400" dirty="0"/>
              <a:t>This involves reading transcripts, field notes, or responses multiple times.</a:t>
            </a:r>
          </a:p>
          <a:p>
            <a:pPr marL="285750" indent="-285750">
              <a:lnSpc>
                <a:spcPct val="150000"/>
              </a:lnSpc>
              <a:buFont typeface="Wingdings" panose="05000000000000000000" pitchFamily="2" charset="2"/>
              <a:buChar char="v"/>
            </a:pPr>
            <a:r>
              <a:rPr lang="en-GB" sz="2400" dirty="0"/>
              <a:t>The aim is to identify recurring words, concepts, and ideas.</a:t>
            </a:r>
          </a:p>
        </p:txBody>
      </p:sp>
      <p:pic>
        <p:nvPicPr>
          <p:cNvPr id="4" name="Image 0" descr="preencoded.png">
            <a:extLst>
              <a:ext uri="{FF2B5EF4-FFF2-40B4-BE49-F238E27FC236}">
                <a16:creationId xmlns:a16="http://schemas.microsoft.com/office/drawing/2014/main" id="{40FE5011-9192-4713-94EA-152DB6F091EF}"/>
              </a:ext>
            </a:extLst>
          </p:cNvPr>
          <p:cNvPicPr>
            <a:picLocks noChangeAspect="1"/>
          </p:cNvPicPr>
          <p:nvPr/>
        </p:nvPicPr>
        <p:blipFill>
          <a:blip r:embed="rId2"/>
          <a:stretch>
            <a:fillRect/>
          </a:stretch>
        </p:blipFill>
        <p:spPr>
          <a:xfrm>
            <a:off x="7620000" y="0"/>
            <a:ext cx="4572000" cy="6858000"/>
          </a:xfrm>
          <a:prstGeom prst="rect">
            <a:avLst/>
          </a:prstGeom>
        </p:spPr>
      </p:pic>
    </p:spTree>
    <p:extLst>
      <p:ext uri="{BB962C8B-B14F-4D97-AF65-F5344CB8AC3E}">
        <p14:creationId xmlns:p14="http://schemas.microsoft.com/office/powerpoint/2010/main" val="32563520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947F34-C398-4273-A607-DB7D172070FA}"/>
              </a:ext>
            </a:extLst>
          </p:cNvPr>
          <p:cNvSpPr txBox="1"/>
          <p:nvPr/>
        </p:nvSpPr>
        <p:spPr>
          <a:xfrm>
            <a:off x="398676" y="145839"/>
            <a:ext cx="11394648" cy="3235950"/>
          </a:xfrm>
          <a:prstGeom prst="rect">
            <a:avLst/>
          </a:prstGeom>
          <a:noFill/>
        </p:spPr>
        <p:txBody>
          <a:bodyPr wrap="square">
            <a:spAutoFit/>
          </a:bodyPr>
          <a:lstStyle/>
          <a:p>
            <a:r>
              <a:rPr lang="en-GB" sz="3200" b="1">
                <a:solidFill>
                  <a:srgbClr val="FFFF00"/>
                </a:solidFill>
              </a:rPr>
              <a:t>2. Generating Initial Codes</a:t>
            </a:r>
          </a:p>
          <a:p>
            <a:endParaRPr lang="en-GB" sz="3200">
              <a:solidFill>
                <a:srgbClr val="FFFF00"/>
              </a:solidFill>
            </a:endParaRPr>
          </a:p>
          <a:p>
            <a:pPr marL="285750" indent="-285750">
              <a:lnSpc>
                <a:spcPct val="150000"/>
              </a:lnSpc>
              <a:buFont typeface="Wingdings" panose="05000000000000000000" pitchFamily="2" charset="2"/>
              <a:buChar char="v"/>
            </a:pPr>
            <a:r>
              <a:rPr lang="en-GB" sz="2400" b="1"/>
              <a:t>Coding</a:t>
            </a:r>
            <a:r>
              <a:rPr lang="en-GB" sz="2400"/>
              <a:t> is the process of labelling specific pieces of data with short descriptive tags.</a:t>
            </a:r>
          </a:p>
          <a:p>
            <a:pPr marL="285750" indent="-285750">
              <a:lnSpc>
                <a:spcPct val="150000"/>
              </a:lnSpc>
              <a:buFont typeface="Wingdings" panose="05000000000000000000" pitchFamily="2" charset="2"/>
              <a:buChar char="v"/>
            </a:pPr>
            <a:r>
              <a:rPr lang="en-GB" sz="2400"/>
              <a:t>Each </a:t>
            </a:r>
            <a:r>
              <a:rPr lang="en-GB" sz="2400" b="1"/>
              <a:t>code</a:t>
            </a:r>
            <a:r>
              <a:rPr lang="en-GB" sz="2400"/>
              <a:t> represents an idea, behaviour, or concept emerging from the data.</a:t>
            </a:r>
          </a:p>
          <a:p>
            <a:pPr marL="285750" indent="-285750">
              <a:lnSpc>
                <a:spcPct val="150000"/>
              </a:lnSpc>
              <a:buFont typeface="Wingdings" panose="05000000000000000000" pitchFamily="2" charset="2"/>
              <a:buChar char="v"/>
            </a:pPr>
            <a:r>
              <a:rPr lang="en-GB" sz="2400"/>
              <a:t>Codes can be </a:t>
            </a:r>
            <a:r>
              <a:rPr lang="en-GB" sz="2400" b="1"/>
              <a:t>descriptive</a:t>
            </a:r>
            <a:r>
              <a:rPr lang="en-GB" sz="2400"/>
              <a:t> (e.g., "fear of failure"), </a:t>
            </a:r>
            <a:r>
              <a:rPr lang="en-GB" sz="2400" b="1"/>
              <a:t>interpretive</a:t>
            </a:r>
            <a:r>
              <a:rPr lang="en-GB" sz="2400"/>
              <a:t> (e.g., "self-doubt"), or </a:t>
            </a:r>
            <a:r>
              <a:rPr lang="en-GB" sz="2400" b="1"/>
              <a:t>theoretical</a:t>
            </a:r>
            <a:r>
              <a:rPr lang="en-GB" sz="2400"/>
              <a:t> (e.g., "imposter syndrome").</a:t>
            </a:r>
          </a:p>
        </p:txBody>
      </p:sp>
      <p:sp>
        <p:nvSpPr>
          <p:cNvPr id="4" name="Rectangle 1">
            <a:extLst>
              <a:ext uri="{FF2B5EF4-FFF2-40B4-BE49-F238E27FC236}">
                <a16:creationId xmlns:a16="http://schemas.microsoft.com/office/drawing/2014/main" id="{740F6112-49F5-482A-AE0D-D70730E80806}"/>
              </a:ext>
            </a:extLst>
          </p:cNvPr>
          <p:cNvSpPr>
            <a:spLocks noChangeArrowheads="1"/>
          </p:cNvSpPr>
          <p:nvPr/>
        </p:nvSpPr>
        <p:spPr bwMode="auto">
          <a:xfrm rot="10800000" flipV="1">
            <a:off x="398676" y="3726727"/>
            <a:ext cx="10311318" cy="29854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3200" b="1" i="0" u="none" strike="noStrike" cap="none" normalizeH="0" baseline="0">
                <a:ln>
                  <a:noFill/>
                </a:ln>
                <a:solidFill>
                  <a:srgbClr val="FFFF00"/>
                </a:solidFill>
                <a:effectLst/>
                <a:latin typeface="Arial" panose="020B0604020202020204" pitchFamily="34" charset="0"/>
              </a:rPr>
              <a:t>3. Searching for Themes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a:ln>
                  <a:noFill/>
                </a:ln>
                <a:solidFill>
                  <a:schemeClr val="tx1"/>
                </a:solidFill>
                <a:effectLst/>
                <a:latin typeface="Arial" panose="020B0604020202020204" pitchFamily="34" charset="0"/>
              </a:rPr>
              <a:t>Once codes are generated, researchers look for patterns.</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a:ln>
                  <a:noFill/>
                </a:ln>
                <a:solidFill>
                  <a:schemeClr val="tx1"/>
                </a:solidFill>
                <a:effectLst/>
                <a:latin typeface="Arial" panose="020B0604020202020204" pitchFamily="34" charset="0"/>
              </a:rPr>
              <a:t>Related codes are grouped into </a:t>
            </a:r>
            <a:r>
              <a:rPr kumimoji="0" lang="en-US" altLang="en-US" sz="2000" b="1" i="0" u="none" strike="noStrike" cap="none" normalizeH="0" baseline="0">
                <a:ln>
                  <a:noFill/>
                </a:ln>
                <a:solidFill>
                  <a:schemeClr val="tx1"/>
                </a:solidFill>
                <a:effectLst/>
                <a:latin typeface="Arial" panose="020B0604020202020204" pitchFamily="34" charset="0"/>
              </a:rPr>
              <a:t>categories</a:t>
            </a:r>
            <a:r>
              <a:rPr kumimoji="0" lang="en-US" altLang="en-US" sz="2000" b="0" i="0" u="none" strike="noStrike" cap="none" normalizeH="0" baseline="0">
                <a:ln>
                  <a:noFill/>
                </a:ln>
                <a:solidFill>
                  <a:schemeClr val="tx1"/>
                </a:solidFill>
                <a:effectLst/>
                <a:latin typeface="Arial" panose="020B0604020202020204" pitchFamily="34" charset="0"/>
              </a:rPr>
              <a:t> or </a:t>
            </a:r>
            <a:r>
              <a:rPr kumimoji="0" lang="en-US" altLang="en-US" sz="2000" b="1" i="0" u="none" strike="noStrike" cap="none" normalizeH="0" baseline="0">
                <a:ln>
                  <a:noFill/>
                </a:ln>
                <a:solidFill>
                  <a:schemeClr val="tx1"/>
                </a:solidFill>
                <a:effectLst/>
                <a:latin typeface="Arial" panose="020B0604020202020204" pitchFamily="34" charset="0"/>
              </a:rPr>
              <a:t>themes</a:t>
            </a:r>
            <a:r>
              <a:rPr kumimoji="0" lang="en-US" altLang="en-US" sz="2000" b="0" i="0" u="none" strike="noStrike" cap="none" normalizeH="0" baseline="0">
                <a:ln>
                  <a:noFill/>
                </a:ln>
                <a:solidFill>
                  <a:schemeClr val="tx1"/>
                </a:solidFill>
                <a:effectLst/>
                <a:latin typeface="Arial" panose="020B0604020202020204" pitchFamily="34" charset="0"/>
              </a:rPr>
              <a:t>.</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a:ln>
                  <a:noFill/>
                </a:ln>
                <a:solidFill>
                  <a:schemeClr val="tx1"/>
                </a:solidFill>
                <a:effectLst/>
                <a:latin typeface="Arial" panose="020B0604020202020204" pitchFamily="34" charset="0"/>
              </a:rPr>
              <a:t>For example, codes like </a:t>
            </a:r>
            <a:r>
              <a:rPr kumimoji="0" lang="en-US" altLang="en-US" sz="2000" b="0" i="1" u="none" strike="noStrike" cap="none" normalizeH="0" baseline="0">
                <a:ln>
                  <a:noFill/>
                </a:ln>
                <a:solidFill>
                  <a:schemeClr val="tx1"/>
                </a:solidFill>
                <a:effectLst/>
                <a:latin typeface="Arial" panose="020B0604020202020204" pitchFamily="34" charset="0"/>
              </a:rPr>
              <a:t>"stress at work"</a:t>
            </a:r>
            <a:r>
              <a:rPr kumimoji="0" lang="en-US" altLang="en-US" sz="2000" b="0" i="0" u="none" strike="noStrike" cap="none" normalizeH="0" baseline="0">
                <a:ln>
                  <a:noFill/>
                </a:ln>
                <a:solidFill>
                  <a:schemeClr val="tx1"/>
                </a:solidFill>
                <a:effectLst/>
                <a:latin typeface="Arial" panose="020B0604020202020204" pitchFamily="34" charset="0"/>
              </a:rPr>
              <a:t>, </a:t>
            </a:r>
            <a:r>
              <a:rPr kumimoji="0" lang="en-US" altLang="en-US" sz="2000" b="0" i="1" u="none" strike="noStrike" cap="none" normalizeH="0" baseline="0">
                <a:ln>
                  <a:noFill/>
                </a:ln>
                <a:solidFill>
                  <a:schemeClr val="tx1"/>
                </a:solidFill>
                <a:effectLst/>
                <a:latin typeface="Arial" panose="020B0604020202020204" pitchFamily="34" charset="0"/>
              </a:rPr>
              <a:t>"anxiety about deadlines"</a:t>
            </a:r>
            <a:r>
              <a:rPr kumimoji="0" lang="en-US" altLang="en-US" sz="2000" b="0" i="0" u="none" strike="noStrike" cap="none" normalizeH="0" baseline="0">
                <a:ln>
                  <a:noFill/>
                </a:ln>
                <a:solidFill>
                  <a:schemeClr val="tx1"/>
                </a:solidFill>
                <a:effectLst/>
                <a:latin typeface="Arial" panose="020B0604020202020204" pitchFamily="34" charset="0"/>
              </a:rPr>
              <a:t>, and </a:t>
            </a:r>
            <a:r>
              <a:rPr kumimoji="0" lang="en-US" altLang="en-US" sz="2000" b="0" i="1" u="none" strike="noStrike" cap="none" normalizeH="0" baseline="0">
                <a:ln>
                  <a:noFill/>
                </a:ln>
                <a:solidFill>
                  <a:schemeClr val="tx1"/>
                </a:solidFill>
                <a:effectLst/>
                <a:latin typeface="Arial" panose="020B0604020202020204" pitchFamily="34" charset="0"/>
              </a:rPr>
              <a:t>"fear of failure"</a:t>
            </a:r>
            <a:r>
              <a:rPr kumimoji="0" lang="en-US" altLang="en-US" sz="2000" b="0" i="0" u="none" strike="noStrike" cap="none" normalizeH="0" baseline="0">
                <a:ln>
                  <a:noFill/>
                </a:ln>
                <a:solidFill>
                  <a:schemeClr val="tx1"/>
                </a:solidFill>
                <a:effectLst/>
                <a:latin typeface="Arial" panose="020B0604020202020204" pitchFamily="34" charset="0"/>
              </a:rPr>
              <a:t> may be grouped under a broader theme such as </a:t>
            </a:r>
            <a:r>
              <a:rPr kumimoji="0" lang="en-US" altLang="en-US" sz="2000" b="1" i="0" u="none" strike="noStrike" cap="none" normalizeH="0" baseline="0">
                <a:ln>
                  <a:noFill/>
                </a:ln>
                <a:solidFill>
                  <a:schemeClr val="tx1"/>
                </a:solidFill>
                <a:effectLst/>
                <a:latin typeface="Arial" panose="020B0604020202020204" pitchFamily="34" charset="0"/>
              </a:rPr>
              <a:t>"Workplace Anxiety"</a:t>
            </a:r>
            <a:r>
              <a:rPr kumimoji="0" lang="en-US" altLang="en-US" sz="2000" b="0" i="0" u="none" strike="noStrike" cap="none" normalizeH="0" baseline="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406897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6336D76-C4BB-4C83-9CEA-C6A90A939DF1}"/>
              </a:ext>
            </a:extLst>
          </p:cNvPr>
          <p:cNvSpPr txBox="1"/>
          <p:nvPr/>
        </p:nvSpPr>
        <p:spPr>
          <a:xfrm>
            <a:off x="235670" y="279430"/>
            <a:ext cx="11849493" cy="2199064"/>
          </a:xfrm>
          <a:prstGeom prst="rect">
            <a:avLst/>
          </a:prstGeom>
          <a:noFill/>
        </p:spPr>
        <p:txBody>
          <a:bodyPr wrap="square">
            <a:spAutoFit/>
          </a:bodyPr>
          <a:lstStyle/>
          <a:p>
            <a:r>
              <a:rPr lang="en-GB" sz="3200" b="1">
                <a:solidFill>
                  <a:srgbClr val="FFFF00"/>
                </a:solidFill>
              </a:rPr>
              <a:t>4. Reviewing and Refining Themes</a:t>
            </a:r>
          </a:p>
          <a:p>
            <a:endParaRPr lang="en-GB" sz="1600" b="1">
              <a:solidFill>
                <a:srgbClr val="FFFF00"/>
              </a:solidFill>
            </a:endParaRPr>
          </a:p>
          <a:p>
            <a:pPr marL="285750" indent="-285750">
              <a:lnSpc>
                <a:spcPct val="150000"/>
              </a:lnSpc>
              <a:buFont typeface="Wingdings" panose="05000000000000000000" pitchFamily="2" charset="2"/>
              <a:buChar char="v"/>
            </a:pPr>
            <a:r>
              <a:rPr lang="en-GB" sz="2000"/>
              <a:t>This step involves checking whether themes accurately represent the data.</a:t>
            </a:r>
          </a:p>
          <a:p>
            <a:pPr marL="285750" indent="-285750">
              <a:lnSpc>
                <a:spcPct val="150000"/>
              </a:lnSpc>
              <a:buFont typeface="Wingdings" panose="05000000000000000000" pitchFamily="2" charset="2"/>
              <a:buChar char="v"/>
            </a:pPr>
            <a:r>
              <a:rPr lang="en-GB" sz="2000"/>
              <a:t>Researchers ensure themes are distinct and meaningful.</a:t>
            </a:r>
          </a:p>
          <a:p>
            <a:pPr marL="285750" indent="-285750">
              <a:lnSpc>
                <a:spcPct val="150000"/>
              </a:lnSpc>
              <a:buFont typeface="Wingdings" panose="05000000000000000000" pitchFamily="2" charset="2"/>
              <a:buChar char="v"/>
            </a:pPr>
            <a:r>
              <a:rPr lang="en-GB" sz="2000"/>
              <a:t>Some themes may be merged, split, or redefined.</a:t>
            </a:r>
          </a:p>
        </p:txBody>
      </p:sp>
      <p:sp>
        <p:nvSpPr>
          <p:cNvPr id="8" name="TextBox 7">
            <a:extLst>
              <a:ext uri="{FF2B5EF4-FFF2-40B4-BE49-F238E27FC236}">
                <a16:creationId xmlns:a16="http://schemas.microsoft.com/office/drawing/2014/main" id="{97AD6489-9117-4053-8EF6-887AB6CF11E0}"/>
              </a:ext>
            </a:extLst>
          </p:cNvPr>
          <p:cNvSpPr txBox="1"/>
          <p:nvPr/>
        </p:nvSpPr>
        <p:spPr>
          <a:xfrm>
            <a:off x="235670" y="2805814"/>
            <a:ext cx="11325519" cy="1912511"/>
          </a:xfrm>
          <a:prstGeom prst="rect">
            <a:avLst/>
          </a:prstGeom>
          <a:noFill/>
        </p:spPr>
        <p:txBody>
          <a:bodyPr wrap="square">
            <a:spAutoFit/>
          </a:bodyPr>
          <a:lstStyle/>
          <a:p>
            <a:r>
              <a:rPr lang="en-GB" sz="3200" b="1">
                <a:solidFill>
                  <a:srgbClr val="FFFF00"/>
                </a:solidFill>
              </a:rPr>
              <a:t>5. Defining and Naming Themes</a:t>
            </a:r>
          </a:p>
          <a:p>
            <a:endParaRPr lang="en-GB" sz="1600">
              <a:solidFill>
                <a:srgbClr val="FFFF00"/>
              </a:solidFill>
            </a:endParaRPr>
          </a:p>
          <a:p>
            <a:pPr marL="342900" indent="-342900">
              <a:lnSpc>
                <a:spcPct val="150000"/>
              </a:lnSpc>
              <a:buFont typeface="Wingdings" panose="05000000000000000000" pitchFamily="2" charset="2"/>
              <a:buChar char="v"/>
            </a:pPr>
            <a:r>
              <a:rPr lang="en-GB" sz="2400"/>
              <a:t>Each theme should be clearly defined with supporting examples from the data.</a:t>
            </a:r>
          </a:p>
          <a:p>
            <a:pPr marL="342900" indent="-342900">
              <a:lnSpc>
                <a:spcPct val="150000"/>
              </a:lnSpc>
              <a:buFont typeface="Wingdings" panose="05000000000000000000" pitchFamily="2" charset="2"/>
              <a:buChar char="v"/>
            </a:pPr>
            <a:r>
              <a:rPr lang="en-GB" sz="2400"/>
              <a:t>The researcher must explain how the themes relate to the research question.</a:t>
            </a:r>
          </a:p>
        </p:txBody>
      </p:sp>
      <p:sp>
        <p:nvSpPr>
          <p:cNvPr id="10" name="TextBox 9">
            <a:extLst>
              <a:ext uri="{FF2B5EF4-FFF2-40B4-BE49-F238E27FC236}">
                <a16:creationId xmlns:a16="http://schemas.microsoft.com/office/drawing/2014/main" id="{E51D6F51-43E1-450C-A50C-0AACE9AA9085}"/>
              </a:ext>
            </a:extLst>
          </p:cNvPr>
          <p:cNvSpPr txBox="1"/>
          <p:nvPr/>
        </p:nvSpPr>
        <p:spPr>
          <a:xfrm>
            <a:off x="235670" y="5101242"/>
            <a:ext cx="11670384" cy="1460400"/>
          </a:xfrm>
          <a:prstGeom prst="rect">
            <a:avLst/>
          </a:prstGeom>
          <a:noFill/>
        </p:spPr>
        <p:txBody>
          <a:bodyPr wrap="square">
            <a:spAutoFit/>
          </a:bodyPr>
          <a:lstStyle/>
          <a:p>
            <a:r>
              <a:rPr lang="en-GB" sz="3200" b="1">
                <a:solidFill>
                  <a:srgbClr val="FFFF00"/>
                </a:solidFill>
              </a:rPr>
              <a:t>6. Writing the Report</a:t>
            </a:r>
            <a:endParaRPr lang="en-GB" sz="3200">
              <a:solidFill>
                <a:srgbClr val="FFFF00"/>
              </a:solidFill>
            </a:endParaRPr>
          </a:p>
          <a:p>
            <a:pPr marL="285750" indent="-285750">
              <a:lnSpc>
                <a:spcPct val="150000"/>
              </a:lnSpc>
              <a:buFont typeface="Wingdings" panose="05000000000000000000" pitchFamily="2" charset="2"/>
              <a:buChar char="v"/>
            </a:pPr>
            <a:r>
              <a:rPr lang="en-GB" sz="2000"/>
              <a:t>The final stage involves presenting findings with supporting </a:t>
            </a:r>
            <a:r>
              <a:rPr lang="en-GB" sz="2000" b="1"/>
              <a:t>quotes</a:t>
            </a:r>
            <a:r>
              <a:rPr lang="en-GB" sz="2000"/>
              <a:t> and analysis.</a:t>
            </a:r>
          </a:p>
          <a:p>
            <a:pPr marL="285750" indent="-285750">
              <a:lnSpc>
                <a:spcPct val="150000"/>
              </a:lnSpc>
              <a:buFont typeface="Wingdings" panose="05000000000000000000" pitchFamily="2" charset="2"/>
              <a:buChar char="v"/>
            </a:pPr>
            <a:r>
              <a:rPr lang="en-GB" sz="2000"/>
              <a:t>Researchers interpret the themes and relate them to existing literature.</a:t>
            </a:r>
          </a:p>
        </p:txBody>
      </p:sp>
    </p:spTree>
    <p:extLst>
      <p:ext uri="{BB962C8B-B14F-4D97-AF65-F5344CB8AC3E}">
        <p14:creationId xmlns:p14="http://schemas.microsoft.com/office/powerpoint/2010/main" val="30690811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3D7F65-7754-40A8-8631-09D1767B73AD}"/>
              </a:ext>
            </a:extLst>
          </p:cNvPr>
          <p:cNvSpPr txBox="1"/>
          <p:nvPr/>
        </p:nvSpPr>
        <p:spPr>
          <a:xfrm>
            <a:off x="218387" y="641298"/>
            <a:ext cx="11755225" cy="4955203"/>
          </a:xfrm>
          <a:prstGeom prst="rect">
            <a:avLst/>
          </a:prstGeom>
          <a:noFill/>
        </p:spPr>
        <p:txBody>
          <a:bodyPr wrap="square">
            <a:spAutoFit/>
          </a:bodyPr>
          <a:lstStyle/>
          <a:p>
            <a:r>
              <a:rPr lang="en-GB" sz="3600" b="1" dirty="0">
                <a:solidFill>
                  <a:srgbClr val="FFFF00"/>
                </a:solidFill>
              </a:rPr>
              <a:t>Types of Coding in Qualitative Research:</a:t>
            </a:r>
          </a:p>
          <a:p>
            <a:endParaRPr lang="en-GB" sz="3200" b="1" dirty="0">
              <a:solidFill>
                <a:srgbClr val="FFFF00"/>
              </a:solidFill>
            </a:endParaRPr>
          </a:p>
          <a:p>
            <a:pPr>
              <a:buFont typeface="+mj-lt"/>
              <a:buAutoNum type="arabicPeriod"/>
            </a:pPr>
            <a:r>
              <a:rPr lang="en-GB" sz="2400" b="1" dirty="0">
                <a:solidFill>
                  <a:srgbClr val="FFFF00"/>
                </a:solidFill>
              </a:rPr>
              <a:t>Open Coding (Initial Coding)</a:t>
            </a:r>
            <a:endParaRPr lang="en-GB" sz="2400" dirty="0">
              <a:solidFill>
                <a:srgbClr val="FFFF00"/>
              </a:solidFill>
            </a:endParaRPr>
          </a:p>
          <a:p>
            <a:pPr marL="742950" lvl="1" indent="-285750">
              <a:buFont typeface="+mj-lt"/>
              <a:buAutoNum type="arabicPeriod"/>
            </a:pPr>
            <a:r>
              <a:rPr lang="en-GB" sz="2000" dirty="0"/>
              <a:t>This is the first round of coding, where raw data is broken down into smaller parts.</a:t>
            </a:r>
          </a:p>
          <a:p>
            <a:pPr marL="742950" lvl="1" indent="-285750">
              <a:buFont typeface="+mj-lt"/>
              <a:buAutoNum type="arabicPeriod"/>
            </a:pPr>
            <a:r>
              <a:rPr lang="en-GB" sz="2000" dirty="0"/>
              <a:t>The researcher assigns codes to phrases, sentences, or words based on their meaning</a:t>
            </a:r>
            <a:r>
              <a:rPr lang="en-GB" dirty="0"/>
              <a:t>.</a:t>
            </a:r>
          </a:p>
          <a:p>
            <a:pPr marL="742950" lvl="1" indent="-285750">
              <a:buFont typeface="+mj-lt"/>
              <a:buAutoNum type="arabicPeriod"/>
            </a:pPr>
            <a:endParaRPr lang="en-GB" dirty="0"/>
          </a:p>
          <a:p>
            <a:pPr>
              <a:buFont typeface="+mj-lt"/>
              <a:buAutoNum type="arabicPeriod"/>
            </a:pPr>
            <a:r>
              <a:rPr lang="en-GB" sz="2400" b="1" dirty="0">
                <a:solidFill>
                  <a:srgbClr val="FFFF00"/>
                </a:solidFill>
              </a:rPr>
              <a:t>Axial Coding</a:t>
            </a:r>
            <a:endParaRPr lang="en-GB" sz="2400" dirty="0">
              <a:solidFill>
                <a:srgbClr val="FFFF00"/>
              </a:solidFill>
            </a:endParaRPr>
          </a:p>
          <a:p>
            <a:pPr marL="742950" lvl="1" indent="-285750">
              <a:buFont typeface="+mj-lt"/>
              <a:buAutoNum type="arabicPeriod"/>
            </a:pPr>
            <a:r>
              <a:rPr lang="en-GB" sz="2000" dirty="0"/>
              <a:t>Here, connections between codes are made.</a:t>
            </a:r>
          </a:p>
          <a:p>
            <a:pPr marL="742950" lvl="1" indent="-285750">
              <a:buFont typeface="+mj-lt"/>
              <a:buAutoNum type="arabicPeriod"/>
            </a:pPr>
            <a:r>
              <a:rPr lang="en-GB" sz="2000" dirty="0"/>
              <a:t>Relationships between categories and subcategories are explored.</a:t>
            </a:r>
          </a:p>
          <a:p>
            <a:pPr marL="742950" lvl="1" indent="-285750">
              <a:buFont typeface="+mj-lt"/>
              <a:buAutoNum type="arabicPeriod"/>
            </a:pPr>
            <a:r>
              <a:rPr lang="en-GB" sz="2000" dirty="0"/>
              <a:t>For example, "stress" and "workload" may be linked under a broader category like "Burnout".</a:t>
            </a:r>
          </a:p>
          <a:p>
            <a:pPr marL="742950" lvl="1" indent="-285750">
              <a:buFont typeface="+mj-lt"/>
              <a:buAutoNum type="arabicPeriod"/>
            </a:pPr>
            <a:endParaRPr lang="en-GB" dirty="0"/>
          </a:p>
          <a:p>
            <a:pPr>
              <a:buFont typeface="+mj-lt"/>
              <a:buAutoNum type="arabicPeriod"/>
            </a:pPr>
            <a:r>
              <a:rPr lang="en-GB" sz="2400" b="1" dirty="0">
                <a:solidFill>
                  <a:srgbClr val="FFFF00"/>
                </a:solidFill>
              </a:rPr>
              <a:t>Selective Coding</a:t>
            </a:r>
            <a:endParaRPr lang="en-GB" sz="2400" dirty="0">
              <a:solidFill>
                <a:srgbClr val="FFFF00"/>
              </a:solidFill>
            </a:endParaRPr>
          </a:p>
          <a:p>
            <a:pPr marL="742950" lvl="1" indent="-285750">
              <a:buFont typeface="+mj-lt"/>
              <a:buAutoNum type="arabicPeriod"/>
            </a:pPr>
            <a:r>
              <a:rPr lang="en-GB" sz="2000" dirty="0"/>
              <a:t>The final stage where the core theme or main idea is identified.</a:t>
            </a:r>
          </a:p>
          <a:p>
            <a:pPr marL="742950" lvl="1" indent="-285750">
              <a:buFont typeface="+mj-lt"/>
              <a:buAutoNum type="arabicPeriod"/>
            </a:pPr>
            <a:r>
              <a:rPr lang="en-GB" sz="2000" dirty="0"/>
              <a:t>All other themes are linked to this central concept.</a:t>
            </a:r>
          </a:p>
        </p:txBody>
      </p:sp>
    </p:spTree>
    <p:extLst>
      <p:ext uri="{BB962C8B-B14F-4D97-AF65-F5344CB8AC3E}">
        <p14:creationId xmlns:p14="http://schemas.microsoft.com/office/powerpoint/2010/main" val="41874311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75261A0-2987-4013-BC44-57AB3C6C5B59}"/>
              </a:ext>
            </a:extLst>
          </p:cNvPr>
          <p:cNvSpPr>
            <a:spLocks noChangeArrowheads="1"/>
          </p:cNvSpPr>
          <p:nvPr/>
        </p:nvSpPr>
        <p:spPr bwMode="auto">
          <a:xfrm>
            <a:off x="220493" y="392673"/>
            <a:ext cx="11751013" cy="5940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a:ln>
                  <a:noFill/>
                </a:ln>
                <a:solidFill>
                  <a:srgbClr val="FFFF00"/>
                </a:solidFill>
                <a:effectLst/>
                <a:latin typeface="Arial" panose="020B0604020202020204" pitchFamily="34" charset="0"/>
              </a:rPr>
              <a:t>Example of Coding in Qualitative Research:</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1" i="0" u="none" strike="noStrike" cap="none" normalizeH="0" baseline="0">
              <a:ln>
                <a:noFill/>
              </a:ln>
              <a:solidFill>
                <a:srgbClr val="FFFF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chemeClr val="tx1"/>
                </a:solidFill>
                <a:effectLst/>
                <a:latin typeface="Arial" panose="020B0604020202020204" pitchFamily="34" charset="0"/>
              </a:rPr>
              <a:t>Let’s say we conducted interviews with university students about their online learning experiences. A small data excerpt may look like this: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solidFill>
                  <a:srgbClr val="FFFF00"/>
                </a:solidFill>
                <a:effectLst/>
                <a:latin typeface="Arial" panose="020B0604020202020204" pitchFamily="34" charset="0"/>
              </a:rPr>
              <a:t>Interview Excerpt: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1" u="none" strike="noStrike" cap="none" normalizeH="0" baseline="0">
                <a:ln>
                  <a:noFill/>
                </a:ln>
                <a:solidFill>
                  <a:schemeClr val="tx1"/>
                </a:solidFill>
                <a:effectLst/>
                <a:latin typeface="Arial" panose="020B0604020202020204" pitchFamily="34" charset="0"/>
              </a:rPr>
              <a:t>“I find online learning to be quite challenging. Sometimes, I feel isolated because there’s not much interaction with lecturers or peers. Also, it’s difficult to stay motivated when you’re studying alone.”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1"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solidFill>
                  <a:srgbClr val="FFFF00"/>
                </a:solidFill>
                <a:effectLst/>
                <a:latin typeface="Arial" panose="020B0604020202020204" pitchFamily="34" charset="0"/>
              </a:rPr>
              <a:t>Step 1: Initial (Open) Coding</a:t>
            </a:r>
            <a:endParaRPr kumimoji="0" lang="en-US" altLang="en-US" b="0" i="0" u="none" strike="noStrike" cap="none" normalizeH="0" baseline="0">
              <a:ln>
                <a:noFill/>
              </a:ln>
              <a:solidFill>
                <a:srgbClr val="FFFF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1" u="none" strike="noStrike" cap="none" normalizeH="0" baseline="0">
                <a:ln>
                  <a:noFill/>
                </a:ln>
                <a:solidFill>
                  <a:schemeClr val="tx1"/>
                </a:solidFill>
                <a:effectLst/>
                <a:latin typeface="Arial" panose="020B0604020202020204" pitchFamily="34" charset="0"/>
              </a:rPr>
              <a:t>"challenging"</a:t>
            </a:r>
            <a:r>
              <a:rPr kumimoji="0" lang="en-US" altLang="en-US" sz="1600" b="0" i="0" u="none" strike="noStrike" cap="none" normalizeH="0" baseline="0">
                <a:ln>
                  <a:noFill/>
                </a:ln>
                <a:solidFill>
                  <a:schemeClr val="tx1"/>
                </a:solidFill>
                <a:effectLst/>
                <a:latin typeface="Arial" panose="020B0604020202020204" pitchFamily="34" charset="0"/>
              </a:rPr>
              <a:t> → Code: </a:t>
            </a:r>
            <a:r>
              <a:rPr kumimoji="0" lang="en-US" altLang="en-US" sz="1600" b="1" i="0" u="none" strike="noStrike" cap="none" normalizeH="0" baseline="0">
                <a:ln>
                  <a:noFill/>
                </a:ln>
                <a:solidFill>
                  <a:schemeClr val="tx1"/>
                </a:solidFill>
                <a:effectLst/>
                <a:latin typeface="Arial" panose="020B0604020202020204" pitchFamily="34" charset="0"/>
              </a:rPr>
              <a:t>Difficulty with Online Learning</a:t>
            </a:r>
            <a:endParaRPr kumimoji="0" lang="en-US" altLang="en-US" sz="16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1" u="none" strike="noStrike" cap="none" normalizeH="0" baseline="0">
                <a:ln>
                  <a:noFill/>
                </a:ln>
                <a:solidFill>
                  <a:schemeClr val="tx1"/>
                </a:solidFill>
                <a:effectLst/>
                <a:latin typeface="Arial" panose="020B0604020202020204" pitchFamily="34" charset="0"/>
              </a:rPr>
              <a:t>"isolated"</a:t>
            </a:r>
            <a:r>
              <a:rPr kumimoji="0" lang="en-US" altLang="en-US" sz="1600" b="0" i="0" u="none" strike="noStrike" cap="none" normalizeH="0" baseline="0">
                <a:ln>
                  <a:noFill/>
                </a:ln>
                <a:solidFill>
                  <a:schemeClr val="tx1"/>
                </a:solidFill>
                <a:effectLst/>
                <a:latin typeface="Arial" panose="020B0604020202020204" pitchFamily="34" charset="0"/>
              </a:rPr>
              <a:t> → Code: </a:t>
            </a:r>
            <a:r>
              <a:rPr kumimoji="0" lang="en-US" altLang="en-US" sz="1600" b="1" i="0" u="none" strike="noStrike" cap="none" normalizeH="0" baseline="0">
                <a:ln>
                  <a:noFill/>
                </a:ln>
                <a:solidFill>
                  <a:schemeClr val="tx1"/>
                </a:solidFill>
                <a:effectLst/>
                <a:latin typeface="Arial" panose="020B0604020202020204" pitchFamily="34" charset="0"/>
              </a:rPr>
              <a:t>Lack of Social Interaction</a:t>
            </a:r>
            <a:endParaRPr kumimoji="0" lang="en-US" altLang="en-US" sz="16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1" u="none" strike="noStrike" cap="none" normalizeH="0" baseline="0">
                <a:ln>
                  <a:noFill/>
                </a:ln>
                <a:solidFill>
                  <a:schemeClr val="tx1"/>
                </a:solidFill>
                <a:effectLst/>
                <a:latin typeface="Arial" panose="020B0604020202020204" pitchFamily="34" charset="0"/>
              </a:rPr>
              <a:t>"not much interaction with lecturers or peers"</a:t>
            </a:r>
            <a:r>
              <a:rPr kumimoji="0" lang="en-US" altLang="en-US" sz="1600" b="0" i="0" u="none" strike="noStrike" cap="none" normalizeH="0" baseline="0">
                <a:ln>
                  <a:noFill/>
                </a:ln>
                <a:solidFill>
                  <a:schemeClr val="tx1"/>
                </a:solidFill>
                <a:effectLst/>
                <a:latin typeface="Arial" panose="020B0604020202020204" pitchFamily="34" charset="0"/>
              </a:rPr>
              <a:t> → Code: </a:t>
            </a:r>
            <a:r>
              <a:rPr kumimoji="0" lang="en-US" altLang="en-US" sz="1600" b="1" i="0" u="none" strike="noStrike" cap="none" normalizeH="0" baseline="0">
                <a:ln>
                  <a:noFill/>
                </a:ln>
                <a:solidFill>
                  <a:schemeClr val="tx1"/>
                </a:solidFill>
                <a:effectLst/>
                <a:latin typeface="Arial" panose="020B0604020202020204" pitchFamily="34" charset="0"/>
              </a:rPr>
              <a:t>Limited Engagement</a:t>
            </a:r>
            <a:endParaRPr kumimoji="0" lang="en-US" altLang="en-US" sz="16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1" u="none" strike="noStrike" cap="none" normalizeH="0" baseline="0">
                <a:ln>
                  <a:noFill/>
                </a:ln>
                <a:solidFill>
                  <a:schemeClr val="tx1"/>
                </a:solidFill>
                <a:effectLst/>
                <a:latin typeface="Arial" panose="020B0604020202020204" pitchFamily="34" charset="0"/>
              </a:rPr>
              <a:t>"difficult to stay motivated"</a:t>
            </a:r>
            <a:r>
              <a:rPr kumimoji="0" lang="en-US" altLang="en-US" sz="1600" b="0" i="0" u="none" strike="noStrike" cap="none" normalizeH="0" baseline="0">
                <a:ln>
                  <a:noFill/>
                </a:ln>
                <a:solidFill>
                  <a:schemeClr val="tx1"/>
                </a:solidFill>
                <a:effectLst/>
                <a:latin typeface="Arial" panose="020B0604020202020204" pitchFamily="34" charset="0"/>
              </a:rPr>
              <a:t> → Code: </a:t>
            </a:r>
            <a:r>
              <a:rPr kumimoji="0" lang="en-US" altLang="en-US" sz="1600" b="1" i="0" u="none" strike="noStrike" cap="none" normalizeH="0" baseline="0">
                <a:ln>
                  <a:noFill/>
                </a:ln>
                <a:solidFill>
                  <a:schemeClr val="tx1"/>
                </a:solidFill>
                <a:effectLst/>
                <a:latin typeface="Arial" panose="020B0604020202020204" pitchFamily="34" charset="0"/>
              </a:rPr>
              <a:t>Motivation Issues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solidFill>
                  <a:srgbClr val="FFFF00"/>
                </a:solidFill>
                <a:effectLst/>
                <a:latin typeface="Arial" panose="020B0604020202020204" pitchFamily="34" charset="0"/>
              </a:rPr>
              <a:t>Step 2: Axial Coding (Grouping Codes into Themes):</a:t>
            </a:r>
            <a:endParaRPr kumimoji="0" lang="en-US" altLang="en-US" b="0" i="0" u="none" strike="noStrike" cap="none" normalizeH="0" baseline="0">
              <a:ln>
                <a:noFill/>
              </a:ln>
              <a:solidFill>
                <a:srgbClr val="FFFF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a:ln>
                  <a:noFill/>
                </a:ln>
                <a:solidFill>
                  <a:schemeClr val="tx1"/>
                </a:solidFill>
                <a:effectLst/>
                <a:latin typeface="Arial" panose="020B0604020202020204" pitchFamily="34" charset="0"/>
              </a:rPr>
              <a:t>Theme 1: Social Isolation</a:t>
            </a:r>
            <a:r>
              <a:rPr kumimoji="0" lang="en-US" altLang="en-US" sz="1600" b="0" i="0" u="none" strike="noStrike" cap="none" normalizeH="0" baseline="0">
                <a:ln>
                  <a:noFill/>
                </a:ln>
                <a:solidFill>
                  <a:schemeClr val="tx1"/>
                </a:solidFill>
                <a:effectLst/>
                <a:latin typeface="Arial" panose="020B0604020202020204" pitchFamily="34" charset="0"/>
              </a:rPr>
              <a:t> (includes </a:t>
            </a:r>
            <a:r>
              <a:rPr kumimoji="0" lang="en-US" altLang="en-US" sz="1600" b="0" i="1" u="none" strike="noStrike" cap="none" normalizeH="0" baseline="0">
                <a:ln>
                  <a:noFill/>
                </a:ln>
                <a:solidFill>
                  <a:schemeClr val="tx1"/>
                </a:solidFill>
                <a:effectLst/>
                <a:latin typeface="Arial" panose="020B0604020202020204" pitchFamily="34" charset="0"/>
              </a:rPr>
              <a:t>Lack of Social Interaction</a:t>
            </a:r>
            <a:r>
              <a:rPr kumimoji="0" lang="en-US" altLang="en-US" sz="1600" b="0" i="0" u="none" strike="noStrike" cap="none" normalizeH="0" baseline="0">
                <a:ln>
                  <a:noFill/>
                </a:ln>
                <a:solidFill>
                  <a:schemeClr val="tx1"/>
                </a:solidFill>
                <a:effectLst/>
                <a:latin typeface="Arial" panose="020B0604020202020204" pitchFamily="34" charset="0"/>
              </a:rPr>
              <a:t>, </a:t>
            </a:r>
            <a:r>
              <a:rPr kumimoji="0" lang="en-US" altLang="en-US" sz="1600" b="0" i="1" u="none" strike="noStrike" cap="none" normalizeH="0" baseline="0">
                <a:ln>
                  <a:noFill/>
                </a:ln>
                <a:solidFill>
                  <a:schemeClr val="tx1"/>
                </a:solidFill>
                <a:effectLst/>
                <a:latin typeface="Arial" panose="020B0604020202020204" pitchFamily="34" charset="0"/>
              </a:rPr>
              <a:t>Limited Engagement</a:t>
            </a:r>
            <a:r>
              <a:rPr kumimoji="0" lang="en-US" altLang="en-US" sz="1600" b="0" i="0" u="none" strike="noStrike" cap="none" normalizeH="0" baseline="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1" i="0" u="none" strike="noStrike" cap="none" normalizeH="0" baseline="0">
                <a:ln>
                  <a:noFill/>
                </a:ln>
                <a:solidFill>
                  <a:schemeClr val="tx1"/>
                </a:solidFill>
                <a:effectLst/>
                <a:latin typeface="Arial" panose="020B0604020202020204" pitchFamily="34" charset="0"/>
              </a:rPr>
              <a:t>Theme 2: Motivation Challenges</a:t>
            </a:r>
            <a:r>
              <a:rPr kumimoji="0" lang="en-US" altLang="en-US" sz="1600" b="0" i="0" u="none" strike="noStrike" cap="none" normalizeH="0" baseline="0">
                <a:ln>
                  <a:noFill/>
                </a:ln>
                <a:solidFill>
                  <a:schemeClr val="tx1"/>
                </a:solidFill>
                <a:effectLst/>
                <a:latin typeface="Arial" panose="020B0604020202020204" pitchFamily="34" charset="0"/>
              </a:rPr>
              <a:t> (includes </a:t>
            </a:r>
            <a:r>
              <a:rPr kumimoji="0" lang="en-US" altLang="en-US" sz="1600" b="0" i="1" u="none" strike="noStrike" cap="none" normalizeH="0" baseline="0">
                <a:ln>
                  <a:noFill/>
                </a:ln>
                <a:solidFill>
                  <a:schemeClr val="tx1"/>
                </a:solidFill>
                <a:effectLst/>
                <a:latin typeface="Arial" panose="020B0604020202020204" pitchFamily="34" charset="0"/>
              </a:rPr>
              <a:t>Motivation Issues</a:t>
            </a:r>
            <a:r>
              <a:rPr kumimoji="0" lang="en-US" altLang="en-US" sz="1600" b="0" i="0" u="none" strike="noStrike" cap="none" normalizeH="0" baseline="0">
                <a:ln>
                  <a:noFill/>
                </a:ln>
                <a:solidFill>
                  <a:schemeClr val="tx1"/>
                </a:solidFill>
                <a:effectLst/>
                <a:latin typeface="Arial" panose="020B0604020202020204" pitchFamily="34" charset="0"/>
              </a:rPr>
              <a:t>, </a:t>
            </a:r>
            <a:r>
              <a:rPr kumimoji="0" lang="en-US" altLang="en-US" sz="1600" b="0" i="1" u="none" strike="noStrike" cap="none" normalizeH="0" baseline="0">
                <a:ln>
                  <a:noFill/>
                </a:ln>
                <a:solidFill>
                  <a:schemeClr val="tx1"/>
                </a:solidFill>
                <a:effectLst/>
                <a:latin typeface="Arial" panose="020B0604020202020204" pitchFamily="34" charset="0"/>
              </a:rPr>
              <a:t>Difficulty with Online Learning</a:t>
            </a:r>
            <a:r>
              <a:rPr kumimoji="0" lang="en-US" altLang="en-US" sz="1600" b="0" i="0" u="none" strike="noStrike" cap="none" normalizeH="0" baseline="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noFill/>
                </a:ln>
                <a:solidFill>
                  <a:srgbClr val="FFFF00"/>
                </a:solidFill>
                <a:effectLst/>
                <a:latin typeface="Arial" panose="020B0604020202020204" pitchFamily="34" charset="0"/>
              </a:rPr>
              <a:t>Step 3: Selective Coding (Identifying the Core Theme):</a:t>
            </a:r>
            <a:endParaRPr kumimoji="0" lang="en-US" altLang="en-US" b="0" i="0" u="none" strike="noStrike" cap="none" normalizeH="0" baseline="0">
              <a:ln>
                <a:noFill/>
              </a:ln>
              <a:solidFill>
                <a:srgbClr val="FFFF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a:ln>
                  <a:noFill/>
                </a:ln>
                <a:solidFill>
                  <a:schemeClr val="tx1"/>
                </a:solidFill>
                <a:effectLst/>
                <a:latin typeface="Arial" panose="020B0604020202020204" pitchFamily="34" charset="0"/>
              </a:rPr>
              <a:t>The main theme emerging from the data might be: </a:t>
            </a:r>
            <a:r>
              <a:rPr kumimoji="0" lang="en-US" altLang="en-US" sz="1600" b="1" i="0" u="none" strike="noStrike" cap="none" normalizeH="0" baseline="0">
                <a:ln>
                  <a:noFill/>
                </a:ln>
                <a:solidFill>
                  <a:schemeClr val="tx1"/>
                </a:solidFill>
                <a:effectLst/>
                <a:latin typeface="Arial" panose="020B0604020202020204" pitchFamily="34" charset="0"/>
              </a:rPr>
              <a:t>“Challenges in Online Learning Due to Isolation and Motivation Issues”</a:t>
            </a:r>
            <a:r>
              <a:rPr kumimoji="0" lang="en-US" altLang="en-US" sz="1600" b="0" i="0" u="none" strike="noStrike" cap="none" normalizeH="0" baseline="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043182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4389ED7-C09C-423E-BF5A-0C4C7A08A72E}"/>
              </a:ext>
            </a:extLst>
          </p:cNvPr>
          <p:cNvSpPr txBox="1"/>
          <p:nvPr/>
        </p:nvSpPr>
        <p:spPr>
          <a:xfrm>
            <a:off x="180680" y="1362076"/>
            <a:ext cx="11830639" cy="3799502"/>
          </a:xfrm>
          <a:prstGeom prst="rect">
            <a:avLst/>
          </a:prstGeom>
          <a:noFill/>
        </p:spPr>
        <p:txBody>
          <a:bodyPr wrap="square">
            <a:spAutoFit/>
          </a:bodyPr>
          <a:lstStyle/>
          <a:p>
            <a:r>
              <a:rPr lang="en-GB" sz="3200" b="1">
                <a:solidFill>
                  <a:srgbClr val="FFFF00"/>
                </a:solidFill>
              </a:rPr>
              <a:t>Introduction to Qualitative Secondary Data Analysis:</a:t>
            </a:r>
          </a:p>
          <a:p>
            <a:endParaRPr lang="en-GB" sz="3200" b="1">
              <a:solidFill>
                <a:srgbClr val="FFFF00"/>
              </a:solidFill>
            </a:endParaRPr>
          </a:p>
          <a:p>
            <a:pPr algn="just">
              <a:lnSpc>
                <a:spcPct val="150000"/>
              </a:lnSpc>
            </a:pPr>
            <a:r>
              <a:rPr lang="en-GB" sz="2000" b="1"/>
              <a:t>Qualitative Secondary Data Analysis (QSDA)</a:t>
            </a:r>
            <a:r>
              <a:rPr lang="en-GB" sz="2000"/>
              <a:t> is the process of analysing existing qualitative data collected by other researchers or organisations rather than gathering new data. This method allows researchers to draw new insights from pre-existing datasets such as interview transcripts, focus group discussions, reports, diaries, or archived documents.</a:t>
            </a:r>
          </a:p>
          <a:p>
            <a:pPr algn="just">
              <a:lnSpc>
                <a:spcPct val="150000"/>
              </a:lnSpc>
            </a:pPr>
            <a:r>
              <a:rPr lang="en-GB" sz="2000"/>
              <a:t>Unlike </a:t>
            </a:r>
            <a:r>
              <a:rPr lang="en-GB" sz="2000" b="1"/>
              <a:t>primary data analysis</a:t>
            </a:r>
            <a:r>
              <a:rPr lang="en-GB" sz="2000"/>
              <a:t>, where researchers collect and interpret their own data, </a:t>
            </a:r>
            <a:r>
              <a:rPr lang="en-GB" sz="2000" b="1"/>
              <a:t>secondary data analysis</a:t>
            </a:r>
            <a:r>
              <a:rPr lang="en-GB" sz="2000"/>
              <a:t> involves reinterpreting data that was originally collected for a different purpose.</a:t>
            </a:r>
          </a:p>
        </p:txBody>
      </p:sp>
    </p:spTree>
    <p:extLst>
      <p:ext uri="{BB962C8B-B14F-4D97-AF65-F5344CB8AC3E}">
        <p14:creationId xmlns:p14="http://schemas.microsoft.com/office/powerpoint/2010/main" val="18079292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2ACB4A-7A3B-40A9-8253-34AC68AEBB79}"/>
              </a:ext>
            </a:extLst>
          </p:cNvPr>
          <p:cNvSpPr txBox="1"/>
          <p:nvPr/>
        </p:nvSpPr>
        <p:spPr>
          <a:xfrm>
            <a:off x="303229" y="433909"/>
            <a:ext cx="11585542" cy="5421164"/>
          </a:xfrm>
          <a:prstGeom prst="rect">
            <a:avLst/>
          </a:prstGeom>
          <a:noFill/>
        </p:spPr>
        <p:txBody>
          <a:bodyPr wrap="square">
            <a:spAutoFit/>
          </a:bodyPr>
          <a:lstStyle/>
          <a:p>
            <a:pPr algn="just"/>
            <a:r>
              <a:rPr lang="en-GB" sz="3200" b="1">
                <a:solidFill>
                  <a:srgbClr val="FFFF00"/>
                </a:solidFill>
              </a:rPr>
              <a:t>Why Conduct Qualitative Secondary Data Analysis?</a:t>
            </a:r>
          </a:p>
          <a:p>
            <a:pPr algn="just"/>
            <a:r>
              <a:rPr lang="en-GB"/>
              <a:t>Using secondary data in qualitative research has several advantages:</a:t>
            </a:r>
          </a:p>
          <a:p>
            <a:pPr algn="just"/>
            <a:endParaRPr lang="en-GB"/>
          </a:p>
          <a:p>
            <a:pPr marL="457200" indent="-457200" algn="just">
              <a:lnSpc>
                <a:spcPct val="150000"/>
              </a:lnSpc>
              <a:buFont typeface="+mj-lt"/>
              <a:buAutoNum type="arabicParenR"/>
            </a:pPr>
            <a:r>
              <a:rPr lang="en-GB" sz="2000" b="1"/>
              <a:t>Saves Time and Resources</a:t>
            </a:r>
            <a:r>
              <a:rPr lang="en-GB" sz="2000"/>
              <a:t> – No need to conduct new interviews or observations.</a:t>
            </a:r>
          </a:p>
          <a:p>
            <a:pPr marL="457200" indent="-457200" algn="just">
              <a:lnSpc>
                <a:spcPct val="150000"/>
              </a:lnSpc>
              <a:buFont typeface="+mj-lt"/>
              <a:buAutoNum type="arabicParenR"/>
            </a:pPr>
            <a:r>
              <a:rPr lang="en-GB" sz="2000" b="1"/>
              <a:t>Access to Rich Historical Data</a:t>
            </a:r>
            <a:r>
              <a:rPr lang="en-GB" sz="2000"/>
              <a:t> – Enables the study of long-term trends or past events.</a:t>
            </a:r>
          </a:p>
          <a:p>
            <a:pPr marL="457200" indent="-457200" algn="just">
              <a:lnSpc>
                <a:spcPct val="150000"/>
              </a:lnSpc>
              <a:buFont typeface="+mj-lt"/>
              <a:buAutoNum type="arabicParenR"/>
            </a:pPr>
            <a:r>
              <a:rPr lang="en-GB" sz="2000" b="1"/>
              <a:t>Larger and More Diverse Data Sets</a:t>
            </a:r>
            <a:r>
              <a:rPr lang="en-GB" sz="2000"/>
              <a:t> – Provides insights across different populations, times, or contexts.</a:t>
            </a:r>
          </a:p>
          <a:p>
            <a:pPr marL="457200" indent="-457200" algn="just">
              <a:lnSpc>
                <a:spcPct val="150000"/>
              </a:lnSpc>
              <a:buFont typeface="+mj-lt"/>
              <a:buAutoNum type="arabicParenR"/>
            </a:pPr>
            <a:r>
              <a:rPr lang="en-GB" sz="2000" b="1"/>
              <a:t>Ethical Reuse of Data</a:t>
            </a:r>
            <a:r>
              <a:rPr lang="en-GB" sz="2000"/>
              <a:t> – Maximises the value of previously collected data.</a:t>
            </a:r>
          </a:p>
          <a:p>
            <a:pPr marL="457200" indent="-457200" algn="just">
              <a:lnSpc>
                <a:spcPct val="150000"/>
              </a:lnSpc>
              <a:buFont typeface="+mj-lt"/>
              <a:buAutoNum type="arabicParenR"/>
            </a:pPr>
            <a:r>
              <a:rPr lang="en-GB" sz="2000" b="1"/>
              <a:t>Comparative Research</a:t>
            </a:r>
            <a:r>
              <a:rPr lang="en-GB" sz="2000"/>
              <a:t> – Allows comparisons between different datasets or with new findings.</a:t>
            </a:r>
          </a:p>
          <a:p>
            <a:pPr algn="just">
              <a:lnSpc>
                <a:spcPct val="150000"/>
              </a:lnSpc>
            </a:pPr>
            <a:endParaRPr lang="en-GB" sz="2000"/>
          </a:p>
          <a:p>
            <a:pPr algn="just">
              <a:lnSpc>
                <a:spcPct val="150000"/>
              </a:lnSpc>
            </a:pPr>
            <a:endParaRPr lang="en-GB" sz="2000"/>
          </a:p>
          <a:p>
            <a:pPr algn="just">
              <a:lnSpc>
                <a:spcPct val="150000"/>
              </a:lnSpc>
            </a:pPr>
            <a:r>
              <a:rPr lang="en-GB" sz="2400" b="1">
                <a:solidFill>
                  <a:srgbClr val="FFFF00"/>
                </a:solidFill>
              </a:rPr>
              <a:t>However, QSDA also has challenges, such as limited control over how data was originally collected, potential ethical concerns, and missing contextual details.</a:t>
            </a:r>
          </a:p>
        </p:txBody>
      </p:sp>
    </p:spTree>
    <p:extLst>
      <p:ext uri="{BB962C8B-B14F-4D97-AF65-F5344CB8AC3E}">
        <p14:creationId xmlns:p14="http://schemas.microsoft.com/office/powerpoint/2010/main" val="3633669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3346311-310F-438A-B4FF-88278AD5FA21}"/>
              </a:ext>
            </a:extLst>
          </p:cNvPr>
          <p:cNvSpPr txBox="1"/>
          <p:nvPr/>
        </p:nvSpPr>
        <p:spPr>
          <a:xfrm>
            <a:off x="301657" y="425200"/>
            <a:ext cx="11755225" cy="4684359"/>
          </a:xfrm>
          <a:prstGeom prst="rect">
            <a:avLst/>
          </a:prstGeom>
          <a:noFill/>
        </p:spPr>
        <p:txBody>
          <a:bodyPr wrap="square">
            <a:spAutoFit/>
          </a:bodyPr>
          <a:lstStyle/>
          <a:p>
            <a:r>
              <a:rPr lang="en-GB" sz="3200" b="1">
                <a:solidFill>
                  <a:srgbClr val="FFFF00"/>
                </a:solidFill>
              </a:rPr>
              <a:t>Types of Qualitative Secondary Data Sources:</a:t>
            </a:r>
          </a:p>
          <a:p>
            <a:endParaRPr lang="en-GB" sz="3200" b="1">
              <a:solidFill>
                <a:srgbClr val="FFFF00"/>
              </a:solidFill>
            </a:endParaRPr>
          </a:p>
          <a:p>
            <a:pPr>
              <a:lnSpc>
                <a:spcPct val="200000"/>
              </a:lnSpc>
              <a:buFont typeface="+mj-lt"/>
              <a:buAutoNum type="arabicPeriod"/>
            </a:pPr>
            <a:r>
              <a:rPr lang="en-GB" sz="2000" b="1"/>
              <a:t>Interview and Focus Group Transcripts</a:t>
            </a:r>
            <a:r>
              <a:rPr lang="en-GB" sz="2000"/>
              <a:t> – Data from prior qualitative studies.</a:t>
            </a:r>
          </a:p>
          <a:p>
            <a:pPr>
              <a:lnSpc>
                <a:spcPct val="200000"/>
              </a:lnSpc>
              <a:buFont typeface="+mj-lt"/>
              <a:buAutoNum type="arabicPeriod"/>
            </a:pPr>
            <a:r>
              <a:rPr lang="en-GB" sz="2000" b="1"/>
              <a:t>Archival Records and Historical Documents</a:t>
            </a:r>
            <a:r>
              <a:rPr lang="en-GB" sz="2000"/>
              <a:t> – Government reports, letters, or old manuscripts.</a:t>
            </a:r>
          </a:p>
          <a:p>
            <a:pPr>
              <a:lnSpc>
                <a:spcPct val="200000"/>
              </a:lnSpc>
              <a:buFont typeface="+mj-lt"/>
              <a:buAutoNum type="arabicPeriod"/>
            </a:pPr>
            <a:r>
              <a:rPr lang="en-GB" sz="2000" b="1"/>
              <a:t>Open-Ended Survey Responses</a:t>
            </a:r>
            <a:r>
              <a:rPr lang="en-GB" sz="2000"/>
              <a:t> – Qualitative data from past research projects.</a:t>
            </a:r>
          </a:p>
          <a:p>
            <a:pPr>
              <a:lnSpc>
                <a:spcPct val="200000"/>
              </a:lnSpc>
              <a:buFont typeface="+mj-lt"/>
              <a:buAutoNum type="arabicPeriod"/>
            </a:pPr>
            <a:r>
              <a:rPr lang="en-GB" sz="2000" b="1"/>
              <a:t>Diaries, Memoirs, and Autobiographies</a:t>
            </a:r>
            <a:r>
              <a:rPr lang="en-GB" sz="2000"/>
              <a:t> – Personal reflections providing in-depth insights.</a:t>
            </a:r>
          </a:p>
          <a:p>
            <a:pPr>
              <a:lnSpc>
                <a:spcPct val="200000"/>
              </a:lnSpc>
              <a:buFont typeface="+mj-lt"/>
              <a:buAutoNum type="arabicPeriod"/>
            </a:pPr>
            <a:r>
              <a:rPr lang="en-GB" sz="2000" b="1"/>
              <a:t>Online Texts (Social Media, Blogs, Forum Posts)</a:t>
            </a:r>
            <a:r>
              <a:rPr lang="en-GB" sz="2000"/>
              <a:t> – Digital sources that capture public opinions.</a:t>
            </a:r>
          </a:p>
          <a:p>
            <a:pPr>
              <a:lnSpc>
                <a:spcPct val="200000"/>
              </a:lnSpc>
              <a:buFont typeface="+mj-lt"/>
              <a:buAutoNum type="arabicPeriod"/>
            </a:pPr>
            <a:r>
              <a:rPr lang="en-GB" sz="2000" b="1"/>
              <a:t>Organisational Reports and Case Studies</a:t>
            </a:r>
            <a:r>
              <a:rPr lang="en-GB" sz="2000"/>
              <a:t> – Business and policy-related documents.</a:t>
            </a:r>
          </a:p>
        </p:txBody>
      </p:sp>
    </p:spTree>
    <p:extLst>
      <p:ext uri="{BB962C8B-B14F-4D97-AF65-F5344CB8AC3E}">
        <p14:creationId xmlns:p14="http://schemas.microsoft.com/office/powerpoint/2010/main" val="17787359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8DA9EB-5A49-4E87-96BE-3394351B58D2}"/>
              </a:ext>
            </a:extLst>
          </p:cNvPr>
          <p:cNvSpPr txBox="1"/>
          <p:nvPr/>
        </p:nvSpPr>
        <p:spPr>
          <a:xfrm>
            <a:off x="301658" y="305554"/>
            <a:ext cx="11736371" cy="5077672"/>
          </a:xfrm>
          <a:prstGeom prst="rect">
            <a:avLst/>
          </a:prstGeom>
          <a:noFill/>
        </p:spPr>
        <p:txBody>
          <a:bodyPr wrap="square">
            <a:spAutoFit/>
          </a:bodyPr>
          <a:lstStyle/>
          <a:p>
            <a:r>
              <a:rPr lang="en-GB" sz="3200" b="1">
                <a:solidFill>
                  <a:srgbClr val="FFFF00"/>
                </a:solidFill>
              </a:rPr>
              <a:t>Steps in Qualitative Secondary Data Analysis:</a:t>
            </a:r>
          </a:p>
          <a:p>
            <a:endParaRPr lang="en-GB" sz="3200" b="1">
              <a:solidFill>
                <a:srgbClr val="FFFF00"/>
              </a:solidFill>
            </a:endParaRPr>
          </a:p>
          <a:p>
            <a:r>
              <a:rPr lang="en-GB" sz="2000" b="1">
                <a:solidFill>
                  <a:srgbClr val="FFFF00"/>
                </a:solidFill>
              </a:rPr>
              <a:t>Step 1: Identifying and Acquiring Data:</a:t>
            </a:r>
          </a:p>
          <a:p>
            <a:pPr marL="285750" indent="-285750">
              <a:lnSpc>
                <a:spcPct val="150000"/>
              </a:lnSpc>
              <a:buFont typeface="Wingdings" panose="05000000000000000000" pitchFamily="2" charset="2"/>
              <a:buChar char="v"/>
            </a:pPr>
            <a:r>
              <a:rPr lang="en-GB"/>
              <a:t>Locate relevant secondary qualitative data sources (e.g., open-access research repositories, institutional archives, government databases).</a:t>
            </a:r>
          </a:p>
          <a:p>
            <a:pPr marL="285750" indent="-285750">
              <a:lnSpc>
                <a:spcPct val="150000"/>
              </a:lnSpc>
              <a:buFont typeface="Wingdings" panose="05000000000000000000" pitchFamily="2" charset="2"/>
              <a:buChar char="v"/>
            </a:pPr>
            <a:r>
              <a:rPr lang="en-GB"/>
              <a:t>Ensure the data is reliable, ethical, and appropriate for the research question.</a:t>
            </a:r>
          </a:p>
          <a:p>
            <a:pPr>
              <a:buFont typeface="Arial" panose="020B0604020202020204" pitchFamily="34" charset="0"/>
              <a:buChar char="•"/>
            </a:pPr>
            <a:endParaRPr lang="en-GB"/>
          </a:p>
          <a:p>
            <a:pPr>
              <a:buFont typeface="Arial" panose="020B0604020202020204" pitchFamily="34" charset="0"/>
              <a:buChar char="•"/>
            </a:pPr>
            <a:endParaRPr lang="en-GB"/>
          </a:p>
          <a:p>
            <a:r>
              <a:rPr lang="en-GB" sz="2000" b="1">
                <a:solidFill>
                  <a:srgbClr val="FFFF00"/>
                </a:solidFill>
              </a:rPr>
              <a:t>Step 2: Evaluating Data Quality and Relevance:</a:t>
            </a:r>
          </a:p>
          <a:p>
            <a:pPr marL="285750" indent="-285750">
              <a:lnSpc>
                <a:spcPct val="200000"/>
              </a:lnSpc>
              <a:buFont typeface="Wingdings" panose="05000000000000000000" pitchFamily="2" charset="2"/>
              <a:buChar char="v"/>
            </a:pPr>
            <a:r>
              <a:rPr lang="en-GB" b="1"/>
              <a:t>Assess the Credibility</a:t>
            </a:r>
            <a:r>
              <a:rPr lang="en-GB"/>
              <a:t>: Who collected the data? What was the purpose?</a:t>
            </a:r>
          </a:p>
          <a:p>
            <a:pPr marL="285750" indent="-285750">
              <a:lnSpc>
                <a:spcPct val="200000"/>
              </a:lnSpc>
              <a:buFont typeface="Wingdings" panose="05000000000000000000" pitchFamily="2" charset="2"/>
              <a:buChar char="v"/>
            </a:pPr>
            <a:r>
              <a:rPr lang="en-GB" b="1"/>
              <a:t>Check for Bias</a:t>
            </a:r>
            <a:r>
              <a:rPr lang="en-GB"/>
              <a:t>: Were there any methodological limitations in the original study?</a:t>
            </a:r>
          </a:p>
          <a:p>
            <a:pPr marL="285750" indent="-285750">
              <a:lnSpc>
                <a:spcPct val="200000"/>
              </a:lnSpc>
              <a:buFont typeface="Wingdings" panose="05000000000000000000" pitchFamily="2" charset="2"/>
              <a:buChar char="v"/>
            </a:pPr>
            <a:r>
              <a:rPr lang="en-GB" b="1"/>
              <a:t>Determine Completeness</a:t>
            </a:r>
            <a:r>
              <a:rPr lang="en-GB"/>
              <a:t>: Are there missing details or important contextual information?</a:t>
            </a:r>
          </a:p>
        </p:txBody>
      </p:sp>
    </p:spTree>
    <p:extLst>
      <p:ext uri="{BB962C8B-B14F-4D97-AF65-F5344CB8AC3E}">
        <p14:creationId xmlns:p14="http://schemas.microsoft.com/office/powerpoint/2010/main" val="41241357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645E3D-4773-4F01-BDBF-0A46E3FD652B}"/>
              </a:ext>
            </a:extLst>
          </p:cNvPr>
          <p:cNvSpPr txBox="1"/>
          <p:nvPr/>
        </p:nvSpPr>
        <p:spPr>
          <a:xfrm>
            <a:off x="257907" y="353938"/>
            <a:ext cx="11676185" cy="1865254"/>
          </a:xfrm>
          <a:prstGeom prst="rect">
            <a:avLst/>
          </a:prstGeom>
          <a:noFill/>
        </p:spPr>
        <p:txBody>
          <a:bodyPr wrap="square">
            <a:spAutoFit/>
          </a:bodyPr>
          <a:lstStyle/>
          <a:p>
            <a:r>
              <a:rPr lang="en-GB" sz="3200" b="1">
                <a:solidFill>
                  <a:srgbClr val="FFFF00"/>
                </a:solidFill>
              </a:rPr>
              <a:t>Step 3: Preparing the Data for Analysis:</a:t>
            </a:r>
          </a:p>
          <a:p>
            <a:endParaRPr lang="en-GB" sz="3200" b="1">
              <a:solidFill>
                <a:srgbClr val="FFFF00"/>
              </a:solidFill>
            </a:endParaRPr>
          </a:p>
          <a:p>
            <a:pPr marL="285750" indent="-285750">
              <a:lnSpc>
                <a:spcPct val="150000"/>
              </a:lnSpc>
              <a:buFont typeface="Wingdings" panose="05000000000000000000" pitchFamily="2" charset="2"/>
              <a:buChar char="v"/>
            </a:pPr>
            <a:r>
              <a:rPr lang="en-GB"/>
              <a:t>Convert data into a structured format (e.g., categorise interview transcripts, summarise reports).</a:t>
            </a:r>
          </a:p>
          <a:p>
            <a:pPr marL="285750" indent="-285750">
              <a:lnSpc>
                <a:spcPct val="150000"/>
              </a:lnSpc>
              <a:buFont typeface="Wingdings" panose="05000000000000000000" pitchFamily="2" charset="2"/>
              <a:buChar char="v"/>
            </a:pPr>
            <a:r>
              <a:rPr lang="en-GB"/>
              <a:t>Remove irrelevant sections and organise data based on emerging themes.</a:t>
            </a:r>
          </a:p>
        </p:txBody>
      </p:sp>
      <p:pic>
        <p:nvPicPr>
          <p:cNvPr id="4" name="Image 0" descr="preencoded.png">
            <a:extLst>
              <a:ext uri="{FF2B5EF4-FFF2-40B4-BE49-F238E27FC236}">
                <a16:creationId xmlns:a16="http://schemas.microsoft.com/office/drawing/2014/main" id="{DB21B002-36BD-4172-9BF9-537770DBD371}"/>
              </a:ext>
            </a:extLst>
          </p:cNvPr>
          <p:cNvPicPr>
            <a:picLocks noChangeAspect="1"/>
          </p:cNvPicPr>
          <p:nvPr/>
        </p:nvPicPr>
        <p:blipFill>
          <a:blip r:embed="rId2"/>
          <a:stretch>
            <a:fillRect/>
          </a:stretch>
        </p:blipFill>
        <p:spPr>
          <a:xfrm>
            <a:off x="-1" y="4495304"/>
            <a:ext cx="12192000" cy="2362696"/>
          </a:xfrm>
          <a:prstGeom prst="rect">
            <a:avLst/>
          </a:prstGeom>
        </p:spPr>
      </p:pic>
    </p:spTree>
    <p:extLst>
      <p:ext uri="{BB962C8B-B14F-4D97-AF65-F5344CB8AC3E}">
        <p14:creationId xmlns:p14="http://schemas.microsoft.com/office/powerpoint/2010/main" val="39020360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F41C5F-F9EE-44C4-9CA2-CE23E54452C7}"/>
              </a:ext>
            </a:extLst>
          </p:cNvPr>
          <p:cNvSpPr txBox="1"/>
          <p:nvPr/>
        </p:nvSpPr>
        <p:spPr>
          <a:xfrm>
            <a:off x="253511" y="559934"/>
            <a:ext cx="11684977" cy="4912242"/>
          </a:xfrm>
          <a:prstGeom prst="rect">
            <a:avLst/>
          </a:prstGeom>
          <a:noFill/>
        </p:spPr>
        <p:txBody>
          <a:bodyPr wrap="square">
            <a:spAutoFit/>
          </a:bodyPr>
          <a:lstStyle/>
          <a:p>
            <a:r>
              <a:rPr lang="en-GB" sz="3200" b="1" dirty="0">
                <a:solidFill>
                  <a:srgbClr val="FFFF00"/>
                </a:solidFill>
              </a:rPr>
              <a:t>Step 4: Coding and Thematic Analysis:</a:t>
            </a:r>
          </a:p>
          <a:p>
            <a:endParaRPr lang="en-GB" sz="3200" b="1" dirty="0">
              <a:solidFill>
                <a:srgbClr val="FFFF00"/>
              </a:solidFill>
            </a:endParaRPr>
          </a:p>
          <a:p>
            <a:r>
              <a:rPr lang="en-GB" dirty="0"/>
              <a:t>Just like in primary qualitative analysis, coding is applied to identify patterns and themes:</a:t>
            </a:r>
          </a:p>
          <a:p>
            <a:endParaRPr lang="en-GB" dirty="0"/>
          </a:p>
          <a:p>
            <a:pPr>
              <a:lnSpc>
                <a:spcPct val="150000"/>
              </a:lnSpc>
              <a:buFont typeface="+mj-lt"/>
              <a:buAutoNum type="arabicPeriod"/>
            </a:pPr>
            <a:r>
              <a:rPr lang="en-GB" b="1" dirty="0"/>
              <a:t>Open Coding</a:t>
            </a:r>
            <a:r>
              <a:rPr lang="en-GB" dirty="0"/>
              <a:t> – Assigning initial labels to data.</a:t>
            </a:r>
          </a:p>
          <a:p>
            <a:pPr>
              <a:lnSpc>
                <a:spcPct val="150000"/>
              </a:lnSpc>
              <a:buFont typeface="+mj-lt"/>
              <a:buAutoNum type="arabicPeriod"/>
            </a:pPr>
            <a:r>
              <a:rPr lang="en-GB" b="1" dirty="0"/>
              <a:t>Axial Coding</a:t>
            </a:r>
            <a:r>
              <a:rPr lang="en-GB" dirty="0"/>
              <a:t> – Grouping related codes into categories.</a:t>
            </a:r>
          </a:p>
          <a:p>
            <a:pPr>
              <a:lnSpc>
                <a:spcPct val="150000"/>
              </a:lnSpc>
              <a:buFont typeface="+mj-lt"/>
              <a:buAutoNum type="arabicPeriod"/>
            </a:pPr>
            <a:r>
              <a:rPr lang="en-GB" b="1" dirty="0"/>
              <a:t>Selective Coding</a:t>
            </a:r>
            <a:r>
              <a:rPr lang="en-GB" dirty="0"/>
              <a:t> – Identifying overarching themes.</a:t>
            </a:r>
          </a:p>
          <a:p>
            <a:pPr>
              <a:buFont typeface="+mj-lt"/>
              <a:buAutoNum type="arabicPeriod"/>
            </a:pPr>
            <a:endParaRPr lang="en-GB" dirty="0"/>
          </a:p>
          <a:p>
            <a:r>
              <a:rPr lang="en-GB" b="1" dirty="0">
                <a:solidFill>
                  <a:srgbClr val="FFFF00"/>
                </a:solidFill>
              </a:rPr>
              <a:t>For example, if analysing historical letters from World War II, themes might include:</a:t>
            </a:r>
          </a:p>
          <a:p>
            <a:endParaRPr lang="en-GB" dirty="0"/>
          </a:p>
          <a:p>
            <a:pPr marL="342900" indent="-342900">
              <a:lnSpc>
                <a:spcPct val="150000"/>
              </a:lnSpc>
              <a:buFont typeface="+mj-lt"/>
              <a:buAutoNum type="arabicPeriod"/>
            </a:pPr>
            <a:r>
              <a:rPr lang="en-GB" b="1" dirty="0"/>
              <a:t>Fear and Anxiety</a:t>
            </a:r>
            <a:r>
              <a:rPr lang="en-GB" dirty="0"/>
              <a:t> (e.g., expressions of uncertainty about the future).</a:t>
            </a:r>
          </a:p>
          <a:p>
            <a:pPr marL="342900" indent="-342900">
              <a:lnSpc>
                <a:spcPct val="150000"/>
              </a:lnSpc>
              <a:buFont typeface="+mj-lt"/>
              <a:buAutoNum type="arabicPeriod"/>
            </a:pPr>
            <a:r>
              <a:rPr lang="en-GB" b="1" dirty="0"/>
              <a:t>Social Connections</a:t>
            </a:r>
            <a:r>
              <a:rPr lang="en-GB" dirty="0"/>
              <a:t> (e.g., importance of family and support).</a:t>
            </a:r>
          </a:p>
          <a:p>
            <a:pPr marL="342900" indent="-342900">
              <a:lnSpc>
                <a:spcPct val="150000"/>
              </a:lnSpc>
              <a:buFont typeface="+mj-lt"/>
              <a:buAutoNum type="arabicPeriod"/>
            </a:pPr>
            <a:r>
              <a:rPr lang="en-GB" b="1" dirty="0"/>
              <a:t>War-time Adaptations</a:t>
            </a:r>
            <a:r>
              <a:rPr lang="en-GB" dirty="0"/>
              <a:t> (e.g., rationing, survival strategies).</a:t>
            </a:r>
          </a:p>
        </p:txBody>
      </p:sp>
    </p:spTree>
    <p:extLst>
      <p:ext uri="{BB962C8B-B14F-4D97-AF65-F5344CB8AC3E}">
        <p14:creationId xmlns:p14="http://schemas.microsoft.com/office/powerpoint/2010/main" val="26224921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73387FF-72A3-458C-9AC5-950564880CB4}"/>
              </a:ext>
            </a:extLst>
          </p:cNvPr>
          <p:cNvSpPr txBox="1"/>
          <p:nvPr/>
        </p:nvSpPr>
        <p:spPr>
          <a:xfrm>
            <a:off x="253510" y="69574"/>
            <a:ext cx="11684977" cy="4327467"/>
          </a:xfrm>
          <a:prstGeom prst="rect">
            <a:avLst/>
          </a:prstGeom>
          <a:noFill/>
        </p:spPr>
        <p:txBody>
          <a:bodyPr wrap="square">
            <a:spAutoFit/>
          </a:bodyPr>
          <a:lstStyle/>
          <a:p>
            <a:r>
              <a:rPr lang="en-GB" sz="2800" b="1" dirty="0">
                <a:solidFill>
                  <a:srgbClr val="FFFF00"/>
                </a:solidFill>
              </a:rPr>
              <a:t>Step 5: Interpretation and Contextualisation:</a:t>
            </a:r>
          </a:p>
          <a:p>
            <a:endParaRPr lang="en-GB" sz="2800" b="1" dirty="0">
              <a:solidFill>
                <a:srgbClr val="FFFF00"/>
              </a:solidFill>
            </a:endParaRPr>
          </a:p>
          <a:p>
            <a:pPr marL="285750" indent="-285750">
              <a:lnSpc>
                <a:spcPct val="150000"/>
              </a:lnSpc>
              <a:buFont typeface="Wingdings" panose="05000000000000000000" pitchFamily="2" charset="2"/>
              <a:buChar char="v"/>
            </a:pPr>
            <a:r>
              <a:rPr lang="en-GB" dirty="0"/>
              <a:t>Compare the findings with the original study’s purpose.</a:t>
            </a:r>
          </a:p>
          <a:p>
            <a:pPr marL="285750" indent="-285750">
              <a:lnSpc>
                <a:spcPct val="150000"/>
              </a:lnSpc>
              <a:buFont typeface="Wingdings" panose="05000000000000000000" pitchFamily="2" charset="2"/>
              <a:buChar char="v"/>
            </a:pPr>
            <a:r>
              <a:rPr lang="en-GB" dirty="0"/>
              <a:t>Interpret themes in light of new research questions.</a:t>
            </a:r>
          </a:p>
          <a:p>
            <a:pPr marL="285750" indent="-285750">
              <a:lnSpc>
                <a:spcPct val="150000"/>
              </a:lnSpc>
              <a:buFont typeface="Wingdings" panose="05000000000000000000" pitchFamily="2" charset="2"/>
              <a:buChar char="v"/>
            </a:pPr>
            <a:r>
              <a:rPr lang="en-GB" dirty="0"/>
              <a:t>Relate findings to broader theoretical or societal frameworks.</a:t>
            </a:r>
          </a:p>
          <a:p>
            <a:pPr>
              <a:buFont typeface="Arial" panose="020B0604020202020204" pitchFamily="34" charset="0"/>
              <a:buChar char="•"/>
            </a:pPr>
            <a:endParaRPr lang="en-GB" sz="1600" dirty="0"/>
          </a:p>
          <a:p>
            <a:r>
              <a:rPr lang="en-GB" sz="2800" b="1" dirty="0">
                <a:solidFill>
                  <a:srgbClr val="FFFF00"/>
                </a:solidFill>
              </a:rPr>
              <a:t>Step 6: Reporting and Presenting Findings:</a:t>
            </a:r>
          </a:p>
          <a:p>
            <a:endParaRPr lang="en-GB" sz="1600" b="1" dirty="0"/>
          </a:p>
          <a:p>
            <a:pPr marL="285750" indent="-285750">
              <a:lnSpc>
                <a:spcPct val="150000"/>
              </a:lnSpc>
              <a:buFont typeface="Wingdings" panose="05000000000000000000" pitchFamily="2" charset="2"/>
              <a:buChar char="v"/>
            </a:pPr>
            <a:r>
              <a:rPr lang="en-GB" dirty="0"/>
              <a:t>Use </a:t>
            </a:r>
            <a:r>
              <a:rPr lang="en-GB" b="1" dirty="0"/>
              <a:t>quotes</a:t>
            </a:r>
            <a:r>
              <a:rPr lang="en-GB" dirty="0"/>
              <a:t> and </a:t>
            </a:r>
            <a:r>
              <a:rPr lang="en-GB" b="1" dirty="0"/>
              <a:t>examples</a:t>
            </a:r>
            <a:r>
              <a:rPr lang="en-GB" dirty="0"/>
              <a:t> to illustrate themes.</a:t>
            </a:r>
          </a:p>
          <a:p>
            <a:pPr marL="285750" indent="-285750">
              <a:lnSpc>
                <a:spcPct val="150000"/>
              </a:lnSpc>
              <a:buFont typeface="Wingdings" panose="05000000000000000000" pitchFamily="2" charset="2"/>
              <a:buChar char="v"/>
            </a:pPr>
            <a:r>
              <a:rPr lang="en-GB" dirty="0"/>
              <a:t>Discuss how secondary analysis contributes new insights.</a:t>
            </a:r>
          </a:p>
          <a:p>
            <a:pPr marL="285750" indent="-285750">
              <a:lnSpc>
                <a:spcPct val="150000"/>
              </a:lnSpc>
              <a:buFont typeface="Wingdings" panose="05000000000000000000" pitchFamily="2" charset="2"/>
              <a:buChar char="v"/>
            </a:pPr>
            <a:r>
              <a:rPr lang="en-GB" dirty="0"/>
              <a:t>Address limitations and suggest areas for further research.</a:t>
            </a:r>
          </a:p>
        </p:txBody>
      </p:sp>
      <p:pic>
        <p:nvPicPr>
          <p:cNvPr id="3" name="Image 0" descr="preencoded.png">
            <a:extLst>
              <a:ext uri="{FF2B5EF4-FFF2-40B4-BE49-F238E27FC236}">
                <a16:creationId xmlns:a16="http://schemas.microsoft.com/office/drawing/2014/main" id="{9985F6AF-FB3B-454C-965E-EFB0E68D9B2B}"/>
              </a:ext>
            </a:extLst>
          </p:cNvPr>
          <p:cNvPicPr>
            <a:picLocks noChangeAspect="1"/>
          </p:cNvPicPr>
          <p:nvPr/>
        </p:nvPicPr>
        <p:blipFill>
          <a:blip r:embed="rId2"/>
          <a:stretch>
            <a:fillRect/>
          </a:stretch>
        </p:blipFill>
        <p:spPr>
          <a:xfrm>
            <a:off x="0" y="4495304"/>
            <a:ext cx="12192000" cy="2362696"/>
          </a:xfrm>
          <a:prstGeom prst="rect">
            <a:avLst/>
          </a:prstGeom>
        </p:spPr>
      </p:pic>
    </p:spTree>
    <p:extLst>
      <p:ext uri="{BB962C8B-B14F-4D97-AF65-F5344CB8AC3E}">
        <p14:creationId xmlns:p14="http://schemas.microsoft.com/office/powerpoint/2010/main" val="36875078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8EC0A0-D5C0-4C83-9A66-68C6D9579F3D}"/>
              </a:ext>
            </a:extLst>
          </p:cNvPr>
          <p:cNvSpPr txBox="1"/>
          <p:nvPr/>
        </p:nvSpPr>
        <p:spPr>
          <a:xfrm>
            <a:off x="222005" y="278833"/>
            <a:ext cx="11747989" cy="6063198"/>
          </a:xfrm>
          <a:prstGeom prst="rect">
            <a:avLst/>
          </a:prstGeom>
          <a:noFill/>
        </p:spPr>
        <p:txBody>
          <a:bodyPr wrap="square">
            <a:spAutoFit/>
          </a:bodyPr>
          <a:lstStyle/>
          <a:p>
            <a:r>
              <a:rPr lang="en-GB" sz="2800" b="1">
                <a:solidFill>
                  <a:srgbClr val="FFFF00"/>
                </a:solidFill>
              </a:rPr>
              <a:t>Example of Qualitative Secondary Data Analysis:</a:t>
            </a:r>
          </a:p>
          <a:p>
            <a:r>
              <a:rPr lang="en-GB" b="1"/>
              <a:t>Research Question:</a:t>
            </a:r>
          </a:p>
          <a:p>
            <a:r>
              <a:rPr lang="en-GB" i="1"/>
              <a:t>"How did women experience and describe their role in the workforce during the 1950s?"</a:t>
            </a:r>
            <a:endParaRPr lang="en-GB"/>
          </a:p>
          <a:p>
            <a:endParaRPr lang="en-GB" b="1"/>
          </a:p>
          <a:p>
            <a:r>
              <a:rPr lang="en-GB" b="1"/>
              <a:t>Secondary Data Source:</a:t>
            </a:r>
          </a:p>
          <a:p>
            <a:pPr>
              <a:buFont typeface="Arial" panose="020B0604020202020204" pitchFamily="34" charset="0"/>
              <a:buChar char="•"/>
            </a:pPr>
            <a:r>
              <a:rPr lang="en-GB"/>
              <a:t>Archival </a:t>
            </a:r>
            <a:r>
              <a:rPr lang="en-GB" b="1"/>
              <a:t>diary entries</a:t>
            </a:r>
            <a:r>
              <a:rPr lang="en-GB"/>
              <a:t> and </a:t>
            </a:r>
            <a:r>
              <a:rPr lang="en-GB" b="1"/>
              <a:t>interviews</a:t>
            </a:r>
            <a:r>
              <a:rPr lang="en-GB"/>
              <a:t> from the 1950s.</a:t>
            </a:r>
          </a:p>
          <a:p>
            <a:endParaRPr lang="en-GB" b="1"/>
          </a:p>
          <a:p>
            <a:r>
              <a:rPr lang="en-GB" b="1">
                <a:solidFill>
                  <a:srgbClr val="FFFF00"/>
                </a:solidFill>
              </a:rPr>
              <a:t>Coding and Thematic Analysis:</a:t>
            </a:r>
          </a:p>
          <a:p>
            <a:pPr>
              <a:buFont typeface="+mj-lt"/>
              <a:buAutoNum type="arabicPeriod"/>
            </a:pPr>
            <a:r>
              <a:rPr lang="en-GB" b="1">
                <a:solidFill>
                  <a:srgbClr val="FFFF00"/>
                </a:solidFill>
              </a:rPr>
              <a:t>Codes:</a:t>
            </a:r>
            <a:endParaRPr lang="en-GB">
              <a:solidFill>
                <a:srgbClr val="FFFF00"/>
              </a:solidFill>
            </a:endParaRPr>
          </a:p>
          <a:p>
            <a:pPr marL="742950" lvl="1" indent="-285750">
              <a:buFont typeface="+mj-lt"/>
              <a:buAutoNum type="arabicPeriod"/>
            </a:pPr>
            <a:r>
              <a:rPr lang="en-GB"/>
              <a:t>"Limited job opportunities"</a:t>
            </a:r>
          </a:p>
          <a:p>
            <a:pPr marL="742950" lvl="1" indent="-285750">
              <a:buFont typeface="+mj-lt"/>
              <a:buAutoNum type="arabicPeriod"/>
            </a:pPr>
            <a:r>
              <a:rPr lang="en-GB"/>
              <a:t>"Expectation to be housewives"</a:t>
            </a:r>
          </a:p>
          <a:p>
            <a:pPr marL="742950" lvl="1" indent="-285750">
              <a:buFont typeface="+mj-lt"/>
              <a:buAutoNum type="arabicPeriod"/>
            </a:pPr>
            <a:r>
              <a:rPr lang="en-GB"/>
              <a:t>"Struggles with work-life balance“</a:t>
            </a:r>
          </a:p>
          <a:p>
            <a:pPr marL="742950" lvl="1" indent="-285750">
              <a:buFont typeface="+mj-lt"/>
              <a:buAutoNum type="arabicPeriod"/>
            </a:pPr>
            <a:endParaRPr lang="en-GB"/>
          </a:p>
          <a:p>
            <a:pPr>
              <a:buFont typeface="+mj-lt"/>
              <a:buAutoNum type="arabicPeriod"/>
            </a:pPr>
            <a:r>
              <a:rPr lang="en-GB" b="1">
                <a:solidFill>
                  <a:srgbClr val="FFFF00"/>
                </a:solidFill>
              </a:rPr>
              <a:t>Themes Identified:</a:t>
            </a:r>
            <a:endParaRPr lang="en-GB">
              <a:solidFill>
                <a:srgbClr val="FFFF00"/>
              </a:solidFill>
            </a:endParaRPr>
          </a:p>
          <a:p>
            <a:pPr marL="742950" lvl="1" indent="-285750">
              <a:buFont typeface="+mj-lt"/>
              <a:buAutoNum type="arabicPeriod"/>
            </a:pPr>
            <a:r>
              <a:rPr lang="en-GB" b="1"/>
              <a:t>Gendered Work Expectations</a:t>
            </a:r>
            <a:r>
              <a:rPr lang="en-GB"/>
              <a:t> – Women face societal pressure to prioritise family over careers.</a:t>
            </a:r>
          </a:p>
          <a:p>
            <a:pPr marL="742950" lvl="1" indent="-285750">
              <a:buFont typeface="+mj-lt"/>
              <a:buAutoNum type="arabicPeriod"/>
            </a:pPr>
            <a:r>
              <a:rPr lang="en-GB" b="1"/>
              <a:t>Barriers to Career Advancement</a:t>
            </a:r>
            <a:r>
              <a:rPr lang="en-GB"/>
              <a:t> – Limited promotions, lower wages, and workplace discrimination.</a:t>
            </a:r>
          </a:p>
          <a:p>
            <a:pPr marL="742950" lvl="1" indent="-285750">
              <a:buFont typeface="+mj-lt"/>
              <a:buAutoNum type="arabicPeriod"/>
            </a:pPr>
            <a:r>
              <a:rPr lang="en-GB" b="1"/>
              <a:t>Changing Attitudes Toward Work</a:t>
            </a:r>
            <a:r>
              <a:rPr lang="en-GB"/>
              <a:t> – Some women expressed a desire for more independence.</a:t>
            </a:r>
          </a:p>
          <a:p>
            <a:pPr marL="742950" lvl="1" indent="-285750">
              <a:buFont typeface="+mj-lt"/>
              <a:buAutoNum type="arabicPeriod"/>
            </a:pPr>
            <a:endParaRPr lang="en-GB"/>
          </a:p>
          <a:p>
            <a:r>
              <a:rPr lang="en-GB" b="1">
                <a:solidFill>
                  <a:srgbClr val="FFFF00"/>
                </a:solidFill>
              </a:rPr>
              <a:t>3. Interpretation:</a:t>
            </a:r>
          </a:p>
          <a:p>
            <a:pPr>
              <a:buFont typeface="Arial" panose="020B0604020202020204" pitchFamily="34" charset="0"/>
              <a:buChar char="•"/>
            </a:pPr>
            <a:r>
              <a:rPr lang="en-GB"/>
              <a:t>The analysis reveals how workplace gender roles in the 1950s shaped future policies on gender equality.</a:t>
            </a:r>
          </a:p>
          <a:p>
            <a:pPr>
              <a:buFont typeface="Arial" panose="020B0604020202020204" pitchFamily="34" charset="0"/>
              <a:buChar char="•"/>
            </a:pPr>
            <a:r>
              <a:rPr lang="en-GB"/>
              <a:t>Provides historical insight into women’s career struggles that are still relevant today.</a:t>
            </a:r>
          </a:p>
        </p:txBody>
      </p:sp>
    </p:spTree>
    <p:extLst>
      <p:ext uri="{BB962C8B-B14F-4D97-AF65-F5344CB8AC3E}">
        <p14:creationId xmlns:p14="http://schemas.microsoft.com/office/powerpoint/2010/main" val="18032892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8F1D61-885E-45E1-83C8-8F42A18E20A0}"/>
              </a:ext>
            </a:extLst>
          </p:cNvPr>
          <p:cNvSpPr txBox="1"/>
          <p:nvPr/>
        </p:nvSpPr>
        <p:spPr>
          <a:xfrm>
            <a:off x="324168" y="380998"/>
            <a:ext cx="11781692" cy="3453253"/>
          </a:xfrm>
          <a:prstGeom prst="rect">
            <a:avLst/>
          </a:prstGeom>
          <a:noFill/>
        </p:spPr>
        <p:txBody>
          <a:bodyPr wrap="square">
            <a:spAutoFit/>
          </a:bodyPr>
          <a:lstStyle/>
          <a:p>
            <a:r>
              <a:rPr lang="en-GB" sz="3200" b="1" dirty="0">
                <a:solidFill>
                  <a:srgbClr val="FFFF00"/>
                </a:solidFill>
              </a:rPr>
              <a:t>Challenges of Qualitative Secondary Data Analysis:</a:t>
            </a:r>
          </a:p>
          <a:p>
            <a:endParaRPr lang="en-GB" sz="3200" b="1" dirty="0">
              <a:solidFill>
                <a:srgbClr val="FFFF00"/>
              </a:solidFill>
            </a:endParaRPr>
          </a:p>
          <a:p>
            <a:pPr marL="342900" indent="-342900">
              <a:lnSpc>
                <a:spcPct val="200000"/>
              </a:lnSpc>
              <a:buFont typeface="Wingdings" panose="05000000000000000000" pitchFamily="2" charset="2"/>
              <a:buChar char="v"/>
            </a:pPr>
            <a:r>
              <a:rPr lang="en-GB" sz="2000" b="1" dirty="0"/>
              <a:t>Lack of Context</a:t>
            </a:r>
            <a:r>
              <a:rPr lang="en-GB" sz="2000" dirty="0"/>
              <a:t> – Some data may not include full background details.</a:t>
            </a:r>
          </a:p>
          <a:p>
            <a:pPr marL="342900" indent="-342900">
              <a:lnSpc>
                <a:spcPct val="200000"/>
              </a:lnSpc>
              <a:buFont typeface="Wingdings" panose="05000000000000000000" pitchFamily="2" charset="2"/>
              <a:buChar char="v"/>
            </a:pPr>
            <a:r>
              <a:rPr lang="en-GB" sz="2000" b="1" dirty="0"/>
              <a:t>Data Bias</a:t>
            </a:r>
            <a:r>
              <a:rPr lang="en-GB" sz="2000" dirty="0"/>
              <a:t> – The original researcher’s perspective may influence data collection.</a:t>
            </a:r>
          </a:p>
          <a:p>
            <a:pPr marL="342900" indent="-342900">
              <a:lnSpc>
                <a:spcPct val="200000"/>
              </a:lnSpc>
              <a:buFont typeface="Wingdings" panose="05000000000000000000" pitchFamily="2" charset="2"/>
              <a:buChar char="v"/>
            </a:pPr>
            <a:r>
              <a:rPr lang="en-GB" sz="2000" b="1" dirty="0"/>
              <a:t>Ethical Concerns</a:t>
            </a:r>
            <a:r>
              <a:rPr lang="en-GB" sz="2000" dirty="0"/>
              <a:t> – Some datasets require special permissions to use.</a:t>
            </a:r>
          </a:p>
          <a:p>
            <a:pPr marL="342900" indent="-342900">
              <a:lnSpc>
                <a:spcPct val="200000"/>
              </a:lnSpc>
              <a:buFont typeface="Wingdings" panose="05000000000000000000" pitchFamily="2" charset="2"/>
              <a:buChar char="v"/>
            </a:pPr>
            <a:r>
              <a:rPr lang="en-GB" sz="2000" b="1" dirty="0"/>
              <a:t>Difficulty in Reinterpreting Data</a:t>
            </a:r>
            <a:r>
              <a:rPr lang="en-GB" sz="2000" dirty="0"/>
              <a:t> – The original data may not fully address new research questions</a:t>
            </a:r>
            <a:r>
              <a:rPr lang="en-GB" dirty="0"/>
              <a:t>.</a:t>
            </a:r>
          </a:p>
        </p:txBody>
      </p:sp>
      <p:pic>
        <p:nvPicPr>
          <p:cNvPr id="4" name="Image 0" descr="preencoded.png">
            <a:extLst>
              <a:ext uri="{FF2B5EF4-FFF2-40B4-BE49-F238E27FC236}">
                <a16:creationId xmlns:a16="http://schemas.microsoft.com/office/drawing/2014/main" id="{613871F6-8896-48F3-9536-062AB012ADCE}"/>
              </a:ext>
            </a:extLst>
          </p:cNvPr>
          <p:cNvPicPr>
            <a:picLocks noChangeAspect="1"/>
          </p:cNvPicPr>
          <p:nvPr/>
        </p:nvPicPr>
        <p:blipFill>
          <a:blip r:embed="rId2"/>
          <a:stretch>
            <a:fillRect/>
          </a:stretch>
        </p:blipFill>
        <p:spPr>
          <a:xfrm>
            <a:off x="0" y="4492487"/>
            <a:ext cx="12206541" cy="2365513"/>
          </a:xfrm>
          <a:prstGeom prst="rect">
            <a:avLst/>
          </a:prstGeom>
        </p:spPr>
      </p:pic>
    </p:spTree>
    <p:extLst>
      <p:ext uri="{BB962C8B-B14F-4D97-AF65-F5344CB8AC3E}">
        <p14:creationId xmlns:p14="http://schemas.microsoft.com/office/powerpoint/2010/main" val="230210837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36</TotalTime>
  <Words>3425</Words>
  <Application>Microsoft Office PowerPoint</Application>
  <PresentationFormat>Widescreen</PresentationFormat>
  <Paragraphs>416</Paragraphs>
  <Slides>43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Calibri</vt:lpstr>
      <vt:lpstr>Calibri Light</vt:lpstr>
      <vt:lpstr>Wingdings</vt:lpstr>
      <vt:lpstr>Office Theme</vt:lpstr>
      <vt:lpstr>Qualitative Data Analysis?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Qualitative Data Analysis?</dc:title>
  <dc:creator>Navid Nasirpourosgoei</dc:creator>
  <cp:lastModifiedBy>Navid Nasirpourosgoei</cp:lastModifiedBy>
  <cp:revision>4</cp:revision>
  <dcterms:created xsi:type="dcterms:W3CDTF">2025-02-28T18:38:15Z</dcterms:created>
  <dcterms:modified xsi:type="dcterms:W3CDTF">2025-02-28T22:28:30Z</dcterms:modified>
</cp:coreProperties>
</file>