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3" d="100"/>
          <a:sy n="93" d="100"/>
        </p:scale>
        <p:origin x="-19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interSettings" Target="printerSettings/printerSettings1.bin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0D0C93A-69ED-0845-B93C-99BCE88F3FFD}" type="datetimeFigureOut">
              <a:rPr lang="en-US" smtClean="0"/>
              <a:t>08/04/2015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FD7FB04-9747-3C44-A8EF-DD0828B3907D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2399908"/>
            <a:ext cx="7406640" cy="1472184"/>
          </a:xfrm>
        </p:spPr>
        <p:txBody>
          <a:bodyPr/>
          <a:lstStyle/>
          <a:p>
            <a:pPr algn="ctr"/>
            <a:r>
              <a:rPr lang="en-US" dirty="0" smtClean="0"/>
              <a:t>Computational Thinking</a:t>
            </a:r>
            <a:br>
              <a:rPr lang="en-US" dirty="0" smtClean="0"/>
            </a:br>
            <a:r>
              <a:rPr lang="en-US" dirty="0" smtClean="0"/>
              <a:t>M4COMP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72421" y="6488668"/>
            <a:ext cx="149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Term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0433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Decision Making - Branching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Simple if…else</a:t>
            </a:r>
          </a:p>
          <a:p>
            <a:pPr lvl="1" algn="just"/>
            <a:r>
              <a:rPr lang="en-US" dirty="0" smtClean="0"/>
              <a:t>used when there are two possibilities</a:t>
            </a:r>
          </a:p>
          <a:p>
            <a:pPr algn="just"/>
            <a:r>
              <a:rPr lang="en-US" dirty="0" smtClean="0"/>
              <a:t>Nested if and Ladder if</a:t>
            </a:r>
          </a:p>
          <a:p>
            <a:pPr lvl="1" algn="just"/>
            <a:r>
              <a:rPr lang="en-US" dirty="0" smtClean="0"/>
              <a:t>used with more than two possibilities</a:t>
            </a:r>
          </a:p>
          <a:p>
            <a:pPr algn="just"/>
            <a:r>
              <a:rPr lang="en-US" dirty="0" smtClean="0"/>
              <a:t>Switch</a:t>
            </a:r>
          </a:p>
          <a:p>
            <a:pPr lvl="1" algn="just"/>
            <a:r>
              <a:rPr lang="en-US" dirty="0" smtClean="0"/>
              <a:t>multiple branch statement</a:t>
            </a:r>
          </a:p>
          <a:p>
            <a:pPr algn="just"/>
            <a:endParaRPr lang="en-US" dirty="0" smtClean="0"/>
          </a:p>
          <a:p>
            <a:pPr lvl="1"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0849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Simple if…else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US" dirty="0" smtClean="0"/>
              <a:t>Syntax:</a:t>
            </a:r>
          </a:p>
          <a:p>
            <a:pPr marL="402336" lvl="1" indent="0" algn="just">
              <a:lnSpc>
                <a:spcPct val="60000"/>
              </a:lnSpc>
              <a:buNone/>
            </a:pPr>
            <a:r>
              <a:rPr lang="en-US" dirty="0"/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if(</a:t>
            </a:r>
            <a:r>
              <a:rPr lang="en-US" sz="2400" dirty="0" err="1" smtClean="0">
                <a:solidFill>
                  <a:srgbClr val="FF0000"/>
                </a:solidFill>
              </a:rPr>
              <a:t>relational_expression</a:t>
            </a:r>
            <a:r>
              <a:rPr lang="en-US" sz="2400" dirty="0" smtClean="0">
                <a:solidFill>
                  <a:srgbClr val="FF0000"/>
                </a:solidFill>
              </a:rPr>
              <a:t>)</a:t>
            </a:r>
          </a:p>
          <a:p>
            <a:pPr marL="402336" lvl="1" indent="0" algn="just">
              <a:lnSpc>
                <a:spcPct val="60000"/>
              </a:lnSpc>
              <a:buNone/>
            </a:pPr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{</a:t>
            </a:r>
          </a:p>
          <a:p>
            <a:pPr marL="402336" lvl="1" indent="0" algn="just">
              <a:lnSpc>
                <a:spcPct val="60000"/>
              </a:lnSpc>
              <a:buNone/>
            </a:pPr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	//true statement block;</a:t>
            </a:r>
          </a:p>
          <a:p>
            <a:pPr marL="402336" lvl="1" indent="0" algn="just">
              <a:lnSpc>
                <a:spcPct val="60000"/>
              </a:lnSpc>
              <a:buNone/>
            </a:pPr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}</a:t>
            </a:r>
          </a:p>
          <a:p>
            <a:pPr marL="402336" lvl="1" indent="0" algn="just">
              <a:lnSpc>
                <a:spcPct val="60000"/>
              </a:lnSpc>
              <a:buNone/>
            </a:pPr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else</a:t>
            </a:r>
          </a:p>
          <a:p>
            <a:pPr marL="402336" lvl="1" indent="0" algn="just">
              <a:lnSpc>
                <a:spcPct val="60000"/>
              </a:lnSpc>
              <a:buNone/>
            </a:pPr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{</a:t>
            </a:r>
          </a:p>
          <a:p>
            <a:pPr marL="402336" lvl="1" indent="0" algn="just">
              <a:lnSpc>
                <a:spcPct val="60000"/>
              </a:lnSpc>
              <a:buNone/>
            </a:pPr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	//false statement block;</a:t>
            </a:r>
          </a:p>
          <a:p>
            <a:pPr marL="402336" lvl="1" indent="0" algn="just">
              <a:lnSpc>
                <a:spcPct val="60000"/>
              </a:lnSpc>
              <a:buNone/>
            </a:pPr>
            <a:r>
              <a:rPr lang="en-US" sz="2400" dirty="0">
                <a:solidFill>
                  <a:srgbClr val="FF0000"/>
                </a:solidFill>
              </a:rPr>
              <a:t>	</a:t>
            </a:r>
            <a:r>
              <a:rPr lang="en-US" sz="2400" dirty="0" smtClean="0">
                <a:solidFill>
                  <a:srgbClr val="FF0000"/>
                </a:solidFill>
              </a:rPr>
              <a:t>}</a:t>
            </a:r>
          </a:p>
          <a:p>
            <a:pPr algn="just"/>
            <a:r>
              <a:rPr lang="en-US" dirty="0" smtClean="0"/>
              <a:t>Working</a:t>
            </a:r>
          </a:p>
          <a:p>
            <a:pPr lvl="1" algn="just"/>
            <a:r>
              <a:rPr lang="en-US" dirty="0" smtClean="0"/>
              <a:t>if the </a:t>
            </a:r>
            <a:r>
              <a:rPr lang="en-US" dirty="0" err="1" smtClean="0">
                <a:solidFill>
                  <a:srgbClr val="FF0000"/>
                </a:solidFill>
              </a:rPr>
              <a:t>relational_expression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returns the value </a:t>
            </a:r>
            <a:r>
              <a:rPr lang="en-US" dirty="0" smtClean="0">
                <a:solidFill>
                  <a:srgbClr val="FF0000"/>
                </a:solidFill>
              </a:rPr>
              <a:t>“TRUE” </a:t>
            </a:r>
            <a:r>
              <a:rPr lang="en-US" dirty="0"/>
              <a:t>then the </a:t>
            </a:r>
            <a:r>
              <a:rPr lang="en-US" dirty="0">
                <a:solidFill>
                  <a:srgbClr val="FF0000"/>
                </a:solidFill>
              </a:rPr>
              <a:t>true </a:t>
            </a:r>
            <a:r>
              <a:rPr lang="en-US" dirty="0" smtClean="0">
                <a:solidFill>
                  <a:srgbClr val="FF0000"/>
                </a:solidFill>
              </a:rPr>
              <a:t>statement block </a:t>
            </a:r>
            <a:r>
              <a:rPr lang="en-US" dirty="0"/>
              <a:t>will be executed.</a:t>
            </a:r>
          </a:p>
          <a:p>
            <a:pPr lvl="1" algn="just"/>
            <a:r>
              <a:rPr lang="en-US" dirty="0" smtClean="0">
                <a:solidFill>
                  <a:srgbClr val="000000"/>
                </a:solidFill>
              </a:rPr>
              <a:t>if </a:t>
            </a:r>
            <a:r>
              <a:rPr lang="en-US" dirty="0"/>
              <a:t>the </a:t>
            </a:r>
            <a:r>
              <a:rPr lang="en-US" dirty="0" err="1">
                <a:solidFill>
                  <a:srgbClr val="FF0000"/>
                </a:solidFill>
              </a:rPr>
              <a:t>relational_expression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/>
              <a:t>returns the value </a:t>
            </a:r>
            <a:r>
              <a:rPr lang="en-US" dirty="0" smtClean="0">
                <a:solidFill>
                  <a:srgbClr val="FF0000"/>
                </a:solidFill>
              </a:rPr>
              <a:t>“FALSE” </a:t>
            </a:r>
            <a:r>
              <a:rPr lang="en-US" dirty="0"/>
              <a:t>then the </a:t>
            </a:r>
            <a:r>
              <a:rPr lang="en-US" dirty="0" smtClean="0">
                <a:solidFill>
                  <a:srgbClr val="FF0000"/>
                </a:solidFill>
              </a:rPr>
              <a:t>false statement </a:t>
            </a:r>
            <a:r>
              <a:rPr lang="en-US" dirty="0">
                <a:solidFill>
                  <a:srgbClr val="FF0000"/>
                </a:solidFill>
              </a:rPr>
              <a:t>block </a:t>
            </a:r>
            <a:r>
              <a:rPr lang="en-US" dirty="0"/>
              <a:t>will be executed.</a:t>
            </a:r>
          </a:p>
          <a:p>
            <a:pPr lvl="1"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564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Simple if…else - example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82296" indent="0" algn="ctr">
              <a:buNone/>
            </a:pPr>
            <a:r>
              <a:rPr lang="en-US" sz="4000" b="1" dirty="0" smtClean="0"/>
              <a:t>Biggest among two numbers</a:t>
            </a:r>
          </a:p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#include </a:t>
            </a:r>
            <a:r>
              <a:rPr lang="en-US" dirty="0">
                <a:solidFill>
                  <a:srgbClr val="FF0000"/>
                </a:solidFill>
              </a:rPr>
              <a:t>&lt;</a:t>
            </a:r>
            <a:r>
              <a:rPr lang="en-US" dirty="0" err="1">
                <a:solidFill>
                  <a:srgbClr val="FF0000"/>
                </a:solidFill>
              </a:rPr>
              <a:t>iostream</a:t>
            </a:r>
            <a:r>
              <a:rPr lang="en-US" dirty="0">
                <a:solidFill>
                  <a:srgbClr val="FF0000"/>
                </a:solidFill>
              </a:rPr>
              <a:t>&gt;</a:t>
            </a:r>
          </a:p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using namespace </a:t>
            </a:r>
            <a:r>
              <a:rPr lang="en-US" dirty="0" err="1">
                <a:solidFill>
                  <a:srgbClr val="9B009B"/>
                </a:solidFill>
              </a:rPr>
              <a:t>std</a:t>
            </a:r>
            <a:r>
              <a:rPr lang="en-US" dirty="0"/>
              <a:t>;</a:t>
            </a:r>
          </a:p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void</a:t>
            </a:r>
            <a:r>
              <a:rPr lang="en-US" dirty="0"/>
              <a:t> </a:t>
            </a:r>
            <a:r>
              <a:rPr lang="en-US" dirty="0">
                <a:solidFill>
                  <a:srgbClr val="FF0000"/>
                </a:solidFill>
              </a:rPr>
              <a:t>main</a:t>
            </a:r>
            <a:r>
              <a:rPr lang="en-US" dirty="0"/>
              <a:t>()</a:t>
            </a:r>
          </a:p>
          <a:p>
            <a:pPr marL="82296" indent="0">
              <a:buNone/>
            </a:pPr>
            <a:r>
              <a:rPr lang="en-US" dirty="0" smtClean="0"/>
              <a:t>{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>
                <a:solidFill>
                  <a:srgbClr val="3366FF"/>
                </a:solidFill>
              </a:rPr>
              <a:t>int</a:t>
            </a:r>
            <a:r>
              <a:rPr lang="en-US" dirty="0" smtClean="0"/>
              <a:t> no1, no2;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 smtClean="0"/>
              <a:t>cout</a:t>
            </a:r>
            <a:r>
              <a:rPr lang="en-US" dirty="0" smtClean="0"/>
              <a:t>&lt;&lt;</a:t>
            </a:r>
            <a:r>
              <a:rPr lang="en-US" dirty="0" smtClean="0">
                <a:solidFill>
                  <a:srgbClr val="800000"/>
                </a:solidFill>
              </a:rPr>
              <a:t>“Enter two numbers:”</a:t>
            </a:r>
            <a:r>
              <a:rPr lang="en-US" dirty="0" smtClean="0"/>
              <a:t>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 smtClean="0"/>
              <a:t>cin</a:t>
            </a:r>
            <a:r>
              <a:rPr lang="en-US" dirty="0" smtClean="0"/>
              <a:t>&gt;&gt;no1&gt;&gt;no2;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>
                <a:solidFill>
                  <a:srgbClr val="3366FF"/>
                </a:solidFill>
              </a:rPr>
              <a:t>if</a:t>
            </a:r>
            <a:r>
              <a:rPr lang="en-US" dirty="0" smtClean="0"/>
              <a:t>(a&gt;b)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smtClean="0"/>
              <a:t>{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smtClean="0"/>
              <a:t>	</a:t>
            </a:r>
            <a:r>
              <a:rPr lang="en-US" dirty="0" err="1" smtClean="0"/>
              <a:t>cout</a:t>
            </a:r>
            <a:r>
              <a:rPr lang="en-US" dirty="0" smtClean="0"/>
              <a:t>&lt;&lt;no1&lt;&lt;“ is the biggest.”;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smtClean="0"/>
              <a:t>}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>
                <a:solidFill>
                  <a:srgbClr val="3366FF"/>
                </a:solidFill>
              </a:rPr>
              <a:t>else</a:t>
            </a:r>
          </a:p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	</a:t>
            </a:r>
            <a:r>
              <a:rPr lang="en-US" dirty="0" smtClean="0"/>
              <a:t>{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smtClean="0"/>
              <a:t>	</a:t>
            </a:r>
            <a:r>
              <a:rPr lang="en-US" dirty="0" err="1" smtClean="0"/>
              <a:t>cout</a:t>
            </a:r>
            <a:r>
              <a:rPr lang="en-US" dirty="0" smtClean="0"/>
              <a:t>&lt;&lt;no2&lt;&lt;“ is the biggest.”;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smtClean="0"/>
              <a:t>}</a:t>
            </a:r>
          </a:p>
          <a:p>
            <a:pPr marL="82296" indent="0">
              <a:buNone/>
            </a:pPr>
            <a:r>
              <a:rPr lang="en-US" dirty="0" smtClean="0"/>
              <a:t>}</a:t>
            </a:r>
          </a:p>
          <a:p>
            <a:pPr marL="82296" indent="0">
              <a:buNone/>
            </a:pPr>
            <a:endParaRPr lang="en-US" dirty="0"/>
          </a:p>
          <a:p>
            <a:pPr marL="82296" indent="0">
              <a:buNone/>
            </a:pPr>
            <a:r>
              <a:rPr lang="en-US" sz="4000" b="1" dirty="0" smtClean="0"/>
              <a:t>Exercise :</a:t>
            </a:r>
            <a:r>
              <a:rPr lang="en-US" sz="4000" dirty="0" smtClean="0"/>
              <a:t> </a:t>
            </a:r>
            <a:r>
              <a:rPr lang="en-US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Find whether a given number is positive or negative</a:t>
            </a:r>
            <a:endParaRPr lang="en-US" sz="4000" dirty="0" smtClean="0"/>
          </a:p>
          <a:p>
            <a:pPr marL="82296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132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Nested if…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82296" indent="0" algn="ctr">
              <a:lnSpc>
                <a:spcPct val="50000"/>
              </a:lnSpc>
              <a:buNone/>
            </a:pPr>
            <a:r>
              <a:rPr lang="en-US" sz="1800" b="1" dirty="0" smtClean="0"/>
              <a:t>Biggest among three numbers</a:t>
            </a:r>
          </a:p>
          <a:p>
            <a:pPr marL="82296" indent="0">
              <a:lnSpc>
                <a:spcPct val="50000"/>
              </a:lnSpc>
              <a:buNone/>
            </a:pPr>
            <a:endParaRPr lang="en-US" sz="1600" dirty="0" smtClean="0"/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>
                <a:solidFill>
                  <a:srgbClr val="3366FF"/>
                </a:solidFill>
              </a:rPr>
              <a:t>#include </a:t>
            </a:r>
            <a:r>
              <a:rPr lang="en-US" sz="1800" dirty="0"/>
              <a:t>&lt;</a:t>
            </a:r>
            <a:r>
              <a:rPr lang="en-US" sz="1800" dirty="0" err="1"/>
              <a:t>iostream</a:t>
            </a:r>
            <a:r>
              <a:rPr lang="en-US" sz="1800" dirty="0" smtClean="0"/>
              <a:t>&gt;</a:t>
            </a:r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>
                <a:solidFill>
                  <a:srgbClr val="3366FF"/>
                </a:solidFill>
              </a:rPr>
              <a:t>using namespace</a:t>
            </a:r>
            <a:r>
              <a:rPr lang="en-US" sz="1800" dirty="0"/>
              <a:t> </a:t>
            </a:r>
            <a:r>
              <a:rPr lang="en-US" sz="1800" dirty="0" err="1">
                <a:solidFill>
                  <a:srgbClr val="660066"/>
                </a:solidFill>
              </a:rPr>
              <a:t>std</a:t>
            </a:r>
            <a:r>
              <a:rPr lang="en-US" sz="1800" dirty="0" smtClean="0"/>
              <a:t>;</a:t>
            </a:r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 smtClean="0">
                <a:solidFill>
                  <a:srgbClr val="3366FF"/>
                </a:solidFill>
              </a:rPr>
              <a:t>void</a:t>
            </a:r>
            <a:r>
              <a:rPr lang="en-US" sz="1800" dirty="0" smtClean="0"/>
              <a:t> </a:t>
            </a:r>
            <a:r>
              <a:rPr lang="en-US" sz="1800" dirty="0"/>
              <a:t>main(</a:t>
            </a:r>
            <a:r>
              <a:rPr lang="en-US" sz="1800" dirty="0" smtClean="0"/>
              <a:t>)</a:t>
            </a:r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 smtClean="0"/>
              <a:t>{</a:t>
            </a:r>
            <a:r>
              <a:rPr lang="en-US" sz="1800" dirty="0"/>
              <a:t>	</a:t>
            </a:r>
            <a:r>
              <a:rPr lang="en-US" sz="1800" dirty="0" err="1">
                <a:solidFill>
                  <a:srgbClr val="3366FF"/>
                </a:solidFill>
              </a:rPr>
              <a:t>int</a:t>
            </a:r>
            <a:r>
              <a:rPr lang="en-US" sz="1800" dirty="0"/>
              <a:t> no1,no2,no3</a:t>
            </a:r>
            <a:r>
              <a:rPr lang="en-US" sz="1800" dirty="0" smtClean="0"/>
              <a:t>;</a:t>
            </a:r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</a:t>
            </a:r>
            <a:r>
              <a:rPr lang="en-US" sz="1800" dirty="0" err="1"/>
              <a:t>cout</a:t>
            </a:r>
            <a:r>
              <a:rPr lang="en-US" sz="1800" dirty="0"/>
              <a:t>&lt;&lt;"Enter three numbers";	</a:t>
            </a:r>
            <a:endParaRPr lang="en-US" sz="1800" dirty="0" smtClean="0"/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</a:t>
            </a:r>
            <a:r>
              <a:rPr lang="en-US" sz="1800" dirty="0" err="1" smtClean="0"/>
              <a:t>cin</a:t>
            </a:r>
            <a:r>
              <a:rPr lang="en-US" sz="1800" dirty="0"/>
              <a:t>&gt;&gt;no1&gt;&gt;no2&gt;&gt;no3</a:t>
            </a:r>
            <a:r>
              <a:rPr lang="en-US" sz="1800" dirty="0" smtClean="0"/>
              <a:t>;</a:t>
            </a:r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</a:t>
            </a:r>
            <a:r>
              <a:rPr lang="en-US" sz="1800" dirty="0">
                <a:solidFill>
                  <a:srgbClr val="3366FF"/>
                </a:solidFill>
              </a:rPr>
              <a:t>if</a:t>
            </a:r>
            <a:r>
              <a:rPr lang="en-US" sz="1800" dirty="0"/>
              <a:t>(no1&gt;no2)	</a:t>
            </a:r>
            <a:endParaRPr lang="en-US" sz="1800" dirty="0" smtClean="0"/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</a:t>
            </a:r>
            <a:r>
              <a:rPr lang="en-US" sz="1800" dirty="0" smtClean="0"/>
              <a:t>{</a:t>
            </a:r>
            <a:r>
              <a:rPr lang="en-US" sz="1800" dirty="0"/>
              <a:t>		</a:t>
            </a:r>
            <a:endParaRPr lang="en-US" sz="1800" dirty="0" smtClean="0"/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</a:t>
            </a:r>
            <a:r>
              <a:rPr lang="en-US" sz="1800" dirty="0" smtClean="0"/>
              <a:t>	</a:t>
            </a:r>
            <a:r>
              <a:rPr lang="en-US" sz="1800" dirty="0">
                <a:solidFill>
                  <a:srgbClr val="3366FF"/>
                </a:solidFill>
              </a:rPr>
              <a:t>if</a:t>
            </a:r>
            <a:r>
              <a:rPr lang="en-US" sz="1800" dirty="0"/>
              <a:t>(no1&gt;no3</a:t>
            </a:r>
            <a:r>
              <a:rPr lang="en-US" sz="1800" dirty="0" smtClean="0"/>
              <a:t>)</a:t>
            </a:r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		</a:t>
            </a:r>
            <a:r>
              <a:rPr lang="en-US" sz="1800" dirty="0" err="1"/>
              <a:t>cout</a:t>
            </a:r>
            <a:r>
              <a:rPr lang="en-US" sz="1800" dirty="0"/>
              <a:t>&lt;&lt;no1&lt;&lt;</a:t>
            </a:r>
            <a:r>
              <a:rPr lang="en-US" sz="1800" dirty="0">
                <a:solidFill>
                  <a:srgbClr val="800000"/>
                </a:solidFill>
              </a:rPr>
              <a:t>" is the biggest."</a:t>
            </a:r>
            <a:r>
              <a:rPr lang="en-US" sz="1800" dirty="0"/>
              <a:t>;		</a:t>
            </a:r>
            <a:r>
              <a:rPr lang="en-US" sz="1800" dirty="0" smtClean="0"/>
              <a:t> </a:t>
            </a:r>
          </a:p>
          <a:p>
            <a:pPr marL="80963" indent="1716088">
              <a:lnSpc>
                <a:spcPct val="50000"/>
              </a:lnSpc>
              <a:buNone/>
            </a:pPr>
            <a:r>
              <a:rPr lang="en-US" sz="1800" dirty="0">
                <a:solidFill>
                  <a:srgbClr val="3366FF"/>
                </a:solidFill>
              </a:rPr>
              <a:t>else</a:t>
            </a:r>
            <a:r>
              <a:rPr lang="en-US" sz="1800" dirty="0"/>
              <a:t>			</a:t>
            </a:r>
            <a:endParaRPr lang="en-US" sz="1800" dirty="0" smtClean="0"/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</a:t>
            </a:r>
            <a:r>
              <a:rPr lang="en-US" sz="1800" dirty="0" smtClean="0"/>
              <a:t>		</a:t>
            </a:r>
            <a:r>
              <a:rPr lang="en-US" sz="1800" dirty="0" err="1" smtClean="0"/>
              <a:t>cout</a:t>
            </a:r>
            <a:r>
              <a:rPr lang="en-US" sz="1800" dirty="0"/>
              <a:t>&lt;&lt;no3&lt;&lt;</a:t>
            </a:r>
            <a:r>
              <a:rPr lang="en-US" sz="1800" dirty="0">
                <a:solidFill>
                  <a:srgbClr val="800000"/>
                </a:solidFill>
              </a:rPr>
              <a:t>" is the biggest."</a:t>
            </a:r>
            <a:r>
              <a:rPr lang="en-US" sz="1800" dirty="0" smtClean="0"/>
              <a:t>;</a:t>
            </a:r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}	</a:t>
            </a:r>
            <a:endParaRPr lang="en-US" sz="1800" dirty="0" smtClean="0"/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</a:t>
            </a:r>
            <a:r>
              <a:rPr lang="en-US" sz="1800" dirty="0">
                <a:solidFill>
                  <a:srgbClr val="3366FF"/>
                </a:solidFill>
              </a:rPr>
              <a:t>else</a:t>
            </a:r>
            <a:r>
              <a:rPr lang="en-US" sz="1800" dirty="0"/>
              <a:t>	</a:t>
            </a:r>
            <a:endParaRPr lang="en-US" sz="1800" dirty="0" smtClean="0"/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</a:t>
            </a:r>
            <a:r>
              <a:rPr lang="en-US" sz="1800" dirty="0" smtClean="0"/>
              <a:t>{</a:t>
            </a:r>
            <a:r>
              <a:rPr lang="en-US" sz="1800" dirty="0"/>
              <a:t>	</a:t>
            </a:r>
            <a:endParaRPr lang="en-US" sz="1800" dirty="0" smtClean="0"/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	</a:t>
            </a:r>
            <a:r>
              <a:rPr lang="en-US" sz="1800" dirty="0">
                <a:solidFill>
                  <a:srgbClr val="3366FF"/>
                </a:solidFill>
              </a:rPr>
              <a:t>if</a:t>
            </a:r>
            <a:r>
              <a:rPr lang="en-US" sz="1800" dirty="0"/>
              <a:t>(no2&gt;no3</a:t>
            </a:r>
            <a:r>
              <a:rPr lang="en-US" sz="1800" dirty="0" smtClean="0"/>
              <a:t>)</a:t>
            </a:r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		</a:t>
            </a:r>
            <a:r>
              <a:rPr lang="en-US" sz="1800" dirty="0" err="1"/>
              <a:t>cout</a:t>
            </a:r>
            <a:r>
              <a:rPr lang="en-US" sz="1800" dirty="0"/>
              <a:t>&lt;&lt;no2&lt;&lt;</a:t>
            </a:r>
            <a:r>
              <a:rPr lang="en-US" sz="1800" dirty="0">
                <a:solidFill>
                  <a:srgbClr val="800000"/>
                </a:solidFill>
              </a:rPr>
              <a:t>" is the biggest."</a:t>
            </a:r>
            <a:r>
              <a:rPr lang="en-US" sz="1800" dirty="0"/>
              <a:t>;		</a:t>
            </a:r>
            <a:endParaRPr lang="en-US" sz="1800" dirty="0" smtClean="0"/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</a:t>
            </a:r>
            <a:r>
              <a:rPr lang="en-US" sz="1800" dirty="0" smtClean="0"/>
              <a:t>	</a:t>
            </a:r>
            <a:r>
              <a:rPr lang="en-US" sz="1800" dirty="0">
                <a:solidFill>
                  <a:srgbClr val="3366FF"/>
                </a:solidFill>
              </a:rPr>
              <a:t>else			</a:t>
            </a:r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>
                <a:solidFill>
                  <a:srgbClr val="3366FF"/>
                </a:solidFill>
              </a:rPr>
              <a:t>		</a:t>
            </a:r>
            <a:r>
              <a:rPr lang="en-US" sz="1800" dirty="0" smtClean="0"/>
              <a:t>	</a:t>
            </a:r>
            <a:r>
              <a:rPr lang="en-US" sz="1800" dirty="0" err="1" smtClean="0"/>
              <a:t>cout</a:t>
            </a:r>
            <a:r>
              <a:rPr lang="en-US" sz="1800" dirty="0"/>
              <a:t>&lt;&lt;no3&lt;&lt;</a:t>
            </a:r>
            <a:r>
              <a:rPr lang="en-US" sz="1800" dirty="0">
                <a:solidFill>
                  <a:srgbClr val="800000"/>
                </a:solidFill>
              </a:rPr>
              <a:t>" is the biggest."</a:t>
            </a:r>
            <a:r>
              <a:rPr lang="en-US" sz="1800" dirty="0" smtClean="0"/>
              <a:t>;</a:t>
            </a:r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}			</a:t>
            </a:r>
            <a:endParaRPr lang="en-US" sz="1800" dirty="0" smtClean="0"/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	</a:t>
            </a:r>
            <a:r>
              <a:rPr lang="en-US" sz="1800" dirty="0">
                <a:solidFill>
                  <a:srgbClr val="3366FF"/>
                </a:solidFill>
              </a:rPr>
              <a:t>return 0;	</a:t>
            </a:r>
          </a:p>
          <a:p>
            <a:pPr marL="82296" indent="0">
              <a:lnSpc>
                <a:spcPct val="50000"/>
              </a:lnSpc>
              <a:buNone/>
            </a:pPr>
            <a:r>
              <a:rPr lang="en-US" sz="1800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314040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Switch…Case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smtClean="0"/>
              <a:t>Used when there are </a:t>
            </a:r>
            <a:r>
              <a:rPr lang="en-US" dirty="0" smtClean="0"/>
              <a:t>multiple decisions to take</a:t>
            </a:r>
          </a:p>
          <a:p>
            <a:r>
              <a:rPr lang="en-US" dirty="0" smtClean="0"/>
              <a:t>Syntax: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dirty="0" smtClean="0"/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switch(expression/variable)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{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	case 1: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		//</a:t>
            </a:r>
            <a:r>
              <a:rPr lang="en-US" sz="3200" dirty="0" err="1" smtClean="0">
                <a:solidFill>
                  <a:srgbClr val="FF0000"/>
                </a:solidFill>
              </a:rPr>
              <a:t>stmts</a:t>
            </a:r>
            <a:r>
              <a:rPr lang="en-US" sz="3200" dirty="0" smtClean="0">
                <a:solidFill>
                  <a:srgbClr val="FF0000"/>
                </a:solidFill>
              </a:rPr>
              <a:t>;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		break;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	case 2: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		/</a:t>
            </a:r>
            <a:r>
              <a:rPr lang="en-US" sz="3200" dirty="0">
                <a:solidFill>
                  <a:srgbClr val="FF0000"/>
                </a:solidFill>
              </a:rPr>
              <a:t>/</a:t>
            </a:r>
            <a:r>
              <a:rPr lang="en-US" sz="3200" dirty="0" err="1">
                <a:solidFill>
                  <a:srgbClr val="FF0000"/>
                </a:solidFill>
              </a:rPr>
              <a:t>stmts</a:t>
            </a:r>
            <a:r>
              <a:rPr lang="en-US" sz="3200" dirty="0">
                <a:solidFill>
                  <a:srgbClr val="FF0000"/>
                </a:solidFill>
              </a:rPr>
              <a:t>;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		break</a:t>
            </a:r>
            <a:r>
              <a:rPr lang="en-US" sz="3200" dirty="0" smtClean="0">
                <a:solidFill>
                  <a:srgbClr val="FF0000"/>
                </a:solidFill>
              </a:rPr>
              <a:t>;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	.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	.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	.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	case n:</a:t>
            </a:r>
          </a:p>
          <a:p>
            <a:pPr marL="402336" lvl="1" indent="0"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		</a:t>
            </a:r>
            <a:r>
              <a:rPr lang="en-US" sz="3200" dirty="0">
                <a:solidFill>
                  <a:srgbClr val="FF0000"/>
                </a:solidFill>
              </a:rPr>
              <a:t>//</a:t>
            </a:r>
            <a:r>
              <a:rPr lang="en-US" sz="3200" dirty="0" err="1">
                <a:solidFill>
                  <a:srgbClr val="FF0000"/>
                </a:solidFill>
              </a:rPr>
              <a:t>stmts</a:t>
            </a:r>
            <a:r>
              <a:rPr lang="en-US" sz="3200" dirty="0">
                <a:solidFill>
                  <a:srgbClr val="FF0000"/>
                </a:solidFill>
              </a:rPr>
              <a:t>;</a:t>
            </a:r>
          </a:p>
          <a:p>
            <a:pPr marL="402336" lvl="1" indent="0">
              <a:buNone/>
            </a:pPr>
            <a:r>
              <a:rPr lang="en-US" sz="3200" dirty="0">
                <a:solidFill>
                  <a:srgbClr val="FF0000"/>
                </a:solidFill>
              </a:rPr>
              <a:t>			break;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 smtClean="0">
                <a:solidFill>
                  <a:srgbClr val="FF0000"/>
                </a:solidFill>
              </a:rPr>
              <a:t>		default:</a:t>
            </a:r>
          </a:p>
          <a:p>
            <a:pPr marL="402336" lvl="1" indent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0000"/>
                </a:solidFill>
              </a:rPr>
              <a:t>	</a:t>
            </a:r>
            <a:r>
              <a:rPr lang="en-US" sz="3200" dirty="0" smtClean="0">
                <a:solidFill>
                  <a:srgbClr val="FF0000"/>
                </a:solidFill>
              </a:rPr>
              <a:t>		//</a:t>
            </a:r>
            <a:r>
              <a:rPr lang="en-US" sz="3200" dirty="0" err="1" smtClean="0">
                <a:solidFill>
                  <a:srgbClr val="FF0000"/>
                </a:solidFill>
              </a:rPr>
              <a:t>stmt</a:t>
            </a:r>
            <a:r>
              <a:rPr lang="en-US" sz="3200" dirty="0" smtClean="0">
                <a:solidFill>
                  <a:srgbClr val="FF0000"/>
                </a:solidFill>
              </a:rPr>
              <a:t>;</a:t>
            </a:r>
            <a:endParaRPr lang="en-US" sz="3200" dirty="0">
              <a:solidFill>
                <a:srgbClr val="FF0000"/>
              </a:solidFill>
            </a:endParaRPr>
          </a:p>
          <a:p>
            <a:pPr marL="402336" lvl="1" indent="0">
              <a:buNone/>
            </a:pPr>
            <a:r>
              <a:rPr lang="en-US" sz="3200" dirty="0" smtClean="0">
                <a:solidFill>
                  <a:srgbClr val="FF0000"/>
                </a:solidFill>
              </a:rPr>
              <a:t>	}</a:t>
            </a:r>
          </a:p>
          <a:p>
            <a:pPr marL="82296" indent="0">
              <a:buNone/>
            </a:pPr>
            <a:endParaRPr lang="en-US" dirty="0" smtClean="0"/>
          </a:p>
        </p:txBody>
      </p:sp>
      <p:sp>
        <p:nvSpPr>
          <p:cNvPr id="4" name="Oval 3"/>
          <p:cNvSpPr/>
          <p:nvPr/>
        </p:nvSpPr>
        <p:spPr>
          <a:xfrm>
            <a:off x="5844513" y="1556619"/>
            <a:ext cx="3089175" cy="128352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 algn="ctr"/>
            <a:endParaRPr lang="en-US" sz="1600" dirty="0" smtClean="0">
              <a:solidFill>
                <a:schemeClr val="bg1"/>
              </a:solidFill>
            </a:endParaRPr>
          </a:p>
          <a:p>
            <a:pPr marL="0" lvl="1" algn="ctr"/>
            <a:r>
              <a:rPr lang="en-US" sz="1600" dirty="0" smtClean="0">
                <a:solidFill>
                  <a:schemeClr val="bg1"/>
                </a:solidFill>
              </a:rPr>
              <a:t>expression </a:t>
            </a:r>
            <a:r>
              <a:rPr lang="en-US" sz="1600" dirty="0">
                <a:solidFill>
                  <a:schemeClr val="bg1"/>
                </a:solidFill>
              </a:rPr>
              <a:t>has to evaluate a integer value/variable should be of type </a:t>
            </a:r>
            <a:r>
              <a:rPr lang="en-US" sz="1600" dirty="0" err="1">
                <a:solidFill>
                  <a:schemeClr val="bg1"/>
                </a:solidFill>
              </a:rPr>
              <a:t>int</a:t>
            </a:r>
            <a:r>
              <a:rPr lang="en-US" sz="1600" dirty="0">
                <a:solidFill>
                  <a:schemeClr val="bg1"/>
                </a:solidFill>
              </a:rPr>
              <a:t> or char</a:t>
            </a:r>
          </a:p>
          <a:p>
            <a:pPr algn="ctr"/>
            <a:endParaRPr lang="en-US" sz="1600" dirty="0">
              <a:solidFill>
                <a:schemeClr val="bg1"/>
              </a:solidFill>
            </a:endParaRPr>
          </a:p>
        </p:txBody>
      </p:sp>
      <p:cxnSp>
        <p:nvCxnSpPr>
          <p:cNvPr id="6" name="Straight Arrow Connector 5"/>
          <p:cNvCxnSpPr/>
          <p:nvPr/>
        </p:nvCxnSpPr>
        <p:spPr>
          <a:xfrm flipH="1" flipV="1">
            <a:off x="4943256" y="2157420"/>
            <a:ext cx="901257" cy="9558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9" idx="2"/>
          </p:cNvCxnSpPr>
          <p:nvPr/>
        </p:nvCxnSpPr>
        <p:spPr>
          <a:xfrm flipH="1" flipV="1">
            <a:off x="3878135" y="3331711"/>
            <a:ext cx="2239486" cy="58714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Oval 8"/>
          <p:cNvSpPr/>
          <p:nvPr/>
        </p:nvSpPr>
        <p:spPr>
          <a:xfrm>
            <a:off x="6117621" y="3263439"/>
            <a:ext cx="2580871" cy="1310837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case label should be integer constant or char constant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9271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Working (switch…case)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lnSpc>
                <a:spcPct val="110000"/>
              </a:lnSpc>
            </a:pPr>
            <a:r>
              <a:rPr lang="en-US" dirty="0" smtClean="0"/>
              <a:t>The value evaluated by expression/variable will be compared with the case labels.</a:t>
            </a:r>
          </a:p>
          <a:p>
            <a:pPr algn="just">
              <a:lnSpc>
                <a:spcPct val="110000"/>
              </a:lnSpc>
            </a:pPr>
            <a:r>
              <a:rPr lang="en-US" dirty="0"/>
              <a:t>I</a:t>
            </a:r>
            <a:r>
              <a:rPr lang="en-US" dirty="0" smtClean="0"/>
              <a:t>f any one of the label matches, then statements under that case alone will be executed and control will be transferred out the entire switch…case block.</a:t>
            </a:r>
          </a:p>
          <a:p>
            <a:pPr algn="just">
              <a:lnSpc>
                <a:spcPct val="110000"/>
              </a:lnSpc>
            </a:pPr>
            <a:r>
              <a:rPr lang="en-US" dirty="0"/>
              <a:t>I</a:t>
            </a:r>
            <a:r>
              <a:rPr lang="en-US" dirty="0" smtClean="0"/>
              <a:t>f none of the case label matches, then the statement under default part will be executed.</a:t>
            </a:r>
          </a:p>
          <a:p>
            <a:pPr algn="just">
              <a:lnSpc>
                <a:spcPct val="110000"/>
              </a:lnSpc>
            </a:pPr>
            <a:endParaRPr lang="en-US" dirty="0"/>
          </a:p>
          <a:p>
            <a:pPr marL="82296" indent="0" algn="ctr">
              <a:lnSpc>
                <a:spcPct val="110000"/>
              </a:lnSpc>
              <a:buNone/>
            </a:pPr>
            <a:r>
              <a:rPr lang="en-US" dirty="0" smtClean="0">
                <a:solidFill>
                  <a:srgbClr val="FF0000"/>
                </a:solidFill>
              </a:rPr>
              <a:t>Note:</a:t>
            </a:r>
            <a:r>
              <a:rPr lang="en-US" dirty="0" smtClean="0"/>
              <a:t> Default is optional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763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Example(switch…case)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82296" indent="0">
              <a:lnSpc>
                <a:spcPct val="90000"/>
              </a:lnSpc>
              <a:buNone/>
            </a:pPr>
            <a:r>
              <a:rPr lang="en-US" dirty="0">
                <a:solidFill>
                  <a:srgbClr val="3366FF"/>
                </a:solidFill>
              </a:rPr>
              <a:t>#include </a:t>
            </a:r>
            <a:r>
              <a:rPr lang="en-US" dirty="0"/>
              <a:t>&lt;</a:t>
            </a:r>
            <a:r>
              <a:rPr lang="en-US" dirty="0" err="1"/>
              <a:t>iostream</a:t>
            </a:r>
            <a:r>
              <a:rPr lang="en-US" dirty="0"/>
              <a:t>&gt;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>
                <a:solidFill>
                  <a:srgbClr val="3366FF"/>
                </a:solidFill>
              </a:rPr>
              <a:t>using namespace</a:t>
            </a:r>
            <a:r>
              <a:rPr lang="en-US" dirty="0"/>
              <a:t> </a:t>
            </a:r>
            <a:r>
              <a:rPr lang="en-US" dirty="0" err="1">
                <a:solidFill>
                  <a:srgbClr val="660066"/>
                </a:solidFill>
              </a:rPr>
              <a:t>std</a:t>
            </a:r>
            <a:r>
              <a:rPr lang="en-US" dirty="0"/>
              <a:t>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>
                <a:solidFill>
                  <a:srgbClr val="3366FF"/>
                </a:solidFill>
              </a:rPr>
              <a:t>void</a:t>
            </a:r>
            <a:r>
              <a:rPr lang="en-US" dirty="0"/>
              <a:t> main()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{	</a:t>
            </a:r>
            <a:r>
              <a:rPr lang="en-US" dirty="0" err="1">
                <a:solidFill>
                  <a:srgbClr val="3366FF"/>
                </a:solidFill>
              </a:rPr>
              <a:t>int</a:t>
            </a:r>
            <a:r>
              <a:rPr lang="en-US" dirty="0"/>
              <a:t> </a:t>
            </a:r>
            <a:r>
              <a:rPr lang="en-US" dirty="0" smtClean="0"/>
              <a:t>option;</a:t>
            </a:r>
            <a:endParaRPr lang="en-US" dirty="0"/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	</a:t>
            </a:r>
            <a:r>
              <a:rPr lang="en-US" dirty="0" err="1"/>
              <a:t>cout</a:t>
            </a:r>
            <a:r>
              <a:rPr lang="en-US" dirty="0"/>
              <a:t>&lt;</a:t>
            </a:r>
            <a:r>
              <a:rPr lang="en-US" dirty="0" smtClean="0"/>
              <a:t>&lt;"Choose your favorite color \n 	1. Red\n 2. Orange\n 3. Blue"</a:t>
            </a:r>
            <a:r>
              <a:rPr lang="en-US" dirty="0"/>
              <a:t>;	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	</a:t>
            </a:r>
            <a:r>
              <a:rPr lang="en-US" dirty="0" err="1"/>
              <a:t>cin</a:t>
            </a:r>
            <a:r>
              <a:rPr lang="en-US" dirty="0" smtClean="0"/>
              <a:t>&gt;&gt;option;</a:t>
            </a:r>
            <a:endParaRPr lang="en-US" dirty="0"/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	</a:t>
            </a:r>
            <a:r>
              <a:rPr lang="en-US" dirty="0" smtClean="0">
                <a:solidFill>
                  <a:srgbClr val="3366FF"/>
                </a:solidFill>
              </a:rPr>
              <a:t>switch</a:t>
            </a:r>
            <a:r>
              <a:rPr lang="en-US" dirty="0" smtClean="0"/>
              <a:t>(option)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 smtClean="0"/>
              <a:t>	{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	</a:t>
            </a:r>
            <a:r>
              <a:rPr lang="en-US" dirty="0" smtClean="0"/>
              <a:t>	</a:t>
            </a:r>
            <a:r>
              <a:rPr lang="en-US" sz="3100" dirty="0">
                <a:solidFill>
                  <a:srgbClr val="3366FF"/>
                </a:solidFill>
              </a:rPr>
              <a:t>case</a:t>
            </a:r>
            <a:r>
              <a:rPr lang="en-US" dirty="0" smtClean="0"/>
              <a:t> 1: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	</a:t>
            </a:r>
            <a:r>
              <a:rPr lang="en-US" dirty="0" smtClean="0"/>
              <a:t>		</a:t>
            </a:r>
            <a:r>
              <a:rPr lang="en-US" dirty="0" err="1" smtClean="0"/>
              <a:t>cout</a:t>
            </a:r>
            <a:r>
              <a:rPr lang="en-US" dirty="0" smtClean="0"/>
              <a:t>&lt;&lt;“Your favorite color is Red”;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	</a:t>
            </a:r>
            <a:r>
              <a:rPr lang="en-US" dirty="0" smtClean="0"/>
              <a:t>		</a:t>
            </a:r>
            <a:r>
              <a:rPr lang="en-US" dirty="0">
                <a:solidFill>
                  <a:srgbClr val="3366FF"/>
                </a:solidFill>
              </a:rPr>
              <a:t>break;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	</a:t>
            </a:r>
            <a:r>
              <a:rPr lang="en-US" dirty="0" smtClean="0"/>
              <a:t>	</a:t>
            </a:r>
            <a:r>
              <a:rPr lang="en-US" dirty="0" smtClean="0">
                <a:solidFill>
                  <a:srgbClr val="3366FF"/>
                </a:solidFill>
              </a:rPr>
              <a:t>case </a:t>
            </a:r>
            <a:r>
              <a:rPr lang="en-US" dirty="0" smtClean="0">
                <a:solidFill>
                  <a:srgbClr val="000000"/>
                </a:solidFill>
              </a:rPr>
              <a:t>2</a:t>
            </a:r>
            <a:r>
              <a:rPr lang="en-US" dirty="0" smtClean="0"/>
              <a:t>:</a:t>
            </a:r>
            <a:endParaRPr lang="en-US" dirty="0"/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			</a:t>
            </a:r>
            <a:r>
              <a:rPr lang="en-US" dirty="0" err="1"/>
              <a:t>cout</a:t>
            </a:r>
            <a:r>
              <a:rPr lang="en-US" dirty="0"/>
              <a:t>&lt;&lt;“Your favorite color is </a:t>
            </a:r>
            <a:r>
              <a:rPr lang="en-US" dirty="0" smtClean="0"/>
              <a:t>Orange”;</a:t>
            </a:r>
            <a:endParaRPr lang="en-US" dirty="0"/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			</a:t>
            </a:r>
            <a:r>
              <a:rPr lang="en-US" dirty="0">
                <a:solidFill>
                  <a:srgbClr val="3366FF"/>
                </a:solidFill>
              </a:rPr>
              <a:t>break</a:t>
            </a:r>
            <a:r>
              <a:rPr lang="en-US" dirty="0" smtClean="0">
                <a:solidFill>
                  <a:srgbClr val="3366FF"/>
                </a:solidFill>
              </a:rPr>
              <a:t>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 smtClean="0">
                <a:solidFill>
                  <a:srgbClr val="3366FF"/>
                </a:solidFill>
              </a:rPr>
              <a:t>		case</a:t>
            </a:r>
            <a:r>
              <a:rPr lang="en-US" dirty="0" smtClean="0"/>
              <a:t> 3:</a:t>
            </a:r>
            <a:endParaRPr lang="en-US" dirty="0"/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			</a:t>
            </a:r>
            <a:r>
              <a:rPr lang="en-US" dirty="0" err="1"/>
              <a:t>cout</a:t>
            </a:r>
            <a:r>
              <a:rPr lang="en-US" dirty="0"/>
              <a:t>&lt;&lt;“Your favorite color is </a:t>
            </a:r>
            <a:r>
              <a:rPr lang="en-US" dirty="0" smtClean="0"/>
              <a:t>Blue”</a:t>
            </a:r>
            <a:r>
              <a:rPr lang="en-US" dirty="0"/>
              <a:t>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/>
              <a:t>			</a:t>
            </a:r>
            <a:r>
              <a:rPr lang="en-US" dirty="0">
                <a:solidFill>
                  <a:srgbClr val="3366FF"/>
                </a:solidFill>
              </a:rPr>
              <a:t>break</a:t>
            </a:r>
            <a:r>
              <a:rPr lang="en-US" dirty="0" smtClean="0">
                <a:solidFill>
                  <a:srgbClr val="3366FF"/>
                </a:solidFill>
              </a:rPr>
              <a:t>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>
                <a:solidFill>
                  <a:srgbClr val="3366FF"/>
                </a:solidFill>
              </a:rPr>
              <a:t>	</a:t>
            </a:r>
            <a:r>
              <a:rPr lang="en-US" dirty="0" smtClean="0">
                <a:solidFill>
                  <a:srgbClr val="3366FF"/>
                </a:solidFill>
              </a:rPr>
              <a:t>	default: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>
                <a:solidFill>
                  <a:srgbClr val="3366FF"/>
                </a:solidFill>
              </a:rPr>
              <a:t>	</a:t>
            </a:r>
            <a:r>
              <a:rPr lang="en-US" dirty="0" smtClean="0">
                <a:solidFill>
                  <a:srgbClr val="3366FF"/>
                </a:solidFill>
              </a:rPr>
              <a:t>		</a:t>
            </a:r>
            <a:r>
              <a:rPr lang="en-US" dirty="0" err="1"/>
              <a:t>cout</a:t>
            </a:r>
            <a:r>
              <a:rPr lang="en-US" dirty="0"/>
              <a:t>&lt;&lt;“Your favorite color is </a:t>
            </a:r>
            <a:r>
              <a:rPr lang="en-US" dirty="0" smtClean="0"/>
              <a:t>not in the list”;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>
                <a:solidFill>
                  <a:srgbClr val="3366FF"/>
                </a:solidFill>
              </a:rPr>
              <a:t>	</a:t>
            </a:r>
            <a:r>
              <a:rPr lang="en-US" dirty="0" smtClean="0">
                <a:solidFill>
                  <a:srgbClr val="000000"/>
                </a:solidFill>
              </a:rPr>
              <a:t>}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>
                <a:solidFill>
                  <a:srgbClr val="3366FF"/>
                </a:solidFill>
              </a:rPr>
              <a:t>	</a:t>
            </a:r>
            <a:r>
              <a:rPr lang="en-US" dirty="0" err="1"/>
              <a:t>cout</a:t>
            </a:r>
            <a:r>
              <a:rPr lang="en-US" dirty="0"/>
              <a:t>&lt;&lt;</a:t>
            </a:r>
            <a:r>
              <a:rPr lang="en-US" dirty="0" smtClean="0"/>
              <a:t>“End of program”;</a:t>
            </a:r>
          </a:p>
          <a:p>
            <a:pPr marL="82296" indent="0">
              <a:lnSpc>
                <a:spcPct val="90000"/>
              </a:lnSpc>
              <a:buNone/>
            </a:pPr>
            <a:r>
              <a:rPr lang="en-US" dirty="0">
                <a:solidFill>
                  <a:srgbClr val="000000"/>
                </a:solidFill>
              </a:rPr>
              <a:t>}</a:t>
            </a:r>
          </a:p>
          <a:p>
            <a:pPr marL="82296" indent="0">
              <a:lnSpc>
                <a:spcPct val="90000"/>
              </a:lnSpc>
              <a:buNone/>
            </a:pPr>
            <a:endParaRPr lang="en-US" dirty="0">
              <a:solidFill>
                <a:srgbClr val="3366FF"/>
              </a:solidFill>
            </a:endParaRPr>
          </a:p>
          <a:p>
            <a:pPr marL="82296" indent="0">
              <a:lnSpc>
                <a:spcPct val="90000"/>
              </a:lnSpc>
              <a:buNone/>
            </a:pPr>
            <a:endParaRPr lang="en-US" dirty="0" smtClean="0"/>
          </a:p>
          <a:p>
            <a:pPr marL="82296" indent="0">
              <a:lnSpc>
                <a:spcPct val="90000"/>
              </a:lnSpc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4223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83</TotalTime>
  <Words>216</Words>
  <Application>Microsoft Macintosh PowerPoint</Application>
  <PresentationFormat>On-screen Show (4:3)</PresentationFormat>
  <Paragraphs>120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Solstice</vt:lpstr>
      <vt:lpstr>Computational Thinking M4COMP</vt:lpstr>
      <vt:lpstr>Decision Making - Branching</vt:lpstr>
      <vt:lpstr>Simple if…else</vt:lpstr>
      <vt:lpstr>Simple if…else - example</vt:lpstr>
      <vt:lpstr>Nested if…</vt:lpstr>
      <vt:lpstr>Switch…Case</vt:lpstr>
      <vt:lpstr>Working (switch…case)</vt:lpstr>
      <vt:lpstr>Example(switch…case)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Computational Thinking M4COMP</dc:title>
  <dc:creator>MY LAPTOP</dc:creator>
  <cp:lastModifiedBy>MY LAPTOP</cp:lastModifiedBy>
  <cp:revision>15</cp:revision>
  <dcterms:created xsi:type="dcterms:W3CDTF">2015-03-22T19:14:39Z</dcterms:created>
  <dcterms:modified xsi:type="dcterms:W3CDTF">2015-04-08T12:38:08Z</dcterms:modified>
</cp:coreProperties>
</file>