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942" r:id="rId4"/>
    <p:sldId id="956" r:id="rId5"/>
    <p:sldId id="952" r:id="rId6"/>
    <p:sldId id="957" r:id="rId7"/>
    <p:sldId id="945" r:id="rId8"/>
    <p:sldId id="958" r:id="rId9"/>
    <p:sldId id="963" r:id="rId10"/>
    <p:sldId id="960" r:id="rId11"/>
    <p:sldId id="944" r:id="rId12"/>
    <p:sldId id="959" r:id="rId13"/>
    <p:sldId id="961" r:id="rId14"/>
    <p:sldId id="306" r:id="rId15"/>
    <p:sldId id="265" r:id="rId16"/>
    <p:sldId id="390"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6" d="100"/>
          <a:sy n="76" d="100"/>
        </p:scale>
        <p:origin x="7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i Koutsogeorgou" userId="86d9f3f5-3762-4174-84ee-39565c36ee82" providerId="ADAL" clId="{1A2FFE6D-47DD-41EC-8E94-23535888B4C2}"/>
    <pc:docChg chg="custSel delSld modSld">
      <pc:chgData name="Eleni Koutsogeorgou" userId="86d9f3f5-3762-4174-84ee-39565c36ee82" providerId="ADAL" clId="{1A2FFE6D-47DD-41EC-8E94-23535888B4C2}" dt="2023-02-12T16:51:49.523" v="225" actId="20577"/>
      <pc:docMkLst>
        <pc:docMk/>
      </pc:docMkLst>
      <pc:sldChg chg="modSp mod">
        <pc:chgData name="Eleni Koutsogeorgou" userId="86d9f3f5-3762-4174-84ee-39565c36ee82" providerId="ADAL" clId="{1A2FFE6D-47DD-41EC-8E94-23535888B4C2}" dt="2023-02-12T16:46:04.258" v="0" actId="6549"/>
        <pc:sldMkLst>
          <pc:docMk/>
          <pc:sldMk cId="3408955283" sldId="257"/>
        </pc:sldMkLst>
        <pc:spChg chg="mod">
          <ac:chgData name="Eleni Koutsogeorgou" userId="86d9f3f5-3762-4174-84ee-39565c36ee82" providerId="ADAL" clId="{1A2FFE6D-47DD-41EC-8E94-23535888B4C2}" dt="2023-02-12T16:46:04.258" v="0" actId="6549"/>
          <ac:spMkLst>
            <pc:docMk/>
            <pc:sldMk cId="3408955283" sldId="257"/>
            <ac:spMk id="3" creationId="{9D1C96DE-C090-4E6B-AC0B-470FD4653840}"/>
          </ac:spMkLst>
        </pc:spChg>
      </pc:sldChg>
      <pc:sldChg chg="modSp mod">
        <pc:chgData name="Eleni Koutsogeorgou" userId="86d9f3f5-3762-4174-84ee-39565c36ee82" providerId="ADAL" clId="{1A2FFE6D-47DD-41EC-8E94-23535888B4C2}" dt="2023-02-12T16:46:15.374" v="9" actId="6549"/>
        <pc:sldMkLst>
          <pc:docMk/>
          <pc:sldMk cId="3747094560" sldId="259"/>
        </pc:sldMkLst>
        <pc:spChg chg="mod">
          <ac:chgData name="Eleni Koutsogeorgou" userId="86d9f3f5-3762-4174-84ee-39565c36ee82" providerId="ADAL" clId="{1A2FFE6D-47DD-41EC-8E94-23535888B4C2}" dt="2023-02-12T16:46:15.374" v="9" actId="6549"/>
          <ac:spMkLst>
            <pc:docMk/>
            <pc:sldMk cId="3747094560" sldId="259"/>
            <ac:spMk id="2" creationId="{AF3932A4-E877-44F7-9E25-EF80CB7A221F}"/>
          </ac:spMkLst>
        </pc:spChg>
      </pc:sldChg>
      <pc:sldChg chg="modSp mod">
        <pc:chgData name="Eleni Koutsogeorgou" userId="86d9f3f5-3762-4174-84ee-39565c36ee82" providerId="ADAL" clId="{1A2FFE6D-47DD-41EC-8E94-23535888B4C2}" dt="2023-02-12T16:51:49.523" v="225" actId="20577"/>
        <pc:sldMkLst>
          <pc:docMk/>
          <pc:sldMk cId="2851287689" sldId="265"/>
        </pc:sldMkLst>
        <pc:spChg chg="mod">
          <ac:chgData name="Eleni Koutsogeorgou" userId="86d9f3f5-3762-4174-84ee-39565c36ee82" providerId="ADAL" clId="{1A2FFE6D-47DD-41EC-8E94-23535888B4C2}" dt="2023-02-12T16:51:49.523" v="225" actId="20577"/>
          <ac:spMkLst>
            <pc:docMk/>
            <pc:sldMk cId="2851287689" sldId="265"/>
            <ac:spMk id="3" creationId="{BD8B3AE4-C6D4-432F-A54B-85193C0DE129}"/>
          </ac:spMkLst>
        </pc:spChg>
      </pc:sldChg>
      <pc:sldChg chg="del">
        <pc:chgData name="Eleni Koutsogeorgou" userId="86d9f3f5-3762-4174-84ee-39565c36ee82" providerId="ADAL" clId="{1A2FFE6D-47DD-41EC-8E94-23535888B4C2}" dt="2023-02-12T16:48:06.872" v="45" actId="47"/>
        <pc:sldMkLst>
          <pc:docMk/>
          <pc:sldMk cId="110723320" sldId="946"/>
        </pc:sldMkLst>
      </pc:sldChg>
      <pc:sldChg chg="modSp mod">
        <pc:chgData name="Eleni Koutsogeorgou" userId="86d9f3f5-3762-4174-84ee-39565c36ee82" providerId="ADAL" clId="{1A2FFE6D-47DD-41EC-8E94-23535888B4C2}" dt="2023-02-12T16:47:03.383" v="11" actId="5793"/>
        <pc:sldMkLst>
          <pc:docMk/>
          <pc:sldMk cId="665413834" sldId="958"/>
        </pc:sldMkLst>
        <pc:spChg chg="mod">
          <ac:chgData name="Eleni Koutsogeorgou" userId="86d9f3f5-3762-4174-84ee-39565c36ee82" providerId="ADAL" clId="{1A2FFE6D-47DD-41EC-8E94-23535888B4C2}" dt="2023-02-12T16:47:03.383" v="11" actId="5793"/>
          <ac:spMkLst>
            <pc:docMk/>
            <pc:sldMk cId="665413834" sldId="958"/>
            <ac:spMk id="3" creationId="{2282AB82-A1F7-4A52-B845-D9B28D3A7BFE}"/>
          </ac:spMkLst>
        </pc:spChg>
      </pc:sldChg>
      <pc:sldChg chg="modSp mod modAnim">
        <pc:chgData name="Eleni Koutsogeorgou" userId="86d9f3f5-3762-4174-84ee-39565c36ee82" providerId="ADAL" clId="{1A2FFE6D-47DD-41EC-8E94-23535888B4C2}" dt="2023-02-12T16:51:27.187" v="219"/>
        <pc:sldMkLst>
          <pc:docMk/>
          <pc:sldMk cId="4000505902" sldId="960"/>
        </pc:sldMkLst>
        <pc:spChg chg="mod">
          <ac:chgData name="Eleni Koutsogeorgou" userId="86d9f3f5-3762-4174-84ee-39565c36ee82" providerId="ADAL" clId="{1A2FFE6D-47DD-41EC-8E94-23535888B4C2}" dt="2023-02-12T16:51:04.425" v="214" actId="27636"/>
          <ac:spMkLst>
            <pc:docMk/>
            <pc:sldMk cId="4000505902" sldId="960"/>
            <ac:spMk id="2" creationId="{FB7BDA9A-F3A5-448C-AB02-EAE89DF6BCB8}"/>
          </ac:spMkLst>
        </pc:spChg>
        <pc:spChg chg="mod">
          <ac:chgData name="Eleni Koutsogeorgou" userId="86d9f3f5-3762-4174-84ee-39565c36ee82" providerId="ADAL" clId="{1A2FFE6D-47DD-41EC-8E94-23535888B4C2}" dt="2023-02-12T16:50:55.784" v="210" actId="27636"/>
          <ac:spMkLst>
            <pc:docMk/>
            <pc:sldMk cId="4000505902" sldId="960"/>
            <ac:spMk id="3" creationId="{69712ED7-BC92-45C4-9F5F-4575C2CA9910}"/>
          </ac:spMkLst>
        </pc:spChg>
      </pc:sldChg>
      <pc:sldChg chg="modSp mod">
        <pc:chgData name="Eleni Koutsogeorgou" userId="86d9f3f5-3762-4174-84ee-39565c36ee82" providerId="ADAL" clId="{1A2FFE6D-47DD-41EC-8E94-23535888B4C2}" dt="2023-02-12T16:47:28.871" v="44" actId="1076"/>
        <pc:sldMkLst>
          <pc:docMk/>
          <pc:sldMk cId="1007072747" sldId="963"/>
        </pc:sldMkLst>
        <pc:spChg chg="mod">
          <ac:chgData name="Eleni Koutsogeorgou" userId="86d9f3f5-3762-4174-84ee-39565c36ee82" providerId="ADAL" clId="{1A2FFE6D-47DD-41EC-8E94-23535888B4C2}" dt="2023-02-12T16:47:23.893" v="43" actId="20577"/>
          <ac:spMkLst>
            <pc:docMk/>
            <pc:sldMk cId="1007072747" sldId="963"/>
            <ac:spMk id="2" creationId="{D3C85A9E-F7FB-4E60-8E1B-3895944CB6F4}"/>
          </ac:spMkLst>
        </pc:spChg>
        <pc:spChg chg="mod">
          <ac:chgData name="Eleni Koutsogeorgou" userId="86d9f3f5-3762-4174-84ee-39565c36ee82" providerId="ADAL" clId="{1A2FFE6D-47DD-41EC-8E94-23535888B4C2}" dt="2023-02-12T16:47:28.871" v="44" actId="1076"/>
          <ac:spMkLst>
            <pc:docMk/>
            <pc:sldMk cId="1007072747" sldId="963"/>
            <ac:spMk id="3" creationId="{3C3CD45B-1BC8-497D-87D1-922E4631B52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uhra.herts.ac.uk/bitstream/handle/2299/12592/03064470%20James%20Dawn%20final%20PhD%20submission%20appendix%209.pdf?sequence=2"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(BMHP6020)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646331"/>
          </a:xfrm>
          <a:prstGeom prst="rect">
            <a:avLst/>
          </a:prstGeom>
          <a:noFill/>
        </p:spPr>
        <p:txBody>
          <a:bodyPr wrap="square" rtlCol="0">
            <a:spAutoFit/>
          </a:bodyPr>
          <a:lstStyle/>
          <a:p>
            <a:pPr algn="ctr"/>
            <a:r>
              <a:rPr lang="en-GB" sz="3600" b="1" i="1" dirty="0">
                <a:solidFill>
                  <a:prstClr val="white"/>
                </a:solidFill>
                <a:latin typeface="Myriad Pro"/>
              </a:rPr>
              <a:t>Introduction to Thematic Analysis</a:t>
            </a:r>
            <a:endParaRPr lang="en-US" sz="3600" b="1" i="1"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Structure</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Definition of thematic analysis</a:t>
            </a:r>
          </a:p>
          <a:p>
            <a:r>
              <a:rPr lang="en-GB" dirty="0"/>
              <a:t>Process of thematic analysis</a:t>
            </a:r>
          </a:p>
          <a:p>
            <a:r>
              <a:rPr lang="en-GB" dirty="0"/>
              <a:t>Coding in practice</a:t>
            </a:r>
          </a:p>
          <a:p>
            <a:r>
              <a:rPr lang="en-GB" dirty="0"/>
              <a:t>Main steps of a thematic analysis</a:t>
            </a:r>
          </a:p>
          <a:p>
            <a:r>
              <a:rPr lang="en-GB" dirty="0"/>
              <a:t>Examples of coding and themes</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7E71-6C9D-4521-974C-C46881CC7C09}"/>
              </a:ext>
            </a:extLst>
          </p:cNvPr>
          <p:cNvSpPr>
            <a:spLocks noGrp="1"/>
          </p:cNvSpPr>
          <p:nvPr>
            <p:ph type="title"/>
          </p:nvPr>
        </p:nvSpPr>
        <p:spPr/>
        <p:txBody>
          <a:bodyPr/>
          <a:lstStyle/>
          <a:p>
            <a:r>
              <a:rPr lang="en-GB" dirty="0"/>
              <a:t>Definition of Thematic Analysis (1/2) </a:t>
            </a:r>
          </a:p>
        </p:txBody>
      </p:sp>
      <p:sp>
        <p:nvSpPr>
          <p:cNvPr id="3" name="Content Placeholder 2">
            <a:extLst>
              <a:ext uri="{FF2B5EF4-FFF2-40B4-BE49-F238E27FC236}">
                <a16:creationId xmlns:a16="http://schemas.microsoft.com/office/drawing/2014/main" id="{ABFA047B-9AD2-451B-991A-22B085AE0289}"/>
              </a:ext>
            </a:extLst>
          </p:cNvPr>
          <p:cNvSpPr>
            <a:spLocks noGrp="1"/>
          </p:cNvSpPr>
          <p:nvPr>
            <p:ph idx="1"/>
          </p:nvPr>
        </p:nvSpPr>
        <p:spPr/>
        <p:txBody>
          <a:bodyPr>
            <a:normAutofit/>
          </a:bodyPr>
          <a:lstStyle/>
          <a:p>
            <a:r>
              <a:rPr lang="en-US" sz="2800" dirty="0"/>
              <a:t>Thematic analysis has been defined as “a way of seeing. (…) Observation precedes understanding. Recognizing an important moment (seeing) precedes encoding it (seeing it as something), which in turn precedes interpretation. Thematic analysis moves you through these three phases of inquiry” (Boyatzis, 1998, p. 1). </a:t>
            </a:r>
          </a:p>
          <a:p>
            <a:endParaRPr lang="en-US" sz="2800" dirty="0"/>
          </a:p>
        </p:txBody>
      </p:sp>
    </p:spTree>
    <p:extLst>
      <p:ext uri="{BB962C8B-B14F-4D97-AF65-F5344CB8AC3E}">
        <p14:creationId xmlns:p14="http://schemas.microsoft.com/office/powerpoint/2010/main" val="1618085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7E71-6C9D-4521-974C-C46881CC7C09}"/>
              </a:ext>
            </a:extLst>
          </p:cNvPr>
          <p:cNvSpPr>
            <a:spLocks noGrp="1"/>
          </p:cNvSpPr>
          <p:nvPr>
            <p:ph type="title"/>
          </p:nvPr>
        </p:nvSpPr>
        <p:spPr/>
        <p:txBody>
          <a:bodyPr/>
          <a:lstStyle/>
          <a:p>
            <a:r>
              <a:rPr lang="en-GB" dirty="0"/>
              <a:t>Definition of Thematic Analysis (2/2) </a:t>
            </a:r>
          </a:p>
        </p:txBody>
      </p:sp>
      <p:sp>
        <p:nvSpPr>
          <p:cNvPr id="3" name="Content Placeholder 2">
            <a:extLst>
              <a:ext uri="{FF2B5EF4-FFF2-40B4-BE49-F238E27FC236}">
                <a16:creationId xmlns:a16="http://schemas.microsoft.com/office/drawing/2014/main" id="{ABFA047B-9AD2-451B-991A-22B085AE0289}"/>
              </a:ext>
            </a:extLst>
          </p:cNvPr>
          <p:cNvSpPr>
            <a:spLocks noGrp="1"/>
          </p:cNvSpPr>
          <p:nvPr>
            <p:ph idx="1"/>
          </p:nvPr>
        </p:nvSpPr>
        <p:spPr/>
        <p:txBody>
          <a:bodyPr>
            <a:normAutofit/>
          </a:bodyPr>
          <a:lstStyle/>
          <a:p>
            <a:r>
              <a:rPr lang="en-US" sz="2800" dirty="0"/>
              <a:t>Thematic analysis is considered as different from other methods of analysis which seek to describe patterns of qualitative data, in the sense that grounded theory requires analysis to be directed towards theory development, but thematic analysis does not require that too (Braun &amp; Clarke, 2006).</a:t>
            </a:r>
            <a:endParaRPr lang="en-GB" sz="2800" dirty="0"/>
          </a:p>
        </p:txBody>
      </p:sp>
    </p:spTree>
    <p:extLst>
      <p:ext uri="{BB962C8B-B14F-4D97-AF65-F5344CB8AC3E}">
        <p14:creationId xmlns:p14="http://schemas.microsoft.com/office/powerpoint/2010/main" val="1692558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35F96-473C-40A8-B7AB-86C5F04A2D59}"/>
              </a:ext>
            </a:extLst>
          </p:cNvPr>
          <p:cNvSpPr>
            <a:spLocks noGrp="1"/>
          </p:cNvSpPr>
          <p:nvPr>
            <p:ph type="title"/>
          </p:nvPr>
        </p:nvSpPr>
        <p:spPr/>
        <p:txBody>
          <a:bodyPr/>
          <a:lstStyle/>
          <a:p>
            <a:r>
              <a:rPr lang="en-GB" dirty="0"/>
              <a:t>Process of Thematic Analysis (1/2)</a:t>
            </a:r>
          </a:p>
        </p:txBody>
      </p:sp>
      <p:sp>
        <p:nvSpPr>
          <p:cNvPr id="3" name="Content Placeholder 2">
            <a:extLst>
              <a:ext uri="{FF2B5EF4-FFF2-40B4-BE49-F238E27FC236}">
                <a16:creationId xmlns:a16="http://schemas.microsoft.com/office/drawing/2014/main" id="{32791582-3200-4A59-A8A2-FA240936D49E}"/>
              </a:ext>
            </a:extLst>
          </p:cNvPr>
          <p:cNvSpPr>
            <a:spLocks noGrp="1"/>
          </p:cNvSpPr>
          <p:nvPr>
            <p:ph idx="1"/>
          </p:nvPr>
        </p:nvSpPr>
        <p:spPr/>
        <p:txBody>
          <a:bodyPr>
            <a:normAutofit/>
          </a:bodyPr>
          <a:lstStyle/>
          <a:p>
            <a:r>
              <a:rPr lang="en-US" sz="2800" dirty="0"/>
              <a:t>In thematic analysis, a theme captures an important aspect within the data relevantly to the research questions of the study and represents a patterned response or meaning within the data collected (Braun &amp; Clarke, 2006).</a:t>
            </a:r>
          </a:p>
          <a:p>
            <a:endParaRPr lang="en-GB" sz="2800" dirty="0"/>
          </a:p>
        </p:txBody>
      </p:sp>
    </p:spTree>
    <p:extLst>
      <p:ext uri="{BB962C8B-B14F-4D97-AF65-F5344CB8AC3E}">
        <p14:creationId xmlns:p14="http://schemas.microsoft.com/office/powerpoint/2010/main" val="2531582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35F96-473C-40A8-B7AB-86C5F04A2D59}"/>
              </a:ext>
            </a:extLst>
          </p:cNvPr>
          <p:cNvSpPr>
            <a:spLocks noGrp="1"/>
          </p:cNvSpPr>
          <p:nvPr>
            <p:ph type="title"/>
          </p:nvPr>
        </p:nvSpPr>
        <p:spPr/>
        <p:txBody>
          <a:bodyPr/>
          <a:lstStyle/>
          <a:p>
            <a:r>
              <a:rPr lang="en-GB" dirty="0"/>
              <a:t>Process of Thematic Analysis (2/2)</a:t>
            </a:r>
          </a:p>
        </p:txBody>
      </p:sp>
      <p:sp>
        <p:nvSpPr>
          <p:cNvPr id="3" name="Content Placeholder 2">
            <a:extLst>
              <a:ext uri="{FF2B5EF4-FFF2-40B4-BE49-F238E27FC236}">
                <a16:creationId xmlns:a16="http://schemas.microsoft.com/office/drawing/2014/main" id="{32791582-3200-4A59-A8A2-FA240936D49E}"/>
              </a:ext>
            </a:extLst>
          </p:cNvPr>
          <p:cNvSpPr>
            <a:spLocks noGrp="1"/>
          </p:cNvSpPr>
          <p:nvPr>
            <p:ph idx="1"/>
          </p:nvPr>
        </p:nvSpPr>
        <p:spPr/>
        <p:txBody>
          <a:bodyPr>
            <a:normAutofit fontScale="85000" lnSpcReduction="10000"/>
          </a:bodyPr>
          <a:lstStyle/>
          <a:p>
            <a:r>
              <a:rPr lang="en-US" dirty="0"/>
              <a:t>According to thematic analysis, all the text collected should be thoroughly read, and then text segments (i.e. sentences or paragraphs of meaning) to be coded under appropriate themes, based on the key concept/meaning of the text segment in relation to the aim of the study (Flick, von </a:t>
            </a:r>
            <a:r>
              <a:rPr lang="en-US" dirty="0" err="1"/>
              <a:t>Kardorff</a:t>
            </a:r>
            <a:r>
              <a:rPr lang="en-US" dirty="0"/>
              <a:t>, &amp; Steinke, 2004).</a:t>
            </a:r>
          </a:p>
          <a:p>
            <a:pPr marL="0" indent="0">
              <a:buNone/>
            </a:pPr>
            <a:r>
              <a:rPr lang="en-US" dirty="0"/>
              <a:t> </a:t>
            </a:r>
          </a:p>
          <a:p>
            <a:r>
              <a:rPr lang="en-US" dirty="0"/>
              <a:t>More specifically, coding is the process during which the researcher codes the text in order to answer the research question(s) (Joffe &amp; Yardley, 2004). </a:t>
            </a:r>
          </a:p>
          <a:p>
            <a:endParaRPr lang="en-GB" dirty="0"/>
          </a:p>
        </p:txBody>
      </p:sp>
    </p:spTree>
    <p:extLst>
      <p:ext uri="{BB962C8B-B14F-4D97-AF65-F5344CB8AC3E}">
        <p14:creationId xmlns:p14="http://schemas.microsoft.com/office/powerpoint/2010/main" val="1004284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2E086-A17A-46BF-A112-6BDFC4247E37}"/>
              </a:ext>
            </a:extLst>
          </p:cNvPr>
          <p:cNvSpPr>
            <a:spLocks noGrp="1"/>
          </p:cNvSpPr>
          <p:nvPr>
            <p:ph type="title"/>
          </p:nvPr>
        </p:nvSpPr>
        <p:spPr/>
        <p:txBody>
          <a:bodyPr/>
          <a:lstStyle/>
          <a:p>
            <a:r>
              <a:rPr lang="en-GB" dirty="0"/>
              <a:t>Coding in practice (1/2)</a:t>
            </a:r>
          </a:p>
        </p:txBody>
      </p:sp>
      <p:sp>
        <p:nvSpPr>
          <p:cNvPr id="3" name="Content Placeholder 2">
            <a:extLst>
              <a:ext uri="{FF2B5EF4-FFF2-40B4-BE49-F238E27FC236}">
                <a16:creationId xmlns:a16="http://schemas.microsoft.com/office/drawing/2014/main" id="{2282AB82-A1F7-4A52-B845-D9B28D3A7BFE}"/>
              </a:ext>
            </a:extLst>
          </p:cNvPr>
          <p:cNvSpPr>
            <a:spLocks noGrp="1"/>
          </p:cNvSpPr>
          <p:nvPr>
            <p:ph idx="1"/>
          </p:nvPr>
        </p:nvSpPr>
        <p:spPr>
          <a:xfrm>
            <a:off x="609600" y="1417637"/>
            <a:ext cx="10972800" cy="4268787"/>
          </a:xfrm>
        </p:spPr>
        <p:txBody>
          <a:bodyPr>
            <a:noAutofit/>
          </a:bodyPr>
          <a:lstStyle/>
          <a:p>
            <a:r>
              <a:rPr lang="en-US" sz="2300" dirty="0"/>
              <a:t>During coding and themes selection, first coding can be performed by selecting/highlighting the text segments which correspond to the analytical categories of the initial template and/or including meaningful concepts to the aim of the study, and do the preliminary coding and description of the meaningful text segments, relevantly to this study.</a:t>
            </a:r>
          </a:p>
          <a:p>
            <a:endParaRPr lang="en-US" sz="2300" dirty="0"/>
          </a:p>
          <a:p>
            <a:r>
              <a:rPr lang="en-US" sz="2300" dirty="0"/>
              <a:t>Then for the analysis, you can also use an Excel spreadsheet (Microsoft Office software), where extracts are placed under the main categories or initial themes based on the meaningful text segments that emerged from the text being </a:t>
            </a:r>
            <a:r>
              <a:rPr lang="en-US" sz="2300" dirty="0" err="1"/>
              <a:t>analysed</a:t>
            </a:r>
            <a:r>
              <a:rPr lang="en-US" sz="2300" dirty="0"/>
              <a:t>. </a:t>
            </a:r>
          </a:p>
        </p:txBody>
      </p:sp>
    </p:spTree>
    <p:extLst>
      <p:ext uri="{BB962C8B-B14F-4D97-AF65-F5344CB8AC3E}">
        <p14:creationId xmlns:p14="http://schemas.microsoft.com/office/powerpoint/2010/main" val="1270038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2E086-A17A-46BF-A112-6BDFC4247E37}"/>
              </a:ext>
            </a:extLst>
          </p:cNvPr>
          <p:cNvSpPr>
            <a:spLocks noGrp="1"/>
          </p:cNvSpPr>
          <p:nvPr>
            <p:ph type="title"/>
          </p:nvPr>
        </p:nvSpPr>
        <p:spPr/>
        <p:txBody>
          <a:bodyPr/>
          <a:lstStyle/>
          <a:p>
            <a:r>
              <a:rPr lang="en-GB" dirty="0"/>
              <a:t>Coding in practice (2/2)</a:t>
            </a:r>
          </a:p>
        </p:txBody>
      </p:sp>
      <p:sp>
        <p:nvSpPr>
          <p:cNvPr id="3" name="Content Placeholder 2">
            <a:extLst>
              <a:ext uri="{FF2B5EF4-FFF2-40B4-BE49-F238E27FC236}">
                <a16:creationId xmlns:a16="http://schemas.microsoft.com/office/drawing/2014/main" id="{2282AB82-A1F7-4A52-B845-D9B28D3A7BFE}"/>
              </a:ext>
            </a:extLst>
          </p:cNvPr>
          <p:cNvSpPr>
            <a:spLocks noGrp="1"/>
          </p:cNvSpPr>
          <p:nvPr>
            <p:ph idx="1"/>
          </p:nvPr>
        </p:nvSpPr>
        <p:spPr>
          <a:xfrm>
            <a:off x="609600" y="1838325"/>
            <a:ext cx="10972800" cy="3678908"/>
          </a:xfrm>
        </p:spPr>
        <p:txBody>
          <a:bodyPr>
            <a:normAutofit/>
          </a:bodyPr>
          <a:lstStyle/>
          <a:p>
            <a:pPr marL="0" indent="0">
              <a:buNone/>
            </a:pPr>
            <a:r>
              <a:rPr lang="en-US" sz="2800" dirty="0"/>
              <a:t>The themes that emerge from the first phase of analysis can be cross-checked by the researcher and there should be a continuous cycle of re-reading the text and checking analytical categories and themes, for ensuring that all meaningful concepts were extracted, and reviewing appropriateness of selected themes (Braun &amp; Clarke, 2006). </a:t>
            </a:r>
            <a:endParaRPr lang="en-GB" sz="2800" dirty="0"/>
          </a:p>
        </p:txBody>
      </p:sp>
    </p:spTree>
    <p:extLst>
      <p:ext uri="{BB962C8B-B14F-4D97-AF65-F5344CB8AC3E}">
        <p14:creationId xmlns:p14="http://schemas.microsoft.com/office/powerpoint/2010/main" val="665413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85A9E-F7FB-4E60-8E1B-3895944CB6F4}"/>
              </a:ext>
            </a:extLst>
          </p:cNvPr>
          <p:cNvSpPr>
            <a:spLocks noGrp="1"/>
          </p:cNvSpPr>
          <p:nvPr>
            <p:ph type="title"/>
          </p:nvPr>
        </p:nvSpPr>
        <p:spPr/>
        <p:txBody>
          <a:bodyPr>
            <a:normAutofit fontScale="90000"/>
          </a:bodyPr>
          <a:lstStyle/>
          <a:p>
            <a:r>
              <a:rPr lang="en-GB" b="1" dirty="0">
                <a:solidFill>
                  <a:srgbClr val="FF0000"/>
                </a:solidFill>
              </a:rPr>
              <a:t>Important information</a:t>
            </a:r>
            <a:br>
              <a:rPr lang="en-GB" b="1" dirty="0">
                <a:solidFill>
                  <a:srgbClr val="FF0000"/>
                </a:solidFill>
              </a:rPr>
            </a:br>
            <a:r>
              <a:rPr lang="en-GB" b="1" dirty="0">
                <a:solidFill>
                  <a:srgbClr val="FF0000"/>
                </a:solidFill>
              </a:rPr>
              <a:t>Academic Misconduct</a:t>
            </a:r>
          </a:p>
        </p:txBody>
      </p:sp>
      <p:sp>
        <p:nvSpPr>
          <p:cNvPr id="3" name="Content Placeholder 2">
            <a:extLst>
              <a:ext uri="{FF2B5EF4-FFF2-40B4-BE49-F238E27FC236}">
                <a16:creationId xmlns:a16="http://schemas.microsoft.com/office/drawing/2014/main" id="{3C3CD45B-1BC8-497D-87D1-922E4631B527}"/>
              </a:ext>
            </a:extLst>
          </p:cNvPr>
          <p:cNvSpPr>
            <a:spLocks noGrp="1"/>
          </p:cNvSpPr>
          <p:nvPr>
            <p:ph idx="1"/>
          </p:nvPr>
        </p:nvSpPr>
        <p:spPr>
          <a:xfrm>
            <a:off x="609600" y="1727201"/>
            <a:ext cx="10972800" cy="3917032"/>
          </a:xfrm>
        </p:spPr>
        <p:txBody>
          <a:bodyPr>
            <a:normAutofit fontScale="92500"/>
          </a:bodyPr>
          <a:lstStyle/>
          <a:p>
            <a:r>
              <a:rPr lang="en-US" sz="2400" dirty="0"/>
              <a:t>Any information from the selected studies should be paraphrased (i.e. put it in your own words) or </a:t>
            </a:r>
            <a:r>
              <a:rPr lang="en-US" sz="2400" dirty="0" err="1"/>
              <a:t>summarised</a:t>
            </a:r>
            <a:r>
              <a:rPr lang="en-US" sz="2400" dirty="0"/>
              <a:t> and followed by </a:t>
            </a:r>
            <a:r>
              <a:rPr lang="en-US" sz="2400" b="1" dirty="0"/>
              <a:t>in-text citations </a:t>
            </a:r>
            <a:r>
              <a:rPr lang="en-US" sz="2400" dirty="0"/>
              <a:t>of the respective studies. </a:t>
            </a:r>
          </a:p>
          <a:p>
            <a:r>
              <a:rPr lang="en-US" sz="2400" dirty="0"/>
              <a:t>You </a:t>
            </a:r>
            <a:r>
              <a:rPr lang="en-US" sz="2400" b="1" u="sng" dirty="0"/>
              <a:t>SHOULD NOT</a:t>
            </a:r>
            <a:r>
              <a:rPr lang="en-US" sz="2400" b="1" dirty="0"/>
              <a:t> </a:t>
            </a:r>
            <a:r>
              <a:rPr lang="en-US" sz="2400" dirty="0"/>
              <a:t>copy and paste information from the selected articles in the dissertation.</a:t>
            </a:r>
          </a:p>
          <a:p>
            <a:r>
              <a:rPr lang="en-US" sz="2400" dirty="0"/>
              <a:t>Ensure there is </a:t>
            </a:r>
            <a:r>
              <a:rPr lang="en-US" sz="2400" b="1" u="sng" dirty="0"/>
              <a:t>no plagiarism</a:t>
            </a:r>
            <a:r>
              <a:rPr lang="en-US" sz="2400" b="1" dirty="0"/>
              <a:t> </a:t>
            </a:r>
            <a:r>
              <a:rPr lang="en-US" sz="2400" dirty="0"/>
              <a:t>in the submitted work and you follow the Harvard Referencing style.</a:t>
            </a:r>
          </a:p>
          <a:p>
            <a:r>
              <a:rPr lang="en-US" sz="2400" dirty="0"/>
              <a:t>It is the student’s responsibility to ensure all above. </a:t>
            </a:r>
          </a:p>
          <a:p>
            <a:r>
              <a:rPr lang="en-US" sz="2400" dirty="0"/>
              <a:t>You should inform your dissertation supervisor or the Librarian know if you are not sure how to cite or reference the work of other authors in your academic work.</a:t>
            </a:r>
          </a:p>
          <a:p>
            <a:endParaRPr lang="en-GB" sz="2400" dirty="0"/>
          </a:p>
        </p:txBody>
      </p:sp>
    </p:spTree>
    <p:extLst>
      <p:ext uri="{BB962C8B-B14F-4D97-AF65-F5344CB8AC3E}">
        <p14:creationId xmlns:p14="http://schemas.microsoft.com/office/powerpoint/2010/main" val="1007072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BDA9A-F3A5-448C-AB02-EAE89DF6BCB8}"/>
              </a:ext>
            </a:extLst>
          </p:cNvPr>
          <p:cNvSpPr>
            <a:spLocks noGrp="1"/>
          </p:cNvSpPr>
          <p:nvPr>
            <p:ph type="title"/>
          </p:nvPr>
        </p:nvSpPr>
        <p:spPr>
          <a:xfrm>
            <a:off x="609600" y="88900"/>
            <a:ext cx="10972800" cy="939800"/>
          </a:xfrm>
        </p:spPr>
        <p:txBody>
          <a:bodyPr>
            <a:normAutofit/>
          </a:bodyPr>
          <a:lstStyle/>
          <a:p>
            <a:r>
              <a:rPr lang="en-GB" dirty="0"/>
              <a:t>Main steps for a thematic analysis</a:t>
            </a:r>
          </a:p>
        </p:txBody>
      </p:sp>
      <p:sp>
        <p:nvSpPr>
          <p:cNvPr id="3" name="Content Placeholder 2">
            <a:extLst>
              <a:ext uri="{FF2B5EF4-FFF2-40B4-BE49-F238E27FC236}">
                <a16:creationId xmlns:a16="http://schemas.microsoft.com/office/drawing/2014/main" id="{69712ED7-BC92-45C4-9F5F-4575C2CA9910}"/>
              </a:ext>
            </a:extLst>
          </p:cNvPr>
          <p:cNvSpPr>
            <a:spLocks noGrp="1"/>
          </p:cNvSpPr>
          <p:nvPr>
            <p:ph idx="1"/>
          </p:nvPr>
        </p:nvSpPr>
        <p:spPr>
          <a:xfrm>
            <a:off x="609600" y="1417638"/>
            <a:ext cx="10972800" cy="4259261"/>
          </a:xfrm>
        </p:spPr>
        <p:txBody>
          <a:bodyPr>
            <a:normAutofit fontScale="70000" lnSpcReduction="20000"/>
          </a:bodyPr>
          <a:lstStyle/>
          <a:p>
            <a:pPr marL="514350" indent="-514350">
              <a:buFont typeface="+mj-lt"/>
              <a:buAutoNum type="arabicParenR"/>
            </a:pPr>
            <a:r>
              <a:rPr lang="en-US" dirty="0"/>
              <a:t>The full text of the selected papers should be read and text segments, in the form of phrases or paragraphs relevant to and matching (fully or partially) the aim of the present study, should be extracted.</a:t>
            </a:r>
          </a:p>
          <a:p>
            <a:pPr marL="514350" indent="-514350">
              <a:buFont typeface="+mj-lt"/>
              <a:buAutoNum type="arabicParenR"/>
            </a:pPr>
            <a:r>
              <a:rPr lang="en-US" dirty="0"/>
              <a:t>The meaning of each of these text segments should be coded under a theme. </a:t>
            </a:r>
          </a:p>
          <a:p>
            <a:pPr marL="514350" indent="-514350">
              <a:buFont typeface="+mj-lt"/>
              <a:buAutoNum type="arabicParenR"/>
            </a:pPr>
            <a:r>
              <a:rPr lang="en-US" dirty="0"/>
              <a:t>For example, latent-level analysis can be conducted, meaning that text segments are allocated to themes on the basis of the dominant meaningful concept within them (Joffe and Yardley, 2004). </a:t>
            </a:r>
          </a:p>
          <a:p>
            <a:pPr marL="514350" indent="-514350">
              <a:buFont typeface="+mj-lt"/>
              <a:buAutoNum type="arabicParenR"/>
            </a:pPr>
            <a:r>
              <a:rPr lang="en-US" dirty="0"/>
              <a:t>Accordingly, a text segment can be placed under a more general theme, which describes the main features of the text segment, despite the fact that the exact words of the theme chosen are not found in this passage (e.g. choose the theme ‘ageing’ for a paragraph focusing on older adults). </a:t>
            </a:r>
          </a:p>
          <a:p>
            <a:pPr marL="514350" indent="-514350">
              <a:buFont typeface="+mj-lt"/>
              <a:buAutoNum type="arabicParenR"/>
            </a:pPr>
            <a:r>
              <a:rPr lang="en-US" dirty="0"/>
              <a:t>The core themes to be presented should not be pre-determined, but should have emerged inductively in the course of the analysis through a bottom-up approach (i.e. driven by the data collected).</a:t>
            </a:r>
            <a:endParaRPr lang="en-GB" dirty="0"/>
          </a:p>
        </p:txBody>
      </p:sp>
    </p:spTree>
    <p:extLst>
      <p:ext uri="{BB962C8B-B14F-4D97-AF65-F5344CB8AC3E}">
        <p14:creationId xmlns:p14="http://schemas.microsoft.com/office/powerpoint/2010/main" val="400050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FA680-25AF-420F-AA06-54BE005282DF}"/>
              </a:ext>
            </a:extLst>
          </p:cNvPr>
          <p:cNvSpPr>
            <a:spLocks noGrp="1"/>
          </p:cNvSpPr>
          <p:nvPr>
            <p:ph type="title"/>
          </p:nvPr>
        </p:nvSpPr>
        <p:spPr/>
        <p:txBody>
          <a:bodyPr/>
          <a:lstStyle/>
          <a:p>
            <a:r>
              <a:rPr lang="en-GB" dirty="0"/>
              <a:t>Example of coding</a:t>
            </a:r>
          </a:p>
        </p:txBody>
      </p:sp>
      <p:sp>
        <p:nvSpPr>
          <p:cNvPr id="3" name="Content Placeholder 2">
            <a:extLst>
              <a:ext uri="{FF2B5EF4-FFF2-40B4-BE49-F238E27FC236}">
                <a16:creationId xmlns:a16="http://schemas.microsoft.com/office/drawing/2014/main" id="{04A7545A-CD3D-47A7-9795-6FEF605D3FBD}"/>
              </a:ext>
            </a:extLst>
          </p:cNvPr>
          <p:cNvSpPr>
            <a:spLocks noGrp="1"/>
          </p:cNvSpPr>
          <p:nvPr>
            <p:ph idx="1"/>
          </p:nvPr>
        </p:nvSpPr>
        <p:spPr/>
        <p:txBody>
          <a:bodyPr>
            <a:normAutofit/>
          </a:bodyPr>
          <a:lstStyle/>
          <a:p>
            <a:pPr marL="0" indent="0">
              <a:buNone/>
            </a:pPr>
            <a:endParaRPr lang="en-GB" sz="2400" dirty="0"/>
          </a:p>
          <a:p>
            <a:r>
              <a:rPr lang="en-GB" sz="2400" dirty="0"/>
              <a:t>Example of coded transcript: </a:t>
            </a:r>
            <a:r>
              <a:rPr lang="en-GB" sz="2400" dirty="0">
                <a:hlinkClick r:id="rId2"/>
              </a:rPr>
              <a:t>https://uhra.herts.ac.uk/bitstream/handle/2299/12592/03064470%20James%20Dawn%20final%20PhD%20submission%20appendix%209.pdf?sequence=2</a:t>
            </a:r>
            <a:r>
              <a:rPr lang="en-GB" sz="2400" dirty="0"/>
              <a:t> </a:t>
            </a:r>
          </a:p>
          <a:p>
            <a:endParaRPr lang="en-GB" sz="2400" dirty="0"/>
          </a:p>
        </p:txBody>
      </p:sp>
    </p:spTree>
    <p:extLst>
      <p:ext uri="{BB962C8B-B14F-4D97-AF65-F5344CB8AC3E}">
        <p14:creationId xmlns:p14="http://schemas.microsoft.com/office/powerpoint/2010/main" val="2196025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9884-4E7B-45AF-BCFE-315EEA92CD14}"/>
              </a:ext>
            </a:extLst>
          </p:cNvPr>
          <p:cNvSpPr>
            <a:spLocks noGrp="1"/>
          </p:cNvSpPr>
          <p:nvPr>
            <p:ph type="title"/>
          </p:nvPr>
        </p:nvSpPr>
        <p:spPr>
          <a:xfrm>
            <a:off x="609600" y="114661"/>
            <a:ext cx="10972800" cy="637814"/>
          </a:xfrm>
        </p:spPr>
        <p:txBody>
          <a:bodyPr>
            <a:normAutofit fontScale="90000"/>
          </a:bodyPr>
          <a:lstStyle/>
          <a:p>
            <a:r>
              <a:rPr lang="en-GB" dirty="0"/>
              <a:t>Example of themes (1/2)</a:t>
            </a:r>
          </a:p>
        </p:txBody>
      </p:sp>
      <p:pic>
        <p:nvPicPr>
          <p:cNvPr id="5" name="Picture 4">
            <a:extLst>
              <a:ext uri="{FF2B5EF4-FFF2-40B4-BE49-F238E27FC236}">
                <a16:creationId xmlns:a16="http://schemas.microsoft.com/office/drawing/2014/main" id="{DED86C73-2386-41D2-B2C1-15DD9505931B}"/>
              </a:ext>
            </a:extLst>
          </p:cNvPr>
          <p:cNvPicPr>
            <a:picLocks noChangeAspect="1"/>
          </p:cNvPicPr>
          <p:nvPr/>
        </p:nvPicPr>
        <p:blipFill>
          <a:blip r:embed="rId2">
            <a:duotone>
              <a:prstClr val="black"/>
              <a:srgbClr val="D9C3A5">
                <a:tint val="50000"/>
                <a:satMod val="180000"/>
              </a:srgbClr>
            </a:duotone>
          </a:blip>
          <a:stretch>
            <a:fillRect/>
          </a:stretch>
        </p:blipFill>
        <p:spPr>
          <a:xfrm>
            <a:off x="1371601" y="1029134"/>
            <a:ext cx="5232480" cy="4637880"/>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4438DB36-E0CF-4482-821B-D41B99FFB824}"/>
              </a:ext>
            </a:extLst>
          </p:cNvPr>
          <p:cNvSpPr txBox="1"/>
          <p:nvPr/>
        </p:nvSpPr>
        <p:spPr>
          <a:xfrm>
            <a:off x="7248525" y="4397689"/>
            <a:ext cx="4781549" cy="1384995"/>
          </a:xfrm>
          <a:prstGeom prst="rect">
            <a:avLst/>
          </a:prstGeom>
          <a:noFill/>
        </p:spPr>
        <p:txBody>
          <a:bodyPr wrap="square" rtlCol="0">
            <a:spAutoFit/>
          </a:bodyPr>
          <a:lstStyle/>
          <a:p>
            <a:r>
              <a:rPr lang="en-GB" sz="1400" dirty="0"/>
              <a:t>Source: p.636, </a:t>
            </a:r>
            <a:r>
              <a:rPr lang="en-GB" sz="1400" dirty="0">
                <a:cs typeface="Times New Roman" panose="02020603050405020304" pitchFamily="18" charset="0"/>
              </a:rPr>
              <a:t>Koutsogeorgou, E., Davies, J. K., Aranda, K., </a:t>
            </a:r>
            <a:r>
              <a:rPr lang="en-GB" sz="1400" dirty="0" err="1">
                <a:cs typeface="Times New Roman" panose="02020603050405020304" pitchFamily="18" charset="0"/>
              </a:rPr>
              <a:t>Zissi</a:t>
            </a:r>
            <a:r>
              <a:rPr lang="en-GB" sz="1400" dirty="0">
                <a:cs typeface="Times New Roman" panose="02020603050405020304" pitchFamily="18" charset="0"/>
              </a:rPr>
              <a:t>, A., </a:t>
            </a:r>
            <a:r>
              <a:rPr lang="en-GB" sz="1400" dirty="0" err="1">
                <a:cs typeface="Times New Roman" panose="02020603050405020304" pitchFamily="18" charset="0"/>
              </a:rPr>
              <a:t>Chatzikou</a:t>
            </a:r>
            <a:r>
              <a:rPr lang="en-GB" sz="1400" dirty="0">
                <a:cs typeface="Times New Roman" panose="02020603050405020304" pitchFamily="18" charset="0"/>
              </a:rPr>
              <a:t>, M., </a:t>
            </a:r>
            <a:r>
              <a:rPr lang="en-GB" sz="1400" dirty="0" err="1">
                <a:cs typeface="Times New Roman" panose="02020603050405020304" pitchFamily="18" charset="0"/>
              </a:rPr>
              <a:t>Cerniauskaite</a:t>
            </a:r>
            <a:r>
              <a:rPr lang="en-GB" sz="1400" dirty="0">
                <a:cs typeface="Times New Roman" panose="02020603050405020304" pitchFamily="18" charset="0"/>
              </a:rPr>
              <a:t>, M., </a:t>
            </a:r>
            <a:r>
              <a:rPr lang="en-GB" sz="1400" dirty="0" err="1">
                <a:cs typeface="Times New Roman" panose="02020603050405020304" pitchFamily="18" charset="0"/>
              </a:rPr>
              <a:t>Quintas</a:t>
            </a:r>
            <a:r>
              <a:rPr lang="en-GB" sz="1400" dirty="0">
                <a:cs typeface="Times New Roman" panose="02020603050405020304" pitchFamily="18" charset="0"/>
              </a:rPr>
              <a:t>, R., Raggi, A., &amp; Leonardi, M. (2014). </a:t>
            </a:r>
            <a:r>
              <a:rPr lang="en-GB" sz="1400" b="1" dirty="0">
                <a:cs typeface="Times New Roman" panose="02020603050405020304" pitchFamily="18" charset="0"/>
              </a:rPr>
              <a:t>Healthy and active ageing: Social capital in health promotion</a:t>
            </a:r>
            <a:r>
              <a:rPr lang="en-GB" sz="1400" dirty="0">
                <a:cs typeface="Times New Roman" panose="02020603050405020304" pitchFamily="18" charset="0"/>
              </a:rPr>
              <a:t>. </a:t>
            </a:r>
            <a:r>
              <a:rPr lang="en-GB" sz="1400" i="1" dirty="0">
                <a:cs typeface="Times New Roman" panose="02020603050405020304" pitchFamily="18" charset="0"/>
              </a:rPr>
              <a:t>Health Education Journal</a:t>
            </a:r>
            <a:r>
              <a:rPr lang="en-GB" sz="1400" dirty="0">
                <a:cs typeface="Times New Roman" panose="02020603050405020304" pitchFamily="18" charset="0"/>
              </a:rPr>
              <a:t>, 73(6), 627–641. </a:t>
            </a:r>
          </a:p>
          <a:p>
            <a:endParaRPr lang="en-GB" sz="1400" dirty="0"/>
          </a:p>
        </p:txBody>
      </p:sp>
    </p:spTree>
    <p:extLst>
      <p:ext uri="{BB962C8B-B14F-4D97-AF65-F5344CB8AC3E}">
        <p14:creationId xmlns:p14="http://schemas.microsoft.com/office/powerpoint/2010/main" val="32795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E18A-36E9-4898-BDFC-934BB62971D6}"/>
              </a:ext>
            </a:extLst>
          </p:cNvPr>
          <p:cNvSpPr>
            <a:spLocks noGrp="1"/>
          </p:cNvSpPr>
          <p:nvPr>
            <p:ph type="title"/>
          </p:nvPr>
        </p:nvSpPr>
        <p:spPr>
          <a:xfrm>
            <a:off x="609600" y="274638"/>
            <a:ext cx="10972800" cy="982662"/>
          </a:xfrm>
        </p:spPr>
        <p:txBody>
          <a:bodyPr/>
          <a:lstStyle/>
          <a:p>
            <a:r>
              <a:rPr lang="en-GB" dirty="0"/>
              <a:t>Example of themes (2/2)</a:t>
            </a:r>
          </a:p>
        </p:txBody>
      </p:sp>
      <p:pic>
        <p:nvPicPr>
          <p:cNvPr id="5" name="Picture 4">
            <a:extLst>
              <a:ext uri="{FF2B5EF4-FFF2-40B4-BE49-F238E27FC236}">
                <a16:creationId xmlns:a16="http://schemas.microsoft.com/office/drawing/2014/main" id="{35834713-3C05-4DD1-AE36-9CED57416235}"/>
              </a:ext>
            </a:extLst>
          </p:cNvPr>
          <p:cNvPicPr>
            <a:picLocks noChangeAspect="1"/>
          </p:cNvPicPr>
          <p:nvPr/>
        </p:nvPicPr>
        <p:blipFill>
          <a:blip r:embed="rId2">
            <a:duotone>
              <a:prstClr val="black"/>
              <a:schemeClr val="accent1">
                <a:lumMod val="20000"/>
                <a:lumOff val="80000"/>
                <a:tint val="45000"/>
                <a:satMod val="400000"/>
              </a:schemeClr>
            </a:duotone>
          </a:blip>
          <a:stretch>
            <a:fillRect/>
          </a:stretch>
        </p:blipFill>
        <p:spPr>
          <a:xfrm>
            <a:off x="1571374" y="1413136"/>
            <a:ext cx="8294115" cy="3206489"/>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A0830860-CE28-46A4-B794-A474E6724921}"/>
              </a:ext>
            </a:extLst>
          </p:cNvPr>
          <p:cNvSpPr txBox="1"/>
          <p:nvPr/>
        </p:nvSpPr>
        <p:spPr>
          <a:xfrm>
            <a:off x="923925" y="5112064"/>
            <a:ext cx="10844212" cy="523220"/>
          </a:xfrm>
          <a:prstGeom prst="rect">
            <a:avLst/>
          </a:prstGeom>
          <a:noFill/>
        </p:spPr>
        <p:txBody>
          <a:bodyPr wrap="square" rtlCol="0">
            <a:spAutoFit/>
          </a:bodyPr>
          <a:lstStyle/>
          <a:p>
            <a:r>
              <a:rPr lang="en-GB" sz="1400" dirty="0"/>
              <a:t>Source: </a:t>
            </a:r>
            <a:r>
              <a:rPr lang="en-US" sz="1400" dirty="0"/>
              <a:t>Koutsogeorgou, E., </a:t>
            </a:r>
            <a:r>
              <a:rPr lang="en-US" sz="1400" dirty="0" err="1"/>
              <a:t>Chiesi</a:t>
            </a:r>
            <a:r>
              <a:rPr lang="en-US" sz="1400" dirty="0"/>
              <a:t>, A. M., and Leonardi, M. (2019). </a:t>
            </a:r>
            <a:r>
              <a:rPr lang="en-US" sz="1400" b="1" dirty="0"/>
              <a:t>Social capital components and social support of persons with multiple sclerosis: a systematic review of the literature from 2000 to 2018</a:t>
            </a:r>
            <a:r>
              <a:rPr lang="en-US" sz="1400" dirty="0"/>
              <a:t>. </a:t>
            </a:r>
            <a:r>
              <a:rPr lang="en-US" sz="1400" i="1" dirty="0"/>
              <a:t>Disability and Rehabilitation,</a:t>
            </a:r>
            <a:r>
              <a:rPr lang="en-US" sz="1400" dirty="0"/>
              <a:t> 42, 3437–3449.</a:t>
            </a:r>
            <a:endParaRPr lang="en-GB" sz="1400" dirty="0"/>
          </a:p>
        </p:txBody>
      </p:sp>
    </p:spTree>
    <p:extLst>
      <p:ext uri="{BB962C8B-B14F-4D97-AF65-F5344CB8AC3E}">
        <p14:creationId xmlns:p14="http://schemas.microsoft.com/office/powerpoint/2010/main" val="207932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2554-C865-44AC-AAEC-2968D8B3AFBB}"/>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50F95B5-7C62-4CC6-8815-D3580A589770}"/>
              </a:ext>
            </a:extLst>
          </p:cNvPr>
          <p:cNvPicPr>
            <a:picLocks noGrp="1" noChangeAspect="1"/>
          </p:cNvPicPr>
          <p:nvPr>
            <p:ph sz="quarter" idx="1"/>
          </p:nvPr>
        </p:nvPicPr>
        <p:blipFill rotWithShape="1">
          <a:blip r:embed="rId2"/>
          <a:srcRect b="24667"/>
          <a:stretch/>
        </p:blipFill>
        <p:spPr>
          <a:xfrm>
            <a:off x="390526" y="80146"/>
            <a:ext cx="5552892" cy="6625455"/>
          </a:xfrm>
          <a:prstGeom prst="rect">
            <a:avLst/>
          </a:prstGeom>
          <a:ln w="15875">
            <a:solidFill>
              <a:schemeClr val="tx1"/>
            </a:solidFill>
          </a:ln>
        </p:spPr>
      </p:pic>
      <p:pic>
        <p:nvPicPr>
          <p:cNvPr id="8" name="Picture 7">
            <a:extLst>
              <a:ext uri="{FF2B5EF4-FFF2-40B4-BE49-F238E27FC236}">
                <a16:creationId xmlns:a16="http://schemas.microsoft.com/office/drawing/2014/main" id="{DC75C003-15FF-4572-A7CE-FCBEBE15A9CE}"/>
              </a:ext>
            </a:extLst>
          </p:cNvPr>
          <p:cNvPicPr>
            <a:picLocks noChangeAspect="1"/>
          </p:cNvPicPr>
          <p:nvPr/>
        </p:nvPicPr>
        <p:blipFill rotWithShape="1">
          <a:blip r:embed="rId3">
            <a:lum contrast="-20000"/>
          </a:blip>
          <a:srcRect b="3928"/>
          <a:stretch/>
        </p:blipFill>
        <p:spPr>
          <a:xfrm>
            <a:off x="5943417" y="80146"/>
            <a:ext cx="5858057" cy="6625455"/>
          </a:xfrm>
          <a:prstGeom prst="rect">
            <a:avLst/>
          </a:prstGeom>
          <a:ln>
            <a:solidFill>
              <a:schemeClr val="tx1"/>
            </a:solidFill>
          </a:ln>
        </p:spPr>
      </p:pic>
      <p:sp>
        <p:nvSpPr>
          <p:cNvPr id="5" name="Oval 4">
            <a:extLst>
              <a:ext uri="{FF2B5EF4-FFF2-40B4-BE49-F238E27FC236}">
                <a16:creationId xmlns:a16="http://schemas.microsoft.com/office/drawing/2014/main" id="{82BE2E3D-6375-4F67-83A4-27C32503FAA5}"/>
              </a:ext>
            </a:extLst>
          </p:cNvPr>
          <p:cNvSpPr/>
          <p:nvPr/>
        </p:nvSpPr>
        <p:spPr>
          <a:xfrm>
            <a:off x="85361" y="152399"/>
            <a:ext cx="3556934" cy="304801"/>
          </a:xfrm>
          <a:prstGeom prst="ellipse">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F5421A68-C498-4FAA-8C76-FF154061234E}"/>
              </a:ext>
            </a:extLst>
          </p:cNvPr>
          <p:cNvSpPr/>
          <p:nvPr/>
        </p:nvSpPr>
        <p:spPr>
          <a:xfrm>
            <a:off x="180976" y="3555504"/>
            <a:ext cx="4474866" cy="397371"/>
          </a:xfrm>
          <a:prstGeom prst="ellipse">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111266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203E-7FEF-4C1D-A800-5F05B6B2DA6A}"/>
              </a:ext>
            </a:extLst>
          </p:cNvPr>
          <p:cNvSpPr>
            <a:spLocks noGrp="1"/>
          </p:cNvSpPr>
          <p:nvPr>
            <p:ph type="title"/>
          </p:nvPr>
        </p:nvSpPr>
        <p:spPr/>
        <p:txBody>
          <a:bodyPr/>
          <a:lstStyle/>
          <a:p>
            <a:r>
              <a:rPr lang="en-GB" dirty="0"/>
              <a:t>Conclusion/Recap</a:t>
            </a:r>
          </a:p>
        </p:txBody>
      </p:sp>
      <p:sp>
        <p:nvSpPr>
          <p:cNvPr id="3" name="Content Placeholder 2">
            <a:extLst>
              <a:ext uri="{FF2B5EF4-FFF2-40B4-BE49-F238E27FC236}">
                <a16:creationId xmlns:a16="http://schemas.microsoft.com/office/drawing/2014/main" id="{BD8B3AE4-C6D4-432F-A54B-85193C0DE129}"/>
              </a:ext>
            </a:extLst>
          </p:cNvPr>
          <p:cNvSpPr>
            <a:spLocks noGrp="1"/>
          </p:cNvSpPr>
          <p:nvPr>
            <p:ph idx="1"/>
          </p:nvPr>
        </p:nvSpPr>
        <p:spPr/>
        <p:txBody>
          <a:bodyPr/>
          <a:lstStyle/>
          <a:p>
            <a:r>
              <a:rPr lang="en-GB" dirty="0"/>
              <a:t>Student-led discussion:</a:t>
            </a:r>
          </a:p>
          <a:p>
            <a:r>
              <a:rPr lang="en-GB" dirty="0"/>
              <a:t>What are the main points you have found useful from this lesson?</a:t>
            </a:r>
          </a:p>
          <a:p>
            <a:pPr marL="0" indent="0">
              <a:buNone/>
            </a:pPr>
            <a:endParaRPr lang="en-GB" dirty="0"/>
          </a:p>
        </p:txBody>
      </p:sp>
    </p:spTree>
    <p:extLst>
      <p:ext uri="{BB962C8B-B14F-4D97-AF65-F5344CB8AC3E}">
        <p14:creationId xmlns:p14="http://schemas.microsoft.com/office/powerpoint/2010/main" val="2851287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97915-7871-42AE-A510-C743A1556954}"/>
              </a:ext>
            </a:extLst>
          </p:cNvPr>
          <p:cNvSpPr>
            <a:spLocks noGrp="1"/>
          </p:cNvSpPr>
          <p:nvPr>
            <p:ph type="title"/>
          </p:nvPr>
        </p:nvSpPr>
        <p:spPr>
          <a:xfrm>
            <a:off x="609600" y="247650"/>
            <a:ext cx="10972800" cy="64928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EE82B1B7-C02C-4B48-9988-831D6D91765B}"/>
              </a:ext>
            </a:extLst>
          </p:cNvPr>
          <p:cNvSpPr>
            <a:spLocks noGrp="1"/>
          </p:cNvSpPr>
          <p:nvPr>
            <p:ph idx="1"/>
          </p:nvPr>
        </p:nvSpPr>
        <p:spPr>
          <a:xfrm>
            <a:off x="609600" y="1262062"/>
            <a:ext cx="11220450" cy="4333875"/>
          </a:xfrm>
        </p:spPr>
        <p:txBody>
          <a:bodyPr>
            <a:noAutofit/>
          </a:bodyPr>
          <a:lstStyle/>
          <a:p>
            <a:pPr marL="0" indent="0" algn="just">
              <a:lnSpc>
                <a:spcPct val="115000"/>
              </a:lnSpc>
              <a:spcAft>
                <a:spcPts val="800"/>
              </a:spcAft>
              <a:buNone/>
            </a:pPr>
            <a:r>
              <a:rPr lang="en-GB" sz="1600" dirty="0">
                <a:effectLst/>
                <a:ea typeface="Calibri" panose="020F0502020204030204" pitchFamily="34" charset="0"/>
                <a:cs typeface="Times New Roman" panose="02020603050405020304" pitchFamily="18" charset="0"/>
              </a:rPr>
              <a:t>Boyatzis, R. E. (1998). </a:t>
            </a:r>
            <a:r>
              <a:rPr lang="en-GB" sz="1600" i="1" dirty="0">
                <a:effectLst/>
                <a:ea typeface="Calibri" panose="020F0502020204030204" pitchFamily="34" charset="0"/>
                <a:cs typeface="Times New Roman" panose="02020603050405020304" pitchFamily="18" charset="0"/>
              </a:rPr>
              <a:t>Transforming qualitative information: Thematic analysis and code development.</a:t>
            </a:r>
            <a:r>
              <a:rPr lang="en-GB" sz="1600" dirty="0">
                <a:effectLst/>
                <a:ea typeface="Calibri" panose="020F0502020204030204" pitchFamily="34" charset="0"/>
                <a:cs typeface="Times New Roman" panose="02020603050405020304" pitchFamily="18" charset="0"/>
              </a:rPr>
              <a:t> California: SAGE Publications, Inc.</a:t>
            </a:r>
          </a:p>
          <a:p>
            <a:pPr marL="0" indent="0" algn="just">
              <a:lnSpc>
                <a:spcPct val="115000"/>
              </a:lnSpc>
              <a:spcAft>
                <a:spcPts val="800"/>
              </a:spcAft>
              <a:buNone/>
            </a:pPr>
            <a:r>
              <a:rPr lang="en-GB" sz="1600" dirty="0">
                <a:effectLst/>
                <a:ea typeface="Calibri" panose="020F0502020204030204" pitchFamily="34" charset="0"/>
                <a:cs typeface="Times New Roman" panose="02020603050405020304" pitchFamily="18" charset="0"/>
              </a:rPr>
              <a:t>Braun, V., &amp; Clarke, V. (2006). Using thematic analysis in psychology. </a:t>
            </a:r>
            <a:r>
              <a:rPr lang="en-GB" sz="1600" i="1" dirty="0">
                <a:effectLst/>
                <a:ea typeface="Calibri" panose="020F0502020204030204" pitchFamily="34" charset="0"/>
                <a:cs typeface="Times New Roman" panose="02020603050405020304" pitchFamily="18" charset="0"/>
              </a:rPr>
              <a:t>Qualitative Research in Psychology, 3</a:t>
            </a:r>
            <a:r>
              <a:rPr lang="en-GB" sz="1600" dirty="0">
                <a:effectLst/>
                <a:ea typeface="Calibri" panose="020F0502020204030204" pitchFamily="34" charset="0"/>
                <a:cs typeface="Times New Roman" panose="02020603050405020304" pitchFamily="18" charset="0"/>
              </a:rPr>
              <a:t>(2), 77-101.</a:t>
            </a:r>
          </a:p>
          <a:p>
            <a:pPr marL="0" indent="0" algn="just">
              <a:lnSpc>
                <a:spcPct val="115000"/>
              </a:lnSpc>
              <a:spcAft>
                <a:spcPts val="800"/>
              </a:spcAft>
              <a:buNone/>
            </a:pPr>
            <a:r>
              <a:rPr lang="en-GB" sz="1600" dirty="0">
                <a:effectLst/>
                <a:ea typeface="Calibri" panose="020F0502020204030204" pitchFamily="34" charset="0"/>
                <a:cs typeface="Times New Roman" panose="02020603050405020304" pitchFamily="18" charset="0"/>
              </a:rPr>
              <a:t>Flick, U., von </a:t>
            </a:r>
            <a:r>
              <a:rPr lang="en-GB" sz="1600" dirty="0" err="1">
                <a:effectLst/>
                <a:ea typeface="Calibri" panose="020F0502020204030204" pitchFamily="34" charset="0"/>
                <a:cs typeface="Times New Roman" panose="02020603050405020304" pitchFamily="18" charset="0"/>
              </a:rPr>
              <a:t>Kardorff</a:t>
            </a:r>
            <a:r>
              <a:rPr lang="en-GB" sz="1600" dirty="0">
                <a:effectLst/>
                <a:ea typeface="Calibri" panose="020F0502020204030204" pitchFamily="34" charset="0"/>
                <a:cs typeface="Times New Roman" panose="02020603050405020304" pitchFamily="18" charset="0"/>
              </a:rPr>
              <a:t>, E., &amp; Steinke, I. (2004). </a:t>
            </a:r>
            <a:r>
              <a:rPr lang="en-GB" sz="1600" i="1" dirty="0">
                <a:effectLst/>
                <a:ea typeface="Calibri" panose="020F0502020204030204" pitchFamily="34" charset="0"/>
                <a:cs typeface="Times New Roman" panose="02020603050405020304" pitchFamily="18" charset="0"/>
              </a:rPr>
              <a:t>A companion to qualitative research.</a:t>
            </a:r>
            <a:r>
              <a:rPr lang="en-GB" sz="1600" dirty="0">
                <a:effectLst/>
                <a:ea typeface="Calibri" panose="020F0502020204030204" pitchFamily="34" charset="0"/>
                <a:cs typeface="Times New Roman" panose="02020603050405020304" pitchFamily="18" charset="0"/>
              </a:rPr>
              <a:t> Glasgow: Sage Publications Ltd.</a:t>
            </a:r>
          </a:p>
          <a:p>
            <a:pPr marL="0" indent="0" algn="just">
              <a:lnSpc>
                <a:spcPct val="115000"/>
              </a:lnSpc>
              <a:spcAft>
                <a:spcPts val="800"/>
              </a:spcAft>
              <a:buNone/>
            </a:pPr>
            <a:r>
              <a:rPr lang="en-GB" sz="1600" dirty="0">
                <a:effectLst/>
                <a:ea typeface="Calibri" panose="020F0502020204030204" pitchFamily="34" charset="0"/>
                <a:cs typeface="Times New Roman" panose="02020603050405020304" pitchFamily="18" charset="0"/>
              </a:rPr>
              <a:t>Joffe, H., &amp; Yardley, L. (2004). Content and thematic analysis. In D. F. Marks, &amp; L. Yardley, </a:t>
            </a:r>
            <a:r>
              <a:rPr lang="en-GB" sz="1600" i="1" dirty="0">
                <a:effectLst/>
                <a:ea typeface="Calibri" panose="020F0502020204030204" pitchFamily="34" charset="0"/>
                <a:cs typeface="Times New Roman" panose="02020603050405020304" pitchFamily="18" charset="0"/>
              </a:rPr>
              <a:t>Research Methods for Clinical and Health Psychology</a:t>
            </a:r>
            <a:r>
              <a:rPr lang="en-GB" sz="1600" dirty="0">
                <a:effectLst/>
                <a:ea typeface="Calibri" panose="020F0502020204030204" pitchFamily="34" charset="0"/>
                <a:cs typeface="Times New Roman" panose="02020603050405020304" pitchFamily="18" charset="0"/>
              </a:rPr>
              <a:t> (pp. 56-68). London: Sage Publications Ltd.</a:t>
            </a:r>
          </a:p>
          <a:p>
            <a:pPr marL="0" indent="0" algn="just">
              <a:lnSpc>
                <a:spcPct val="115000"/>
              </a:lnSpc>
              <a:spcAft>
                <a:spcPts val="800"/>
              </a:spcAft>
              <a:buNone/>
            </a:pPr>
            <a:r>
              <a:rPr lang="en-US" sz="1600" dirty="0">
                <a:cs typeface="Times New Roman" panose="02020603050405020304" pitchFamily="18" charset="0"/>
              </a:rPr>
              <a:t>Koutsogeorgou, E., </a:t>
            </a:r>
            <a:r>
              <a:rPr lang="en-US" sz="1600" dirty="0" err="1">
                <a:cs typeface="Times New Roman" panose="02020603050405020304" pitchFamily="18" charset="0"/>
              </a:rPr>
              <a:t>Chiesi</a:t>
            </a:r>
            <a:r>
              <a:rPr lang="en-US" sz="1600" dirty="0">
                <a:cs typeface="Times New Roman" panose="02020603050405020304" pitchFamily="18" charset="0"/>
              </a:rPr>
              <a:t>, A. M., and Leonardi, M. (2019). Social capital components and social support of persons with multiple sclerosis: a systematic review of the literature from 2000 to 2018. Disability and Rehabilitation, 42, 3437–3449.</a:t>
            </a:r>
            <a:endParaRPr lang="en-GB" sz="1600" dirty="0">
              <a:cs typeface="Times New Roman" panose="02020603050405020304" pitchFamily="18" charset="0"/>
            </a:endParaRPr>
          </a:p>
          <a:p>
            <a:pPr marL="0" indent="0" algn="just">
              <a:lnSpc>
                <a:spcPct val="115000"/>
              </a:lnSpc>
              <a:spcAft>
                <a:spcPts val="800"/>
              </a:spcAft>
              <a:buNone/>
            </a:pPr>
            <a:r>
              <a:rPr lang="en-GB" sz="1600" dirty="0">
                <a:cs typeface="Times New Roman" panose="02020603050405020304" pitchFamily="18" charset="0"/>
              </a:rPr>
              <a:t>Koutsogeorgou, E., Davies, J. K., Aranda, K., </a:t>
            </a:r>
            <a:r>
              <a:rPr lang="en-GB" sz="1600" dirty="0" err="1">
                <a:cs typeface="Times New Roman" panose="02020603050405020304" pitchFamily="18" charset="0"/>
              </a:rPr>
              <a:t>Zissi</a:t>
            </a:r>
            <a:r>
              <a:rPr lang="en-GB" sz="1600" dirty="0">
                <a:cs typeface="Times New Roman" panose="02020603050405020304" pitchFamily="18" charset="0"/>
              </a:rPr>
              <a:t>, A., </a:t>
            </a:r>
            <a:r>
              <a:rPr lang="en-GB" sz="1600" dirty="0" err="1">
                <a:cs typeface="Times New Roman" panose="02020603050405020304" pitchFamily="18" charset="0"/>
              </a:rPr>
              <a:t>Chatzikou</a:t>
            </a:r>
            <a:r>
              <a:rPr lang="en-GB" sz="1600" dirty="0">
                <a:cs typeface="Times New Roman" panose="02020603050405020304" pitchFamily="18" charset="0"/>
              </a:rPr>
              <a:t>, M., </a:t>
            </a:r>
            <a:r>
              <a:rPr lang="en-GB" sz="1600" dirty="0" err="1">
                <a:cs typeface="Times New Roman" panose="02020603050405020304" pitchFamily="18" charset="0"/>
              </a:rPr>
              <a:t>Cerniauskaite</a:t>
            </a:r>
            <a:r>
              <a:rPr lang="en-GB" sz="1600" dirty="0">
                <a:cs typeface="Times New Roman" panose="02020603050405020304" pitchFamily="18" charset="0"/>
              </a:rPr>
              <a:t>, M., </a:t>
            </a:r>
            <a:r>
              <a:rPr lang="en-GB" sz="1600" dirty="0" err="1">
                <a:cs typeface="Times New Roman" panose="02020603050405020304" pitchFamily="18" charset="0"/>
              </a:rPr>
              <a:t>Quintas</a:t>
            </a:r>
            <a:r>
              <a:rPr lang="en-GB" sz="1600" dirty="0">
                <a:cs typeface="Times New Roman" panose="02020603050405020304" pitchFamily="18" charset="0"/>
              </a:rPr>
              <a:t>, R., Raggi, A., &amp; Leonardi, M. (2014). Healthy and active ageing: Social capital in health promotion. Health Education Journal, 73(6), 627–641. </a:t>
            </a:r>
          </a:p>
          <a:p>
            <a:pPr marL="0" indent="0" algn="just">
              <a:lnSpc>
                <a:spcPct val="115000"/>
              </a:lnSpc>
              <a:spcAft>
                <a:spcPts val="800"/>
              </a:spcAft>
              <a:buNone/>
            </a:pPr>
            <a:r>
              <a:rPr lang="en-GB" sz="1600" dirty="0">
                <a:ea typeface="Calibri" panose="020F0502020204030204" pitchFamily="34" charset="0"/>
                <a:cs typeface="Times New Roman" panose="02020603050405020304" pitchFamily="18" charset="0"/>
              </a:rPr>
              <a:t>Koutsogeorgou, E. (2019) Social Relationships and Social Participation of Women with Disability. PhD thesis, University of Milan and University of Turin. </a:t>
            </a:r>
            <a:endParaRPr lang="en-GB" sz="16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600" dirty="0">
                <a:effectLst/>
                <a:ea typeface="Calibri" panose="020F0502020204030204" pitchFamily="34" charset="0"/>
                <a:cs typeface="Times New Roman" panose="02020603050405020304" pitchFamily="18" charset="0"/>
              </a:rPr>
              <a:t> </a:t>
            </a:r>
          </a:p>
          <a:p>
            <a:pPr marL="0" indent="0" algn="just">
              <a:lnSpc>
                <a:spcPct val="115000"/>
              </a:lnSpc>
              <a:buNone/>
            </a:pPr>
            <a:endParaRPr lang="en-GB" sz="1600" dirty="0">
              <a:effectLst/>
              <a:ea typeface="Calibri" panose="020F0502020204030204" pitchFamily="34" charset="0"/>
            </a:endParaRPr>
          </a:p>
          <a:p>
            <a:pPr marL="0" indent="0">
              <a:buNone/>
            </a:pPr>
            <a:endParaRPr lang="en-GB" sz="1600" dirty="0"/>
          </a:p>
        </p:txBody>
      </p:sp>
    </p:spTree>
    <p:extLst>
      <p:ext uri="{BB962C8B-B14F-4D97-AF65-F5344CB8AC3E}">
        <p14:creationId xmlns:p14="http://schemas.microsoft.com/office/powerpoint/2010/main" val="971955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EC936-B8A9-4261-ABB3-719D31D76D0F}"/>
              </a:ext>
            </a:extLst>
          </p:cNvPr>
          <p:cNvSpPr>
            <a:spLocks noGrp="1"/>
          </p:cNvSpPr>
          <p:nvPr>
            <p:ph idx="1"/>
          </p:nvPr>
        </p:nvSpPr>
        <p:spPr>
          <a:xfrm>
            <a:off x="609600" y="733425"/>
            <a:ext cx="10972800" cy="4783808"/>
          </a:xfrm>
        </p:spPr>
        <p:txBody>
          <a:bodyPr>
            <a:normAutofit/>
          </a:bodyPr>
          <a:lstStyle/>
          <a:p>
            <a:pPr marL="0" indent="0" algn="ctr">
              <a:buNone/>
            </a:pPr>
            <a:r>
              <a:rPr lang="en-GB" sz="6600" dirty="0"/>
              <a:t>Thank you</a:t>
            </a:r>
          </a:p>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37732243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1243</Words>
  <Application>Microsoft Office PowerPoint</Application>
  <PresentationFormat>Widescreen</PresentationFormat>
  <Paragraphs>58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Myriad Pro</vt:lpstr>
      <vt:lpstr>Arial</vt:lpstr>
      <vt:lpstr>20140311PresentationUWTSDTemplate</vt:lpstr>
      <vt:lpstr>Independent Project (BMHP6020)</vt:lpstr>
      <vt:lpstr>Lesson Structure</vt:lpstr>
      <vt:lpstr>Definition of Thematic Analysis (1/2) </vt:lpstr>
      <vt:lpstr>Definition of Thematic Analysis (2/2) </vt:lpstr>
      <vt:lpstr>Process of Thematic Analysis (1/2)</vt:lpstr>
      <vt:lpstr>Process of Thematic Analysis (2/2)</vt:lpstr>
      <vt:lpstr>Coding in practice (1/2)</vt:lpstr>
      <vt:lpstr>Coding in practice (2/2)</vt:lpstr>
      <vt:lpstr>Important information Academic Misconduct</vt:lpstr>
      <vt:lpstr>Main steps for a thematic analysis</vt:lpstr>
      <vt:lpstr>Example of coding</vt:lpstr>
      <vt:lpstr>Example of themes (1/2)</vt:lpstr>
      <vt:lpstr>Example of themes (2/2)</vt:lpstr>
      <vt:lpstr>PowerPoint Presentation</vt:lpstr>
      <vt:lpstr>Conclusion/Recap</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cp:lastModifiedBy>
  <cp:revision>35</cp:revision>
  <dcterms:created xsi:type="dcterms:W3CDTF">2021-06-30T17:36:36Z</dcterms:created>
  <dcterms:modified xsi:type="dcterms:W3CDTF">2023-02-12T16:52:02Z</dcterms:modified>
</cp:coreProperties>
</file>