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Lst>
  <p:sldIdLst>
    <p:sldId id="256" r:id="rId2"/>
    <p:sldId id="257" r:id="rId3"/>
    <p:sldId id="263" r:id="rId4"/>
    <p:sldId id="258" r:id="rId5"/>
    <p:sldId id="264" r:id="rId6"/>
    <p:sldId id="261" r:id="rId7"/>
    <p:sldId id="262" r:id="rId8"/>
    <p:sldId id="260" r:id="rId9"/>
    <p:sldId id="266" r:id="rId10"/>
    <p:sldId id="267" r:id="rId11"/>
    <p:sldId id="269" r:id="rId12"/>
    <p:sldId id="259" r:id="rId13"/>
    <p:sldId id="268" r:id="rId14"/>
    <p:sldId id="270"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5D4A1-080E-8F21-7375-F234B77EF1CE}" v="2618" dt="2020-02-12T14:40:20.381"/>
    <p1510:client id="{2405471E-998A-7748-910F-5F2EC0E4C9CA}" v="4118" dt="2020-02-17T12:35:09.185"/>
    <p1510:client id="{4701A20A-B078-AC61-40D6-FCBEE6C3A171}" v="1823" dt="2020-02-17T13:33:32.995"/>
    <p1510:client id="{4AB9B009-95CC-A9A6-BEFC-A461658D7AE0}" v="3141" dt="2020-02-15T20:55:55.954"/>
    <p1510:client id="{5D2408A6-38FD-B0A5-F74D-3B058B565AE0}" v="34" dt="2020-02-13T12:23:50.103"/>
    <p1510:client id="{74A03CCE-B7A2-E492-F9EC-0E654AEE43CF}" v="1856" dt="2020-02-15T17:54:58.540"/>
    <p1510:client id="{7B839595-52B8-3D85-8CCE-3D44268B80DA}" v="34" dt="2020-02-17T21:43:52.340"/>
    <p1510:client id="{7DB5501C-5D0D-EBC7-D955-260B93FCCDBA}" v="1488" dt="2020-02-13T19:48:59.496"/>
    <p1510:client id="{8153A950-2518-4A02-BDAA-76591E7763FD}" v="432" dt="2020-02-05T12:49:14.464"/>
    <p1510:client id="{9FC0C251-4AC5-4218-BD7F-139F8F0EB8DF}" v="4" dt="2020-02-14T14:21:58.683"/>
    <p1510:client id="{D1A2A153-97A5-26F4-E675-85F67FA8C4F2}" v="1801" dt="2020-02-12T21:40:51.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1D17CD-24DE-4F70-8A38-EFDE0E1B3C1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9CE7F8B-3347-4250-880E-34E234D6AD58}">
      <dgm:prSet/>
      <dgm:spPr/>
      <dgm:t>
        <a:bodyPr/>
        <a:lstStyle/>
        <a:p>
          <a:pPr rtl="0"/>
          <a:r>
            <a:rPr lang="en-US" dirty="0"/>
            <a:t>Introduce and outline the main principles of Assessment for Learning (AFL) and </a:t>
          </a:r>
          <a:r>
            <a:rPr lang="en-US" dirty="0">
              <a:latin typeface="Calibri Light" panose="020F0302020204030204"/>
            </a:rPr>
            <a:t>its links to </a:t>
          </a:r>
          <a:r>
            <a:rPr lang="en-US" dirty="0"/>
            <a:t>formative assessment. </a:t>
          </a:r>
        </a:p>
      </dgm:t>
    </dgm:pt>
    <dgm:pt modelId="{FF68CB19-F677-4B4B-89B6-3C359CC053D9}" type="parTrans" cxnId="{96D6FE2D-7C2D-44AD-8E66-1524F326014B}">
      <dgm:prSet/>
      <dgm:spPr/>
      <dgm:t>
        <a:bodyPr/>
        <a:lstStyle/>
        <a:p>
          <a:endParaRPr lang="en-US"/>
        </a:p>
      </dgm:t>
    </dgm:pt>
    <dgm:pt modelId="{27E15EC3-F193-4B49-83F6-578D4F1A9BC3}" type="sibTrans" cxnId="{96D6FE2D-7C2D-44AD-8E66-1524F326014B}">
      <dgm:prSet/>
      <dgm:spPr/>
      <dgm:t>
        <a:bodyPr/>
        <a:lstStyle/>
        <a:p>
          <a:endParaRPr lang="en-US"/>
        </a:p>
      </dgm:t>
    </dgm:pt>
    <dgm:pt modelId="{53BE5C60-0D6C-4D85-9DDC-8C432C6B4573}">
      <dgm:prSet/>
      <dgm:spPr/>
      <dgm:t>
        <a:bodyPr/>
        <a:lstStyle/>
        <a:p>
          <a:r>
            <a:rPr lang="en-US" dirty="0"/>
            <a:t>How Assessment for Learning links to theory and the benefits it brings to the classroom. </a:t>
          </a:r>
        </a:p>
      </dgm:t>
    </dgm:pt>
    <dgm:pt modelId="{BB5CFAE1-F965-4932-8C17-21CAB0B3EAEF}" type="parTrans" cxnId="{673862C2-0B5C-4F88-9658-0D23B67216F9}">
      <dgm:prSet/>
      <dgm:spPr/>
      <dgm:t>
        <a:bodyPr/>
        <a:lstStyle/>
        <a:p>
          <a:endParaRPr lang="en-US"/>
        </a:p>
      </dgm:t>
    </dgm:pt>
    <dgm:pt modelId="{1B2C40CE-9B41-4BB9-B69C-797C0D7B8CD3}" type="sibTrans" cxnId="{673862C2-0B5C-4F88-9658-0D23B67216F9}">
      <dgm:prSet/>
      <dgm:spPr/>
      <dgm:t>
        <a:bodyPr/>
        <a:lstStyle/>
        <a:p>
          <a:endParaRPr lang="en-US"/>
        </a:p>
      </dgm:t>
    </dgm:pt>
    <dgm:pt modelId="{331352E5-74AF-4311-B014-F7A78002007E}">
      <dgm:prSet/>
      <dgm:spPr/>
      <dgm:t>
        <a:bodyPr/>
        <a:lstStyle/>
        <a:p>
          <a:r>
            <a:rPr lang="en-US" dirty="0"/>
            <a:t>Introduce the chosen aspects/ methods of Assessment for Learning that are intended to be implemented within the school.</a:t>
          </a:r>
        </a:p>
      </dgm:t>
    </dgm:pt>
    <dgm:pt modelId="{5D0E85BB-3B7A-4AC2-9329-E2B17136CD2B}" type="parTrans" cxnId="{4EAB53AE-9469-400A-8A47-B305CA3E68F3}">
      <dgm:prSet/>
      <dgm:spPr/>
      <dgm:t>
        <a:bodyPr/>
        <a:lstStyle/>
        <a:p>
          <a:endParaRPr lang="en-US"/>
        </a:p>
      </dgm:t>
    </dgm:pt>
    <dgm:pt modelId="{D4364B99-838C-4F06-97B8-1B7254039CDE}" type="sibTrans" cxnId="{4EAB53AE-9469-400A-8A47-B305CA3E68F3}">
      <dgm:prSet/>
      <dgm:spPr/>
      <dgm:t>
        <a:bodyPr/>
        <a:lstStyle/>
        <a:p>
          <a:endParaRPr lang="en-US"/>
        </a:p>
      </dgm:t>
    </dgm:pt>
    <dgm:pt modelId="{03027267-DB26-4FC0-A800-D3363A0D8153}">
      <dgm:prSet/>
      <dgm:spPr/>
      <dgm:t>
        <a:bodyPr/>
        <a:lstStyle/>
        <a:p>
          <a:pPr rtl="0"/>
          <a:r>
            <a:rPr lang="en-US" dirty="0"/>
            <a:t>And how they will enhance and benefit the education and learning of our students</a:t>
          </a:r>
          <a:r>
            <a:rPr lang="en-US" dirty="0">
              <a:latin typeface="Calibri Light" panose="020F0302020204030204"/>
            </a:rPr>
            <a:t> and enhance teaching.</a:t>
          </a:r>
          <a:endParaRPr lang="en-US" dirty="0"/>
        </a:p>
      </dgm:t>
    </dgm:pt>
    <dgm:pt modelId="{66596F71-A004-4C08-A1B0-D563E6241B2A}" type="parTrans" cxnId="{7E812744-A18D-48FE-ACBE-F605D2F162A2}">
      <dgm:prSet/>
      <dgm:spPr/>
      <dgm:t>
        <a:bodyPr/>
        <a:lstStyle/>
        <a:p>
          <a:endParaRPr lang="en-US"/>
        </a:p>
      </dgm:t>
    </dgm:pt>
    <dgm:pt modelId="{18F2F794-94CB-4386-9E92-47B1ADE76C70}" type="sibTrans" cxnId="{7E812744-A18D-48FE-ACBE-F605D2F162A2}">
      <dgm:prSet/>
      <dgm:spPr/>
      <dgm:t>
        <a:bodyPr/>
        <a:lstStyle/>
        <a:p>
          <a:endParaRPr lang="en-US"/>
        </a:p>
      </dgm:t>
    </dgm:pt>
    <dgm:pt modelId="{48346C1C-6201-4C53-A9AA-8D3A926558DC}">
      <dgm:prSet phldr="0"/>
      <dgm:spPr/>
      <dgm:t>
        <a:bodyPr/>
        <a:lstStyle/>
        <a:p>
          <a:endParaRPr lang="en-US" dirty="0">
            <a:latin typeface="Calibri Light" panose="020F0302020204030204"/>
          </a:endParaRPr>
        </a:p>
      </dgm:t>
    </dgm:pt>
    <dgm:pt modelId="{38FD7080-9DC8-4395-B6A0-B91BCF438BF7}" type="parTrans" cxnId="{549F3B8E-87E1-4B77-AE9F-593CE7664569}">
      <dgm:prSet/>
      <dgm:spPr/>
    </dgm:pt>
    <dgm:pt modelId="{E5F5518F-47B9-41E1-B32E-ED33F6019411}" type="sibTrans" cxnId="{549F3B8E-87E1-4B77-AE9F-593CE7664569}">
      <dgm:prSet/>
      <dgm:spPr/>
    </dgm:pt>
    <dgm:pt modelId="{9080F378-EE05-4AD3-8F65-80961A6B0D86}" type="pres">
      <dgm:prSet presAssocID="{C81D17CD-24DE-4F70-8A38-EFDE0E1B3C16}" presName="vert0" presStyleCnt="0">
        <dgm:presLayoutVars>
          <dgm:dir/>
          <dgm:animOne val="branch"/>
          <dgm:animLvl val="lvl"/>
        </dgm:presLayoutVars>
      </dgm:prSet>
      <dgm:spPr/>
    </dgm:pt>
    <dgm:pt modelId="{58CBD32A-50FD-4683-9384-C31BF85003BA}" type="pres">
      <dgm:prSet presAssocID="{59CE7F8B-3347-4250-880E-34E234D6AD58}" presName="thickLine" presStyleLbl="alignNode1" presStyleIdx="0" presStyleCnt="5"/>
      <dgm:spPr/>
    </dgm:pt>
    <dgm:pt modelId="{D9618F1C-2903-49DB-95BF-BA91ADFFDA33}" type="pres">
      <dgm:prSet presAssocID="{59CE7F8B-3347-4250-880E-34E234D6AD58}" presName="horz1" presStyleCnt="0"/>
      <dgm:spPr/>
    </dgm:pt>
    <dgm:pt modelId="{79CC6DB3-718D-4D7E-91E7-46C5281A9A88}" type="pres">
      <dgm:prSet presAssocID="{59CE7F8B-3347-4250-880E-34E234D6AD58}" presName="tx1" presStyleLbl="revTx" presStyleIdx="0" presStyleCnt="5"/>
      <dgm:spPr/>
    </dgm:pt>
    <dgm:pt modelId="{04437845-0359-45B5-A3D7-BBE7B3EC49A2}" type="pres">
      <dgm:prSet presAssocID="{59CE7F8B-3347-4250-880E-34E234D6AD58}" presName="vert1" presStyleCnt="0"/>
      <dgm:spPr/>
    </dgm:pt>
    <dgm:pt modelId="{03B61261-2FFD-43C1-9506-078C91BD0AA0}" type="pres">
      <dgm:prSet presAssocID="{53BE5C60-0D6C-4D85-9DDC-8C432C6B4573}" presName="thickLine" presStyleLbl="alignNode1" presStyleIdx="1" presStyleCnt="5"/>
      <dgm:spPr/>
    </dgm:pt>
    <dgm:pt modelId="{620B30EE-386F-482D-A770-A538F3C4DF3F}" type="pres">
      <dgm:prSet presAssocID="{53BE5C60-0D6C-4D85-9DDC-8C432C6B4573}" presName="horz1" presStyleCnt="0"/>
      <dgm:spPr/>
    </dgm:pt>
    <dgm:pt modelId="{E424CFE7-29AB-498D-A270-CCE5D93F3DB6}" type="pres">
      <dgm:prSet presAssocID="{53BE5C60-0D6C-4D85-9DDC-8C432C6B4573}" presName="tx1" presStyleLbl="revTx" presStyleIdx="1" presStyleCnt="5"/>
      <dgm:spPr/>
    </dgm:pt>
    <dgm:pt modelId="{63476DDD-EE07-485A-A9DA-A60AF22F6C74}" type="pres">
      <dgm:prSet presAssocID="{53BE5C60-0D6C-4D85-9DDC-8C432C6B4573}" presName="vert1" presStyleCnt="0"/>
      <dgm:spPr/>
    </dgm:pt>
    <dgm:pt modelId="{6E1EC298-B3B3-4BBC-9481-3405077CAE70}" type="pres">
      <dgm:prSet presAssocID="{331352E5-74AF-4311-B014-F7A78002007E}" presName="thickLine" presStyleLbl="alignNode1" presStyleIdx="2" presStyleCnt="5"/>
      <dgm:spPr/>
    </dgm:pt>
    <dgm:pt modelId="{C2996F0B-5773-4E55-8CFC-0BE278F7E495}" type="pres">
      <dgm:prSet presAssocID="{331352E5-74AF-4311-B014-F7A78002007E}" presName="horz1" presStyleCnt="0"/>
      <dgm:spPr/>
    </dgm:pt>
    <dgm:pt modelId="{EAF32EE8-439A-4D0B-BF81-1DFB988FD82C}" type="pres">
      <dgm:prSet presAssocID="{331352E5-74AF-4311-B014-F7A78002007E}" presName="tx1" presStyleLbl="revTx" presStyleIdx="2" presStyleCnt="5"/>
      <dgm:spPr/>
    </dgm:pt>
    <dgm:pt modelId="{32DDE01D-854E-4C11-A85A-C47B53411B28}" type="pres">
      <dgm:prSet presAssocID="{331352E5-74AF-4311-B014-F7A78002007E}" presName="vert1" presStyleCnt="0"/>
      <dgm:spPr/>
    </dgm:pt>
    <dgm:pt modelId="{7AA6CE23-716A-461B-9066-7FD4CEF49E2F}" type="pres">
      <dgm:prSet presAssocID="{03027267-DB26-4FC0-A800-D3363A0D8153}" presName="thickLine" presStyleLbl="alignNode1" presStyleIdx="3" presStyleCnt="5"/>
      <dgm:spPr/>
    </dgm:pt>
    <dgm:pt modelId="{2E0B0230-3ACB-4E8E-A478-2C349AE6E7E2}" type="pres">
      <dgm:prSet presAssocID="{03027267-DB26-4FC0-A800-D3363A0D8153}" presName="horz1" presStyleCnt="0"/>
      <dgm:spPr/>
    </dgm:pt>
    <dgm:pt modelId="{DAA1A209-E762-4CF4-9EDD-3AE86162245A}" type="pres">
      <dgm:prSet presAssocID="{03027267-DB26-4FC0-A800-D3363A0D8153}" presName="tx1" presStyleLbl="revTx" presStyleIdx="3" presStyleCnt="5"/>
      <dgm:spPr/>
    </dgm:pt>
    <dgm:pt modelId="{ED395789-AE04-4524-9AA0-2689BFE938AB}" type="pres">
      <dgm:prSet presAssocID="{03027267-DB26-4FC0-A800-D3363A0D8153}" presName="vert1" presStyleCnt="0"/>
      <dgm:spPr/>
    </dgm:pt>
    <dgm:pt modelId="{4DF18A9B-16DD-4638-A6BD-7808FC833A71}" type="pres">
      <dgm:prSet presAssocID="{48346C1C-6201-4C53-A9AA-8D3A926558DC}" presName="thickLine" presStyleLbl="alignNode1" presStyleIdx="4" presStyleCnt="5"/>
      <dgm:spPr/>
    </dgm:pt>
    <dgm:pt modelId="{AF1A47ED-F905-45C4-9ECB-6B07E054A449}" type="pres">
      <dgm:prSet presAssocID="{48346C1C-6201-4C53-A9AA-8D3A926558DC}" presName="horz1" presStyleCnt="0"/>
      <dgm:spPr/>
    </dgm:pt>
    <dgm:pt modelId="{E6B66F3D-8175-4A75-967C-F0B7AE038686}" type="pres">
      <dgm:prSet presAssocID="{48346C1C-6201-4C53-A9AA-8D3A926558DC}" presName="tx1" presStyleLbl="revTx" presStyleIdx="4" presStyleCnt="5"/>
      <dgm:spPr/>
    </dgm:pt>
    <dgm:pt modelId="{1F1070AC-D9C8-4821-AC41-E1AA8B2EEDFA}" type="pres">
      <dgm:prSet presAssocID="{48346C1C-6201-4C53-A9AA-8D3A926558DC}" presName="vert1" presStyleCnt="0"/>
      <dgm:spPr/>
    </dgm:pt>
  </dgm:ptLst>
  <dgm:cxnLst>
    <dgm:cxn modelId="{C65B8E05-2B4E-4563-8592-7CB716E790D5}" type="presOf" srcId="{48346C1C-6201-4C53-A9AA-8D3A926558DC}" destId="{E6B66F3D-8175-4A75-967C-F0B7AE038686}" srcOrd="0" destOrd="0" presId="urn:microsoft.com/office/officeart/2008/layout/LinedList"/>
    <dgm:cxn modelId="{FC93DE14-F0F6-4620-B7F2-42BFD443967E}" type="presOf" srcId="{53BE5C60-0D6C-4D85-9DDC-8C432C6B4573}" destId="{E424CFE7-29AB-498D-A270-CCE5D93F3DB6}" srcOrd="0" destOrd="0" presId="urn:microsoft.com/office/officeart/2008/layout/LinedList"/>
    <dgm:cxn modelId="{D2710F23-A53C-465E-A17A-59386A5B51C0}" type="presOf" srcId="{03027267-DB26-4FC0-A800-D3363A0D8153}" destId="{DAA1A209-E762-4CF4-9EDD-3AE86162245A}" srcOrd="0" destOrd="0" presId="urn:microsoft.com/office/officeart/2008/layout/LinedList"/>
    <dgm:cxn modelId="{96D6FE2D-7C2D-44AD-8E66-1524F326014B}" srcId="{C81D17CD-24DE-4F70-8A38-EFDE0E1B3C16}" destId="{59CE7F8B-3347-4250-880E-34E234D6AD58}" srcOrd="0" destOrd="0" parTransId="{FF68CB19-F677-4B4B-89B6-3C359CC053D9}" sibTransId="{27E15EC3-F193-4B49-83F6-578D4F1A9BC3}"/>
    <dgm:cxn modelId="{7E812744-A18D-48FE-ACBE-F605D2F162A2}" srcId="{C81D17CD-24DE-4F70-8A38-EFDE0E1B3C16}" destId="{03027267-DB26-4FC0-A800-D3363A0D8153}" srcOrd="3" destOrd="0" parTransId="{66596F71-A004-4C08-A1B0-D563E6241B2A}" sibTransId="{18F2F794-94CB-4386-9E92-47B1ADE76C70}"/>
    <dgm:cxn modelId="{1FC49573-2196-4013-B8F8-F36180790F81}" type="presOf" srcId="{331352E5-74AF-4311-B014-F7A78002007E}" destId="{EAF32EE8-439A-4D0B-BF81-1DFB988FD82C}" srcOrd="0" destOrd="0" presId="urn:microsoft.com/office/officeart/2008/layout/LinedList"/>
    <dgm:cxn modelId="{549F3B8E-87E1-4B77-AE9F-593CE7664569}" srcId="{C81D17CD-24DE-4F70-8A38-EFDE0E1B3C16}" destId="{48346C1C-6201-4C53-A9AA-8D3A926558DC}" srcOrd="4" destOrd="0" parTransId="{38FD7080-9DC8-4395-B6A0-B91BCF438BF7}" sibTransId="{E5F5518F-47B9-41E1-B32E-ED33F6019411}"/>
    <dgm:cxn modelId="{77323BAC-3AE2-4751-8E9C-85F29DAD928D}" type="presOf" srcId="{59CE7F8B-3347-4250-880E-34E234D6AD58}" destId="{79CC6DB3-718D-4D7E-91E7-46C5281A9A88}" srcOrd="0" destOrd="0" presId="urn:microsoft.com/office/officeart/2008/layout/LinedList"/>
    <dgm:cxn modelId="{4EAB53AE-9469-400A-8A47-B305CA3E68F3}" srcId="{C81D17CD-24DE-4F70-8A38-EFDE0E1B3C16}" destId="{331352E5-74AF-4311-B014-F7A78002007E}" srcOrd="2" destOrd="0" parTransId="{5D0E85BB-3B7A-4AC2-9329-E2B17136CD2B}" sibTransId="{D4364B99-838C-4F06-97B8-1B7254039CDE}"/>
    <dgm:cxn modelId="{673862C2-0B5C-4F88-9658-0D23B67216F9}" srcId="{C81D17CD-24DE-4F70-8A38-EFDE0E1B3C16}" destId="{53BE5C60-0D6C-4D85-9DDC-8C432C6B4573}" srcOrd="1" destOrd="0" parTransId="{BB5CFAE1-F965-4932-8C17-21CAB0B3EAEF}" sibTransId="{1B2C40CE-9B41-4BB9-B69C-797C0D7B8CD3}"/>
    <dgm:cxn modelId="{6519E7D4-23B2-4C3B-AF3F-AB8690B255FD}" type="presOf" srcId="{C81D17CD-24DE-4F70-8A38-EFDE0E1B3C16}" destId="{9080F378-EE05-4AD3-8F65-80961A6B0D86}" srcOrd="0" destOrd="0" presId="urn:microsoft.com/office/officeart/2008/layout/LinedList"/>
    <dgm:cxn modelId="{B07D3B5F-4E4D-4D1B-9925-10AF9CEDE5D3}" type="presParOf" srcId="{9080F378-EE05-4AD3-8F65-80961A6B0D86}" destId="{58CBD32A-50FD-4683-9384-C31BF85003BA}" srcOrd="0" destOrd="0" presId="urn:microsoft.com/office/officeart/2008/layout/LinedList"/>
    <dgm:cxn modelId="{154A5EBC-CF45-4330-A87D-498A7CE7414C}" type="presParOf" srcId="{9080F378-EE05-4AD3-8F65-80961A6B0D86}" destId="{D9618F1C-2903-49DB-95BF-BA91ADFFDA33}" srcOrd="1" destOrd="0" presId="urn:microsoft.com/office/officeart/2008/layout/LinedList"/>
    <dgm:cxn modelId="{53787F4E-D5EA-4676-9E55-B9CE2D6C0506}" type="presParOf" srcId="{D9618F1C-2903-49DB-95BF-BA91ADFFDA33}" destId="{79CC6DB3-718D-4D7E-91E7-46C5281A9A88}" srcOrd="0" destOrd="0" presId="urn:microsoft.com/office/officeart/2008/layout/LinedList"/>
    <dgm:cxn modelId="{557AB312-C073-4CB5-89B3-710665DE31BF}" type="presParOf" srcId="{D9618F1C-2903-49DB-95BF-BA91ADFFDA33}" destId="{04437845-0359-45B5-A3D7-BBE7B3EC49A2}" srcOrd="1" destOrd="0" presId="urn:microsoft.com/office/officeart/2008/layout/LinedList"/>
    <dgm:cxn modelId="{D1544FC6-706B-4888-8EB1-4A12FA8BCC3E}" type="presParOf" srcId="{9080F378-EE05-4AD3-8F65-80961A6B0D86}" destId="{03B61261-2FFD-43C1-9506-078C91BD0AA0}" srcOrd="2" destOrd="0" presId="urn:microsoft.com/office/officeart/2008/layout/LinedList"/>
    <dgm:cxn modelId="{A2B3893B-87E7-454D-B7E9-026CEC5BEE66}" type="presParOf" srcId="{9080F378-EE05-4AD3-8F65-80961A6B0D86}" destId="{620B30EE-386F-482D-A770-A538F3C4DF3F}" srcOrd="3" destOrd="0" presId="urn:microsoft.com/office/officeart/2008/layout/LinedList"/>
    <dgm:cxn modelId="{EA4C8EDB-B091-4FAE-8E26-70D1FFDB05C3}" type="presParOf" srcId="{620B30EE-386F-482D-A770-A538F3C4DF3F}" destId="{E424CFE7-29AB-498D-A270-CCE5D93F3DB6}" srcOrd="0" destOrd="0" presId="urn:microsoft.com/office/officeart/2008/layout/LinedList"/>
    <dgm:cxn modelId="{C4968ECD-50B9-404E-AE6A-E957EF054A2A}" type="presParOf" srcId="{620B30EE-386F-482D-A770-A538F3C4DF3F}" destId="{63476DDD-EE07-485A-A9DA-A60AF22F6C74}" srcOrd="1" destOrd="0" presId="urn:microsoft.com/office/officeart/2008/layout/LinedList"/>
    <dgm:cxn modelId="{9F68B6FC-0E28-4F93-95E9-849C42C3FB41}" type="presParOf" srcId="{9080F378-EE05-4AD3-8F65-80961A6B0D86}" destId="{6E1EC298-B3B3-4BBC-9481-3405077CAE70}" srcOrd="4" destOrd="0" presId="urn:microsoft.com/office/officeart/2008/layout/LinedList"/>
    <dgm:cxn modelId="{F512097C-FDAD-4164-97D2-C046693F7F97}" type="presParOf" srcId="{9080F378-EE05-4AD3-8F65-80961A6B0D86}" destId="{C2996F0B-5773-4E55-8CFC-0BE278F7E495}" srcOrd="5" destOrd="0" presId="urn:microsoft.com/office/officeart/2008/layout/LinedList"/>
    <dgm:cxn modelId="{2B3A0F79-527B-4403-901F-FE333816A5B3}" type="presParOf" srcId="{C2996F0B-5773-4E55-8CFC-0BE278F7E495}" destId="{EAF32EE8-439A-4D0B-BF81-1DFB988FD82C}" srcOrd="0" destOrd="0" presId="urn:microsoft.com/office/officeart/2008/layout/LinedList"/>
    <dgm:cxn modelId="{BF4B8FD3-9F9B-4E2D-A12E-B121554FC4E1}" type="presParOf" srcId="{C2996F0B-5773-4E55-8CFC-0BE278F7E495}" destId="{32DDE01D-854E-4C11-A85A-C47B53411B28}" srcOrd="1" destOrd="0" presId="urn:microsoft.com/office/officeart/2008/layout/LinedList"/>
    <dgm:cxn modelId="{1EEAB850-9D34-438C-85D3-D4D07B48C09A}" type="presParOf" srcId="{9080F378-EE05-4AD3-8F65-80961A6B0D86}" destId="{7AA6CE23-716A-461B-9066-7FD4CEF49E2F}" srcOrd="6" destOrd="0" presId="urn:microsoft.com/office/officeart/2008/layout/LinedList"/>
    <dgm:cxn modelId="{082B4657-AC99-4458-9ACA-9F509CDD3828}" type="presParOf" srcId="{9080F378-EE05-4AD3-8F65-80961A6B0D86}" destId="{2E0B0230-3ACB-4E8E-A478-2C349AE6E7E2}" srcOrd="7" destOrd="0" presId="urn:microsoft.com/office/officeart/2008/layout/LinedList"/>
    <dgm:cxn modelId="{914200F8-3DEC-4A57-9A97-0ECB590628EB}" type="presParOf" srcId="{2E0B0230-3ACB-4E8E-A478-2C349AE6E7E2}" destId="{DAA1A209-E762-4CF4-9EDD-3AE86162245A}" srcOrd="0" destOrd="0" presId="urn:microsoft.com/office/officeart/2008/layout/LinedList"/>
    <dgm:cxn modelId="{F933BEF4-97B9-4E33-8B7B-DEDA1B0CA332}" type="presParOf" srcId="{2E0B0230-3ACB-4E8E-A478-2C349AE6E7E2}" destId="{ED395789-AE04-4524-9AA0-2689BFE938AB}" srcOrd="1" destOrd="0" presId="urn:microsoft.com/office/officeart/2008/layout/LinedList"/>
    <dgm:cxn modelId="{1A25D41F-87B0-473E-98FC-72529B0BC201}" type="presParOf" srcId="{9080F378-EE05-4AD3-8F65-80961A6B0D86}" destId="{4DF18A9B-16DD-4638-A6BD-7808FC833A71}" srcOrd="8" destOrd="0" presId="urn:microsoft.com/office/officeart/2008/layout/LinedList"/>
    <dgm:cxn modelId="{C057968A-8D31-4A53-9081-A6768F3E1F2A}" type="presParOf" srcId="{9080F378-EE05-4AD3-8F65-80961A6B0D86}" destId="{AF1A47ED-F905-45C4-9ECB-6B07E054A449}" srcOrd="9" destOrd="0" presId="urn:microsoft.com/office/officeart/2008/layout/LinedList"/>
    <dgm:cxn modelId="{9D22CB9C-0168-4B21-853D-16B0F81A383E}" type="presParOf" srcId="{AF1A47ED-F905-45C4-9ECB-6B07E054A449}" destId="{E6B66F3D-8175-4A75-967C-F0B7AE038686}" srcOrd="0" destOrd="0" presId="urn:microsoft.com/office/officeart/2008/layout/LinedList"/>
    <dgm:cxn modelId="{A52B0EF4-A22B-41A8-BF49-AAE4187BF97D}" type="presParOf" srcId="{AF1A47ED-F905-45C4-9ECB-6B07E054A449}" destId="{1F1070AC-D9C8-4821-AC41-E1AA8B2EED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BD32A-50FD-4683-9384-C31BF85003BA}">
      <dsp:nvSpPr>
        <dsp:cNvPr id="0" name=""/>
        <dsp:cNvSpPr/>
      </dsp:nvSpPr>
      <dsp:spPr>
        <a:xfrm>
          <a:off x="0" y="631"/>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CC6DB3-718D-4D7E-91E7-46C5281A9A88}">
      <dsp:nvSpPr>
        <dsp:cNvPr id="0" name=""/>
        <dsp:cNvSpPr/>
      </dsp:nvSpPr>
      <dsp:spPr>
        <a:xfrm>
          <a:off x="0" y="631"/>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dirty="0"/>
            <a:t>Introduce and outline the main principles of Assessment for Learning (AFL) and </a:t>
          </a:r>
          <a:r>
            <a:rPr lang="en-US" sz="2000" kern="1200" dirty="0">
              <a:latin typeface="Calibri Light" panose="020F0302020204030204"/>
            </a:rPr>
            <a:t>its links to </a:t>
          </a:r>
          <a:r>
            <a:rPr lang="en-US" sz="2000" kern="1200" dirty="0"/>
            <a:t>formative assessment. </a:t>
          </a:r>
        </a:p>
      </dsp:txBody>
      <dsp:txXfrm>
        <a:off x="0" y="631"/>
        <a:ext cx="5741533" cy="1033944"/>
      </dsp:txXfrm>
    </dsp:sp>
    <dsp:sp modelId="{03B61261-2FFD-43C1-9506-078C91BD0AA0}">
      <dsp:nvSpPr>
        <dsp:cNvPr id="0" name=""/>
        <dsp:cNvSpPr/>
      </dsp:nvSpPr>
      <dsp:spPr>
        <a:xfrm>
          <a:off x="0" y="1034575"/>
          <a:ext cx="5741533" cy="0"/>
        </a:xfrm>
        <a:prstGeom prst="line">
          <a:avLst/>
        </a:prstGeom>
        <a:solidFill>
          <a:schemeClr val="accent2">
            <a:hueOff val="403396"/>
            <a:satOff val="-214"/>
            <a:lumOff val="1421"/>
            <a:alphaOff val="0"/>
          </a:schemeClr>
        </a:solidFill>
        <a:ln w="19050" cap="rnd" cmpd="sng" algn="ctr">
          <a:solidFill>
            <a:schemeClr val="accent2">
              <a:hueOff val="403396"/>
              <a:satOff val="-214"/>
              <a:lumOff val="14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4CFE7-29AB-498D-A270-CCE5D93F3DB6}">
      <dsp:nvSpPr>
        <dsp:cNvPr id="0" name=""/>
        <dsp:cNvSpPr/>
      </dsp:nvSpPr>
      <dsp:spPr>
        <a:xfrm>
          <a:off x="0" y="1034575"/>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How Assessment for Learning links to theory and the benefits it brings to the classroom. </a:t>
          </a:r>
        </a:p>
      </dsp:txBody>
      <dsp:txXfrm>
        <a:off x="0" y="1034575"/>
        <a:ext cx="5741533" cy="1033944"/>
      </dsp:txXfrm>
    </dsp:sp>
    <dsp:sp modelId="{6E1EC298-B3B3-4BBC-9481-3405077CAE70}">
      <dsp:nvSpPr>
        <dsp:cNvPr id="0" name=""/>
        <dsp:cNvSpPr/>
      </dsp:nvSpPr>
      <dsp:spPr>
        <a:xfrm>
          <a:off x="0" y="2068519"/>
          <a:ext cx="5741533" cy="0"/>
        </a:xfrm>
        <a:prstGeom prst="line">
          <a:avLst/>
        </a:prstGeom>
        <a:solidFill>
          <a:schemeClr val="accent2">
            <a:hueOff val="806792"/>
            <a:satOff val="-428"/>
            <a:lumOff val="2842"/>
            <a:alphaOff val="0"/>
          </a:schemeClr>
        </a:solidFill>
        <a:ln w="19050" cap="rnd" cmpd="sng" algn="ctr">
          <a:solidFill>
            <a:schemeClr val="accent2">
              <a:hueOff val="806792"/>
              <a:satOff val="-428"/>
              <a:lumOff val="28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F32EE8-439A-4D0B-BF81-1DFB988FD82C}">
      <dsp:nvSpPr>
        <dsp:cNvPr id="0" name=""/>
        <dsp:cNvSpPr/>
      </dsp:nvSpPr>
      <dsp:spPr>
        <a:xfrm>
          <a:off x="0" y="2068519"/>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Introduce the chosen aspects/ methods of Assessment for Learning that are intended to be implemented within the school.</a:t>
          </a:r>
        </a:p>
      </dsp:txBody>
      <dsp:txXfrm>
        <a:off x="0" y="2068519"/>
        <a:ext cx="5741533" cy="1033944"/>
      </dsp:txXfrm>
    </dsp:sp>
    <dsp:sp modelId="{7AA6CE23-716A-461B-9066-7FD4CEF49E2F}">
      <dsp:nvSpPr>
        <dsp:cNvPr id="0" name=""/>
        <dsp:cNvSpPr/>
      </dsp:nvSpPr>
      <dsp:spPr>
        <a:xfrm>
          <a:off x="0" y="3102463"/>
          <a:ext cx="5741533" cy="0"/>
        </a:xfrm>
        <a:prstGeom prst="line">
          <a:avLst/>
        </a:prstGeom>
        <a:solidFill>
          <a:schemeClr val="accent2">
            <a:hueOff val="1210188"/>
            <a:satOff val="-642"/>
            <a:lumOff val="4264"/>
            <a:alphaOff val="0"/>
          </a:schemeClr>
        </a:solidFill>
        <a:ln w="19050" cap="rnd" cmpd="sng" algn="ctr">
          <a:solidFill>
            <a:schemeClr val="accent2">
              <a:hueOff val="1210188"/>
              <a:satOff val="-642"/>
              <a:lumOff val="42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A1A209-E762-4CF4-9EDD-3AE86162245A}">
      <dsp:nvSpPr>
        <dsp:cNvPr id="0" name=""/>
        <dsp:cNvSpPr/>
      </dsp:nvSpPr>
      <dsp:spPr>
        <a:xfrm>
          <a:off x="0" y="3102463"/>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dirty="0"/>
            <a:t>And how they will enhance and benefit the education and learning of our students</a:t>
          </a:r>
          <a:r>
            <a:rPr lang="en-US" sz="2000" kern="1200" dirty="0">
              <a:latin typeface="Calibri Light" panose="020F0302020204030204"/>
            </a:rPr>
            <a:t> and enhance teaching.</a:t>
          </a:r>
          <a:endParaRPr lang="en-US" sz="2000" kern="1200" dirty="0"/>
        </a:p>
      </dsp:txBody>
      <dsp:txXfrm>
        <a:off x="0" y="3102463"/>
        <a:ext cx="5741533" cy="1033944"/>
      </dsp:txXfrm>
    </dsp:sp>
    <dsp:sp modelId="{4DF18A9B-16DD-4638-A6BD-7808FC833A71}">
      <dsp:nvSpPr>
        <dsp:cNvPr id="0" name=""/>
        <dsp:cNvSpPr/>
      </dsp:nvSpPr>
      <dsp:spPr>
        <a:xfrm>
          <a:off x="0" y="4136407"/>
          <a:ext cx="5741533" cy="0"/>
        </a:xfrm>
        <a:prstGeom prst="line">
          <a:avLst/>
        </a:prstGeom>
        <a:solidFill>
          <a:schemeClr val="accent2">
            <a:hueOff val="1613584"/>
            <a:satOff val="-856"/>
            <a:lumOff val="5685"/>
            <a:alphaOff val="0"/>
          </a:schemeClr>
        </a:solidFill>
        <a:ln w="19050" cap="rnd" cmpd="sng" algn="ctr">
          <a:solidFill>
            <a:schemeClr val="accent2">
              <a:hueOff val="1613584"/>
              <a:satOff val="-856"/>
              <a:lumOff val="56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B66F3D-8175-4A75-967C-F0B7AE038686}">
      <dsp:nvSpPr>
        <dsp:cNvPr id="0" name=""/>
        <dsp:cNvSpPr/>
      </dsp:nvSpPr>
      <dsp:spPr>
        <a:xfrm>
          <a:off x="0" y="4136407"/>
          <a:ext cx="5741533" cy="103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latin typeface="Calibri Light" panose="020F0302020204030204"/>
          </a:endParaRPr>
        </a:p>
      </dsp:txBody>
      <dsp:txXfrm>
        <a:off x="0" y="4136407"/>
        <a:ext cx="5741533" cy="10339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727495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6246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52782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4487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4752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31041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9414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6006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7451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099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7456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20205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4067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74766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8074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810225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2293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2/17/2020</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68889694"/>
      </p:ext>
    </p:extLst>
  </p:cSld>
  <p:clrMap bg1="dk1" tx1="lt1" bg2="dk2" tx2="lt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 id="214748394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8" Type="http://schemas.openxmlformats.org/officeDocument/2006/relationships/hyperlink" Target="https://www.journalijdr.com/sites/default/files/issue-pdf/12364.pdf" TargetMode="External"/><Relationship Id="rId13" Type="http://schemas.openxmlformats.org/officeDocument/2006/relationships/hyperlink" Target="https://www.powerschool.com/resources/blog/9-benefits-of-using-formative-assessment-to-increase-student-growth/" TargetMode="External"/><Relationship Id="rId18" Type="http://schemas.openxmlformats.org/officeDocument/2006/relationships/hyperlink" Target="https://i.pinimg.com/originals/03/73/ee/0373eeb1fe926aec262a64d10d88b95d.jpg" TargetMode="External"/><Relationship Id="rId3" Type="http://schemas.openxmlformats.org/officeDocument/2006/relationships/hyperlink" Target="https://cambridge-community.org.uk/professional-development/gswafl/index.html" TargetMode="External"/><Relationship Id="rId7" Type="http://schemas.openxmlformats.org/officeDocument/2006/relationships/hyperlink" Target="https://journals.sagepub.com/doi/pdf/10.1177/1534508418811589" TargetMode="External"/><Relationship Id="rId12" Type="http://schemas.openxmlformats.org/officeDocument/2006/relationships/hyperlink" Target="https://www.oecd.org/site/educeri21st/40600533.pdf" TargetMode="External"/><Relationship Id="rId17" Type="http://schemas.openxmlformats.org/officeDocument/2006/relationships/hyperlink" Target="https://www.tes.com/news/pedagogy-focus-formative-assessment" TargetMode="External"/><Relationship Id="rId2" Type="http://schemas.openxmlformats.org/officeDocument/2006/relationships/hyperlink" Target="http://eprints.glos.ac.uk/3607/1/LATHE%201.%20Assessment%20for%20Learning%20Brown.pdf" TargetMode="External"/><Relationship Id="rId16" Type="http://schemas.openxmlformats.org/officeDocument/2006/relationships/hyperlink" Target="https://journals.sagepub.com/doi/pdf/10.1177/003172170508700414" TargetMode="External"/><Relationship Id="rId1" Type="http://schemas.openxmlformats.org/officeDocument/2006/relationships/slideLayout" Target="../slideLayouts/slideLayout2.xml"/><Relationship Id="rId6" Type="http://schemas.openxmlformats.org/officeDocument/2006/relationships/hyperlink" Target="https://teachingcommons.yorku.ca/stoplight-assessment/" TargetMode="External"/><Relationship Id="rId11" Type="http://schemas.openxmlformats.org/officeDocument/2006/relationships/hyperlink" Target="https://files.eric.ed.gov/fulltext/ED474622.pdf#page=34" TargetMode="External"/><Relationship Id="rId5" Type="http://schemas.openxmlformats.org/officeDocument/2006/relationships/hyperlink" Target="https://sites.google.com/site/dsmktylenda/content/vygotsky-s-social-constructivist-theory" TargetMode="External"/><Relationship Id="rId15" Type="http://schemas.openxmlformats.org/officeDocument/2006/relationships/hyperlink" Target="https://www.education.vic.gov.au/school/teachers/teachingresources/practice/Pages/reportsgoals.aspx" TargetMode="External"/><Relationship Id="rId10" Type="http://schemas.openxmlformats.org/officeDocument/2006/relationships/hyperlink" Target="https://i.pinimg.com/originals/0e/e3/16/0ee31651dea6424aef1819b00a97089f.jpg" TargetMode="External"/><Relationship Id="rId19" Type="http://schemas.openxmlformats.org/officeDocument/2006/relationships/hyperlink" Target="https://www.wested.org/online_pubs/resource1307.pdf" TargetMode="External"/><Relationship Id="rId4" Type="http://schemas.openxmlformats.org/officeDocument/2006/relationships/hyperlink" Target="https://www.canterbury.ac.uk/learning-and-teaching-enhancement/docs/traffic-light-toolkit/The-Traffic-Lights-Toolkit-A-guide-for-practitioners-in-Higher-Education.pdf" TargetMode="External"/><Relationship Id="rId9" Type="http://schemas.openxmlformats.org/officeDocument/2006/relationships/hyperlink" Target="https://journals.sagepub.com/doi/pdf/10.1177/004005990403600608" TargetMode="External"/><Relationship Id="rId14" Type="http://schemas.openxmlformats.org/officeDocument/2006/relationships/hyperlink" Target="https://files.eric.ed.gov/fulltext/EJ108199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6000"/>
                <a:hueMod val="100000"/>
                <a:satMod val="180000"/>
                <a:lumMod val="110000"/>
              </a:schemeClr>
            </a:gs>
            <a:gs pos="100000">
              <a:schemeClr val="bg2">
                <a:shade val="96000"/>
                <a:satMod val="160000"/>
                <a:lumMod val="100000"/>
              </a:schemeClr>
            </a:gs>
          </a:gsLst>
          <a:lin ang="4740000" scaled="1"/>
        </a:gradFill>
        <a:effectLst/>
      </p:bgPr>
    </p:bg>
    <p:spTree>
      <p:nvGrpSpPr>
        <p:cNvPr id="1" name=""/>
        <p:cNvGrpSpPr/>
        <p:nvPr/>
      </p:nvGrpSpPr>
      <p:grpSpPr>
        <a:xfrm>
          <a:off x="0" y="0"/>
          <a:ext cx="0" cy="0"/>
          <a:chOff x="0" y="0"/>
          <a:chExt cx="0" cy="0"/>
        </a:xfrm>
      </p:grpSpPr>
      <p:sp useBgFill="1">
        <p:nvSpPr>
          <p:cNvPr id="8" name="Freeform: Shape 7">
            <a:extLst>
              <a:ext uri="{FF2B5EF4-FFF2-40B4-BE49-F238E27FC236}">
                <a16:creationId xmlns:a16="http://schemas.microsoft.com/office/drawing/2014/main" id="{CD9E0036-D626-45D9-B0FA-B920385A6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5255" y="0"/>
            <a:ext cx="7516746" cy="6858000"/>
          </a:xfrm>
          <a:custGeom>
            <a:avLst/>
            <a:gdLst>
              <a:gd name="connsiteX0" fmla="*/ 1291364 w 7516746"/>
              <a:gd name="connsiteY0" fmla="*/ 0 h 6858000"/>
              <a:gd name="connsiteX1" fmla="*/ 7516746 w 7516746"/>
              <a:gd name="connsiteY1" fmla="*/ 0 h 6858000"/>
              <a:gd name="connsiteX2" fmla="*/ 7516746 w 7516746"/>
              <a:gd name="connsiteY2" fmla="*/ 6858000 h 6858000"/>
              <a:gd name="connsiteX3" fmla="*/ 0 w 7516746"/>
              <a:gd name="connsiteY3" fmla="*/ 6858000 h 6858000"/>
              <a:gd name="connsiteX4" fmla="*/ 25045 w 7516746"/>
              <a:gd name="connsiteY4" fmla="*/ 6702325 h 6858000"/>
              <a:gd name="connsiteX5" fmla="*/ 48913 w 7516746"/>
              <a:gd name="connsiteY5" fmla="*/ 6547334 h 6858000"/>
              <a:gd name="connsiteX6" fmla="*/ 72277 w 7516746"/>
              <a:gd name="connsiteY6" fmla="*/ 6391658 h 6858000"/>
              <a:gd name="connsiteX7" fmla="*/ 92280 w 7516746"/>
              <a:gd name="connsiteY7" fmla="*/ 6235295 h 6858000"/>
              <a:gd name="connsiteX8" fmla="*/ 112452 w 7516746"/>
              <a:gd name="connsiteY8" fmla="*/ 6079619 h 6858000"/>
              <a:gd name="connsiteX9" fmla="*/ 131277 w 7516746"/>
              <a:gd name="connsiteY9" fmla="*/ 5923256 h 6858000"/>
              <a:gd name="connsiteX10" fmla="*/ 147413 w 7516746"/>
              <a:gd name="connsiteY10" fmla="*/ 5768951 h 6858000"/>
              <a:gd name="connsiteX11" fmla="*/ 162710 w 7516746"/>
              <a:gd name="connsiteY11" fmla="*/ 5612589 h 6858000"/>
              <a:gd name="connsiteX12" fmla="*/ 176662 w 7516746"/>
              <a:gd name="connsiteY12" fmla="*/ 5456912 h 6858000"/>
              <a:gd name="connsiteX13" fmla="*/ 188763 w 7516746"/>
              <a:gd name="connsiteY13" fmla="*/ 5303979 h 6858000"/>
              <a:gd name="connsiteX14" fmla="*/ 200866 w 7516746"/>
              <a:gd name="connsiteY14" fmla="*/ 5148988 h 6858000"/>
              <a:gd name="connsiteX15" fmla="*/ 210951 w 7516746"/>
              <a:gd name="connsiteY15" fmla="*/ 4996055 h 6858000"/>
              <a:gd name="connsiteX16" fmla="*/ 218851 w 7516746"/>
              <a:gd name="connsiteY16" fmla="*/ 4843121 h 6858000"/>
              <a:gd name="connsiteX17" fmla="*/ 227088 w 7516746"/>
              <a:gd name="connsiteY17" fmla="*/ 4690874 h 6858000"/>
              <a:gd name="connsiteX18" fmla="*/ 233979 w 7516746"/>
              <a:gd name="connsiteY18" fmla="*/ 4539998 h 6858000"/>
              <a:gd name="connsiteX19" fmla="*/ 238854 w 7516746"/>
              <a:gd name="connsiteY19" fmla="*/ 4390493 h 6858000"/>
              <a:gd name="connsiteX20" fmla="*/ 243057 w 7516746"/>
              <a:gd name="connsiteY20" fmla="*/ 4240989 h 6858000"/>
              <a:gd name="connsiteX21" fmla="*/ 247090 w 7516746"/>
              <a:gd name="connsiteY21" fmla="*/ 4092856 h 6858000"/>
              <a:gd name="connsiteX22" fmla="*/ 248940 w 7516746"/>
              <a:gd name="connsiteY22" fmla="*/ 3946781 h 6858000"/>
              <a:gd name="connsiteX23" fmla="*/ 250956 w 7516746"/>
              <a:gd name="connsiteY23" fmla="*/ 3800705 h 6858000"/>
              <a:gd name="connsiteX24" fmla="*/ 251965 w 7516746"/>
              <a:gd name="connsiteY24" fmla="*/ 3656687 h 6858000"/>
              <a:gd name="connsiteX25" fmla="*/ 250956 w 7516746"/>
              <a:gd name="connsiteY25" fmla="*/ 3514041 h 6858000"/>
              <a:gd name="connsiteX26" fmla="*/ 250956 w 7516746"/>
              <a:gd name="connsiteY26" fmla="*/ 3372766 h 6858000"/>
              <a:gd name="connsiteX27" fmla="*/ 248940 w 7516746"/>
              <a:gd name="connsiteY27" fmla="*/ 3232863 h 6858000"/>
              <a:gd name="connsiteX28" fmla="*/ 245914 w 7516746"/>
              <a:gd name="connsiteY28" fmla="*/ 3095703 h 6858000"/>
              <a:gd name="connsiteX29" fmla="*/ 243057 w 7516746"/>
              <a:gd name="connsiteY29" fmla="*/ 2959915 h 6858000"/>
              <a:gd name="connsiteX30" fmla="*/ 239863 w 7516746"/>
              <a:gd name="connsiteY30" fmla="*/ 2826869 h 6858000"/>
              <a:gd name="connsiteX31" fmla="*/ 234989 w 7516746"/>
              <a:gd name="connsiteY31" fmla="*/ 2694510 h 6858000"/>
              <a:gd name="connsiteX32" fmla="*/ 229777 w 7516746"/>
              <a:gd name="connsiteY32" fmla="*/ 2564209 h 6858000"/>
              <a:gd name="connsiteX33" fmla="*/ 225071 w 7516746"/>
              <a:gd name="connsiteY33" fmla="*/ 2436650 h 6858000"/>
              <a:gd name="connsiteX34" fmla="*/ 211792 w 7516746"/>
              <a:gd name="connsiteY34" fmla="*/ 2187704 h 6858000"/>
              <a:gd name="connsiteX35" fmla="*/ 197673 w 7516746"/>
              <a:gd name="connsiteY35" fmla="*/ 1949046 h 6858000"/>
              <a:gd name="connsiteX36" fmla="*/ 182880 w 7516746"/>
              <a:gd name="connsiteY36" fmla="*/ 1719989 h 6858000"/>
              <a:gd name="connsiteX37" fmla="*/ 166575 w 7516746"/>
              <a:gd name="connsiteY37" fmla="*/ 1503276 h 6858000"/>
              <a:gd name="connsiteX38" fmla="*/ 149598 w 7516746"/>
              <a:gd name="connsiteY38" fmla="*/ 1296164 h 6858000"/>
              <a:gd name="connsiteX39" fmla="*/ 131277 w 7516746"/>
              <a:gd name="connsiteY39" fmla="*/ 1104140 h 6858000"/>
              <a:gd name="connsiteX40" fmla="*/ 113291 w 7516746"/>
              <a:gd name="connsiteY40" fmla="*/ 923775 h 6858000"/>
              <a:gd name="connsiteX41" fmla="*/ 95627 w 7516746"/>
              <a:gd name="connsiteY41" fmla="*/ 760771 h 6858000"/>
              <a:gd name="connsiteX42" fmla="*/ 109181 w 7516746"/>
              <a:gd name="connsiteY42" fmla="*/ 757382 h 6858000"/>
              <a:gd name="connsiteX43" fmla="*/ 192309 w 7516746"/>
              <a:gd name="connsiteY43" fmla="*/ 701964 h 6858000"/>
              <a:gd name="connsiteX44" fmla="*/ 220018 w 7516746"/>
              <a:gd name="connsiteY44" fmla="*/ 683491 h 6858000"/>
              <a:gd name="connsiteX45" fmla="*/ 247727 w 7516746"/>
              <a:gd name="connsiteY45" fmla="*/ 665018 h 6858000"/>
              <a:gd name="connsiteX46" fmla="*/ 275436 w 7516746"/>
              <a:gd name="connsiteY46" fmla="*/ 655782 h 6858000"/>
              <a:gd name="connsiteX47" fmla="*/ 303145 w 7516746"/>
              <a:gd name="connsiteY47" fmla="*/ 637309 h 6858000"/>
              <a:gd name="connsiteX48" fmla="*/ 330854 w 7516746"/>
              <a:gd name="connsiteY48" fmla="*/ 628073 h 6858000"/>
              <a:gd name="connsiteX49" fmla="*/ 386272 w 7516746"/>
              <a:gd name="connsiteY49" fmla="*/ 591127 h 6858000"/>
              <a:gd name="connsiteX50" fmla="*/ 441690 w 7516746"/>
              <a:gd name="connsiteY50" fmla="*/ 554182 h 6858000"/>
              <a:gd name="connsiteX51" fmla="*/ 469400 w 7516746"/>
              <a:gd name="connsiteY51" fmla="*/ 535709 h 6858000"/>
              <a:gd name="connsiteX52" fmla="*/ 497109 w 7516746"/>
              <a:gd name="connsiteY52" fmla="*/ 526473 h 6858000"/>
              <a:gd name="connsiteX53" fmla="*/ 580236 w 7516746"/>
              <a:gd name="connsiteY53" fmla="*/ 461818 h 6858000"/>
              <a:gd name="connsiteX54" fmla="*/ 607945 w 7516746"/>
              <a:gd name="connsiteY54" fmla="*/ 443345 h 6858000"/>
              <a:gd name="connsiteX55" fmla="*/ 663363 w 7516746"/>
              <a:gd name="connsiteY55" fmla="*/ 397164 h 6858000"/>
              <a:gd name="connsiteX56" fmla="*/ 746490 w 7516746"/>
              <a:gd name="connsiteY56" fmla="*/ 341745 h 6858000"/>
              <a:gd name="connsiteX57" fmla="*/ 774200 w 7516746"/>
              <a:gd name="connsiteY57" fmla="*/ 323273 h 6858000"/>
              <a:gd name="connsiteX58" fmla="*/ 792672 w 7516746"/>
              <a:gd name="connsiteY58" fmla="*/ 295564 h 6858000"/>
              <a:gd name="connsiteX59" fmla="*/ 820381 w 7516746"/>
              <a:gd name="connsiteY59" fmla="*/ 286327 h 6858000"/>
              <a:gd name="connsiteX60" fmla="*/ 848090 w 7516746"/>
              <a:gd name="connsiteY60" fmla="*/ 267855 h 6858000"/>
              <a:gd name="connsiteX61" fmla="*/ 875800 w 7516746"/>
              <a:gd name="connsiteY61" fmla="*/ 258618 h 6858000"/>
              <a:gd name="connsiteX62" fmla="*/ 931218 w 7516746"/>
              <a:gd name="connsiteY62" fmla="*/ 221673 h 6858000"/>
              <a:gd name="connsiteX63" fmla="*/ 958927 w 7516746"/>
              <a:gd name="connsiteY63" fmla="*/ 203200 h 6858000"/>
              <a:gd name="connsiteX64" fmla="*/ 995872 w 7516746"/>
              <a:gd name="connsiteY64" fmla="*/ 184727 h 6858000"/>
              <a:gd name="connsiteX65" fmla="*/ 1051290 w 7516746"/>
              <a:gd name="connsiteY65" fmla="*/ 157018 h 6858000"/>
              <a:gd name="connsiteX66" fmla="*/ 1088236 w 7516746"/>
              <a:gd name="connsiteY66" fmla="*/ 129309 h 6858000"/>
              <a:gd name="connsiteX67" fmla="*/ 1115945 w 7516746"/>
              <a:gd name="connsiteY67" fmla="*/ 110836 h 6858000"/>
              <a:gd name="connsiteX68" fmla="*/ 1171363 w 7516746"/>
              <a:gd name="connsiteY68" fmla="*/ 73891 h 6858000"/>
              <a:gd name="connsiteX69" fmla="*/ 1199072 w 7516746"/>
              <a:gd name="connsiteY69" fmla="*/ 55418 h 6858000"/>
              <a:gd name="connsiteX70" fmla="*/ 1226781 w 7516746"/>
              <a:gd name="connsiteY70" fmla="*/ 46182 h 6858000"/>
              <a:gd name="connsiteX71" fmla="*/ 1282200 w 7516746"/>
              <a:gd name="connsiteY71" fmla="*/ 92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7516746" h="6858000">
                <a:moveTo>
                  <a:pt x="1291364" y="0"/>
                </a:moveTo>
                <a:lnTo>
                  <a:pt x="7516746" y="0"/>
                </a:lnTo>
                <a:lnTo>
                  <a:pt x="7516746" y="6858000"/>
                </a:lnTo>
                <a:lnTo>
                  <a:pt x="0" y="6858000"/>
                </a:lnTo>
                <a:lnTo>
                  <a:pt x="25045" y="6702325"/>
                </a:lnTo>
                <a:lnTo>
                  <a:pt x="48913" y="6547334"/>
                </a:lnTo>
                <a:lnTo>
                  <a:pt x="72277" y="6391658"/>
                </a:lnTo>
                <a:lnTo>
                  <a:pt x="92280" y="6235295"/>
                </a:lnTo>
                <a:lnTo>
                  <a:pt x="112452" y="6079619"/>
                </a:lnTo>
                <a:lnTo>
                  <a:pt x="131277" y="5923256"/>
                </a:lnTo>
                <a:lnTo>
                  <a:pt x="147413" y="5768951"/>
                </a:lnTo>
                <a:lnTo>
                  <a:pt x="162710" y="5612589"/>
                </a:lnTo>
                <a:lnTo>
                  <a:pt x="176662" y="5456912"/>
                </a:lnTo>
                <a:lnTo>
                  <a:pt x="188763" y="5303979"/>
                </a:lnTo>
                <a:lnTo>
                  <a:pt x="200866" y="5148988"/>
                </a:lnTo>
                <a:lnTo>
                  <a:pt x="210951" y="4996055"/>
                </a:lnTo>
                <a:lnTo>
                  <a:pt x="218851" y="4843121"/>
                </a:lnTo>
                <a:lnTo>
                  <a:pt x="227088" y="4690874"/>
                </a:lnTo>
                <a:lnTo>
                  <a:pt x="233979" y="4539998"/>
                </a:lnTo>
                <a:lnTo>
                  <a:pt x="238854" y="4390493"/>
                </a:lnTo>
                <a:lnTo>
                  <a:pt x="243057" y="4240989"/>
                </a:lnTo>
                <a:lnTo>
                  <a:pt x="247090" y="4092856"/>
                </a:lnTo>
                <a:lnTo>
                  <a:pt x="248940" y="3946781"/>
                </a:lnTo>
                <a:lnTo>
                  <a:pt x="250956" y="3800705"/>
                </a:lnTo>
                <a:lnTo>
                  <a:pt x="251965" y="3656687"/>
                </a:lnTo>
                <a:lnTo>
                  <a:pt x="250956" y="3514041"/>
                </a:lnTo>
                <a:lnTo>
                  <a:pt x="250956" y="3372766"/>
                </a:lnTo>
                <a:lnTo>
                  <a:pt x="248940" y="3232863"/>
                </a:lnTo>
                <a:lnTo>
                  <a:pt x="245914" y="3095703"/>
                </a:lnTo>
                <a:lnTo>
                  <a:pt x="243057" y="2959915"/>
                </a:lnTo>
                <a:lnTo>
                  <a:pt x="239863" y="2826869"/>
                </a:lnTo>
                <a:lnTo>
                  <a:pt x="234989" y="2694510"/>
                </a:lnTo>
                <a:lnTo>
                  <a:pt x="229777" y="2564209"/>
                </a:lnTo>
                <a:lnTo>
                  <a:pt x="225071" y="2436650"/>
                </a:lnTo>
                <a:lnTo>
                  <a:pt x="211792" y="2187704"/>
                </a:lnTo>
                <a:lnTo>
                  <a:pt x="197673" y="1949046"/>
                </a:lnTo>
                <a:lnTo>
                  <a:pt x="182880" y="1719989"/>
                </a:lnTo>
                <a:lnTo>
                  <a:pt x="166575" y="1503276"/>
                </a:lnTo>
                <a:lnTo>
                  <a:pt x="149598" y="1296164"/>
                </a:lnTo>
                <a:lnTo>
                  <a:pt x="131277" y="1104140"/>
                </a:lnTo>
                <a:lnTo>
                  <a:pt x="113291" y="923775"/>
                </a:lnTo>
                <a:lnTo>
                  <a:pt x="95627" y="760771"/>
                </a:lnTo>
                <a:lnTo>
                  <a:pt x="109181" y="757382"/>
                </a:lnTo>
                <a:lnTo>
                  <a:pt x="192309" y="701964"/>
                </a:lnTo>
                <a:lnTo>
                  <a:pt x="220018" y="683491"/>
                </a:lnTo>
                <a:cubicBezTo>
                  <a:pt x="229254" y="677333"/>
                  <a:pt x="237196" y="668528"/>
                  <a:pt x="247727" y="665018"/>
                </a:cubicBezTo>
                <a:lnTo>
                  <a:pt x="275436" y="655782"/>
                </a:lnTo>
                <a:cubicBezTo>
                  <a:pt x="284672" y="649624"/>
                  <a:pt x="293216" y="642273"/>
                  <a:pt x="303145" y="637309"/>
                </a:cubicBezTo>
                <a:cubicBezTo>
                  <a:pt x="311853" y="632955"/>
                  <a:pt x="322343" y="632801"/>
                  <a:pt x="330854" y="628073"/>
                </a:cubicBezTo>
                <a:cubicBezTo>
                  <a:pt x="350262" y="617291"/>
                  <a:pt x="367799" y="603442"/>
                  <a:pt x="386272" y="591127"/>
                </a:cubicBezTo>
                <a:lnTo>
                  <a:pt x="441690" y="554182"/>
                </a:lnTo>
                <a:cubicBezTo>
                  <a:pt x="450927" y="548024"/>
                  <a:pt x="458869" y="539219"/>
                  <a:pt x="469400" y="535709"/>
                </a:cubicBezTo>
                <a:lnTo>
                  <a:pt x="497109" y="526473"/>
                </a:lnTo>
                <a:cubicBezTo>
                  <a:pt x="540517" y="483065"/>
                  <a:pt x="513950" y="506010"/>
                  <a:pt x="580236" y="461818"/>
                </a:cubicBezTo>
                <a:cubicBezTo>
                  <a:pt x="589472" y="455660"/>
                  <a:pt x="601285" y="452226"/>
                  <a:pt x="607945" y="443345"/>
                </a:cubicBezTo>
                <a:cubicBezTo>
                  <a:pt x="641496" y="398611"/>
                  <a:pt x="621050" y="411268"/>
                  <a:pt x="663363" y="397164"/>
                </a:cubicBezTo>
                <a:lnTo>
                  <a:pt x="746490" y="341745"/>
                </a:lnTo>
                <a:lnTo>
                  <a:pt x="774200" y="323273"/>
                </a:lnTo>
                <a:cubicBezTo>
                  <a:pt x="780357" y="314037"/>
                  <a:pt x="784004" y="302499"/>
                  <a:pt x="792672" y="295564"/>
                </a:cubicBezTo>
                <a:cubicBezTo>
                  <a:pt x="800274" y="289482"/>
                  <a:pt x="811673" y="290681"/>
                  <a:pt x="820381" y="286327"/>
                </a:cubicBezTo>
                <a:cubicBezTo>
                  <a:pt x="830310" y="281363"/>
                  <a:pt x="838161" y="272819"/>
                  <a:pt x="848090" y="267855"/>
                </a:cubicBezTo>
                <a:cubicBezTo>
                  <a:pt x="856798" y="263501"/>
                  <a:pt x="867289" y="263346"/>
                  <a:pt x="875800" y="258618"/>
                </a:cubicBezTo>
                <a:cubicBezTo>
                  <a:pt x="895207" y="247836"/>
                  <a:pt x="912745" y="233988"/>
                  <a:pt x="931218" y="221673"/>
                </a:cubicBezTo>
                <a:cubicBezTo>
                  <a:pt x="940454" y="215515"/>
                  <a:pt x="948998" y="208165"/>
                  <a:pt x="958927" y="203200"/>
                </a:cubicBezTo>
                <a:cubicBezTo>
                  <a:pt x="971242" y="197042"/>
                  <a:pt x="983917" y="191558"/>
                  <a:pt x="995872" y="184727"/>
                </a:cubicBezTo>
                <a:cubicBezTo>
                  <a:pt x="1046004" y="156080"/>
                  <a:pt x="1000488" y="173953"/>
                  <a:pt x="1051290" y="157018"/>
                </a:cubicBezTo>
                <a:cubicBezTo>
                  <a:pt x="1063605" y="147782"/>
                  <a:pt x="1075709" y="138257"/>
                  <a:pt x="1088236" y="129309"/>
                </a:cubicBezTo>
                <a:cubicBezTo>
                  <a:pt x="1097269" y="122857"/>
                  <a:pt x="1107417" y="117943"/>
                  <a:pt x="1115945" y="110836"/>
                </a:cubicBezTo>
                <a:cubicBezTo>
                  <a:pt x="1162069" y="72399"/>
                  <a:pt x="1122668" y="90122"/>
                  <a:pt x="1171363" y="73891"/>
                </a:cubicBezTo>
                <a:cubicBezTo>
                  <a:pt x="1180599" y="67733"/>
                  <a:pt x="1189143" y="60382"/>
                  <a:pt x="1199072" y="55418"/>
                </a:cubicBezTo>
                <a:cubicBezTo>
                  <a:pt x="1207780" y="51064"/>
                  <a:pt x="1219178" y="52264"/>
                  <a:pt x="1226781" y="46182"/>
                </a:cubicBezTo>
                <a:cubicBezTo>
                  <a:pt x="1284770" y="-208"/>
                  <a:pt x="1197349" y="30450"/>
                  <a:pt x="1282200" y="9236"/>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686172" y="1211581"/>
            <a:ext cx="5473952" cy="3589019"/>
          </a:xfrm>
        </p:spPr>
        <p:txBody>
          <a:bodyPr>
            <a:normAutofit/>
          </a:bodyPr>
          <a:lstStyle/>
          <a:p>
            <a:r>
              <a:rPr lang="en-US" sz="5400">
                <a:cs typeface="Calibri Light"/>
              </a:rPr>
              <a:t>Implementation of Assessment for learning strategies (AFL)</a:t>
            </a:r>
            <a:endParaRPr lang="en-US" sz="5400"/>
          </a:p>
        </p:txBody>
      </p:sp>
      <p:sp>
        <p:nvSpPr>
          <p:cNvPr id="3" name="Subtitle 2"/>
          <p:cNvSpPr>
            <a:spLocks noGrp="1"/>
          </p:cNvSpPr>
          <p:nvPr>
            <p:ph type="subTitle" idx="1"/>
          </p:nvPr>
        </p:nvSpPr>
        <p:spPr>
          <a:xfrm>
            <a:off x="5686171" y="4800600"/>
            <a:ext cx="5473953" cy="990599"/>
          </a:xfrm>
        </p:spPr>
        <p:txBody>
          <a:bodyPr>
            <a:normAutofit/>
          </a:bodyPr>
          <a:lstStyle/>
          <a:p>
            <a:pPr>
              <a:lnSpc>
                <a:spcPct val="90000"/>
              </a:lnSpc>
            </a:pPr>
            <a:r>
              <a:rPr lang="en-US">
                <a:solidFill>
                  <a:schemeClr val="accent2"/>
                </a:solidFill>
                <a:cs typeface="Calibri"/>
              </a:rPr>
              <a:t>Kate Lewis</a:t>
            </a:r>
          </a:p>
          <a:p>
            <a:pPr>
              <a:lnSpc>
                <a:spcPct val="90000"/>
              </a:lnSpc>
            </a:pPr>
            <a:r>
              <a:rPr lang="en-US">
                <a:solidFill>
                  <a:schemeClr val="accent2"/>
                </a:solidFill>
                <a:cs typeface="Calibri"/>
              </a:rPr>
              <a:t>(Assessment coordinator for UWTSD Primary School)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94A7D17-D6E5-4D4E-B21C-DF7F8EB436FB}"/>
              </a:ext>
            </a:extLst>
          </p:cNvPr>
          <p:cNvSpPr>
            <a:spLocks noGrp="1"/>
          </p:cNvSpPr>
          <p:nvPr>
            <p:ph type="title"/>
          </p:nvPr>
        </p:nvSpPr>
        <p:spPr>
          <a:xfrm>
            <a:off x="718457" y="531278"/>
            <a:ext cx="3211517" cy="5292579"/>
          </a:xfrm>
        </p:spPr>
        <p:txBody>
          <a:bodyPr>
            <a:normAutofit/>
          </a:bodyPr>
          <a:lstStyle/>
          <a:p>
            <a:r>
              <a:rPr lang="en-US">
                <a:solidFill>
                  <a:srgbClr val="FFFFFF"/>
                </a:solidFill>
                <a:cs typeface="Calibri Light"/>
              </a:rPr>
              <a:t>Objectives;</a:t>
            </a:r>
            <a:endParaRPr lang="en-US">
              <a:solidFill>
                <a:srgbClr val="FFFFFF"/>
              </a:solidFill>
            </a:endParaRPr>
          </a:p>
        </p:txBody>
      </p:sp>
      <p:sp useBgFill="1">
        <p:nvSpPr>
          <p:cNvPr id="16" name="Freeform: Shape 15">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43CCD3BD-C4CF-4C9C-9F0A-40D74E91AA18}"/>
              </a:ext>
            </a:extLst>
          </p:cNvPr>
          <p:cNvGraphicFramePr>
            <a:graphicFrameLocks noGrp="1"/>
          </p:cNvGraphicFramePr>
          <p:nvPr>
            <p:ph idx="1"/>
            <p:extLst>
              <p:ext uri="{D42A27DB-BD31-4B8C-83A1-F6EECF244321}">
                <p14:modId xmlns:p14="http://schemas.microsoft.com/office/powerpoint/2010/main" val="3943098692"/>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726204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extBox 3">
            <a:extLst>
              <a:ext uri="{FF2B5EF4-FFF2-40B4-BE49-F238E27FC236}">
                <a16:creationId xmlns:a16="http://schemas.microsoft.com/office/drawing/2014/main" id="{E32FC609-A1D5-4247-B1BC-134928381D29}"/>
              </a:ext>
            </a:extLst>
          </p:cNvPr>
          <p:cNvSpPr txBox="1"/>
          <p:nvPr/>
        </p:nvSpPr>
        <p:spPr>
          <a:xfrm>
            <a:off x="3962399" y="2013856"/>
            <a:ext cx="7197726" cy="366848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lnSpc>
                <a:spcPct val="90000"/>
              </a:lnSpc>
              <a:spcBef>
                <a:spcPct val="0"/>
              </a:spcBef>
              <a:spcAft>
                <a:spcPts val="600"/>
              </a:spcAft>
            </a:pPr>
            <a:r>
              <a:rPr lang="en-US" sz="4400" cap="all">
                <a:ln w="3175" cmpd="sng">
                  <a:noFill/>
                </a:ln>
                <a:latin typeface="+mj-lt"/>
                <a:ea typeface="+mj-ea"/>
                <a:cs typeface="+mj-cs"/>
              </a:rPr>
              <a:t>''Assessment is probably the most important thing we can do to help our students learn.'' (Brown, 2005, p. 81). </a:t>
            </a:r>
          </a:p>
        </p:txBody>
      </p:sp>
    </p:spTree>
    <p:extLst>
      <p:ext uri="{BB962C8B-B14F-4D97-AF65-F5344CB8AC3E}">
        <p14:creationId xmlns:p14="http://schemas.microsoft.com/office/powerpoint/2010/main" val="3703600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2635C-F74A-4999-87F8-E4EEB6477D5A}"/>
              </a:ext>
            </a:extLst>
          </p:cNvPr>
          <p:cNvSpPr>
            <a:spLocks noGrp="1"/>
          </p:cNvSpPr>
          <p:nvPr>
            <p:ph type="title"/>
          </p:nvPr>
        </p:nvSpPr>
        <p:spPr/>
        <p:txBody>
          <a:bodyPr/>
          <a:lstStyle/>
          <a:p>
            <a:r>
              <a:rPr lang="en-US">
                <a:cs typeface="Calibri Light"/>
              </a:rPr>
              <a:t> assessment for learning(AFL)</a:t>
            </a:r>
            <a:endParaRPr lang="en-US"/>
          </a:p>
        </p:txBody>
      </p:sp>
      <p:sp>
        <p:nvSpPr>
          <p:cNvPr id="3" name="Content Placeholder 2">
            <a:extLst>
              <a:ext uri="{FF2B5EF4-FFF2-40B4-BE49-F238E27FC236}">
                <a16:creationId xmlns:a16="http://schemas.microsoft.com/office/drawing/2014/main" id="{A463D9AE-E80F-4947-907E-949FAC1FF3F0}"/>
              </a:ext>
            </a:extLst>
          </p:cNvPr>
          <p:cNvSpPr>
            <a:spLocks noGrp="1"/>
          </p:cNvSpPr>
          <p:nvPr>
            <p:ph idx="1"/>
          </p:nvPr>
        </p:nvSpPr>
        <p:spPr>
          <a:xfrm>
            <a:off x="685801" y="1250671"/>
            <a:ext cx="10131425" cy="5187510"/>
          </a:xfrm>
        </p:spPr>
        <p:txBody>
          <a:bodyPr>
            <a:normAutofit/>
          </a:bodyPr>
          <a:lstStyle/>
          <a:p>
            <a:pPr marL="0" indent="0">
              <a:buNone/>
            </a:pPr>
            <a:endParaRPr lang="en-US">
              <a:cs typeface="Calibri"/>
            </a:endParaRPr>
          </a:p>
          <a:p>
            <a:r>
              <a:rPr lang="en-US">
                <a:cs typeface="Calibri"/>
              </a:rPr>
              <a:t>''</a:t>
            </a:r>
            <a:r>
              <a:rPr lang="en-US">
                <a:ea typeface="+mn-lt"/>
                <a:cs typeface="+mn-lt"/>
              </a:rPr>
              <a:t>Assessment for learning (AFL) is an approach to teaching and learning that creates feedback which is then used to improve students’ performance.'' (Cambridge Assessment International Education, no date). </a:t>
            </a:r>
          </a:p>
          <a:p>
            <a:r>
              <a:rPr lang="en-US">
                <a:cs typeface="Calibri"/>
              </a:rPr>
              <a:t>Assessment for Learning allows for students to become active participants in their learning providing opportunities to be included in their own assessment. </a:t>
            </a:r>
          </a:p>
          <a:p>
            <a:r>
              <a:rPr lang="en-US">
                <a:cs typeface="Calibri"/>
              </a:rPr>
              <a:t>The use of AFL in the classroom allows teachers to clearly set out assessment criteria for learners to ensure they know what is expected of them and what they are being measured against. </a:t>
            </a:r>
            <a:endParaRPr lang="en-US"/>
          </a:p>
          <a:p>
            <a:r>
              <a:rPr lang="en-US" err="1">
                <a:cs typeface="Calibri"/>
              </a:rPr>
              <a:t>Stiggins</a:t>
            </a:r>
            <a:r>
              <a:rPr lang="en-US">
                <a:cs typeface="Calibri"/>
              </a:rPr>
              <a:t>, (2005, p. 327) States that AFL allows for the creation of a partnership between teacher and learner where both </a:t>
            </a:r>
            <a:r>
              <a:rPr lang="en-US">
                <a:ea typeface="+mn-lt"/>
                <a:cs typeface="+mn-lt"/>
              </a:rPr>
              <a:t>continuously</a:t>
            </a:r>
            <a:r>
              <a:rPr lang="en-US">
                <a:cs typeface="Calibri"/>
              </a:rPr>
              <a:t> review the learners current knowledge and academic attainment against agreed upon assessment criteria which in turn allows for goals to be set for future learning. This enables learners to manage their own progress and success. </a:t>
            </a:r>
          </a:p>
          <a:p>
            <a:r>
              <a:rPr lang="en-US">
                <a:cs typeface="Calibri"/>
              </a:rPr>
              <a:t>Assessment for Learning informs not only teachers but more importantly the individual students about their own learning and often promotes an optimistic response in learners that other assessment methods do not. This is important as  ''</a:t>
            </a:r>
            <a:r>
              <a:rPr lang="en-US">
                <a:ea typeface="+mn-lt"/>
                <a:cs typeface="+mn-lt"/>
              </a:rPr>
              <a:t>their ultimate success at learning — are determined by their emotional reaction to the assessment results''. (</a:t>
            </a:r>
            <a:r>
              <a:rPr lang="en-US" err="1">
                <a:ea typeface="+mn-lt"/>
                <a:cs typeface="+mn-lt"/>
              </a:rPr>
              <a:t>Stiggins</a:t>
            </a:r>
            <a:r>
              <a:rPr lang="en-US">
                <a:ea typeface="+mn-lt"/>
                <a:cs typeface="+mn-lt"/>
              </a:rPr>
              <a:t>, 2005, p. 328). </a:t>
            </a:r>
            <a:endParaRPr lang="en-US">
              <a:cs typeface="Calibri"/>
            </a:endParaRPr>
          </a:p>
        </p:txBody>
      </p:sp>
    </p:spTree>
    <p:extLst>
      <p:ext uri="{BB962C8B-B14F-4D97-AF65-F5344CB8AC3E}">
        <p14:creationId xmlns:p14="http://schemas.microsoft.com/office/powerpoint/2010/main" val="3039822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5" name="Picture 9">
            <a:extLst>
              <a:ext uri="{FF2B5EF4-FFF2-40B4-BE49-F238E27FC236}">
                <a16:creationId xmlns:a16="http://schemas.microsoft.com/office/drawing/2014/main" id="{B1BE7CB7-24DC-41D6-9BC1-CE53027283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 name="Title 4">
            <a:extLst>
              <a:ext uri="{FF2B5EF4-FFF2-40B4-BE49-F238E27FC236}">
                <a16:creationId xmlns:a16="http://schemas.microsoft.com/office/drawing/2014/main" id="{DF204C11-1932-4608-AE90-A41FC19DE1CE}"/>
              </a:ext>
            </a:extLst>
          </p:cNvPr>
          <p:cNvSpPr>
            <a:spLocks noGrp="1"/>
          </p:cNvSpPr>
          <p:nvPr>
            <p:ph type="title"/>
          </p:nvPr>
        </p:nvSpPr>
        <p:spPr>
          <a:xfrm>
            <a:off x="1032933" y="4538133"/>
            <a:ext cx="10127192" cy="931341"/>
          </a:xfrm>
        </p:spPr>
        <p:txBody>
          <a:bodyPr vert="horz" lIns="91440" tIns="45720" rIns="91440" bIns="45720" rtlCol="0" anchor="b">
            <a:normAutofit/>
          </a:bodyPr>
          <a:lstStyle/>
          <a:p>
            <a:pPr algn="r"/>
            <a:r>
              <a:rPr lang="en-US" sz="4000"/>
              <a:t>A format to consider</a:t>
            </a:r>
          </a:p>
        </p:txBody>
      </p:sp>
      <p:pic>
        <p:nvPicPr>
          <p:cNvPr id="2" name="Picture 2" descr="A picture containing shirt&#10;&#10;Description generated with very high confidence">
            <a:extLst>
              <a:ext uri="{FF2B5EF4-FFF2-40B4-BE49-F238E27FC236}">
                <a16:creationId xmlns:a16="http://schemas.microsoft.com/office/drawing/2014/main" id="{DF0DE262-F8DB-4DFC-B4F5-3FB289FB1D98}"/>
              </a:ext>
            </a:extLst>
          </p:cNvPr>
          <p:cNvPicPr>
            <a:picLocks noChangeAspect="1"/>
          </p:cNvPicPr>
          <p:nvPr/>
        </p:nvPicPr>
        <p:blipFill>
          <a:blip r:embed="rId4"/>
          <a:stretch>
            <a:fillRect/>
          </a:stretch>
        </p:blipFill>
        <p:spPr>
          <a:xfrm>
            <a:off x="1234209" y="645517"/>
            <a:ext cx="9062223" cy="373816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95" name="TextBox 94">
            <a:extLst>
              <a:ext uri="{FF2B5EF4-FFF2-40B4-BE49-F238E27FC236}">
                <a16:creationId xmlns:a16="http://schemas.microsoft.com/office/drawing/2014/main" id="{C4E4486E-9187-438F-9DCD-BCB6090CAB5A}"/>
              </a:ext>
            </a:extLst>
          </p:cNvPr>
          <p:cNvSpPr txBox="1"/>
          <p:nvPr/>
        </p:nvSpPr>
        <p:spPr>
          <a:xfrm>
            <a:off x="9512061" y="43793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96" name="TextBox 1">
            <a:extLst>
              <a:ext uri="{FF2B5EF4-FFF2-40B4-BE49-F238E27FC236}">
                <a16:creationId xmlns:a16="http://schemas.microsoft.com/office/drawing/2014/main" id="{6874260D-7489-4785-BB04-B654D49BBA39}"/>
              </a:ext>
            </a:extLst>
          </p:cNvPr>
          <p:cNvSpPr txBox="1"/>
          <p:nvPr/>
        </p:nvSpPr>
        <p:spPr>
          <a:xfrm>
            <a:off x="109269" y="6420928"/>
            <a:ext cx="5877463"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(Cambridge Assessment International Education, no date). </a:t>
            </a:r>
            <a:endParaRPr lang="en-US">
              <a:ea typeface="+mn-lt"/>
              <a:cs typeface="+mn-lt"/>
            </a:endParaRPr>
          </a:p>
          <a:p>
            <a:pPr algn="l"/>
            <a:endParaRPr lang="en-US">
              <a:cs typeface="Calibri"/>
            </a:endParaRPr>
          </a:p>
        </p:txBody>
      </p:sp>
    </p:spTree>
    <p:extLst>
      <p:ext uri="{BB962C8B-B14F-4D97-AF65-F5344CB8AC3E}">
        <p14:creationId xmlns:p14="http://schemas.microsoft.com/office/powerpoint/2010/main" val="3099961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C421-F843-4E26-B2D0-72FF029A7AE5}"/>
              </a:ext>
            </a:extLst>
          </p:cNvPr>
          <p:cNvSpPr>
            <a:spLocks noGrp="1"/>
          </p:cNvSpPr>
          <p:nvPr>
            <p:ph type="title"/>
          </p:nvPr>
        </p:nvSpPr>
        <p:spPr>
          <a:xfrm>
            <a:off x="326368" y="365185"/>
            <a:ext cx="11655423" cy="1456267"/>
          </a:xfrm>
        </p:spPr>
        <p:txBody>
          <a:bodyPr/>
          <a:lstStyle/>
          <a:p>
            <a:r>
              <a:rPr lang="en-US">
                <a:cs typeface="Calibri Light"/>
              </a:rPr>
              <a:t>Assessment for learning (Summative or Formative?). </a:t>
            </a:r>
            <a:endParaRPr lang="en-US"/>
          </a:p>
        </p:txBody>
      </p:sp>
      <p:sp>
        <p:nvSpPr>
          <p:cNvPr id="3" name="Content Placeholder 2">
            <a:extLst>
              <a:ext uri="{FF2B5EF4-FFF2-40B4-BE49-F238E27FC236}">
                <a16:creationId xmlns:a16="http://schemas.microsoft.com/office/drawing/2014/main" id="{455D6FE2-E6EA-40F1-919D-1149A5088A9B}"/>
              </a:ext>
            </a:extLst>
          </p:cNvPr>
          <p:cNvSpPr>
            <a:spLocks noGrp="1"/>
          </p:cNvSpPr>
          <p:nvPr>
            <p:ph idx="1"/>
          </p:nvPr>
        </p:nvSpPr>
        <p:spPr/>
        <p:txBody>
          <a:bodyPr/>
          <a:lstStyle/>
          <a:p>
            <a:r>
              <a:rPr lang="en-US">
                <a:cs typeface="Calibri"/>
              </a:rPr>
              <a:t>Assessment for Learning was previously more commonly known as formative assessment. </a:t>
            </a:r>
            <a:endParaRPr lang="en-US"/>
          </a:p>
          <a:p>
            <a:r>
              <a:rPr lang="en-US">
                <a:cs typeface="Calibri"/>
              </a:rPr>
              <a:t>Trumbull and Lash, (2013, p. 1) Define formative assessment as the process that is designed to gather information about the learning of students, it provides teachers with useful information that can be applied to shape instruction, planning and meet the needs of students and enables students to advance and master their learning. </a:t>
            </a:r>
          </a:p>
          <a:p>
            <a:r>
              <a:rPr lang="en-US">
                <a:cs typeface="Calibri"/>
              </a:rPr>
              <a:t>Formative assessment ''</a:t>
            </a:r>
            <a:r>
              <a:rPr lang="en-US">
                <a:ea typeface="+mn-lt"/>
                <a:cs typeface="+mn-lt"/>
              </a:rPr>
              <a:t>is a method of assessing pupils while learning is happening rather than at the end of a topic or sequence of lessons (summative assessment)''. (</a:t>
            </a:r>
            <a:r>
              <a:rPr lang="en-US" err="1">
                <a:ea typeface="+mn-lt"/>
                <a:cs typeface="+mn-lt"/>
              </a:rPr>
              <a:t>Tes</a:t>
            </a:r>
            <a:r>
              <a:rPr lang="en-US">
                <a:ea typeface="+mn-lt"/>
                <a:cs typeface="+mn-lt"/>
              </a:rPr>
              <a:t>, 2019).  </a:t>
            </a:r>
          </a:p>
          <a:p>
            <a:r>
              <a:rPr lang="en-US">
                <a:ea typeface="+mn-lt"/>
                <a:cs typeface="+mn-lt"/>
              </a:rPr>
              <a:t>There is a variation of formative assessment or AFL strategies and tools that can be used within the classroom to promote and enhance learning. Such as Peer and Self-assessment, observations, journals, discussion and questioning.</a:t>
            </a:r>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463714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0E512-211A-4774-B301-01D7558D929F}"/>
              </a:ext>
            </a:extLst>
          </p:cNvPr>
          <p:cNvSpPr>
            <a:spLocks noGrp="1"/>
          </p:cNvSpPr>
          <p:nvPr>
            <p:ph type="title"/>
          </p:nvPr>
        </p:nvSpPr>
        <p:spPr/>
        <p:txBody>
          <a:bodyPr/>
          <a:lstStyle/>
          <a:p>
            <a:r>
              <a:rPr lang="en-US">
                <a:cs typeface="Calibri Light"/>
              </a:rPr>
              <a:t>AFL's links to theory.</a:t>
            </a:r>
            <a:endParaRPr lang="en-US"/>
          </a:p>
        </p:txBody>
      </p:sp>
      <p:sp>
        <p:nvSpPr>
          <p:cNvPr id="3" name="Content Placeholder 2">
            <a:extLst>
              <a:ext uri="{FF2B5EF4-FFF2-40B4-BE49-F238E27FC236}">
                <a16:creationId xmlns:a16="http://schemas.microsoft.com/office/drawing/2014/main" id="{BF9719E3-E02C-47EE-8A4E-7BB005C0982E}"/>
              </a:ext>
            </a:extLst>
          </p:cNvPr>
          <p:cNvSpPr>
            <a:spLocks noGrp="1"/>
          </p:cNvSpPr>
          <p:nvPr>
            <p:ph idx="1"/>
          </p:nvPr>
        </p:nvSpPr>
        <p:spPr>
          <a:xfrm>
            <a:off x="685801" y="2774670"/>
            <a:ext cx="10131425" cy="3649133"/>
          </a:xfrm>
        </p:spPr>
        <p:txBody>
          <a:bodyPr>
            <a:normAutofit fontScale="77500" lnSpcReduction="20000"/>
          </a:bodyPr>
          <a:lstStyle/>
          <a:p>
            <a:r>
              <a:rPr lang="en-US">
                <a:ea typeface="+mn-lt"/>
                <a:cs typeface="+mn-lt"/>
              </a:rPr>
              <a:t>Assessment for Learning is underpinned and informed by relevant theories that are also used throughout education currently, within teacher training and teaching and classroom practices. ''The very common feature of constructivism learning and formative assessment in science education is their emphasis on learning process rather than the final product.''(</a:t>
            </a:r>
            <a:r>
              <a:rPr lang="en-US" err="1">
                <a:ea typeface="+mn-lt"/>
                <a:cs typeface="+mn-lt"/>
              </a:rPr>
              <a:t>Goloi</a:t>
            </a:r>
            <a:r>
              <a:rPr lang="en-US">
                <a:ea typeface="+mn-lt"/>
                <a:cs typeface="+mn-lt"/>
              </a:rPr>
              <a:t> and Osman, 2018, p. 21437).  </a:t>
            </a:r>
          </a:p>
          <a:p>
            <a:r>
              <a:rPr lang="en-US">
                <a:ea typeface="+mn-lt"/>
                <a:cs typeface="+mn-lt"/>
              </a:rPr>
              <a:t>Assessment for Learning or Formative assessment is built upon constructivist models of learning such as Vygotsky's sociocultural learning theory and the Zone of Proximal Development and Bruner's theory of Scaffolding.  </a:t>
            </a:r>
            <a:endParaRPr lang="en-US">
              <a:cs typeface="Calibri"/>
            </a:endParaRPr>
          </a:p>
          <a:p>
            <a:r>
              <a:rPr lang="en-US">
                <a:cs typeface="Calibri"/>
              </a:rPr>
              <a:t>Developmental standards, (no date) Vygotsky's Sociocultural learning theory states that learning is a social process in which individuals learn from those around them, that knowledge is built with the assistance of others and therefore the individual must be an active participant who is engaged in the learning process. </a:t>
            </a:r>
          </a:p>
          <a:p>
            <a:r>
              <a:rPr lang="en-US" err="1">
                <a:ea typeface="+mn-lt"/>
                <a:cs typeface="+mn-lt"/>
              </a:rPr>
              <a:t>Shabani</a:t>
            </a:r>
            <a:r>
              <a:rPr lang="en-US">
                <a:ea typeface="+mn-lt"/>
                <a:cs typeface="+mn-lt"/>
              </a:rPr>
              <a:t>, et al, (2010, p. 238) Defines the Zone of Proximal Development as the gap between a learner's current knowledge and development level and the development and skills within reach with the assistance of a more knowledgeable other. The idea is that learning occurs best when working in partnership with an individual with a greater skill set or knowledge.</a:t>
            </a:r>
          </a:p>
          <a:p>
            <a:r>
              <a:rPr lang="en-US">
                <a:ea typeface="+mn-lt"/>
                <a:cs typeface="+mn-lt"/>
              </a:rPr>
              <a:t>While Bruner's theory of scaffolding suggests that learners can develop knowledge and engage with new concepts with the assistance of teachers or other adults. '' the adult works to "support the child in achieving an intended outcome." (Murphy, et al, 2003). </a:t>
            </a:r>
            <a:endParaRPr lang="en-US">
              <a:cs typeface="Calibri" panose="020F0502020204030204"/>
            </a:endParaRPr>
          </a:p>
          <a:p>
            <a:r>
              <a:rPr lang="en-US">
                <a:cs typeface="Calibri" panose="020F0502020204030204"/>
              </a:rPr>
              <a:t>Much like the above theories formative assessment requires the use of collaboration and student engagement for learning to take place.</a:t>
            </a:r>
          </a:p>
          <a:p>
            <a:endParaRPr lang="en-US">
              <a:cs typeface="Calibri" panose="020F0502020204030204"/>
            </a:endParaRPr>
          </a:p>
          <a:p>
            <a:endParaRPr lang="en-US">
              <a:cs typeface="Calibri" panose="020F0502020204030204"/>
            </a:endParaRPr>
          </a:p>
          <a:p>
            <a:endParaRPr lang="en-US">
              <a:cs typeface="Calibri" panose="020F0502020204030204"/>
            </a:endParaRPr>
          </a:p>
          <a:p>
            <a:pPr marL="0" indent="0">
              <a:buNone/>
            </a:pPr>
            <a:endParaRPr lang="en-US">
              <a:cs typeface="Calibri" panose="020F0502020204030204"/>
            </a:endParaRPr>
          </a:p>
          <a:p>
            <a:endParaRPr lang="en-US">
              <a:cs typeface="Calibri" panose="020F0502020204030204"/>
            </a:endParaRPr>
          </a:p>
          <a:p>
            <a:endParaRPr lang="en-US">
              <a:cs typeface="Calibri" panose="020F0502020204030204"/>
            </a:endParaRPr>
          </a:p>
        </p:txBody>
      </p:sp>
    </p:spTree>
    <p:extLst>
      <p:ext uri="{BB962C8B-B14F-4D97-AF65-F5344CB8AC3E}">
        <p14:creationId xmlns:p14="http://schemas.microsoft.com/office/powerpoint/2010/main" val="1007589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C1815-02C2-4E56-8CBD-69006221323F}"/>
              </a:ext>
            </a:extLst>
          </p:cNvPr>
          <p:cNvSpPr>
            <a:spLocks noGrp="1"/>
          </p:cNvSpPr>
          <p:nvPr>
            <p:ph type="title"/>
          </p:nvPr>
        </p:nvSpPr>
        <p:spPr>
          <a:xfrm>
            <a:off x="4955458" y="639097"/>
            <a:ext cx="6593075" cy="1612490"/>
          </a:xfrm>
        </p:spPr>
        <p:txBody>
          <a:bodyPr>
            <a:normAutofit/>
          </a:bodyPr>
          <a:lstStyle/>
          <a:p>
            <a:r>
              <a:rPr lang="en-US">
                <a:cs typeface="Calibri Light"/>
              </a:rPr>
              <a:t>Setting goals and targets.</a:t>
            </a:r>
          </a:p>
        </p:txBody>
      </p:sp>
      <p:pic>
        <p:nvPicPr>
          <p:cNvPr id="4" name="Picture 4">
            <a:extLst>
              <a:ext uri="{FF2B5EF4-FFF2-40B4-BE49-F238E27FC236}">
                <a16:creationId xmlns:a16="http://schemas.microsoft.com/office/drawing/2014/main" id="{7F12388E-644D-4C6B-A05B-EF41F92315E4}"/>
              </a:ext>
            </a:extLst>
          </p:cNvPr>
          <p:cNvPicPr>
            <a:picLocks noChangeAspect="1"/>
          </p:cNvPicPr>
          <p:nvPr/>
        </p:nvPicPr>
        <p:blipFill rotWithShape="1">
          <a:blip r:embed="rId3"/>
          <a:srcRect l="5220" r="4647"/>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2B9881D0-55A1-452E-84C3-FE887F551A51}"/>
              </a:ext>
            </a:extLst>
          </p:cNvPr>
          <p:cNvSpPr>
            <a:spLocks noGrp="1"/>
          </p:cNvSpPr>
          <p:nvPr>
            <p:ph idx="1"/>
          </p:nvPr>
        </p:nvSpPr>
        <p:spPr>
          <a:xfrm>
            <a:off x="4955458" y="2251587"/>
            <a:ext cx="6593075" cy="3972232"/>
          </a:xfrm>
        </p:spPr>
        <p:txBody>
          <a:bodyPr>
            <a:normAutofit/>
          </a:bodyPr>
          <a:lstStyle/>
          <a:p>
            <a:pPr>
              <a:lnSpc>
                <a:spcPct val="90000"/>
              </a:lnSpc>
            </a:pPr>
            <a:r>
              <a:rPr lang="en-US" sz="1700">
                <a:cs typeface="Calibri"/>
              </a:rPr>
              <a:t>What is the AFL strategy? Learners can set their own targets as well as agree upon targets with staff members in relation to their academic progression. Targets can be set for specific class work, skills, topics, themes or lesson objectives in mind. These will be reviewed regularly and will be changed as learners reach and meet their targets. </a:t>
            </a:r>
          </a:p>
          <a:p>
            <a:pPr>
              <a:lnSpc>
                <a:spcPct val="90000"/>
              </a:lnSpc>
            </a:pPr>
            <a:r>
              <a:rPr lang="en-US" sz="1700">
                <a:cs typeface="Calibri"/>
              </a:rPr>
              <a:t>How it will be implemented: Setting targets will be implemented using wall displays that set out the learner's targets and how close they are to mastering them. </a:t>
            </a:r>
          </a:p>
          <a:p>
            <a:pPr>
              <a:lnSpc>
                <a:spcPct val="90000"/>
              </a:lnSpc>
            </a:pPr>
            <a:r>
              <a:rPr lang="en-US" sz="1700">
                <a:cs typeface="Calibri"/>
              </a:rPr>
              <a:t>How it will benefit our learners: State Government of Victoria, (2018) </a:t>
            </a:r>
            <a:r>
              <a:rPr lang="en-US" sz="1700">
                <a:ea typeface="+mn-lt"/>
                <a:cs typeface="+mn-lt"/>
              </a:rPr>
              <a:t>The use of setting targets in the classroom will benefit learners by promoting active participation in learning, develop independent learners that recognize what is important to their own education and maximize their ability to reach their fullest potential. </a:t>
            </a:r>
            <a:endParaRPr lang="en-US" sz="1700">
              <a:cs typeface="Calibri"/>
            </a:endParaRPr>
          </a:p>
        </p:txBody>
      </p:sp>
      <p:sp>
        <p:nvSpPr>
          <p:cNvPr id="5" name="TextBox 4">
            <a:extLst>
              <a:ext uri="{FF2B5EF4-FFF2-40B4-BE49-F238E27FC236}">
                <a16:creationId xmlns:a16="http://schemas.microsoft.com/office/drawing/2014/main" id="{C639477B-5B1F-4992-A55E-7D6EED77CEFD}"/>
              </a:ext>
            </a:extLst>
          </p:cNvPr>
          <p:cNvSpPr txBox="1"/>
          <p:nvPr/>
        </p:nvSpPr>
        <p:spPr>
          <a:xfrm>
            <a:off x="-71887" y="65296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0000"/>
                </a:solidFill>
                <a:cs typeface="Calibri"/>
              </a:rPr>
              <a:t>(Lewis, no date).</a:t>
            </a:r>
          </a:p>
        </p:txBody>
      </p:sp>
    </p:spTree>
    <p:extLst>
      <p:ext uri="{BB962C8B-B14F-4D97-AF65-F5344CB8AC3E}">
        <p14:creationId xmlns:p14="http://schemas.microsoft.com/office/powerpoint/2010/main" val="2167342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2BFB2-02BC-4D93-89B3-EF5304F86FC3}"/>
              </a:ext>
            </a:extLst>
          </p:cNvPr>
          <p:cNvSpPr>
            <a:spLocks noGrp="1"/>
          </p:cNvSpPr>
          <p:nvPr>
            <p:ph type="title"/>
          </p:nvPr>
        </p:nvSpPr>
        <p:spPr>
          <a:xfrm>
            <a:off x="685802" y="609600"/>
            <a:ext cx="6282266" cy="1456267"/>
          </a:xfrm>
        </p:spPr>
        <p:txBody>
          <a:bodyPr>
            <a:normAutofit/>
          </a:bodyPr>
          <a:lstStyle/>
          <a:p>
            <a:r>
              <a:rPr lang="en-US">
                <a:cs typeface="Calibri Light"/>
              </a:rPr>
              <a:t>peer and Self-assessment- Traffic lights</a:t>
            </a:r>
          </a:p>
        </p:txBody>
      </p:sp>
      <p:sp>
        <p:nvSpPr>
          <p:cNvPr id="3" name="Content Placeholder 2">
            <a:extLst>
              <a:ext uri="{FF2B5EF4-FFF2-40B4-BE49-F238E27FC236}">
                <a16:creationId xmlns:a16="http://schemas.microsoft.com/office/drawing/2014/main" id="{4339591D-7D58-4568-B6FC-722B55F17E68}"/>
              </a:ext>
            </a:extLst>
          </p:cNvPr>
          <p:cNvSpPr>
            <a:spLocks noGrp="1"/>
          </p:cNvSpPr>
          <p:nvPr>
            <p:ph idx="1"/>
          </p:nvPr>
        </p:nvSpPr>
        <p:spPr>
          <a:xfrm>
            <a:off x="685802" y="2142067"/>
            <a:ext cx="7561850" cy="3649133"/>
          </a:xfrm>
        </p:spPr>
        <p:txBody>
          <a:bodyPr>
            <a:normAutofit/>
          </a:bodyPr>
          <a:lstStyle/>
          <a:p>
            <a:pPr>
              <a:lnSpc>
                <a:spcPct val="90000"/>
              </a:lnSpc>
            </a:pPr>
            <a:r>
              <a:rPr lang="en-US" sz="1500">
                <a:cs typeface="Calibri"/>
              </a:rPr>
              <a:t>What is the AFL strategy? Learners can use the colors to convey their understanding visually as follows, Red: Do not understand, Amber: Unsure or almost there, Green: confidently understand. This provides learners with the means to consider their understanding as self-assess it and can also present opportunities for peer-assessment. </a:t>
            </a:r>
          </a:p>
          <a:p>
            <a:pPr>
              <a:lnSpc>
                <a:spcPct val="90000"/>
              </a:lnSpc>
            </a:pPr>
            <a:r>
              <a:rPr lang="en-US" sz="1500">
                <a:cs typeface="Calibri"/>
              </a:rPr>
              <a:t>How it will be implemented: The Traffic Light strategy will be implemented using colored cards to convey understanding for self-assessment and to staff for future planning. In relation to peer-assessment, learners will be provided with the assessment criteria and will mark their peers work giving a visual color indication of how well the work met each criteria. </a:t>
            </a:r>
          </a:p>
          <a:p>
            <a:pPr>
              <a:lnSpc>
                <a:spcPct val="90000"/>
              </a:lnSpc>
            </a:pPr>
            <a:r>
              <a:rPr lang="en-US" sz="1500">
                <a:cs typeface="Calibri"/>
              </a:rPr>
              <a:t>How will it benefit our learners: </a:t>
            </a:r>
            <a:r>
              <a:rPr lang="en-US" sz="1500">
                <a:ea typeface="+mn-lt"/>
                <a:cs typeface="+mn-lt"/>
              </a:rPr>
              <a:t>Canterbury Christ Church University, (2018) Using the Traffic Light system benefits learners by developing self-assessment, self-regulation and reflection skills, supports academic and personal development and encourages learners to take responsibility for their own learning. </a:t>
            </a:r>
          </a:p>
        </p:txBody>
      </p:sp>
      <p:pic>
        <p:nvPicPr>
          <p:cNvPr id="4" name="Picture 4">
            <a:extLst>
              <a:ext uri="{FF2B5EF4-FFF2-40B4-BE49-F238E27FC236}">
                <a16:creationId xmlns:a16="http://schemas.microsoft.com/office/drawing/2014/main" id="{8399A8F4-8307-44E8-BA47-F6423C6C9763}"/>
              </a:ext>
            </a:extLst>
          </p:cNvPr>
          <p:cNvPicPr>
            <a:picLocks noChangeAspect="1"/>
          </p:cNvPicPr>
          <p:nvPr/>
        </p:nvPicPr>
        <p:blipFill>
          <a:blip r:embed="rId3"/>
          <a:stretch>
            <a:fillRect/>
          </a:stretch>
        </p:blipFill>
        <p:spPr>
          <a:xfrm>
            <a:off x="8597350" y="2253343"/>
            <a:ext cx="2640583" cy="342530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3F5B3F53-C052-4ADA-BCED-66083C7C20BB}"/>
              </a:ext>
            </a:extLst>
          </p:cNvPr>
          <p:cNvSpPr txBox="1"/>
          <p:nvPr/>
        </p:nvSpPr>
        <p:spPr>
          <a:xfrm>
            <a:off x="10072777" y="56733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t>
            </a:r>
            <a:r>
              <a:rPr lang="en-US" err="1">
                <a:ea typeface="+mn-lt"/>
                <a:cs typeface="+mn-lt"/>
              </a:rPr>
              <a:t>Endersby</a:t>
            </a:r>
            <a:r>
              <a:rPr lang="en-US">
                <a:ea typeface="+mn-lt"/>
                <a:cs typeface="+mn-lt"/>
              </a:rPr>
              <a:t>, no date).</a:t>
            </a:r>
            <a:endParaRPr lang="en-US"/>
          </a:p>
        </p:txBody>
      </p:sp>
    </p:spTree>
    <p:extLst>
      <p:ext uri="{BB962C8B-B14F-4D97-AF65-F5344CB8AC3E}">
        <p14:creationId xmlns:p14="http://schemas.microsoft.com/office/powerpoint/2010/main" val="2604058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CB499-233E-4391-813A-0A5CE33024C2}"/>
              </a:ext>
            </a:extLst>
          </p:cNvPr>
          <p:cNvSpPr>
            <a:spLocks noGrp="1"/>
          </p:cNvSpPr>
          <p:nvPr>
            <p:ph type="title"/>
          </p:nvPr>
        </p:nvSpPr>
        <p:spPr>
          <a:xfrm>
            <a:off x="685801" y="1030289"/>
            <a:ext cx="6814749" cy="1035578"/>
          </a:xfrm>
        </p:spPr>
        <p:txBody>
          <a:bodyPr>
            <a:normAutofit/>
          </a:bodyPr>
          <a:lstStyle/>
          <a:p>
            <a:pPr>
              <a:lnSpc>
                <a:spcPct val="90000"/>
              </a:lnSpc>
            </a:pPr>
            <a:r>
              <a:rPr lang="en-US" sz="3300">
                <a:cs typeface="Calibri Light"/>
              </a:rPr>
              <a:t>Teacher/staff Feedback- formative feedback</a:t>
            </a:r>
            <a:endParaRPr lang="en-US" sz="3300"/>
          </a:p>
        </p:txBody>
      </p:sp>
      <p:sp>
        <p:nvSpPr>
          <p:cNvPr id="3" name="Content Placeholder 2">
            <a:extLst>
              <a:ext uri="{FF2B5EF4-FFF2-40B4-BE49-F238E27FC236}">
                <a16:creationId xmlns:a16="http://schemas.microsoft.com/office/drawing/2014/main" id="{77DCC78F-7959-4286-8EF5-3FA9D40236F7}"/>
              </a:ext>
            </a:extLst>
          </p:cNvPr>
          <p:cNvSpPr>
            <a:spLocks noGrp="1"/>
          </p:cNvSpPr>
          <p:nvPr>
            <p:ph idx="1"/>
          </p:nvPr>
        </p:nvSpPr>
        <p:spPr>
          <a:xfrm>
            <a:off x="383876" y="2458369"/>
            <a:ext cx="7404220" cy="3922302"/>
          </a:xfrm>
        </p:spPr>
        <p:txBody>
          <a:bodyPr>
            <a:normAutofit/>
          </a:bodyPr>
          <a:lstStyle/>
          <a:p>
            <a:pPr>
              <a:lnSpc>
                <a:spcPct val="90000"/>
              </a:lnSpc>
            </a:pPr>
            <a:r>
              <a:rPr lang="en-US" sz="1500">
                <a:cs typeface="Calibri"/>
              </a:rPr>
              <a:t>What is the AFL strategy? When providing feedback or comments on learner's work staff should provide positive and meaningful feedback that ensures learners progress. And ensure achievement is recognized while also highlighting and providing guidance on where learners can improve their work further. The feedback should link to individual targets, assessment criteria and previous units or work. </a:t>
            </a:r>
            <a:endParaRPr lang="en-US" sz="1500"/>
          </a:p>
          <a:p>
            <a:pPr>
              <a:lnSpc>
                <a:spcPct val="90000"/>
              </a:lnSpc>
            </a:pPr>
            <a:r>
              <a:rPr lang="en-US" sz="1500">
                <a:cs typeface="Calibri"/>
              </a:rPr>
              <a:t>How it will be implemented: Teacher Feedback will be implemented firstly using two stars and a wish, where staff will highlight two positive or well-done areas of the work or task and then go on to provide a wish on how to improve in the future. And secondly using 3-2-1 feedback for older learners which highlights what staff have noticed about a learner's work, what questions they have about it and what is the next step for improvement. </a:t>
            </a:r>
            <a:endParaRPr lang="en-US">
              <a:cs typeface="Calibri" panose="020F0502020204030204"/>
            </a:endParaRPr>
          </a:p>
          <a:p>
            <a:pPr>
              <a:lnSpc>
                <a:spcPct val="90000"/>
              </a:lnSpc>
            </a:pPr>
            <a:r>
              <a:rPr lang="en-US" sz="1500">
                <a:cs typeface="Calibri"/>
              </a:rPr>
              <a:t>How it will benefit our learners: </a:t>
            </a:r>
            <a:r>
              <a:rPr lang="en-US" sz="1500" err="1">
                <a:cs typeface="Calibri"/>
              </a:rPr>
              <a:t>Konold</a:t>
            </a:r>
            <a:r>
              <a:rPr lang="en-US" sz="1500">
                <a:cs typeface="Calibri"/>
              </a:rPr>
              <a:t>, (2004, p. 65) States that providing learners with effective feedback should benefits them by extending their opportunities for learning, reinforce and solidify desired or correct behavior and work and provides learners with an idea of how they are doing.</a:t>
            </a:r>
          </a:p>
          <a:p>
            <a:pPr>
              <a:lnSpc>
                <a:spcPct val="90000"/>
              </a:lnSpc>
            </a:pPr>
            <a:endParaRPr lang="en-US" sz="1500">
              <a:cs typeface="Calibri"/>
            </a:endParaRPr>
          </a:p>
          <a:p>
            <a:pPr>
              <a:lnSpc>
                <a:spcPct val="90000"/>
              </a:lnSpc>
            </a:pPr>
            <a:endParaRPr lang="en-US" sz="1500">
              <a:cs typeface="Calibri"/>
            </a:endParaRPr>
          </a:p>
          <a:p>
            <a:pPr>
              <a:lnSpc>
                <a:spcPct val="90000"/>
              </a:lnSpc>
            </a:pPr>
            <a:endParaRPr lang="en-US" sz="1500">
              <a:cs typeface="Calibri"/>
            </a:endParaRPr>
          </a:p>
        </p:txBody>
      </p:sp>
      <p:sp>
        <p:nvSpPr>
          <p:cNvPr id="9" name="Rounded Rectangle 10">
            <a:extLst>
              <a:ext uri="{FF2B5EF4-FFF2-40B4-BE49-F238E27FC236}">
                <a16:creationId xmlns:a16="http://schemas.microsoft.com/office/drawing/2014/main" id="{7DE5A819-7A3C-480C-BA85-9925A237E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6172" y="639097"/>
            <a:ext cx="3398290" cy="5575438"/>
          </a:xfrm>
          <a:prstGeom prst="roundRect">
            <a:avLst>
              <a:gd name="adj" fmla="val 5442"/>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creenshot of a cell phone&#10;&#10;Description generated with very high confidence">
            <a:extLst>
              <a:ext uri="{FF2B5EF4-FFF2-40B4-BE49-F238E27FC236}">
                <a16:creationId xmlns:a16="http://schemas.microsoft.com/office/drawing/2014/main" id="{98A87F62-D3B2-45AD-8EF8-53881D1D78FA}"/>
              </a:ext>
            </a:extLst>
          </p:cNvPr>
          <p:cNvPicPr>
            <a:picLocks noChangeAspect="1"/>
          </p:cNvPicPr>
          <p:nvPr/>
        </p:nvPicPr>
        <p:blipFill rotWithShape="1">
          <a:blip r:embed="rId3"/>
          <a:srcRect r="28220" b="-4"/>
          <a:stretch/>
        </p:blipFill>
        <p:spPr>
          <a:xfrm>
            <a:off x="8895025" y="733077"/>
            <a:ext cx="1892468" cy="2636590"/>
          </a:xfrm>
          <a:prstGeom prst="roundRect">
            <a:avLst>
              <a:gd name="adj" fmla="val 5170"/>
            </a:avLst>
          </a:prstGeom>
          <a:ln w="50800" cap="sq" cmpd="dbl">
            <a:noFill/>
            <a:miter lim="800000"/>
          </a:ln>
          <a:effectLst/>
        </p:spPr>
      </p:pic>
      <p:pic>
        <p:nvPicPr>
          <p:cNvPr id="6" name="Picture 6" descr="A picture containing clock&#10;&#10;Description generated with very high confidence">
            <a:extLst>
              <a:ext uri="{FF2B5EF4-FFF2-40B4-BE49-F238E27FC236}">
                <a16:creationId xmlns:a16="http://schemas.microsoft.com/office/drawing/2014/main" id="{396DFBC4-E137-4447-B5AA-1252D1506A8A}"/>
              </a:ext>
            </a:extLst>
          </p:cNvPr>
          <p:cNvPicPr>
            <a:picLocks noChangeAspect="1"/>
          </p:cNvPicPr>
          <p:nvPr/>
        </p:nvPicPr>
        <p:blipFill>
          <a:blip r:embed="rId4"/>
          <a:stretch>
            <a:fillRect/>
          </a:stretch>
        </p:blipFill>
        <p:spPr>
          <a:xfrm>
            <a:off x="8238779" y="3600402"/>
            <a:ext cx="3204958" cy="2403718"/>
          </a:xfrm>
          <a:prstGeom prst="roundRect">
            <a:avLst>
              <a:gd name="adj" fmla="val 5170"/>
            </a:avLst>
          </a:prstGeom>
          <a:ln w="50800" cap="sq" cmpd="dbl">
            <a:noFill/>
            <a:miter lim="800000"/>
          </a:ln>
          <a:effectLst/>
        </p:spPr>
      </p:pic>
      <p:sp>
        <p:nvSpPr>
          <p:cNvPr id="5" name="TextBox 4">
            <a:extLst>
              <a:ext uri="{FF2B5EF4-FFF2-40B4-BE49-F238E27FC236}">
                <a16:creationId xmlns:a16="http://schemas.microsoft.com/office/drawing/2014/main" id="{BA597F90-9011-47F2-B16B-F3D188C343C7}"/>
              </a:ext>
            </a:extLst>
          </p:cNvPr>
          <p:cNvSpPr txBox="1"/>
          <p:nvPr/>
        </p:nvSpPr>
        <p:spPr>
          <a:xfrm>
            <a:off x="9943381" y="3315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cs typeface="Calibri"/>
              </a:rPr>
              <a:t>(Toby, no date).</a:t>
            </a:r>
          </a:p>
        </p:txBody>
      </p:sp>
    </p:spTree>
    <p:extLst>
      <p:ext uri="{BB962C8B-B14F-4D97-AF65-F5344CB8AC3E}">
        <p14:creationId xmlns:p14="http://schemas.microsoft.com/office/powerpoint/2010/main" val="591438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descr="A screenshot of a cell phone&#10;&#10;Description generated with very high confidence">
            <a:extLst>
              <a:ext uri="{FF2B5EF4-FFF2-40B4-BE49-F238E27FC236}">
                <a16:creationId xmlns:a16="http://schemas.microsoft.com/office/drawing/2014/main" id="{2C941E0C-1FA0-41C3-BE98-5703745F4F1D}"/>
              </a:ext>
            </a:extLst>
          </p:cNvPr>
          <p:cNvPicPr>
            <a:picLocks noGrp="1" noChangeAspect="1"/>
          </p:cNvPicPr>
          <p:nvPr>
            <p:ph idx="1"/>
          </p:nvPr>
        </p:nvPicPr>
        <p:blipFill rotWithShape="1">
          <a:blip r:embed="rId2"/>
          <a:srcRect l="12417" t="-1575" r="13082"/>
          <a:stretch/>
        </p:blipFill>
        <p:spPr>
          <a:xfrm>
            <a:off x="4596" y="-129555"/>
            <a:ext cx="12182347" cy="6984637"/>
          </a:xfrm>
        </p:spPr>
      </p:pic>
    </p:spTree>
    <p:extLst>
      <p:ext uri="{BB962C8B-B14F-4D97-AF65-F5344CB8AC3E}">
        <p14:creationId xmlns:p14="http://schemas.microsoft.com/office/powerpoint/2010/main" val="2568276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247EA-6680-43A2-8370-40B156C44F13}"/>
              </a:ext>
            </a:extLst>
          </p:cNvPr>
          <p:cNvSpPr>
            <a:spLocks noGrp="1"/>
          </p:cNvSpPr>
          <p:nvPr>
            <p:ph type="title"/>
          </p:nvPr>
        </p:nvSpPr>
        <p:spPr/>
        <p:txBody>
          <a:bodyPr/>
          <a:lstStyle/>
          <a:p>
            <a:r>
              <a:rPr lang="en-US">
                <a:cs typeface="Calibri Light"/>
              </a:rPr>
              <a:t>The wider benefits of using AFL.</a:t>
            </a:r>
            <a:endParaRPr lang="en-US"/>
          </a:p>
        </p:txBody>
      </p:sp>
      <p:sp>
        <p:nvSpPr>
          <p:cNvPr id="3" name="Content Placeholder 2">
            <a:extLst>
              <a:ext uri="{FF2B5EF4-FFF2-40B4-BE49-F238E27FC236}">
                <a16:creationId xmlns:a16="http://schemas.microsoft.com/office/drawing/2014/main" id="{23646565-3571-4A42-8ECD-AC27717BA851}"/>
              </a:ext>
            </a:extLst>
          </p:cNvPr>
          <p:cNvSpPr>
            <a:spLocks noGrp="1"/>
          </p:cNvSpPr>
          <p:nvPr>
            <p:ph idx="1"/>
          </p:nvPr>
        </p:nvSpPr>
        <p:spPr/>
        <p:txBody>
          <a:bodyPr>
            <a:normAutofit fontScale="92500" lnSpcReduction="10000"/>
          </a:bodyPr>
          <a:lstStyle/>
          <a:p>
            <a:r>
              <a:rPr lang="en-US">
                <a:cs typeface="Calibri"/>
              </a:rPr>
              <a:t>Power School, (2016) states that when used correctly within the classroom assessment for learning strategies can produce a variation of benefits for learners such as more defined learning goals and targets, increased academic attainment especially in relation to lower achieving learners. Increased learner engagement and involvement and the development of self-regulation skills. </a:t>
            </a:r>
          </a:p>
          <a:p>
            <a:r>
              <a:rPr lang="en-US">
                <a:cs typeface="Calibri"/>
              </a:rPr>
              <a:t>Assessment for learning strategies provide learners with transferable skills such as self-evaluation and self-assessment, which can be applied to the real world and work environment and produce competitive and desirable candidates for future job roles. </a:t>
            </a:r>
          </a:p>
          <a:p>
            <a:pPr>
              <a:spcAft>
                <a:spcPts val="0"/>
              </a:spcAft>
            </a:pPr>
            <a:r>
              <a:rPr lang="en-US">
                <a:cs typeface="Calibri"/>
              </a:rPr>
              <a:t>'</a:t>
            </a:r>
            <a:r>
              <a:rPr lang="en-US">
                <a:ea typeface="+mn-lt"/>
                <a:cs typeface="+mn-lt"/>
              </a:rPr>
              <a:t>'An AFL approach also helps students to become enthusiastic life-long learners.'' (Cambridge Assessment International Education, no date). This can go on to contribute to the level of learners that access further or higher education, apprenticeships and training which in the long run will further benefit society and the economy.</a:t>
            </a:r>
          </a:p>
          <a:p>
            <a:pPr>
              <a:spcAft>
                <a:spcPts val="0"/>
              </a:spcAft>
            </a:pPr>
            <a:endParaRPr lang="en-US">
              <a:ea typeface="+mn-lt"/>
              <a:cs typeface="+mn-lt"/>
            </a:endParaRPr>
          </a:p>
          <a:p>
            <a:pPr>
              <a:spcAft>
                <a:spcPts val="0"/>
              </a:spcAft>
            </a:pPr>
            <a:r>
              <a:rPr lang="en-US">
                <a:ea typeface="+mn-lt"/>
                <a:cs typeface="+mn-lt"/>
              </a:rPr>
              <a:t>Using Assessment for learning can also change the culture within the classroom by creating a supportive and collaborative learning environment, where all learners are able to thrive and take part. </a:t>
            </a:r>
          </a:p>
          <a:p>
            <a:pPr>
              <a:spcAft>
                <a:spcPts val="0"/>
              </a:spcAft>
            </a:pPr>
            <a:endParaRPr lang="en-US">
              <a:cs typeface="Calibri"/>
            </a:endParaRPr>
          </a:p>
          <a:p>
            <a:endParaRPr lang="en-US">
              <a:cs typeface="Calibri"/>
            </a:endParaRPr>
          </a:p>
        </p:txBody>
      </p:sp>
    </p:spTree>
    <p:extLst>
      <p:ext uri="{BB962C8B-B14F-4D97-AF65-F5344CB8AC3E}">
        <p14:creationId xmlns:p14="http://schemas.microsoft.com/office/powerpoint/2010/main" val="3779310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DAD4A-81DF-43D5-A8C9-6634015FE48E}"/>
              </a:ext>
            </a:extLst>
          </p:cNvPr>
          <p:cNvSpPr>
            <a:spLocks noGrp="1"/>
          </p:cNvSpPr>
          <p:nvPr>
            <p:ph type="title"/>
          </p:nvPr>
        </p:nvSpPr>
        <p:spPr/>
        <p:txBody>
          <a:bodyPr/>
          <a:lstStyle/>
          <a:p>
            <a:r>
              <a:rPr lang="en-US">
                <a:cs typeface="Calibri Light"/>
              </a:rPr>
              <a:t>Conclusion</a:t>
            </a:r>
            <a:endParaRPr lang="en-US"/>
          </a:p>
        </p:txBody>
      </p:sp>
      <p:sp>
        <p:nvSpPr>
          <p:cNvPr id="3" name="Content Placeholder 2">
            <a:extLst>
              <a:ext uri="{FF2B5EF4-FFF2-40B4-BE49-F238E27FC236}">
                <a16:creationId xmlns:a16="http://schemas.microsoft.com/office/drawing/2014/main" id="{3123109B-4A60-4AB3-8B81-F44F3E514595}"/>
              </a:ext>
            </a:extLst>
          </p:cNvPr>
          <p:cNvSpPr>
            <a:spLocks noGrp="1"/>
          </p:cNvSpPr>
          <p:nvPr>
            <p:ph idx="1"/>
          </p:nvPr>
        </p:nvSpPr>
        <p:spPr/>
        <p:txBody>
          <a:bodyPr>
            <a:normAutofit lnSpcReduction="10000"/>
          </a:bodyPr>
          <a:lstStyle/>
          <a:p>
            <a:r>
              <a:rPr lang="en-US">
                <a:cs typeface="Calibri"/>
              </a:rPr>
              <a:t>To conclude, as is evident throughout the presentation the incorporation of Assessment for Learning within the school will bring with it many benefits that will work to enhance both learning, teaching and the environment throughout the school. </a:t>
            </a:r>
          </a:p>
          <a:p>
            <a:r>
              <a:rPr lang="en-US">
                <a:cs typeface="Calibri"/>
              </a:rPr>
              <a:t>It will provide staff with opportunities to further their professional development and build greater confidence in their ability to assess and offer greater and more effective feedback. While considering their role as an assessor and how they can use strategies to increase academic attainment. </a:t>
            </a:r>
          </a:p>
          <a:p>
            <a:r>
              <a:rPr lang="en-US">
                <a:cs typeface="Calibri"/>
              </a:rPr>
              <a:t>Learners will be provided with various opportunities to further develop transferable skills throughout their time at school and will be informed of the importance of their ability to self-assess. And taught how to recognize what assessment criteria is asking of them and how they can meet this effectively. </a:t>
            </a:r>
          </a:p>
          <a:p>
            <a:r>
              <a:rPr lang="en-US">
                <a:cs typeface="Calibri"/>
              </a:rPr>
              <a:t>Using Assessment for Learning will also enhance the relationships between both staff and learners through its collaborative</a:t>
            </a:r>
            <a:r>
              <a:rPr lang="en-US">
                <a:ea typeface="+mn-lt"/>
                <a:cs typeface="+mn-lt"/>
              </a:rPr>
              <a:t> nature. And will enable learners to take responsibility of their own education and academic achievement. </a:t>
            </a:r>
            <a:endParaRPr lang="en-US">
              <a:cs typeface="Calibri"/>
            </a:endParaRPr>
          </a:p>
        </p:txBody>
      </p:sp>
    </p:spTree>
    <p:extLst>
      <p:ext uri="{BB962C8B-B14F-4D97-AF65-F5344CB8AC3E}">
        <p14:creationId xmlns:p14="http://schemas.microsoft.com/office/powerpoint/2010/main" val="1259118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7B3EE-DB6E-4678-AD81-4648ECA4C068}"/>
              </a:ext>
            </a:extLst>
          </p:cNvPr>
          <p:cNvSpPr>
            <a:spLocks noGrp="1"/>
          </p:cNvSpPr>
          <p:nvPr>
            <p:ph type="title"/>
          </p:nvPr>
        </p:nvSpPr>
        <p:spPr>
          <a:xfrm>
            <a:off x="825909" y="808055"/>
            <a:ext cx="3979205" cy="1453363"/>
          </a:xfrm>
        </p:spPr>
        <p:txBody>
          <a:bodyPr>
            <a:normAutofit/>
          </a:bodyPr>
          <a:lstStyle/>
          <a:p>
            <a:pPr>
              <a:lnSpc>
                <a:spcPct val="90000"/>
              </a:lnSpc>
            </a:pPr>
            <a:r>
              <a:rPr lang="en-US" sz="3300">
                <a:cs typeface="Calibri Light"/>
              </a:rPr>
              <a:t>Thank you for taking the time to attend and listen.</a:t>
            </a:r>
            <a:endParaRPr lang="en-US" sz="3300"/>
          </a:p>
        </p:txBody>
      </p:sp>
      <p:sp>
        <p:nvSpPr>
          <p:cNvPr id="3" name="Content Placeholder 2">
            <a:extLst>
              <a:ext uri="{FF2B5EF4-FFF2-40B4-BE49-F238E27FC236}">
                <a16:creationId xmlns:a16="http://schemas.microsoft.com/office/drawing/2014/main" id="{08BB9C20-7F07-4592-AA92-CEDDD5A3DECA}"/>
              </a:ext>
            </a:extLst>
          </p:cNvPr>
          <p:cNvSpPr>
            <a:spLocks noGrp="1"/>
          </p:cNvSpPr>
          <p:nvPr>
            <p:ph idx="1"/>
          </p:nvPr>
        </p:nvSpPr>
        <p:spPr>
          <a:xfrm>
            <a:off x="802178" y="2261420"/>
            <a:ext cx="4002936" cy="3637935"/>
          </a:xfrm>
        </p:spPr>
        <p:txBody>
          <a:bodyPr>
            <a:normAutofit/>
          </a:bodyPr>
          <a:lstStyle/>
          <a:p>
            <a:r>
              <a:rPr lang="en-US" sz="3200">
                <a:cs typeface="Calibri"/>
              </a:rPr>
              <a:t>Any questions? </a:t>
            </a:r>
            <a:endParaRPr lang="en-US" sz="3200"/>
          </a:p>
        </p:txBody>
      </p:sp>
      <p:pic>
        <p:nvPicPr>
          <p:cNvPr id="7" name="Graphic 6" descr="Chat">
            <a:extLst>
              <a:ext uri="{FF2B5EF4-FFF2-40B4-BE49-F238E27FC236}">
                <a16:creationId xmlns:a16="http://schemas.microsoft.com/office/drawing/2014/main" id="{370C647A-89C1-4AFA-AFB3-8448425D16A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86077" y="796413"/>
            <a:ext cx="510294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891466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822CC-893A-4A3E-A519-36E033F5C6FB}"/>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F6E2B36D-FF5E-4DC0-9DFB-7778B66D0295}"/>
              </a:ext>
            </a:extLst>
          </p:cNvPr>
          <p:cNvSpPr>
            <a:spLocks noGrp="1"/>
          </p:cNvSpPr>
          <p:nvPr>
            <p:ph idx="1"/>
          </p:nvPr>
        </p:nvSpPr>
        <p:spPr>
          <a:xfrm>
            <a:off x="685801" y="1983917"/>
            <a:ext cx="10131425" cy="3807283"/>
          </a:xfrm>
        </p:spPr>
        <p:txBody>
          <a:bodyPr>
            <a:normAutofit fontScale="32500" lnSpcReduction="20000"/>
          </a:bodyPr>
          <a:lstStyle/>
          <a:p>
            <a:r>
              <a:rPr lang="en-US">
                <a:cs typeface="Calibri"/>
              </a:rPr>
              <a:t>Brown, S. (2005) 'Assessment for Learning' </a:t>
            </a:r>
            <a:r>
              <a:rPr lang="en-US" i="1">
                <a:cs typeface="Calibri"/>
              </a:rPr>
              <a:t>Learning and Teaching in Higher Education, </a:t>
            </a:r>
            <a:r>
              <a:rPr lang="en-US">
                <a:cs typeface="Calibri"/>
              </a:rPr>
              <a:t>1(1), pp. 81-89). Available at: </a:t>
            </a:r>
            <a:r>
              <a:rPr lang="en-US">
                <a:ea typeface="+mn-lt"/>
                <a:cs typeface="+mn-lt"/>
                <a:hlinkClick r:id="rId2"/>
              </a:rPr>
              <a:t>http://eprints.glos.ac.uk/3607/1/LATHE%201.%20Assessment%20for%20Learning%20Brown.pdf</a:t>
            </a:r>
            <a:r>
              <a:rPr lang="en-US">
                <a:cs typeface="Calibri"/>
              </a:rPr>
              <a:t> (Accessed: 10 February 2020).  </a:t>
            </a:r>
          </a:p>
          <a:p>
            <a:r>
              <a:rPr lang="en-US">
                <a:cs typeface="Calibri"/>
              </a:rPr>
              <a:t>Cambridge Assessment International Education. (no date) </a:t>
            </a:r>
            <a:r>
              <a:rPr lang="en-US" i="1">
                <a:cs typeface="Calibri"/>
              </a:rPr>
              <a:t>Getting Started with Assessment For Learning. </a:t>
            </a:r>
            <a:r>
              <a:rPr lang="en-US">
                <a:cs typeface="Calibri"/>
              </a:rPr>
              <a:t>Available at: </a:t>
            </a:r>
            <a:r>
              <a:rPr lang="en-US">
                <a:ea typeface="+mn-lt"/>
                <a:cs typeface="+mn-lt"/>
                <a:hlinkClick r:id="rId3"/>
              </a:rPr>
              <a:t>https://cambridge-community.org.uk/professional-development/gswafl/index.html</a:t>
            </a:r>
            <a:r>
              <a:rPr lang="en-US">
                <a:ea typeface="+mn-lt"/>
                <a:cs typeface="+mn-lt"/>
              </a:rPr>
              <a:t> (Accessed: 10 February 2020). </a:t>
            </a:r>
          </a:p>
          <a:p>
            <a:r>
              <a:rPr lang="en-US">
                <a:ea typeface="+mn-lt"/>
                <a:cs typeface="+mn-lt"/>
              </a:rPr>
              <a:t> </a:t>
            </a:r>
            <a:r>
              <a:rPr lang="en-US">
                <a:cs typeface="Calibri"/>
              </a:rPr>
              <a:t>Canterbury Christ Church University. (2018) </a:t>
            </a:r>
            <a:r>
              <a:rPr lang="en-US" i="1">
                <a:cs typeface="Calibri"/>
              </a:rPr>
              <a:t>The Traffic Lights Toolkit. </a:t>
            </a:r>
            <a:r>
              <a:rPr lang="en-US">
                <a:cs typeface="Calibri"/>
              </a:rPr>
              <a:t>Available at:</a:t>
            </a:r>
            <a:r>
              <a:rPr lang="en-US">
                <a:ea typeface="+mn-lt"/>
                <a:cs typeface="+mn-lt"/>
                <a:hlinkClick r:id="rId4"/>
              </a:rPr>
              <a:t>https://www.canterbury.ac.uk/learning-and-teaching-enhancement/docs/traffic-light-toolkit/The-Traffic-Lights-Toolkit-A-guide-for-practitioners-in-Higher-Education.pdf</a:t>
            </a:r>
            <a:r>
              <a:rPr lang="en-US">
                <a:ea typeface="+mn-lt"/>
                <a:cs typeface="+mn-lt"/>
              </a:rPr>
              <a:t> (Accessed: 14 February 2020). </a:t>
            </a:r>
            <a:endParaRPr lang="en-US">
              <a:cs typeface="Calibri"/>
            </a:endParaRPr>
          </a:p>
          <a:p>
            <a:r>
              <a:rPr lang="en-US">
                <a:cs typeface="Calibri"/>
              </a:rPr>
              <a:t>Developmental Standards. (no date)</a:t>
            </a:r>
            <a:r>
              <a:rPr lang="en-US" i="1">
                <a:cs typeface="Calibri"/>
              </a:rPr>
              <a:t> </a:t>
            </a:r>
            <a:r>
              <a:rPr lang="en-US" i="1"/>
              <a:t>Lev Vygotsky's Social Constructivist Theory. </a:t>
            </a:r>
            <a:r>
              <a:rPr lang="en-US"/>
              <a:t>Available at: </a:t>
            </a:r>
            <a:r>
              <a:rPr lang="en-US">
                <a:ea typeface="+mn-lt"/>
                <a:cs typeface="+mn-lt"/>
                <a:hlinkClick r:id="rId5"/>
              </a:rPr>
              <a:t>https://sites.google.com/site/dsmktylenda/content/vygotsky-s-social-constructivist-theory</a:t>
            </a:r>
            <a:r>
              <a:rPr lang="en-US">
                <a:ea typeface="+mn-lt"/>
                <a:cs typeface="+mn-lt"/>
              </a:rPr>
              <a:t> (Accessed: 13 February 2020).</a:t>
            </a:r>
            <a:endParaRPr lang="en-US">
              <a:cs typeface="Calibri"/>
            </a:endParaRPr>
          </a:p>
          <a:p>
            <a:r>
              <a:rPr lang="en-US" err="1">
                <a:ea typeface="+mn-lt"/>
                <a:cs typeface="+mn-lt"/>
              </a:rPr>
              <a:t>Endersby</a:t>
            </a:r>
            <a:r>
              <a:rPr lang="en-US">
                <a:ea typeface="+mn-lt"/>
                <a:cs typeface="+mn-lt"/>
              </a:rPr>
              <a:t>, L. (no date) </a:t>
            </a:r>
            <a:r>
              <a:rPr lang="en-US" i="1">
                <a:ea typeface="+mn-lt"/>
                <a:cs typeface="+mn-lt"/>
              </a:rPr>
              <a:t>Stoplight Assessment. </a:t>
            </a:r>
            <a:r>
              <a:rPr lang="en-US">
                <a:ea typeface="+mn-lt"/>
                <a:cs typeface="+mn-lt"/>
              </a:rPr>
              <a:t>Available at:</a:t>
            </a:r>
            <a:r>
              <a:rPr lang="en-US">
                <a:ea typeface="+mn-lt"/>
                <a:cs typeface="+mn-lt"/>
                <a:hlinkClick r:id="rId6"/>
              </a:rPr>
              <a:t>https://teachingcommons.yorku.ca/stoplight-assessment/</a:t>
            </a:r>
            <a:r>
              <a:rPr lang="en-US" i="1">
                <a:ea typeface="+mn-lt"/>
                <a:cs typeface="+mn-lt"/>
              </a:rPr>
              <a:t> </a:t>
            </a:r>
            <a:r>
              <a:rPr lang="en-US">
                <a:ea typeface="+mn-lt"/>
                <a:cs typeface="+mn-lt"/>
              </a:rPr>
              <a:t>(Accessed: 15 February 2020).</a:t>
            </a:r>
            <a:endParaRPr lang="en-US">
              <a:cs typeface="Calibri"/>
            </a:endParaRPr>
          </a:p>
          <a:p>
            <a:r>
              <a:rPr lang="en-US">
                <a:cs typeface="Calibri"/>
              </a:rPr>
              <a:t>Glover, T, et al. (2018) '</a:t>
            </a:r>
            <a:r>
              <a:rPr lang="en-US">
                <a:ea typeface="+mn-lt"/>
                <a:cs typeface="+mn-lt"/>
              </a:rPr>
              <a:t>Formative Assessment Approaches to Inform Teacher Practices: Key Considerations'  </a:t>
            </a:r>
            <a:r>
              <a:rPr lang="en-US" i="1">
                <a:ea typeface="+mn-lt"/>
                <a:cs typeface="+mn-lt"/>
              </a:rPr>
              <a:t>Hammill Institute on Disabilities, </a:t>
            </a:r>
            <a:r>
              <a:rPr lang="en-US">
                <a:ea typeface="+mn-lt"/>
                <a:cs typeface="+mn-lt"/>
              </a:rPr>
              <a:t>44(2), pp. 67-68. Available at: </a:t>
            </a:r>
            <a:r>
              <a:rPr lang="en-US">
                <a:ea typeface="+mn-lt"/>
                <a:cs typeface="+mn-lt"/>
                <a:hlinkClick r:id="rId7"/>
              </a:rPr>
              <a:t>https://journals.sagepub.com/doi/pdf/10.1177/1534508418811589</a:t>
            </a:r>
            <a:r>
              <a:rPr lang="en-US">
                <a:ea typeface="+mn-lt"/>
                <a:cs typeface="+mn-lt"/>
              </a:rPr>
              <a:t> (Accessed: 15 February 2020).</a:t>
            </a:r>
            <a:endParaRPr lang="en-US">
              <a:cs typeface="Calibri"/>
            </a:endParaRPr>
          </a:p>
          <a:p>
            <a:r>
              <a:rPr lang="en-US" err="1">
                <a:cs typeface="Calibri"/>
              </a:rPr>
              <a:t>Goloi</a:t>
            </a:r>
            <a:r>
              <a:rPr lang="en-US">
                <a:cs typeface="Calibri"/>
              </a:rPr>
              <a:t>, D and Osman, K. (2018) '</a:t>
            </a:r>
            <a:r>
              <a:rPr lang="en-US">
                <a:ea typeface="+mn-lt"/>
                <a:cs typeface="+mn-lt"/>
              </a:rPr>
              <a:t>CONSTRUCTIVISM LEARNING AND FORMATIVE ASSESSMENT IN SCIENCE EDUCATION' </a:t>
            </a:r>
            <a:r>
              <a:rPr lang="en-US" i="1">
                <a:ea typeface="+mn-lt"/>
                <a:cs typeface="+mn-lt"/>
              </a:rPr>
              <a:t>International Journal of Development Research, </a:t>
            </a:r>
            <a:r>
              <a:rPr lang="en-US">
                <a:ea typeface="+mn-lt"/>
                <a:cs typeface="+mn-lt"/>
              </a:rPr>
              <a:t>pp. 21437-21441. Available at: </a:t>
            </a:r>
            <a:r>
              <a:rPr lang="en-US">
                <a:ea typeface="+mn-lt"/>
                <a:cs typeface="+mn-lt"/>
                <a:hlinkClick r:id="rId8"/>
              </a:rPr>
              <a:t>https://www.journalijdr.com/sites/default/files/issue-pdf/12364.pdf</a:t>
            </a:r>
            <a:r>
              <a:rPr lang="en-US">
                <a:ea typeface="+mn-lt"/>
                <a:cs typeface="+mn-lt"/>
              </a:rPr>
              <a:t> (Accessed: 12 February 2020). </a:t>
            </a:r>
            <a:endParaRPr lang="en-US">
              <a:cs typeface="Calibri"/>
            </a:endParaRPr>
          </a:p>
          <a:p>
            <a:r>
              <a:rPr lang="en-US" err="1">
                <a:cs typeface="Calibri"/>
              </a:rPr>
              <a:t>Konold</a:t>
            </a:r>
            <a:r>
              <a:rPr lang="en-US">
                <a:cs typeface="Calibri"/>
              </a:rPr>
              <a:t>, K. et al. (2004) 'Using Teacher Feedback to Enhance Student Learning' </a:t>
            </a:r>
            <a:r>
              <a:rPr lang="en-US" i="1">
                <a:cs typeface="Calibri"/>
              </a:rPr>
              <a:t>Teaching Exceptional Children, </a:t>
            </a:r>
            <a:r>
              <a:rPr lang="en-US">
                <a:cs typeface="Calibri"/>
              </a:rPr>
              <a:t>36(6), pp. 64-69. Available at: </a:t>
            </a:r>
            <a:r>
              <a:rPr lang="en-US">
                <a:ea typeface="+mn-lt"/>
                <a:cs typeface="+mn-lt"/>
                <a:hlinkClick r:id="rId9"/>
              </a:rPr>
              <a:t>https://journals.sagepub.com/doi/pdf/10.1177/004005990403600608</a:t>
            </a:r>
            <a:r>
              <a:rPr lang="en-US">
                <a:ea typeface="+mn-lt"/>
                <a:cs typeface="+mn-lt"/>
              </a:rPr>
              <a:t> (Accessed: 15 February 2020). </a:t>
            </a:r>
            <a:endParaRPr lang="en-US">
              <a:cs typeface="Calibri"/>
            </a:endParaRPr>
          </a:p>
          <a:p>
            <a:r>
              <a:rPr lang="en-US">
                <a:cs typeface="Calibri"/>
              </a:rPr>
              <a:t>Lewis, R. (no date) </a:t>
            </a:r>
            <a:r>
              <a:rPr lang="en-US" i="1">
                <a:cs typeface="Calibri"/>
              </a:rPr>
              <a:t>Learning Targets. </a:t>
            </a:r>
            <a:r>
              <a:rPr lang="en-US">
                <a:cs typeface="Calibri"/>
              </a:rPr>
              <a:t>Available at: </a:t>
            </a:r>
            <a:r>
              <a:rPr lang="en-US">
                <a:ea typeface="+mn-lt"/>
                <a:cs typeface="+mn-lt"/>
                <a:hlinkClick r:id="rId10"/>
              </a:rPr>
              <a:t>https://i.pinimg.com/originals/0e/e3/16/0ee31651dea6424aef1819b00a97089f.jpg</a:t>
            </a:r>
            <a:r>
              <a:rPr lang="en-US">
                <a:ea typeface="+mn-lt"/>
                <a:cs typeface="+mn-lt"/>
              </a:rPr>
              <a:t> (Accessed: 14 February 2020). </a:t>
            </a:r>
          </a:p>
          <a:p>
            <a:r>
              <a:rPr lang="en-US">
                <a:cs typeface="Calibri"/>
              </a:rPr>
              <a:t>Murphy, S. Et al. (2003) </a:t>
            </a:r>
            <a:r>
              <a:rPr lang="en-US" i="1">
                <a:cs typeface="Calibri"/>
              </a:rPr>
              <a:t> Literacy through language arts. </a:t>
            </a:r>
            <a:r>
              <a:rPr lang="en-US">
                <a:cs typeface="Calibri"/>
              </a:rPr>
              <a:t>Available at: </a:t>
            </a:r>
            <a:r>
              <a:rPr lang="en-US">
                <a:ea typeface="+mn-lt"/>
                <a:cs typeface="+mn-lt"/>
                <a:hlinkClick r:id="rId11"/>
              </a:rPr>
              <a:t>https://files.eric.ed.gov/fulltext/ED474622.pdf#page=34</a:t>
            </a:r>
            <a:r>
              <a:rPr lang="en-US">
                <a:ea typeface="+mn-lt"/>
                <a:cs typeface="+mn-lt"/>
              </a:rPr>
              <a:t> (Accessed: 16 February 2020). </a:t>
            </a:r>
          </a:p>
          <a:p>
            <a:r>
              <a:rPr lang="en-US">
                <a:cs typeface="Calibri"/>
              </a:rPr>
              <a:t>OECD. (2008) </a:t>
            </a:r>
            <a:r>
              <a:rPr lang="en-US" i="1">
                <a:cs typeface="Calibri"/>
              </a:rPr>
              <a:t>Assessment for learning Formative Assessment. </a:t>
            </a:r>
            <a:r>
              <a:rPr lang="en-US">
                <a:cs typeface="Calibri"/>
              </a:rPr>
              <a:t>Available at: </a:t>
            </a:r>
            <a:r>
              <a:rPr lang="en-US">
                <a:ea typeface="+mn-lt"/>
                <a:cs typeface="+mn-lt"/>
                <a:hlinkClick r:id="rId12"/>
              </a:rPr>
              <a:t>https://www.oecd.org/site/educeri21st/40600533.pdf</a:t>
            </a:r>
            <a:r>
              <a:rPr lang="en-US">
                <a:ea typeface="+mn-lt"/>
                <a:cs typeface="+mn-lt"/>
              </a:rPr>
              <a:t> (Accessed: 15 February 2020). </a:t>
            </a:r>
            <a:endParaRPr lang="en-US">
              <a:cs typeface="Calibri"/>
            </a:endParaRPr>
          </a:p>
          <a:p>
            <a:r>
              <a:rPr lang="en-US">
                <a:cs typeface="Calibri"/>
              </a:rPr>
              <a:t>Power School. (2016) </a:t>
            </a:r>
            <a:r>
              <a:rPr lang="en-US" i="1">
                <a:cs typeface="Calibri"/>
              </a:rPr>
              <a:t>9 benefits of using Formative assessment to increase student growth. </a:t>
            </a:r>
            <a:r>
              <a:rPr lang="en-US">
                <a:cs typeface="Calibri"/>
              </a:rPr>
              <a:t>Available at: </a:t>
            </a:r>
            <a:r>
              <a:rPr lang="en-US">
                <a:ea typeface="+mn-lt"/>
                <a:cs typeface="+mn-lt"/>
                <a:hlinkClick r:id="rId13"/>
              </a:rPr>
              <a:t>https://www.powerschool.com/resources/blog/9-benefits-of-using-formative-assessment-to-increase-student-growth/</a:t>
            </a:r>
            <a:r>
              <a:rPr lang="en-US">
                <a:ea typeface="+mn-lt"/>
                <a:cs typeface="+mn-lt"/>
              </a:rPr>
              <a:t> (Accessed: 15 February 2020). </a:t>
            </a:r>
            <a:endParaRPr lang="en-US">
              <a:cs typeface="Calibri"/>
            </a:endParaRPr>
          </a:p>
          <a:p>
            <a:r>
              <a:rPr lang="en-US" err="1">
                <a:cs typeface="Calibri"/>
              </a:rPr>
              <a:t>Shabani</a:t>
            </a:r>
            <a:r>
              <a:rPr lang="en-US">
                <a:cs typeface="Calibri"/>
              </a:rPr>
              <a:t>, K, et al. (2010) ' </a:t>
            </a:r>
            <a:r>
              <a:rPr lang="en-US">
                <a:ea typeface="+mn-lt"/>
                <a:cs typeface="+mn-lt"/>
              </a:rPr>
              <a:t>Vygotsky's Zone of Proximal Development: Instructional Implications and Teachers' Professional Development' </a:t>
            </a:r>
            <a:r>
              <a:rPr lang="en-US" i="1">
                <a:ea typeface="+mn-lt"/>
                <a:cs typeface="+mn-lt"/>
              </a:rPr>
              <a:t>English Language Teaching, </a:t>
            </a:r>
            <a:r>
              <a:rPr lang="en-US">
                <a:ea typeface="+mn-lt"/>
                <a:cs typeface="+mn-lt"/>
              </a:rPr>
              <a:t>3(4), pp. 237-248. Available at: </a:t>
            </a:r>
            <a:r>
              <a:rPr lang="en-US">
                <a:ea typeface="+mn-lt"/>
                <a:cs typeface="+mn-lt"/>
                <a:hlinkClick r:id="rId14"/>
              </a:rPr>
              <a:t>https://files.eric.ed.gov/fulltext/EJ1081990.pdf</a:t>
            </a:r>
            <a:r>
              <a:rPr lang="en-US">
                <a:ea typeface="+mn-lt"/>
                <a:cs typeface="+mn-lt"/>
              </a:rPr>
              <a:t> (Accessed: 13 February 2020).</a:t>
            </a:r>
          </a:p>
          <a:p>
            <a:r>
              <a:rPr lang="en-US">
                <a:cs typeface="Calibri"/>
              </a:rPr>
              <a:t>State Government of Victoria. (2018)</a:t>
            </a:r>
            <a:r>
              <a:rPr lang="en-US" i="1">
                <a:cs typeface="Calibri"/>
              </a:rPr>
              <a:t> </a:t>
            </a:r>
            <a:r>
              <a:rPr lang="en-US" i="1"/>
              <a:t>Individual learning goals and targets. </a:t>
            </a:r>
            <a:r>
              <a:rPr lang="en-US"/>
              <a:t>Available at: </a:t>
            </a:r>
            <a:r>
              <a:rPr lang="en-US">
                <a:ea typeface="+mn-lt"/>
                <a:cs typeface="+mn-lt"/>
                <a:hlinkClick r:id="rId15"/>
              </a:rPr>
              <a:t>https://www.education.vic.gov.au/school/teachers/teachingresources/practice/Pages/reportsgoals.aspx</a:t>
            </a:r>
            <a:r>
              <a:rPr lang="en-US">
                <a:ea typeface="+mn-lt"/>
                <a:cs typeface="+mn-lt"/>
              </a:rPr>
              <a:t> (Accessed: 14 February 2020). </a:t>
            </a:r>
            <a:endParaRPr lang="en-US">
              <a:cs typeface="Calibri"/>
            </a:endParaRPr>
          </a:p>
          <a:p>
            <a:r>
              <a:rPr lang="en-US" err="1">
                <a:cs typeface="Calibri"/>
              </a:rPr>
              <a:t>Stiggins</a:t>
            </a:r>
            <a:r>
              <a:rPr lang="en-US">
                <a:cs typeface="Calibri"/>
              </a:rPr>
              <a:t>, R. (2005) '</a:t>
            </a:r>
            <a:r>
              <a:rPr lang="en-US"/>
              <a:t>From Formative Assessment to Assessment for Learning: A Path to Success in Standards-Based Schools' pp. 324-328. Available at: </a:t>
            </a:r>
            <a:r>
              <a:rPr lang="en-US">
                <a:ea typeface="+mn-lt"/>
                <a:cs typeface="+mn-lt"/>
                <a:hlinkClick r:id="rId16"/>
              </a:rPr>
              <a:t>https://journals.sagepub.com/doi/pdf/10.1177/003172170508700414</a:t>
            </a:r>
            <a:r>
              <a:rPr lang="en-US">
                <a:ea typeface="+mn-lt"/>
                <a:cs typeface="+mn-lt"/>
              </a:rPr>
              <a:t> (Accessed: 12 February 2020). </a:t>
            </a:r>
            <a:endParaRPr lang="en-US">
              <a:cs typeface="Calibri"/>
            </a:endParaRPr>
          </a:p>
          <a:p>
            <a:r>
              <a:rPr lang="en-US">
                <a:cs typeface="Calibri"/>
              </a:rPr>
              <a:t>TES. (2019) </a:t>
            </a:r>
            <a:r>
              <a:rPr lang="en-US" i="1"/>
              <a:t>Pedagogy Focus: Formative assessment.</a:t>
            </a:r>
            <a:r>
              <a:rPr lang="en-US"/>
              <a:t> Available at:</a:t>
            </a:r>
            <a:r>
              <a:rPr lang="en-US">
                <a:ea typeface="+mn-lt"/>
                <a:cs typeface="+mn-lt"/>
                <a:hlinkClick r:id="rId17"/>
              </a:rPr>
              <a:t>https://www.tes.com/news/pedagogy-focus-formative-assessment</a:t>
            </a:r>
            <a:r>
              <a:rPr lang="en-US">
                <a:ea typeface="+mn-lt"/>
                <a:cs typeface="+mn-lt"/>
              </a:rPr>
              <a:t> (Accessed: 14 February 2020). </a:t>
            </a:r>
            <a:endParaRPr lang="en-US">
              <a:cs typeface="Calibri"/>
            </a:endParaRPr>
          </a:p>
          <a:p>
            <a:r>
              <a:rPr lang="en-US">
                <a:cs typeface="Calibri"/>
              </a:rPr>
              <a:t>Toby. (no date) </a:t>
            </a:r>
            <a:r>
              <a:rPr lang="en-US" i="1">
                <a:ea typeface="+mn-lt"/>
                <a:cs typeface="+mn-lt"/>
              </a:rPr>
              <a:t>Good formative assessment feedback sheet . </a:t>
            </a:r>
            <a:r>
              <a:rPr lang="en-US">
                <a:ea typeface="+mn-lt"/>
                <a:cs typeface="+mn-lt"/>
              </a:rPr>
              <a:t>Available at: </a:t>
            </a:r>
            <a:r>
              <a:rPr lang="en-US">
                <a:ea typeface="+mn-lt"/>
                <a:cs typeface="+mn-lt"/>
                <a:hlinkClick r:id="rId18"/>
              </a:rPr>
              <a:t>https://i.pinimg.com/originals/03/73/ee/0373eeb1fe926aec262a64d10d88b95d.jpg</a:t>
            </a:r>
            <a:r>
              <a:rPr lang="en-US">
                <a:ea typeface="+mn-lt"/>
                <a:cs typeface="+mn-lt"/>
              </a:rPr>
              <a:t> (Accessed: 14 February 2020).</a:t>
            </a:r>
            <a:endParaRPr lang="en-US">
              <a:cs typeface="Calibri"/>
            </a:endParaRPr>
          </a:p>
          <a:p>
            <a:r>
              <a:rPr lang="en-US">
                <a:cs typeface="Calibri"/>
              </a:rPr>
              <a:t>Trumbull, E and Lash, A. (2013) 'Understanding Formative Assessment' </a:t>
            </a:r>
            <a:r>
              <a:rPr lang="en-US" i="1" err="1">
                <a:cs typeface="Calibri"/>
              </a:rPr>
              <a:t>WestEnd</a:t>
            </a:r>
            <a:r>
              <a:rPr lang="en-US" i="1">
                <a:cs typeface="Calibri"/>
              </a:rPr>
              <a:t>, </a:t>
            </a:r>
            <a:r>
              <a:rPr lang="en-US">
                <a:cs typeface="Calibri"/>
              </a:rPr>
              <a:t>pp. 1-20. Available at: </a:t>
            </a:r>
            <a:r>
              <a:rPr lang="en-US">
                <a:ea typeface="+mn-lt"/>
                <a:cs typeface="+mn-lt"/>
                <a:hlinkClick r:id="rId19"/>
              </a:rPr>
              <a:t>https://www.wested.org/online_pubs/resource1307.pdf</a:t>
            </a:r>
            <a:r>
              <a:rPr lang="en-US">
                <a:ea typeface="+mn-lt"/>
                <a:cs typeface="+mn-lt"/>
              </a:rPr>
              <a:t> (Accessed: 12 February 2020). </a:t>
            </a:r>
            <a:endParaRPr lang="en-US">
              <a:cs typeface="Calibri"/>
            </a:endParaRPr>
          </a:p>
          <a:p>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31010890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Celestial</vt:lpstr>
      <vt:lpstr>Implementation of Assessment for learning strategies (AFL)</vt:lpstr>
      <vt:lpstr>Objectives;</vt:lpstr>
      <vt:lpstr>PowerPoint Presentation</vt:lpstr>
      <vt:lpstr> assessment for learning(AFL)</vt:lpstr>
      <vt:lpstr>A format to consider</vt:lpstr>
      <vt:lpstr>Assessment for learning (Summative or Formative?). </vt:lpstr>
      <vt:lpstr>AFL's links to theory.</vt:lpstr>
      <vt:lpstr>Setting goals and targets.</vt:lpstr>
      <vt:lpstr>peer and Self-assessment- Traffic lights</vt:lpstr>
      <vt:lpstr>Teacher/staff Feedback- formative feedback</vt:lpstr>
      <vt:lpstr>PowerPoint Presentation</vt:lpstr>
      <vt:lpstr>The wider benefits of using AFL.</vt:lpstr>
      <vt:lpstr>Conclusion</vt:lpstr>
      <vt:lpstr>Thank you for taking the time to attend and listen.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cp:revision>
  <dcterms:created xsi:type="dcterms:W3CDTF">2020-02-05T12:19:11Z</dcterms:created>
  <dcterms:modified xsi:type="dcterms:W3CDTF">2020-02-17T21:44:16Z</dcterms:modified>
</cp:coreProperties>
</file>