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21"/>
  </p:notesMasterIdLst>
  <p:sldIdLst>
    <p:sldId id="264" r:id="rId5"/>
    <p:sldId id="313" r:id="rId6"/>
    <p:sldId id="317" r:id="rId7"/>
    <p:sldId id="316" r:id="rId8"/>
    <p:sldId id="318" r:id="rId9"/>
    <p:sldId id="314" r:id="rId10"/>
    <p:sldId id="332" r:id="rId11"/>
    <p:sldId id="320" r:id="rId12"/>
    <p:sldId id="328" r:id="rId13"/>
    <p:sldId id="322" r:id="rId14"/>
    <p:sldId id="329" r:id="rId15"/>
    <p:sldId id="324" r:id="rId16"/>
    <p:sldId id="325" r:id="rId17"/>
    <p:sldId id="331" r:id="rId18"/>
    <p:sldId id="319" r:id="rId19"/>
    <p:sldId id="33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32" autoAdjust="0"/>
    <p:restoredTop sz="94619" autoAdjust="0"/>
  </p:normalViewPr>
  <p:slideViewPr>
    <p:cSldViewPr snapToGrid="0">
      <p:cViewPr varScale="1">
        <p:scale>
          <a:sx n="86" d="100"/>
          <a:sy n="86" d="100"/>
        </p:scale>
        <p:origin x="62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2CC2F0-D6F3-44AF-8213-4B4E511B449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6C0D854-2DCB-418B-942B-1C06AF31EB57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Executive Committee</a:t>
          </a:r>
        </a:p>
      </dgm:t>
    </dgm:pt>
    <dgm:pt modelId="{32A0FA4F-4915-4599-AF0E-A15CB046BF24}" type="parTrans" cxnId="{B8783D59-53DC-4454-A3E0-1E5E6C7ADD62}">
      <dgm:prSet/>
      <dgm:spPr/>
      <dgm:t>
        <a:bodyPr/>
        <a:lstStyle/>
        <a:p>
          <a:endParaRPr lang="en-GB"/>
        </a:p>
      </dgm:t>
    </dgm:pt>
    <dgm:pt modelId="{D5A8C520-A72F-4B9C-9E31-763FCA148CC9}" type="sibTrans" cxnId="{B8783D59-53DC-4454-A3E0-1E5E6C7ADD62}">
      <dgm:prSet/>
      <dgm:spPr/>
      <dgm:t>
        <a:bodyPr/>
        <a:lstStyle/>
        <a:p>
          <a:endParaRPr lang="en-GB"/>
        </a:p>
      </dgm:t>
    </dgm:pt>
    <dgm:pt modelId="{D8F3E07D-A999-46D9-9903-5B8063381FD4}" type="asst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Director</a:t>
          </a:r>
        </a:p>
      </dgm:t>
    </dgm:pt>
    <dgm:pt modelId="{4DAAC8CC-BF63-42F9-9E0E-0A0BD7FDE7C4}" type="parTrans" cxnId="{54D4A430-46E3-4225-B02A-F444A31D0C6E}">
      <dgm:prSet/>
      <dgm:spPr/>
      <dgm:t>
        <a:bodyPr/>
        <a:lstStyle/>
        <a:p>
          <a:endParaRPr lang="en-GB"/>
        </a:p>
      </dgm:t>
    </dgm:pt>
    <dgm:pt modelId="{27F3C97C-FA98-41C6-A83B-81202B2FA5E3}" type="sibTrans" cxnId="{54D4A430-46E3-4225-B02A-F444A31D0C6E}">
      <dgm:prSet/>
      <dgm:spPr/>
      <dgm:t>
        <a:bodyPr/>
        <a:lstStyle/>
        <a:p>
          <a:endParaRPr lang="en-GB"/>
        </a:p>
      </dgm:t>
    </dgm:pt>
    <dgm:pt modelId="{208A0A7F-8925-4268-B578-362837FB85A4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Group facilitator </a:t>
          </a:r>
        </a:p>
      </dgm:t>
    </dgm:pt>
    <dgm:pt modelId="{CF45A92B-7D47-4587-BDA1-7F1CB1A0C80D}" type="parTrans" cxnId="{768D0DB5-4C57-46B2-83BD-1ECC0800AD4E}">
      <dgm:prSet/>
      <dgm:spPr/>
      <dgm:t>
        <a:bodyPr/>
        <a:lstStyle/>
        <a:p>
          <a:endParaRPr lang="en-GB"/>
        </a:p>
      </dgm:t>
    </dgm:pt>
    <dgm:pt modelId="{27D839F2-79AD-46DC-A477-B67D04F98DEB}" type="sibTrans" cxnId="{768D0DB5-4C57-46B2-83BD-1ECC0800AD4E}">
      <dgm:prSet/>
      <dgm:spPr/>
      <dgm:t>
        <a:bodyPr/>
        <a:lstStyle/>
        <a:p>
          <a:endParaRPr lang="en-GB"/>
        </a:p>
      </dgm:t>
    </dgm:pt>
    <dgm:pt modelId="{69E2FBD8-DFCF-452C-9465-5E7395233CF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Senior Volunteer </a:t>
          </a:r>
        </a:p>
      </dgm:t>
    </dgm:pt>
    <dgm:pt modelId="{CD80AD68-897F-4D55-B809-CD12F4329A6D}" type="parTrans" cxnId="{21CC92D3-42E9-4531-8494-9B74640CE278}">
      <dgm:prSet/>
      <dgm:spPr/>
      <dgm:t>
        <a:bodyPr/>
        <a:lstStyle/>
        <a:p>
          <a:endParaRPr lang="en-GB"/>
        </a:p>
      </dgm:t>
    </dgm:pt>
    <dgm:pt modelId="{EF11E2F9-3E1E-4841-A993-B2998AAC82CC}" type="sibTrans" cxnId="{21CC92D3-42E9-4531-8494-9B74640CE278}">
      <dgm:prSet/>
      <dgm:spPr/>
      <dgm:t>
        <a:bodyPr/>
        <a:lstStyle/>
        <a:p>
          <a:endParaRPr lang="en-GB"/>
        </a:p>
      </dgm:t>
    </dgm:pt>
    <dgm:pt modelId="{961BE51C-7064-4876-9756-61B20AF14760}" type="asst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Centre Manager </a:t>
          </a:r>
        </a:p>
      </dgm:t>
    </dgm:pt>
    <dgm:pt modelId="{8F6971DA-DDFB-4C68-8E61-BC346290D09C}" type="parTrans" cxnId="{2A9997F6-7C76-40BA-B54B-120E3B1EE096}">
      <dgm:prSet/>
      <dgm:spPr/>
      <dgm:t>
        <a:bodyPr/>
        <a:lstStyle/>
        <a:p>
          <a:endParaRPr lang="en-GB"/>
        </a:p>
      </dgm:t>
    </dgm:pt>
    <dgm:pt modelId="{F8E246E8-C3CD-4E9A-8759-4519C7E2A679}" type="sibTrans" cxnId="{2A9997F6-7C76-40BA-B54B-120E3B1EE096}">
      <dgm:prSet/>
      <dgm:spPr/>
      <dgm:t>
        <a:bodyPr/>
        <a:lstStyle/>
        <a:p>
          <a:endParaRPr lang="en-GB"/>
        </a:p>
      </dgm:t>
    </dgm:pt>
    <dgm:pt modelId="{8CAECB63-1F60-4BD0-AA45-5646711E0324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Volunteer</a:t>
          </a:r>
          <a:r>
            <a:rPr lang="en-GB" sz="2500" dirty="0"/>
            <a:t> </a:t>
          </a:r>
        </a:p>
      </dgm:t>
    </dgm:pt>
    <dgm:pt modelId="{5C172974-46B6-483A-9784-39514A5D8080}" type="sibTrans" cxnId="{D6ABCDDF-7288-4089-B705-FE3BC9F68635}">
      <dgm:prSet/>
      <dgm:spPr/>
      <dgm:t>
        <a:bodyPr/>
        <a:lstStyle/>
        <a:p>
          <a:endParaRPr lang="en-GB"/>
        </a:p>
      </dgm:t>
    </dgm:pt>
    <dgm:pt modelId="{BEFB74EF-71C0-40A1-8C45-8D8D1C530473}" type="parTrans" cxnId="{D6ABCDDF-7288-4089-B705-FE3BC9F68635}">
      <dgm:prSet/>
      <dgm:spPr/>
      <dgm:t>
        <a:bodyPr/>
        <a:lstStyle/>
        <a:p>
          <a:endParaRPr lang="en-GB"/>
        </a:p>
      </dgm:t>
    </dgm:pt>
    <dgm:pt modelId="{5E8A0F42-DC7E-4D4A-8EE5-676EA7696A20}" type="asst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000" dirty="0"/>
            <a:t>Volunteer Counsellors </a:t>
          </a:r>
        </a:p>
      </dgm:t>
    </dgm:pt>
    <dgm:pt modelId="{14959772-37E4-4561-95C3-2646356B8E66}" type="parTrans" cxnId="{B242FE9B-11C4-41DF-A949-F24F56800F4E}">
      <dgm:prSet/>
      <dgm:spPr/>
      <dgm:t>
        <a:bodyPr/>
        <a:lstStyle/>
        <a:p>
          <a:endParaRPr lang="en-GB"/>
        </a:p>
      </dgm:t>
    </dgm:pt>
    <dgm:pt modelId="{0D438F7C-7C25-42F0-8447-AC8896F2C00E}" type="sibTrans" cxnId="{B242FE9B-11C4-41DF-A949-F24F56800F4E}">
      <dgm:prSet/>
      <dgm:spPr/>
      <dgm:t>
        <a:bodyPr/>
        <a:lstStyle/>
        <a:p>
          <a:endParaRPr lang="en-GB"/>
        </a:p>
      </dgm:t>
    </dgm:pt>
    <dgm:pt modelId="{BFCDB25A-C58F-4264-9EF5-3E8DB1C800D4}" type="pres">
      <dgm:prSet presAssocID="{5A2CC2F0-D6F3-44AF-8213-4B4E511B449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848253F-794A-4ABF-AEF3-1CB29AEC6009}" type="pres">
      <dgm:prSet presAssocID="{E6C0D854-2DCB-418B-942B-1C06AF31EB57}" presName="hierRoot1" presStyleCnt="0">
        <dgm:presLayoutVars>
          <dgm:hierBranch val="init"/>
        </dgm:presLayoutVars>
      </dgm:prSet>
      <dgm:spPr/>
    </dgm:pt>
    <dgm:pt modelId="{C49D56E5-41A3-4BA1-9694-44FDCC1DEFCD}" type="pres">
      <dgm:prSet presAssocID="{E6C0D854-2DCB-418B-942B-1C06AF31EB57}" presName="rootComposite1" presStyleCnt="0"/>
      <dgm:spPr/>
    </dgm:pt>
    <dgm:pt modelId="{5216678D-6F0F-401E-B856-F19FCDCF3893}" type="pres">
      <dgm:prSet presAssocID="{E6C0D854-2DCB-418B-942B-1C06AF31EB57}" presName="rootText1" presStyleLbl="node0" presStyleIdx="0" presStyleCnt="1" custScaleX="97435" custScaleY="121849" custLinFactNeighborX="-1858" custLinFactNeighborY="-40887">
        <dgm:presLayoutVars>
          <dgm:chPref val="3"/>
        </dgm:presLayoutVars>
      </dgm:prSet>
      <dgm:spPr/>
    </dgm:pt>
    <dgm:pt modelId="{B77EB9E6-2907-44C9-B5D2-6DDFB563062F}" type="pres">
      <dgm:prSet presAssocID="{E6C0D854-2DCB-418B-942B-1C06AF31EB57}" presName="rootConnector1" presStyleLbl="node1" presStyleIdx="0" presStyleCnt="0"/>
      <dgm:spPr/>
    </dgm:pt>
    <dgm:pt modelId="{5596D83A-B0D3-40BD-B477-588B75570307}" type="pres">
      <dgm:prSet presAssocID="{E6C0D854-2DCB-418B-942B-1C06AF31EB57}" presName="hierChild2" presStyleCnt="0"/>
      <dgm:spPr/>
    </dgm:pt>
    <dgm:pt modelId="{8A4FFBD6-9034-4411-8032-9D16418BF5DD}" type="pres">
      <dgm:prSet presAssocID="{CF45A92B-7D47-4587-BDA1-7F1CB1A0C80D}" presName="Name37" presStyleLbl="parChTrans1D2" presStyleIdx="0" presStyleCnt="5"/>
      <dgm:spPr/>
    </dgm:pt>
    <dgm:pt modelId="{B95362C7-64EE-456E-8C7B-ADC971FFA5C3}" type="pres">
      <dgm:prSet presAssocID="{208A0A7F-8925-4268-B578-362837FB85A4}" presName="hierRoot2" presStyleCnt="0">
        <dgm:presLayoutVars>
          <dgm:hierBranch val="init"/>
        </dgm:presLayoutVars>
      </dgm:prSet>
      <dgm:spPr/>
    </dgm:pt>
    <dgm:pt modelId="{F43EE9FD-8BAF-4E08-95A4-147F540669F1}" type="pres">
      <dgm:prSet presAssocID="{208A0A7F-8925-4268-B578-362837FB85A4}" presName="rootComposite" presStyleCnt="0"/>
      <dgm:spPr/>
    </dgm:pt>
    <dgm:pt modelId="{3A692123-1C33-4BD4-ABA8-B784A43553F3}" type="pres">
      <dgm:prSet presAssocID="{208A0A7F-8925-4268-B578-362837FB85A4}" presName="rootText" presStyleLbl="node2" presStyleIdx="0" presStyleCnt="3" custScaleX="113860" custScaleY="86341" custLinFactNeighborX="13409" custLinFactNeighborY="21021">
        <dgm:presLayoutVars>
          <dgm:chPref val="3"/>
        </dgm:presLayoutVars>
      </dgm:prSet>
      <dgm:spPr/>
    </dgm:pt>
    <dgm:pt modelId="{B985AE9E-1F1B-4463-8E03-ADAE6430F539}" type="pres">
      <dgm:prSet presAssocID="{208A0A7F-8925-4268-B578-362837FB85A4}" presName="rootConnector" presStyleLbl="node2" presStyleIdx="0" presStyleCnt="3"/>
      <dgm:spPr/>
    </dgm:pt>
    <dgm:pt modelId="{B71D4BDC-1658-43E4-B8D7-A52938D9FC0F}" type="pres">
      <dgm:prSet presAssocID="{208A0A7F-8925-4268-B578-362837FB85A4}" presName="hierChild4" presStyleCnt="0"/>
      <dgm:spPr/>
    </dgm:pt>
    <dgm:pt modelId="{ABD1FCAC-9FDE-4508-A094-1505EFAC7B03}" type="pres">
      <dgm:prSet presAssocID="{208A0A7F-8925-4268-B578-362837FB85A4}" presName="hierChild5" presStyleCnt="0"/>
      <dgm:spPr/>
    </dgm:pt>
    <dgm:pt modelId="{B4ECD014-E986-4A9F-AB93-74E038CB1351}" type="pres">
      <dgm:prSet presAssocID="{CD80AD68-897F-4D55-B809-CD12F4329A6D}" presName="Name37" presStyleLbl="parChTrans1D2" presStyleIdx="1" presStyleCnt="5"/>
      <dgm:spPr/>
    </dgm:pt>
    <dgm:pt modelId="{88F3A55C-AAD5-481C-B868-D4C34DD8CE63}" type="pres">
      <dgm:prSet presAssocID="{69E2FBD8-DFCF-452C-9465-5E7395233CFB}" presName="hierRoot2" presStyleCnt="0">
        <dgm:presLayoutVars>
          <dgm:hierBranch val="init"/>
        </dgm:presLayoutVars>
      </dgm:prSet>
      <dgm:spPr/>
    </dgm:pt>
    <dgm:pt modelId="{DCC72852-874E-4DF3-BEBB-1C3CB66266C7}" type="pres">
      <dgm:prSet presAssocID="{69E2FBD8-DFCF-452C-9465-5E7395233CFB}" presName="rootComposite" presStyleCnt="0"/>
      <dgm:spPr/>
    </dgm:pt>
    <dgm:pt modelId="{6A049915-911E-4080-AD25-0312FE8DA9CE}" type="pres">
      <dgm:prSet presAssocID="{69E2FBD8-DFCF-452C-9465-5E7395233CFB}" presName="rootText" presStyleLbl="node2" presStyleIdx="1" presStyleCnt="3" custScaleX="98682" custScaleY="128645" custLinFactNeighborX="9019" custLinFactNeighborY="77961">
        <dgm:presLayoutVars>
          <dgm:chPref val="3"/>
        </dgm:presLayoutVars>
      </dgm:prSet>
      <dgm:spPr/>
    </dgm:pt>
    <dgm:pt modelId="{6DE2CBB5-EE17-4B4E-A4D4-11B501B33836}" type="pres">
      <dgm:prSet presAssocID="{69E2FBD8-DFCF-452C-9465-5E7395233CFB}" presName="rootConnector" presStyleLbl="node2" presStyleIdx="1" presStyleCnt="3"/>
      <dgm:spPr/>
    </dgm:pt>
    <dgm:pt modelId="{E3407073-2566-4A5F-8B82-A9DB12750153}" type="pres">
      <dgm:prSet presAssocID="{69E2FBD8-DFCF-452C-9465-5E7395233CFB}" presName="hierChild4" presStyleCnt="0"/>
      <dgm:spPr/>
    </dgm:pt>
    <dgm:pt modelId="{EE487DBF-833B-46DC-BE0F-35E5D6FD93ED}" type="pres">
      <dgm:prSet presAssocID="{69E2FBD8-DFCF-452C-9465-5E7395233CFB}" presName="hierChild5" presStyleCnt="0"/>
      <dgm:spPr/>
    </dgm:pt>
    <dgm:pt modelId="{1B4DE2D2-6D37-4C29-87B8-1FE237260DB3}" type="pres">
      <dgm:prSet presAssocID="{14959772-37E4-4561-95C3-2646356B8E66}" presName="Name111" presStyleLbl="parChTrans1D3" presStyleIdx="0" presStyleCnt="1"/>
      <dgm:spPr/>
    </dgm:pt>
    <dgm:pt modelId="{9CEF7EB0-8E2F-4A80-99F3-3F2AB3D23896}" type="pres">
      <dgm:prSet presAssocID="{5E8A0F42-DC7E-4D4A-8EE5-676EA7696A20}" presName="hierRoot3" presStyleCnt="0">
        <dgm:presLayoutVars>
          <dgm:hierBranch val="init"/>
        </dgm:presLayoutVars>
      </dgm:prSet>
      <dgm:spPr/>
    </dgm:pt>
    <dgm:pt modelId="{648D4F2D-AEBC-47E0-B0BB-38615CAD8992}" type="pres">
      <dgm:prSet presAssocID="{5E8A0F42-DC7E-4D4A-8EE5-676EA7696A20}" presName="rootComposite3" presStyleCnt="0"/>
      <dgm:spPr/>
    </dgm:pt>
    <dgm:pt modelId="{2C16DDE0-01D0-4A76-95D6-237C0F0CC710}" type="pres">
      <dgm:prSet presAssocID="{5E8A0F42-DC7E-4D4A-8EE5-676EA7696A20}" presName="rootText3" presStyleLbl="asst2" presStyleIdx="0" presStyleCnt="1" custLinFactX="-29571" custLinFactNeighborX="-100000" custLinFactNeighborY="-4112">
        <dgm:presLayoutVars>
          <dgm:chPref val="3"/>
        </dgm:presLayoutVars>
      </dgm:prSet>
      <dgm:spPr/>
    </dgm:pt>
    <dgm:pt modelId="{DB697FF4-D847-4E60-ACF1-3224C9A69BF1}" type="pres">
      <dgm:prSet presAssocID="{5E8A0F42-DC7E-4D4A-8EE5-676EA7696A20}" presName="rootConnector3" presStyleLbl="asst2" presStyleIdx="0" presStyleCnt="1"/>
      <dgm:spPr/>
    </dgm:pt>
    <dgm:pt modelId="{AE499EC5-AC41-445F-B152-466D1863EAFB}" type="pres">
      <dgm:prSet presAssocID="{5E8A0F42-DC7E-4D4A-8EE5-676EA7696A20}" presName="hierChild6" presStyleCnt="0"/>
      <dgm:spPr/>
    </dgm:pt>
    <dgm:pt modelId="{C323A135-061E-458F-98B6-8FD7524F1983}" type="pres">
      <dgm:prSet presAssocID="{5E8A0F42-DC7E-4D4A-8EE5-676EA7696A20}" presName="hierChild7" presStyleCnt="0"/>
      <dgm:spPr/>
    </dgm:pt>
    <dgm:pt modelId="{31967320-319A-4673-9F9F-6BC1F1EBADD3}" type="pres">
      <dgm:prSet presAssocID="{BEFB74EF-71C0-40A1-8C45-8D8D1C530473}" presName="Name37" presStyleLbl="parChTrans1D2" presStyleIdx="2" presStyleCnt="5"/>
      <dgm:spPr/>
    </dgm:pt>
    <dgm:pt modelId="{11ACE601-07EB-46FC-9EC7-7642274C8C16}" type="pres">
      <dgm:prSet presAssocID="{8CAECB63-1F60-4BD0-AA45-5646711E0324}" presName="hierRoot2" presStyleCnt="0">
        <dgm:presLayoutVars>
          <dgm:hierBranch val="init"/>
        </dgm:presLayoutVars>
      </dgm:prSet>
      <dgm:spPr/>
    </dgm:pt>
    <dgm:pt modelId="{B894846E-23D8-480A-AB63-1CD7548346B0}" type="pres">
      <dgm:prSet presAssocID="{8CAECB63-1F60-4BD0-AA45-5646711E0324}" presName="rootComposite" presStyleCnt="0"/>
      <dgm:spPr/>
    </dgm:pt>
    <dgm:pt modelId="{7DC84ECA-02AF-4620-86C3-0D3B13A390C6}" type="pres">
      <dgm:prSet presAssocID="{8CAECB63-1F60-4BD0-AA45-5646711E0324}" presName="rootText" presStyleLbl="node2" presStyleIdx="2" presStyleCnt="3" custScaleX="102502" custScaleY="131364" custLinFactY="37685" custLinFactNeighborX="13056" custLinFactNeighborY="100000">
        <dgm:presLayoutVars>
          <dgm:chPref val="3"/>
        </dgm:presLayoutVars>
      </dgm:prSet>
      <dgm:spPr/>
    </dgm:pt>
    <dgm:pt modelId="{7679DC13-3D1E-4488-B9A0-C0EA2B4F2189}" type="pres">
      <dgm:prSet presAssocID="{8CAECB63-1F60-4BD0-AA45-5646711E0324}" presName="rootConnector" presStyleLbl="node2" presStyleIdx="2" presStyleCnt="3"/>
      <dgm:spPr/>
    </dgm:pt>
    <dgm:pt modelId="{E598D9A6-FDD9-409A-8B98-D46CFE6AFC98}" type="pres">
      <dgm:prSet presAssocID="{8CAECB63-1F60-4BD0-AA45-5646711E0324}" presName="hierChild4" presStyleCnt="0"/>
      <dgm:spPr/>
    </dgm:pt>
    <dgm:pt modelId="{CABB6EE7-627F-4694-9466-F3007567F419}" type="pres">
      <dgm:prSet presAssocID="{8CAECB63-1F60-4BD0-AA45-5646711E0324}" presName="hierChild5" presStyleCnt="0"/>
      <dgm:spPr/>
    </dgm:pt>
    <dgm:pt modelId="{93D9F33E-17CC-49EE-ADE6-4A88A8895958}" type="pres">
      <dgm:prSet presAssocID="{E6C0D854-2DCB-418B-942B-1C06AF31EB57}" presName="hierChild3" presStyleCnt="0"/>
      <dgm:spPr/>
    </dgm:pt>
    <dgm:pt modelId="{6AAB12B6-AB81-4359-B6EE-8B0FB268AA78}" type="pres">
      <dgm:prSet presAssocID="{4DAAC8CC-BF63-42F9-9E0E-0A0BD7FDE7C4}" presName="Name111" presStyleLbl="parChTrans1D2" presStyleIdx="3" presStyleCnt="5"/>
      <dgm:spPr/>
    </dgm:pt>
    <dgm:pt modelId="{0235770E-514B-41DB-B6A8-2DCB5CFEF5DB}" type="pres">
      <dgm:prSet presAssocID="{D8F3E07D-A999-46D9-9903-5B8063381FD4}" presName="hierRoot3" presStyleCnt="0">
        <dgm:presLayoutVars>
          <dgm:hierBranch val="init"/>
        </dgm:presLayoutVars>
      </dgm:prSet>
      <dgm:spPr/>
    </dgm:pt>
    <dgm:pt modelId="{6E4FD0C5-26C7-49F8-856D-B96E0AF93BAE}" type="pres">
      <dgm:prSet presAssocID="{D8F3E07D-A999-46D9-9903-5B8063381FD4}" presName="rootComposite3" presStyleCnt="0"/>
      <dgm:spPr/>
    </dgm:pt>
    <dgm:pt modelId="{F3544BDA-EBC0-44E0-85AB-EBCD5499EA25}" type="pres">
      <dgm:prSet presAssocID="{D8F3E07D-A999-46D9-9903-5B8063381FD4}" presName="rootText3" presStyleLbl="asst1" presStyleIdx="0" presStyleCnt="2" custScaleX="103542" custScaleY="51906" custLinFactNeighborX="-27942" custLinFactNeighborY="-38159">
        <dgm:presLayoutVars>
          <dgm:chPref val="3"/>
        </dgm:presLayoutVars>
      </dgm:prSet>
      <dgm:spPr/>
    </dgm:pt>
    <dgm:pt modelId="{B6C97332-0B70-4774-8BFF-121160FEF6A6}" type="pres">
      <dgm:prSet presAssocID="{D8F3E07D-A999-46D9-9903-5B8063381FD4}" presName="rootConnector3" presStyleLbl="asst1" presStyleIdx="0" presStyleCnt="2"/>
      <dgm:spPr/>
    </dgm:pt>
    <dgm:pt modelId="{AB2FEAB5-F566-4817-BFB9-E2BE5412E3F9}" type="pres">
      <dgm:prSet presAssocID="{D8F3E07D-A999-46D9-9903-5B8063381FD4}" presName="hierChild6" presStyleCnt="0"/>
      <dgm:spPr/>
    </dgm:pt>
    <dgm:pt modelId="{843757BC-FF8B-46AE-A69C-013E069CF5D5}" type="pres">
      <dgm:prSet presAssocID="{D8F3E07D-A999-46D9-9903-5B8063381FD4}" presName="hierChild7" presStyleCnt="0"/>
      <dgm:spPr/>
    </dgm:pt>
    <dgm:pt modelId="{DA2EBD5C-6845-4BAA-BA1A-CB414BD53999}" type="pres">
      <dgm:prSet presAssocID="{8F6971DA-DDFB-4C68-8E61-BC346290D09C}" presName="Name111" presStyleLbl="parChTrans1D2" presStyleIdx="4" presStyleCnt="5"/>
      <dgm:spPr/>
    </dgm:pt>
    <dgm:pt modelId="{021D1238-899E-419D-BE4E-5C214F3E4CE1}" type="pres">
      <dgm:prSet presAssocID="{961BE51C-7064-4876-9756-61B20AF14760}" presName="hierRoot3" presStyleCnt="0">
        <dgm:presLayoutVars>
          <dgm:hierBranch val="init"/>
        </dgm:presLayoutVars>
      </dgm:prSet>
      <dgm:spPr/>
    </dgm:pt>
    <dgm:pt modelId="{E99FFC4D-A926-4F46-9E5D-7612489090F9}" type="pres">
      <dgm:prSet presAssocID="{961BE51C-7064-4876-9756-61B20AF14760}" presName="rootComposite3" presStyleCnt="0"/>
      <dgm:spPr/>
    </dgm:pt>
    <dgm:pt modelId="{C398E13E-034B-45AC-88FB-D6DBA4442ED3}" type="pres">
      <dgm:prSet presAssocID="{961BE51C-7064-4876-9756-61B20AF14760}" presName="rootText3" presStyleLbl="asst1" presStyleIdx="1" presStyleCnt="2" custScaleX="103743" custScaleY="96166" custLinFactNeighborX="-2144" custLinFactNeighborY="41316">
        <dgm:presLayoutVars>
          <dgm:chPref val="3"/>
        </dgm:presLayoutVars>
      </dgm:prSet>
      <dgm:spPr/>
    </dgm:pt>
    <dgm:pt modelId="{7A39D5FD-DD90-40F8-8A7F-37B40A02BFEC}" type="pres">
      <dgm:prSet presAssocID="{961BE51C-7064-4876-9756-61B20AF14760}" presName="rootConnector3" presStyleLbl="asst1" presStyleIdx="1" presStyleCnt="2"/>
      <dgm:spPr/>
    </dgm:pt>
    <dgm:pt modelId="{EDA8B681-CC36-4B58-9BFF-68C572A1D2A3}" type="pres">
      <dgm:prSet presAssocID="{961BE51C-7064-4876-9756-61B20AF14760}" presName="hierChild6" presStyleCnt="0"/>
      <dgm:spPr/>
    </dgm:pt>
    <dgm:pt modelId="{37633F90-9C55-482F-9558-F5BB87BA4859}" type="pres">
      <dgm:prSet presAssocID="{961BE51C-7064-4876-9756-61B20AF14760}" presName="hierChild7" presStyleCnt="0"/>
      <dgm:spPr/>
    </dgm:pt>
  </dgm:ptLst>
  <dgm:cxnLst>
    <dgm:cxn modelId="{2EC48500-2A4B-4890-9177-25FF3C913F79}" type="presOf" srcId="{E6C0D854-2DCB-418B-942B-1C06AF31EB57}" destId="{5216678D-6F0F-401E-B856-F19FCDCF3893}" srcOrd="0" destOrd="0" presId="urn:microsoft.com/office/officeart/2005/8/layout/orgChart1"/>
    <dgm:cxn modelId="{2F1F2E09-8925-4B00-A362-A12834E463C9}" type="presOf" srcId="{D8F3E07D-A999-46D9-9903-5B8063381FD4}" destId="{B6C97332-0B70-4774-8BFF-121160FEF6A6}" srcOrd="1" destOrd="0" presId="urn:microsoft.com/office/officeart/2005/8/layout/orgChart1"/>
    <dgm:cxn modelId="{EA74040E-F731-410F-ADA4-11100A8A370E}" type="presOf" srcId="{8CAECB63-1F60-4BD0-AA45-5646711E0324}" destId="{7DC84ECA-02AF-4620-86C3-0D3B13A390C6}" srcOrd="0" destOrd="0" presId="urn:microsoft.com/office/officeart/2005/8/layout/orgChart1"/>
    <dgm:cxn modelId="{D43B6210-F9E1-44DD-8170-D1B80C4BE924}" type="presOf" srcId="{69E2FBD8-DFCF-452C-9465-5E7395233CFB}" destId="{6DE2CBB5-EE17-4B4E-A4D4-11B501B33836}" srcOrd="1" destOrd="0" presId="urn:microsoft.com/office/officeart/2005/8/layout/orgChart1"/>
    <dgm:cxn modelId="{1EE13314-FFC0-4B24-AD94-62E2A79EE985}" type="presOf" srcId="{208A0A7F-8925-4268-B578-362837FB85A4}" destId="{3A692123-1C33-4BD4-ABA8-B784A43553F3}" srcOrd="0" destOrd="0" presId="urn:microsoft.com/office/officeart/2005/8/layout/orgChart1"/>
    <dgm:cxn modelId="{C13A4B2D-2CFC-4553-89C9-322BB48DB220}" type="presOf" srcId="{5E8A0F42-DC7E-4D4A-8EE5-676EA7696A20}" destId="{2C16DDE0-01D0-4A76-95D6-237C0F0CC710}" srcOrd="0" destOrd="0" presId="urn:microsoft.com/office/officeart/2005/8/layout/orgChart1"/>
    <dgm:cxn modelId="{54D4A430-46E3-4225-B02A-F444A31D0C6E}" srcId="{E6C0D854-2DCB-418B-942B-1C06AF31EB57}" destId="{D8F3E07D-A999-46D9-9903-5B8063381FD4}" srcOrd="0" destOrd="0" parTransId="{4DAAC8CC-BF63-42F9-9E0E-0A0BD7FDE7C4}" sibTransId="{27F3C97C-FA98-41C6-A83B-81202B2FA5E3}"/>
    <dgm:cxn modelId="{BCE8CE3D-A01C-45AB-93A5-B357FDA1BCC1}" type="presOf" srcId="{14959772-37E4-4561-95C3-2646356B8E66}" destId="{1B4DE2D2-6D37-4C29-87B8-1FE237260DB3}" srcOrd="0" destOrd="0" presId="urn:microsoft.com/office/officeart/2005/8/layout/orgChart1"/>
    <dgm:cxn modelId="{C3833962-AE7E-49E4-8F89-F421D311C725}" type="presOf" srcId="{8F6971DA-DDFB-4C68-8E61-BC346290D09C}" destId="{DA2EBD5C-6845-4BAA-BA1A-CB414BD53999}" srcOrd="0" destOrd="0" presId="urn:microsoft.com/office/officeart/2005/8/layout/orgChart1"/>
    <dgm:cxn modelId="{3FBD0865-E9D6-47E0-BDB0-4FA72BFF6192}" type="presOf" srcId="{208A0A7F-8925-4268-B578-362837FB85A4}" destId="{B985AE9E-1F1B-4463-8E03-ADAE6430F539}" srcOrd="1" destOrd="0" presId="urn:microsoft.com/office/officeart/2005/8/layout/orgChart1"/>
    <dgm:cxn modelId="{6B70E145-B157-4997-8D5A-279E1CFCBD1B}" type="presOf" srcId="{CD80AD68-897F-4D55-B809-CD12F4329A6D}" destId="{B4ECD014-E986-4A9F-AB93-74E038CB1351}" srcOrd="0" destOrd="0" presId="urn:microsoft.com/office/officeart/2005/8/layout/orgChart1"/>
    <dgm:cxn modelId="{CB9B7F4E-C8DE-4D80-848E-B7105538179C}" type="presOf" srcId="{961BE51C-7064-4876-9756-61B20AF14760}" destId="{7A39D5FD-DD90-40F8-8A7F-37B40A02BFEC}" srcOrd="1" destOrd="0" presId="urn:microsoft.com/office/officeart/2005/8/layout/orgChart1"/>
    <dgm:cxn modelId="{88CB0658-B3F7-4799-97A1-9FE411A2B539}" type="presOf" srcId="{5E8A0F42-DC7E-4D4A-8EE5-676EA7696A20}" destId="{DB697FF4-D847-4E60-ACF1-3224C9A69BF1}" srcOrd="1" destOrd="0" presId="urn:microsoft.com/office/officeart/2005/8/layout/orgChart1"/>
    <dgm:cxn modelId="{B8783D59-53DC-4454-A3E0-1E5E6C7ADD62}" srcId="{5A2CC2F0-D6F3-44AF-8213-4B4E511B449A}" destId="{E6C0D854-2DCB-418B-942B-1C06AF31EB57}" srcOrd="0" destOrd="0" parTransId="{32A0FA4F-4915-4599-AF0E-A15CB046BF24}" sibTransId="{D5A8C520-A72F-4B9C-9E31-763FCA148CC9}"/>
    <dgm:cxn modelId="{F4DD6259-8FA9-4174-87C5-ADDBBAAF353D}" type="presOf" srcId="{69E2FBD8-DFCF-452C-9465-5E7395233CFB}" destId="{6A049915-911E-4080-AD25-0312FE8DA9CE}" srcOrd="0" destOrd="0" presId="urn:microsoft.com/office/officeart/2005/8/layout/orgChart1"/>
    <dgm:cxn modelId="{A1B08682-08B1-47DB-9E0C-DEDD8094DB41}" type="presOf" srcId="{D8F3E07D-A999-46D9-9903-5B8063381FD4}" destId="{F3544BDA-EBC0-44E0-85AB-EBCD5499EA25}" srcOrd="0" destOrd="0" presId="urn:microsoft.com/office/officeart/2005/8/layout/orgChart1"/>
    <dgm:cxn modelId="{B242FE9B-11C4-41DF-A949-F24F56800F4E}" srcId="{69E2FBD8-DFCF-452C-9465-5E7395233CFB}" destId="{5E8A0F42-DC7E-4D4A-8EE5-676EA7696A20}" srcOrd="0" destOrd="0" parTransId="{14959772-37E4-4561-95C3-2646356B8E66}" sibTransId="{0D438F7C-7C25-42F0-8447-AC8896F2C00E}"/>
    <dgm:cxn modelId="{9CA606A3-D693-4D6A-B97A-BBB065E96123}" type="presOf" srcId="{CF45A92B-7D47-4587-BDA1-7F1CB1A0C80D}" destId="{8A4FFBD6-9034-4411-8032-9D16418BF5DD}" srcOrd="0" destOrd="0" presId="urn:microsoft.com/office/officeart/2005/8/layout/orgChart1"/>
    <dgm:cxn modelId="{49BBB0A7-E372-4FA0-B792-56FABCB7FE3D}" type="presOf" srcId="{8CAECB63-1F60-4BD0-AA45-5646711E0324}" destId="{7679DC13-3D1E-4488-B9A0-C0EA2B4F2189}" srcOrd="1" destOrd="0" presId="urn:microsoft.com/office/officeart/2005/8/layout/orgChart1"/>
    <dgm:cxn modelId="{768D0DB5-4C57-46B2-83BD-1ECC0800AD4E}" srcId="{E6C0D854-2DCB-418B-942B-1C06AF31EB57}" destId="{208A0A7F-8925-4268-B578-362837FB85A4}" srcOrd="1" destOrd="0" parTransId="{CF45A92B-7D47-4587-BDA1-7F1CB1A0C80D}" sibTransId="{27D839F2-79AD-46DC-A477-B67D04F98DEB}"/>
    <dgm:cxn modelId="{BE09C7C9-2FA4-4F16-AD5C-20F282E07FAB}" type="presOf" srcId="{E6C0D854-2DCB-418B-942B-1C06AF31EB57}" destId="{B77EB9E6-2907-44C9-B5D2-6DDFB563062F}" srcOrd="1" destOrd="0" presId="urn:microsoft.com/office/officeart/2005/8/layout/orgChart1"/>
    <dgm:cxn modelId="{21CC92D3-42E9-4531-8494-9B74640CE278}" srcId="{E6C0D854-2DCB-418B-942B-1C06AF31EB57}" destId="{69E2FBD8-DFCF-452C-9465-5E7395233CFB}" srcOrd="2" destOrd="0" parTransId="{CD80AD68-897F-4D55-B809-CD12F4329A6D}" sibTransId="{EF11E2F9-3E1E-4841-A993-B2998AAC82CC}"/>
    <dgm:cxn modelId="{3964E8DB-D5D0-4606-8366-729E7BB6EE82}" type="presOf" srcId="{961BE51C-7064-4876-9756-61B20AF14760}" destId="{C398E13E-034B-45AC-88FB-D6DBA4442ED3}" srcOrd="0" destOrd="0" presId="urn:microsoft.com/office/officeart/2005/8/layout/orgChart1"/>
    <dgm:cxn modelId="{D6ABCDDF-7288-4089-B705-FE3BC9F68635}" srcId="{E6C0D854-2DCB-418B-942B-1C06AF31EB57}" destId="{8CAECB63-1F60-4BD0-AA45-5646711E0324}" srcOrd="3" destOrd="0" parTransId="{BEFB74EF-71C0-40A1-8C45-8D8D1C530473}" sibTransId="{5C172974-46B6-483A-9784-39514A5D8080}"/>
    <dgm:cxn modelId="{640FFCE3-5A42-4445-BFD4-24A0E672FCB0}" type="presOf" srcId="{BEFB74EF-71C0-40A1-8C45-8D8D1C530473}" destId="{31967320-319A-4673-9F9F-6BC1F1EBADD3}" srcOrd="0" destOrd="0" presId="urn:microsoft.com/office/officeart/2005/8/layout/orgChart1"/>
    <dgm:cxn modelId="{ED97E3F2-C2D0-44ED-BDAB-6885A4449288}" type="presOf" srcId="{5A2CC2F0-D6F3-44AF-8213-4B4E511B449A}" destId="{BFCDB25A-C58F-4264-9EF5-3E8DB1C800D4}" srcOrd="0" destOrd="0" presId="urn:microsoft.com/office/officeart/2005/8/layout/orgChart1"/>
    <dgm:cxn modelId="{E96F31F4-3703-4150-B2C9-9ED023EB26E2}" type="presOf" srcId="{4DAAC8CC-BF63-42F9-9E0E-0A0BD7FDE7C4}" destId="{6AAB12B6-AB81-4359-B6EE-8B0FB268AA78}" srcOrd="0" destOrd="0" presId="urn:microsoft.com/office/officeart/2005/8/layout/orgChart1"/>
    <dgm:cxn modelId="{2A9997F6-7C76-40BA-B54B-120E3B1EE096}" srcId="{E6C0D854-2DCB-418B-942B-1C06AF31EB57}" destId="{961BE51C-7064-4876-9756-61B20AF14760}" srcOrd="4" destOrd="0" parTransId="{8F6971DA-DDFB-4C68-8E61-BC346290D09C}" sibTransId="{F8E246E8-C3CD-4E9A-8759-4519C7E2A679}"/>
    <dgm:cxn modelId="{5D29955D-5019-4573-995B-71A13585150E}" type="presParOf" srcId="{BFCDB25A-C58F-4264-9EF5-3E8DB1C800D4}" destId="{7848253F-794A-4ABF-AEF3-1CB29AEC6009}" srcOrd="0" destOrd="0" presId="urn:microsoft.com/office/officeart/2005/8/layout/orgChart1"/>
    <dgm:cxn modelId="{A479928C-A899-4554-854A-95BA8CAAA07B}" type="presParOf" srcId="{7848253F-794A-4ABF-AEF3-1CB29AEC6009}" destId="{C49D56E5-41A3-4BA1-9694-44FDCC1DEFCD}" srcOrd="0" destOrd="0" presId="urn:microsoft.com/office/officeart/2005/8/layout/orgChart1"/>
    <dgm:cxn modelId="{C9B38434-3075-43DE-BDAC-18B8DDA86D00}" type="presParOf" srcId="{C49D56E5-41A3-4BA1-9694-44FDCC1DEFCD}" destId="{5216678D-6F0F-401E-B856-F19FCDCF3893}" srcOrd="0" destOrd="0" presId="urn:microsoft.com/office/officeart/2005/8/layout/orgChart1"/>
    <dgm:cxn modelId="{C06F866F-7EE2-4404-B26F-B7C31ED616FC}" type="presParOf" srcId="{C49D56E5-41A3-4BA1-9694-44FDCC1DEFCD}" destId="{B77EB9E6-2907-44C9-B5D2-6DDFB563062F}" srcOrd="1" destOrd="0" presId="urn:microsoft.com/office/officeart/2005/8/layout/orgChart1"/>
    <dgm:cxn modelId="{CB52C8C5-2FF1-4FC5-B499-94C08C3EC4CC}" type="presParOf" srcId="{7848253F-794A-4ABF-AEF3-1CB29AEC6009}" destId="{5596D83A-B0D3-40BD-B477-588B75570307}" srcOrd="1" destOrd="0" presId="urn:microsoft.com/office/officeart/2005/8/layout/orgChart1"/>
    <dgm:cxn modelId="{B08A9618-6C2A-4E8F-A06F-706062FEE0D2}" type="presParOf" srcId="{5596D83A-B0D3-40BD-B477-588B75570307}" destId="{8A4FFBD6-9034-4411-8032-9D16418BF5DD}" srcOrd="0" destOrd="0" presId="urn:microsoft.com/office/officeart/2005/8/layout/orgChart1"/>
    <dgm:cxn modelId="{E673DB1E-8145-4375-8ECB-9BD9A3F060E6}" type="presParOf" srcId="{5596D83A-B0D3-40BD-B477-588B75570307}" destId="{B95362C7-64EE-456E-8C7B-ADC971FFA5C3}" srcOrd="1" destOrd="0" presId="urn:microsoft.com/office/officeart/2005/8/layout/orgChart1"/>
    <dgm:cxn modelId="{F6B373CA-367E-45B1-AEF1-CB8FA6F34212}" type="presParOf" srcId="{B95362C7-64EE-456E-8C7B-ADC971FFA5C3}" destId="{F43EE9FD-8BAF-4E08-95A4-147F540669F1}" srcOrd="0" destOrd="0" presId="urn:microsoft.com/office/officeart/2005/8/layout/orgChart1"/>
    <dgm:cxn modelId="{8A3499B6-A92E-49C2-AED5-99C04E5212B9}" type="presParOf" srcId="{F43EE9FD-8BAF-4E08-95A4-147F540669F1}" destId="{3A692123-1C33-4BD4-ABA8-B784A43553F3}" srcOrd="0" destOrd="0" presId="urn:microsoft.com/office/officeart/2005/8/layout/orgChart1"/>
    <dgm:cxn modelId="{CF76EBBE-1241-41D0-AC2F-DC5498D7B148}" type="presParOf" srcId="{F43EE9FD-8BAF-4E08-95A4-147F540669F1}" destId="{B985AE9E-1F1B-4463-8E03-ADAE6430F539}" srcOrd="1" destOrd="0" presId="urn:microsoft.com/office/officeart/2005/8/layout/orgChart1"/>
    <dgm:cxn modelId="{F800901D-669F-49D1-BEE6-2507FF8E1247}" type="presParOf" srcId="{B95362C7-64EE-456E-8C7B-ADC971FFA5C3}" destId="{B71D4BDC-1658-43E4-B8D7-A52938D9FC0F}" srcOrd="1" destOrd="0" presId="urn:microsoft.com/office/officeart/2005/8/layout/orgChart1"/>
    <dgm:cxn modelId="{471686E8-C017-42FB-BCFF-715705B7A0A0}" type="presParOf" srcId="{B95362C7-64EE-456E-8C7B-ADC971FFA5C3}" destId="{ABD1FCAC-9FDE-4508-A094-1505EFAC7B03}" srcOrd="2" destOrd="0" presId="urn:microsoft.com/office/officeart/2005/8/layout/orgChart1"/>
    <dgm:cxn modelId="{F4254170-E840-4FE6-96E6-0F961EDDA88E}" type="presParOf" srcId="{5596D83A-B0D3-40BD-B477-588B75570307}" destId="{B4ECD014-E986-4A9F-AB93-74E038CB1351}" srcOrd="2" destOrd="0" presId="urn:microsoft.com/office/officeart/2005/8/layout/orgChart1"/>
    <dgm:cxn modelId="{79A3759E-31BE-4680-93EC-F10667950E81}" type="presParOf" srcId="{5596D83A-B0D3-40BD-B477-588B75570307}" destId="{88F3A55C-AAD5-481C-B868-D4C34DD8CE63}" srcOrd="3" destOrd="0" presId="urn:microsoft.com/office/officeart/2005/8/layout/orgChart1"/>
    <dgm:cxn modelId="{A334AF4D-484B-45EC-9A6D-983F00A3FD61}" type="presParOf" srcId="{88F3A55C-AAD5-481C-B868-D4C34DD8CE63}" destId="{DCC72852-874E-4DF3-BEBB-1C3CB66266C7}" srcOrd="0" destOrd="0" presId="urn:microsoft.com/office/officeart/2005/8/layout/orgChart1"/>
    <dgm:cxn modelId="{8C9D7B76-4378-4875-A14A-0D1E2490DA47}" type="presParOf" srcId="{DCC72852-874E-4DF3-BEBB-1C3CB66266C7}" destId="{6A049915-911E-4080-AD25-0312FE8DA9CE}" srcOrd="0" destOrd="0" presId="urn:microsoft.com/office/officeart/2005/8/layout/orgChart1"/>
    <dgm:cxn modelId="{1F5AA552-02F8-4B3A-9A42-46699C580F9E}" type="presParOf" srcId="{DCC72852-874E-4DF3-BEBB-1C3CB66266C7}" destId="{6DE2CBB5-EE17-4B4E-A4D4-11B501B33836}" srcOrd="1" destOrd="0" presId="urn:microsoft.com/office/officeart/2005/8/layout/orgChart1"/>
    <dgm:cxn modelId="{86BBD4FC-3C07-412C-8195-8014C25587A5}" type="presParOf" srcId="{88F3A55C-AAD5-481C-B868-D4C34DD8CE63}" destId="{E3407073-2566-4A5F-8B82-A9DB12750153}" srcOrd="1" destOrd="0" presId="urn:microsoft.com/office/officeart/2005/8/layout/orgChart1"/>
    <dgm:cxn modelId="{B839CC53-F88D-4FD7-8FF2-94116F576841}" type="presParOf" srcId="{88F3A55C-AAD5-481C-B868-D4C34DD8CE63}" destId="{EE487DBF-833B-46DC-BE0F-35E5D6FD93ED}" srcOrd="2" destOrd="0" presId="urn:microsoft.com/office/officeart/2005/8/layout/orgChart1"/>
    <dgm:cxn modelId="{C85B0928-DD66-4279-B065-5BD52329ABE4}" type="presParOf" srcId="{EE487DBF-833B-46DC-BE0F-35E5D6FD93ED}" destId="{1B4DE2D2-6D37-4C29-87B8-1FE237260DB3}" srcOrd="0" destOrd="0" presId="urn:microsoft.com/office/officeart/2005/8/layout/orgChart1"/>
    <dgm:cxn modelId="{5C8B7B1D-2428-4716-955D-D558C1DF22CC}" type="presParOf" srcId="{EE487DBF-833B-46DC-BE0F-35E5D6FD93ED}" destId="{9CEF7EB0-8E2F-4A80-99F3-3F2AB3D23896}" srcOrd="1" destOrd="0" presId="urn:microsoft.com/office/officeart/2005/8/layout/orgChart1"/>
    <dgm:cxn modelId="{76F649BD-2ABA-4A27-9564-35F39C4E3C35}" type="presParOf" srcId="{9CEF7EB0-8E2F-4A80-99F3-3F2AB3D23896}" destId="{648D4F2D-AEBC-47E0-B0BB-38615CAD8992}" srcOrd="0" destOrd="0" presId="urn:microsoft.com/office/officeart/2005/8/layout/orgChart1"/>
    <dgm:cxn modelId="{0EA14C1D-73FE-4027-8794-1389E6113F41}" type="presParOf" srcId="{648D4F2D-AEBC-47E0-B0BB-38615CAD8992}" destId="{2C16DDE0-01D0-4A76-95D6-237C0F0CC710}" srcOrd="0" destOrd="0" presId="urn:microsoft.com/office/officeart/2005/8/layout/orgChart1"/>
    <dgm:cxn modelId="{A06BC7D3-FD75-4BCC-AC74-52DCEFFAB81D}" type="presParOf" srcId="{648D4F2D-AEBC-47E0-B0BB-38615CAD8992}" destId="{DB697FF4-D847-4E60-ACF1-3224C9A69BF1}" srcOrd="1" destOrd="0" presId="urn:microsoft.com/office/officeart/2005/8/layout/orgChart1"/>
    <dgm:cxn modelId="{7B17FB6E-428F-4683-AD3C-7A67FC8CD549}" type="presParOf" srcId="{9CEF7EB0-8E2F-4A80-99F3-3F2AB3D23896}" destId="{AE499EC5-AC41-445F-B152-466D1863EAFB}" srcOrd="1" destOrd="0" presId="urn:microsoft.com/office/officeart/2005/8/layout/orgChart1"/>
    <dgm:cxn modelId="{49E5A4E1-D56A-4B12-804A-BF8754DDB12B}" type="presParOf" srcId="{9CEF7EB0-8E2F-4A80-99F3-3F2AB3D23896}" destId="{C323A135-061E-458F-98B6-8FD7524F1983}" srcOrd="2" destOrd="0" presId="urn:microsoft.com/office/officeart/2005/8/layout/orgChart1"/>
    <dgm:cxn modelId="{D2F4E626-A021-439B-8BB0-F0F5B8386653}" type="presParOf" srcId="{5596D83A-B0D3-40BD-B477-588B75570307}" destId="{31967320-319A-4673-9F9F-6BC1F1EBADD3}" srcOrd="4" destOrd="0" presId="urn:microsoft.com/office/officeart/2005/8/layout/orgChart1"/>
    <dgm:cxn modelId="{10DFF2E7-027C-4875-9AEB-6AE987A3195B}" type="presParOf" srcId="{5596D83A-B0D3-40BD-B477-588B75570307}" destId="{11ACE601-07EB-46FC-9EC7-7642274C8C16}" srcOrd="5" destOrd="0" presId="urn:microsoft.com/office/officeart/2005/8/layout/orgChart1"/>
    <dgm:cxn modelId="{69902B8E-E962-43B7-B23A-0A99E791FE2C}" type="presParOf" srcId="{11ACE601-07EB-46FC-9EC7-7642274C8C16}" destId="{B894846E-23D8-480A-AB63-1CD7548346B0}" srcOrd="0" destOrd="0" presId="urn:microsoft.com/office/officeart/2005/8/layout/orgChart1"/>
    <dgm:cxn modelId="{C7214DDC-A079-4842-9CD1-BEDE40596570}" type="presParOf" srcId="{B894846E-23D8-480A-AB63-1CD7548346B0}" destId="{7DC84ECA-02AF-4620-86C3-0D3B13A390C6}" srcOrd="0" destOrd="0" presId="urn:microsoft.com/office/officeart/2005/8/layout/orgChart1"/>
    <dgm:cxn modelId="{F3C037B6-2F52-4025-98A6-2B08DC9BAFC9}" type="presParOf" srcId="{B894846E-23D8-480A-AB63-1CD7548346B0}" destId="{7679DC13-3D1E-4488-B9A0-C0EA2B4F2189}" srcOrd="1" destOrd="0" presId="urn:microsoft.com/office/officeart/2005/8/layout/orgChart1"/>
    <dgm:cxn modelId="{3C7E3B7C-4323-4ABB-9272-1C17D58DD896}" type="presParOf" srcId="{11ACE601-07EB-46FC-9EC7-7642274C8C16}" destId="{E598D9A6-FDD9-409A-8B98-D46CFE6AFC98}" srcOrd="1" destOrd="0" presId="urn:microsoft.com/office/officeart/2005/8/layout/orgChart1"/>
    <dgm:cxn modelId="{E397B37D-85D0-45F2-8CC3-7CE5A3DEEE72}" type="presParOf" srcId="{11ACE601-07EB-46FC-9EC7-7642274C8C16}" destId="{CABB6EE7-627F-4694-9466-F3007567F419}" srcOrd="2" destOrd="0" presId="urn:microsoft.com/office/officeart/2005/8/layout/orgChart1"/>
    <dgm:cxn modelId="{90D666E0-2FB2-418D-BD57-C2EB6A0AEA90}" type="presParOf" srcId="{7848253F-794A-4ABF-AEF3-1CB29AEC6009}" destId="{93D9F33E-17CC-49EE-ADE6-4A88A8895958}" srcOrd="2" destOrd="0" presId="urn:microsoft.com/office/officeart/2005/8/layout/orgChart1"/>
    <dgm:cxn modelId="{0F503B06-0111-4E07-9A65-64B84E42DB03}" type="presParOf" srcId="{93D9F33E-17CC-49EE-ADE6-4A88A8895958}" destId="{6AAB12B6-AB81-4359-B6EE-8B0FB268AA78}" srcOrd="0" destOrd="0" presId="urn:microsoft.com/office/officeart/2005/8/layout/orgChart1"/>
    <dgm:cxn modelId="{641C45F3-B4FF-418A-86A6-0F9591E90CB9}" type="presParOf" srcId="{93D9F33E-17CC-49EE-ADE6-4A88A8895958}" destId="{0235770E-514B-41DB-B6A8-2DCB5CFEF5DB}" srcOrd="1" destOrd="0" presId="urn:microsoft.com/office/officeart/2005/8/layout/orgChart1"/>
    <dgm:cxn modelId="{7DCFDC15-9476-422C-9DE8-C11087F21978}" type="presParOf" srcId="{0235770E-514B-41DB-B6A8-2DCB5CFEF5DB}" destId="{6E4FD0C5-26C7-49F8-856D-B96E0AF93BAE}" srcOrd="0" destOrd="0" presId="urn:microsoft.com/office/officeart/2005/8/layout/orgChart1"/>
    <dgm:cxn modelId="{40084DFE-5485-4356-9CD8-CD6931D43BB1}" type="presParOf" srcId="{6E4FD0C5-26C7-49F8-856D-B96E0AF93BAE}" destId="{F3544BDA-EBC0-44E0-85AB-EBCD5499EA25}" srcOrd="0" destOrd="0" presId="urn:microsoft.com/office/officeart/2005/8/layout/orgChart1"/>
    <dgm:cxn modelId="{EBF4C7CD-D332-463D-ADAD-B9B45A9AA84D}" type="presParOf" srcId="{6E4FD0C5-26C7-49F8-856D-B96E0AF93BAE}" destId="{B6C97332-0B70-4774-8BFF-121160FEF6A6}" srcOrd="1" destOrd="0" presId="urn:microsoft.com/office/officeart/2005/8/layout/orgChart1"/>
    <dgm:cxn modelId="{DE9E4005-5BD7-4641-95F4-03D28A6DFAEF}" type="presParOf" srcId="{0235770E-514B-41DB-B6A8-2DCB5CFEF5DB}" destId="{AB2FEAB5-F566-4817-BFB9-E2BE5412E3F9}" srcOrd="1" destOrd="0" presId="urn:microsoft.com/office/officeart/2005/8/layout/orgChart1"/>
    <dgm:cxn modelId="{7AF34354-E7AF-4D43-BEC4-A33BD3998C58}" type="presParOf" srcId="{0235770E-514B-41DB-B6A8-2DCB5CFEF5DB}" destId="{843757BC-FF8B-46AE-A69C-013E069CF5D5}" srcOrd="2" destOrd="0" presId="urn:microsoft.com/office/officeart/2005/8/layout/orgChart1"/>
    <dgm:cxn modelId="{5F62E175-FC3E-473B-8C4B-3319EBB2AD9D}" type="presParOf" srcId="{93D9F33E-17CC-49EE-ADE6-4A88A8895958}" destId="{DA2EBD5C-6845-4BAA-BA1A-CB414BD53999}" srcOrd="2" destOrd="0" presId="urn:microsoft.com/office/officeart/2005/8/layout/orgChart1"/>
    <dgm:cxn modelId="{55810EA2-6CF3-4BB1-9230-07841D405F2C}" type="presParOf" srcId="{93D9F33E-17CC-49EE-ADE6-4A88A8895958}" destId="{021D1238-899E-419D-BE4E-5C214F3E4CE1}" srcOrd="3" destOrd="0" presId="urn:microsoft.com/office/officeart/2005/8/layout/orgChart1"/>
    <dgm:cxn modelId="{95C8E851-D4F0-458F-BE4D-AA7E6810266E}" type="presParOf" srcId="{021D1238-899E-419D-BE4E-5C214F3E4CE1}" destId="{E99FFC4D-A926-4F46-9E5D-7612489090F9}" srcOrd="0" destOrd="0" presId="urn:microsoft.com/office/officeart/2005/8/layout/orgChart1"/>
    <dgm:cxn modelId="{74822D26-FB6E-45D7-BA16-E59D11C109B1}" type="presParOf" srcId="{E99FFC4D-A926-4F46-9E5D-7612489090F9}" destId="{C398E13E-034B-45AC-88FB-D6DBA4442ED3}" srcOrd="0" destOrd="0" presId="urn:microsoft.com/office/officeart/2005/8/layout/orgChart1"/>
    <dgm:cxn modelId="{936C5E21-2D44-4A8E-80DE-E0A42DFF9E62}" type="presParOf" srcId="{E99FFC4D-A926-4F46-9E5D-7612489090F9}" destId="{7A39D5FD-DD90-40F8-8A7F-37B40A02BFEC}" srcOrd="1" destOrd="0" presId="urn:microsoft.com/office/officeart/2005/8/layout/orgChart1"/>
    <dgm:cxn modelId="{807124D8-FB67-4A9B-BC4E-2C744D9DD88B}" type="presParOf" srcId="{021D1238-899E-419D-BE4E-5C214F3E4CE1}" destId="{EDA8B681-CC36-4B58-9BFF-68C572A1D2A3}" srcOrd="1" destOrd="0" presId="urn:microsoft.com/office/officeart/2005/8/layout/orgChart1"/>
    <dgm:cxn modelId="{1C1DDEFD-22D7-46BB-AA2C-D62110A42759}" type="presParOf" srcId="{021D1238-899E-419D-BE4E-5C214F3E4CE1}" destId="{37633F90-9C55-482F-9558-F5BB87BA485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2EBD5C-6845-4BAA-BA1A-CB414BD53999}">
      <dsp:nvSpPr>
        <dsp:cNvPr id="0" name=""/>
        <dsp:cNvSpPr/>
      </dsp:nvSpPr>
      <dsp:spPr>
        <a:xfrm>
          <a:off x="4482145" y="1199739"/>
          <a:ext cx="201136" cy="13159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15904"/>
              </a:lnTo>
              <a:lnTo>
                <a:pt x="201136" y="131590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AB12B6-AB81-4359-B6EE-8B0FB268AA78}">
      <dsp:nvSpPr>
        <dsp:cNvPr id="0" name=""/>
        <dsp:cNvSpPr/>
      </dsp:nvSpPr>
      <dsp:spPr>
        <a:xfrm>
          <a:off x="3761724" y="1199739"/>
          <a:ext cx="720420" cy="533384"/>
        </a:xfrm>
        <a:custGeom>
          <a:avLst/>
          <a:gdLst/>
          <a:ahLst/>
          <a:cxnLst/>
          <a:rect l="0" t="0" r="0" b="0"/>
          <a:pathLst>
            <a:path>
              <a:moveTo>
                <a:pt x="720420" y="0"/>
              </a:moveTo>
              <a:lnTo>
                <a:pt x="720420" y="533384"/>
              </a:lnTo>
              <a:lnTo>
                <a:pt x="0" y="53338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967320-319A-4673-9F9F-6BC1F1EBADD3}">
      <dsp:nvSpPr>
        <dsp:cNvPr id="0" name=""/>
        <dsp:cNvSpPr/>
      </dsp:nvSpPr>
      <dsp:spPr>
        <a:xfrm>
          <a:off x="4482145" y="1199739"/>
          <a:ext cx="2799940" cy="31706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63839"/>
              </a:lnTo>
              <a:lnTo>
                <a:pt x="2799940" y="2963839"/>
              </a:lnTo>
              <a:lnTo>
                <a:pt x="2799940" y="3170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4DE2D2-6D37-4C29-87B8-1FE237260DB3}">
      <dsp:nvSpPr>
        <dsp:cNvPr id="0" name=""/>
        <dsp:cNvSpPr/>
      </dsp:nvSpPr>
      <dsp:spPr>
        <a:xfrm>
          <a:off x="1969223" y="5048951"/>
          <a:ext cx="2838946" cy="97742"/>
        </a:xfrm>
        <a:custGeom>
          <a:avLst/>
          <a:gdLst/>
          <a:ahLst/>
          <a:cxnLst/>
          <a:rect l="0" t="0" r="0" b="0"/>
          <a:pathLst>
            <a:path>
              <a:moveTo>
                <a:pt x="2838946" y="0"/>
              </a:moveTo>
              <a:lnTo>
                <a:pt x="2838946" y="97742"/>
              </a:lnTo>
              <a:lnTo>
                <a:pt x="0" y="9774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CD014-E986-4A9F-AB93-74E038CB1351}">
      <dsp:nvSpPr>
        <dsp:cNvPr id="0" name=""/>
        <dsp:cNvSpPr/>
      </dsp:nvSpPr>
      <dsp:spPr>
        <a:xfrm>
          <a:off x="4482145" y="1199739"/>
          <a:ext cx="326024" cy="25825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75789"/>
              </a:lnTo>
              <a:lnTo>
                <a:pt x="326024" y="2375789"/>
              </a:lnTo>
              <a:lnTo>
                <a:pt x="326024" y="25825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4FFBD6-9034-4411-8032-9D16418BF5DD}">
      <dsp:nvSpPr>
        <dsp:cNvPr id="0" name=""/>
        <dsp:cNvSpPr/>
      </dsp:nvSpPr>
      <dsp:spPr>
        <a:xfrm>
          <a:off x="2388368" y="1199739"/>
          <a:ext cx="2093776" cy="2021920"/>
        </a:xfrm>
        <a:custGeom>
          <a:avLst/>
          <a:gdLst/>
          <a:ahLst/>
          <a:cxnLst/>
          <a:rect l="0" t="0" r="0" b="0"/>
          <a:pathLst>
            <a:path>
              <a:moveTo>
                <a:pt x="2093776" y="0"/>
              </a:moveTo>
              <a:lnTo>
                <a:pt x="2093776" y="1815152"/>
              </a:lnTo>
              <a:lnTo>
                <a:pt x="0" y="1815152"/>
              </a:lnTo>
              <a:lnTo>
                <a:pt x="0" y="20219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16678D-6F0F-401E-B856-F19FCDCF3893}">
      <dsp:nvSpPr>
        <dsp:cNvPr id="0" name=""/>
        <dsp:cNvSpPr/>
      </dsp:nvSpPr>
      <dsp:spPr>
        <a:xfrm>
          <a:off x="3522788" y="0"/>
          <a:ext cx="1918712" cy="1199739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Executive Committee</a:t>
          </a:r>
        </a:p>
      </dsp:txBody>
      <dsp:txXfrm>
        <a:off x="3522788" y="0"/>
        <a:ext cx="1918712" cy="1199739"/>
      </dsp:txXfrm>
    </dsp:sp>
    <dsp:sp modelId="{3A692123-1C33-4BD4-ABA8-B784A43553F3}">
      <dsp:nvSpPr>
        <dsp:cNvPr id="0" name=""/>
        <dsp:cNvSpPr/>
      </dsp:nvSpPr>
      <dsp:spPr>
        <a:xfrm>
          <a:off x="1267289" y="3221660"/>
          <a:ext cx="2242157" cy="850123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Group facilitator </a:t>
          </a:r>
        </a:p>
      </dsp:txBody>
      <dsp:txXfrm>
        <a:off x="1267289" y="3221660"/>
        <a:ext cx="2242157" cy="850123"/>
      </dsp:txXfrm>
    </dsp:sp>
    <dsp:sp modelId="{6A049915-911E-4080-AD25-0312FE8DA9CE}">
      <dsp:nvSpPr>
        <dsp:cNvPr id="0" name=""/>
        <dsp:cNvSpPr/>
      </dsp:nvSpPr>
      <dsp:spPr>
        <a:xfrm>
          <a:off x="3836535" y="3782298"/>
          <a:ext cx="1943269" cy="1266653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Senior Volunteer </a:t>
          </a:r>
        </a:p>
      </dsp:txBody>
      <dsp:txXfrm>
        <a:off x="3836535" y="3782298"/>
        <a:ext cx="1943269" cy="1266653"/>
      </dsp:txXfrm>
    </dsp:sp>
    <dsp:sp modelId="{2C16DDE0-01D0-4A76-95D6-237C0F0CC710}">
      <dsp:nvSpPr>
        <dsp:cNvPr id="0" name=""/>
        <dsp:cNvSpPr/>
      </dsp:nvSpPr>
      <dsp:spPr>
        <a:xfrm>
          <a:off x="0" y="4654388"/>
          <a:ext cx="1969223" cy="984611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Volunteer Counsellors </a:t>
          </a:r>
        </a:p>
      </dsp:txBody>
      <dsp:txXfrm>
        <a:off x="0" y="4654388"/>
        <a:ext cx="1969223" cy="984611"/>
      </dsp:txXfrm>
    </dsp:sp>
    <dsp:sp modelId="{7DC84ECA-02AF-4620-86C3-0D3B13A390C6}">
      <dsp:nvSpPr>
        <dsp:cNvPr id="0" name=""/>
        <dsp:cNvSpPr/>
      </dsp:nvSpPr>
      <dsp:spPr>
        <a:xfrm>
          <a:off x="6272838" y="4370347"/>
          <a:ext cx="2018493" cy="1293425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Volunteer</a:t>
          </a:r>
          <a:r>
            <a:rPr lang="en-GB" sz="2500" kern="1200" dirty="0"/>
            <a:t> </a:t>
          </a:r>
        </a:p>
      </dsp:txBody>
      <dsp:txXfrm>
        <a:off x="6272838" y="4370347"/>
        <a:ext cx="2018493" cy="1293425"/>
      </dsp:txXfrm>
    </dsp:sp>
    <dsp:sp modelId="{F3544BDA-EBC0-44E0-85AB-EBCD5499EA25}">
      <dsp:nvSpPr>
        <dsp:cNvPr id="0" name=""/>
        <dsp:cNvSpPr/>
      </dsp:nvSpPr>
      <dsp:spPr>
        <a:xfrm>
          <a:off x="1722751" y="1477587"/>
          <a:ext cx="2038973" cy="511072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Director</a:t>
          </a:r>
        </a:p>
      </dsp:txBody>
      <dsp:txXfrm>
        <a:off x="1722751" y="1477587"/>
        <a:ext cx="2038973" cy="511072"/>
      </dsp:txXfrm>
    </dsp:sp>
    <dsp:sp modelId="{C398E13E-034B-45AC-88FB-D6DBA4442ED3}">
      <dsp:nvSpPr>
        <dsp:cNvPr id="0" name=""/>
        <dsp:cNvSpPr/>
      </dsp:nvSpPr>
      <dsp:spPr>
        <a:xfrm>
          <a:off x="4683281" y="2042213"/>
          <a:ext cx="2042931" cy="946861"/>
        </a:xfrm>
        <a:prstGeom prst="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Centre Manager </a:t>
          </a:r>
        </a:p>
      </dsp:txBody>
      <dsp:txXfrm>
        <a:off x="4683281" y="2042213"/>
        <a:ext cx="2042931" cy="946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5/4/2020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346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14.png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data-protection-act-2018-overview" TargetMode="External"/><Relationship Id="rId7" Type="http://schemas.openxmlformats.org/officeDocument/2006/relationships/hyperlink" Target="https://www.mind.org.uk/about-us/what-we-do/our-mission/" TargetMode="External"/><Relationship Id="rId2" Type="http://schemas.openxmlformats.org/officeDocument/2006/relationships/hyperlink" Target="https://freshmurals.co.uk/2019/02/15/mind-swansea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.org.uk/about-us/local-minds/" TargetMode="External"/><Relationship Id="rId5" Type="http://schemas.openxmlformats.org/officeDocument/2006/relationships/hyperlink" Target="https://www.mind.org.uk/about-us/how-we-raise-and-spend-our-money/" TargetMode="External"/><Relationship Id="rId4" Type="http://schemas.openxmlformats.org/officeDocument/2006/relationships/hyperlink" Target="https://www.mind.org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7933" y="2051695"/>
            <a:ext cx="8649738" cy="2897651"/>
          </a:xfrm>
        </p:spPr>
        <p:txBody>
          <a:bodyPr>
            <a:normAutofit/>
          </a:bodyPr>
          <a:lstStyle/>
          <a:p>
            <a:pPr algn="l"/>
            <a:r>
              <a:rPr lang="en-US" sz="3200" dirty="0"/>
              <a:t>The </a:t>
            </a:r>
            <a:r>
              <a:rPr lang="en-GB" sz="3200" dirty="0"/>
              <a:t>philosophy, culture and economic boundaries of an organisation</a:t>
            </a:r>
            <a:br>
              <a:rPr lang="en-GB" sz="3200" dirty="0"/>
            </a:br>
            <a:br>
              <a:rPr lang="en-GB" sz="3200" dirty="0"/>
            </a:br>
            <a:r>
              <a:rPr lang="en-US" sz="2400" dirty="0"/>
              <a:t>Professional Relationships</a:t>
            </a:r>
            <a:r>
              <a:rPr lang="en-GB" sz="2400" dirty="0"/>
              <a:t>  </a:t>
            </a:r>
            <a:br>
              <a:rPr lang="en-GB" sz="2400" dirty="0"/>
            </a:br>
            <a:r>
              <a:rPr lang="en-GB" sz="2400" dirty="0"/>
              <a:t>Rachel Walters-Jones </a:t>
            </a:r>
            <a:br>
              <a:rPr lang="en-GB" sz="2400" dirty="0"/>
            </a:br>
            <a:r>
              <a:rPr lang="en-GB" sz="2400" dirty="0"/>
              <a:t>1809488</a:t>
            </a:r>
            <a:endParaRPr lang="en-US" sz="3200" dirty="0"/>
          </a:p>
        </p:txBody>
      </p:sp>
      <p:sp>
        <p:nvSpPr>
          <p:cNvPr id="95" name="Rectangle 91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949D8D-8E17-4DBF-BEA8-13C57BF6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C6FC45-D4D9-4025-91DA-272D318D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284212-C175-4C82-B112-A5208F70C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809" y="393365"/>
            <a:ext cx="7328969" cy="6059273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4804D-2A60-4BD4-8C67-C150DD8F7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58A36-E36A-44C1-9A35-8C0058382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047875"/>
            <a:ext cx="6583434" cy="3987165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Mind – for better mental health</a:t>
            </a:r>
          </a:p>
          <a:p>
            <a:r>
              <a:rPr lang="en-GB" sz="1800" dirty="0"/>
              <a:t>Swansea Mind </a:t>
            </a:r>
          </a:p>
          <a:p>
            <a:r>
              <a:rPr lang="en-GB" sz="1800" dirty="0"/>
              <a:t>Who is Who </a:t>
            </a:r>
          </a:p>
          <a:p>
            <a:r>
              <a:rPr lang="en-GB" sz="1800" dirty="0"/>
              <a:t>Philosophy </a:t>
            </a:r>
          </a:p>
          <a:p>
            <a:r>
              <a:rPr lang="en-GB" sz="1800" dirty="0"/>
              <a:t>Culture </a:t>
            </a:r>
          </a:p>
          <a:p>
            <a:r>
              <a:rPr lang="en-GB" sz="1800" dirty="0"/>
              <a:t>Expectations </a:t>
            </a:r>
          </a:p>
          <a:p>
            <a:r>
              <a:rPr lang="en-GB" sz="1800" dirty="0"/>
              <a:t>Economic Boundaries </a:t>
            </a:r>
          </a:p>
          <a:p>
            <a:r>
              <a:rPr lang="en-GB" sz="1800" dirty="0"/>
              <a:t>Policies and Procedures </a:t>
            </a:r>
          </a:p>
          <a:p>
            <a:r>
              <a:rPr lang="en-GB" sz="1800" dirty="0"/>
              <a:t>Critical Evaluations </a:t>
            </a:r>
          </a:p>
          <a:p>
            <a:r>
              <a:rPr lang="en-GB" sz="1800" dirty="0"/>
              <a:t>Conclusion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9EC706-8928-4DFD-8084-35D599EB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B11F60-DAED-4290-A196-DAFEFFC89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6985" y="2224963"/>
            <a:ext cx="3809958" cy="1676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275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898E1-4C4E-451E-AB5C-4A96F48FF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02712"/>
            <a:ext cx="5813301" cy="5750597"/>
          </a:xfrm>
        </p:spPr>
        <p:txBody>
          <a:bodyPr>
            <a:normAutofit fontScale="70000" lnSpcReduction="20000"/>
          </a:bodyPr>
          <a:lstStyle/>
          <a:p>
            <a:r>
              <a:rPr lang="en-GB" sz="2600" dirty="0"/>
              <a:t>Mind are a leading mental health charity in Wales and England.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National Mind is based in London and Mind Cymru are based in Cardiff.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Neither directly provide mental health services. 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They both support the running of the ‘local Mind’ services. 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There are 150 local Mind charities in the network which provide direct services to the community. </a:t>
            </a:r>
          </a:p>
          <a:p>
            <a:pPr marL="0" indent="0" algn="r">
              <a:buNone/>
            </a:pPr>
            <a:endParaRPr lang="en-GB" sz="1700" dirty="0"/>
          </a:p>
          <a:p>
            <a:pPr marL="0" indent="0" algn="r">
              <a:buNone/>
            </a:pPr>
            <a:endParaRPr lang="en-GB" sz="2300" dirty="0"/>
          </a:p>
          <a:p>
            <a:pPr marL="0" indent="0" algn="r">
              <a:buNone/>
            </a:pPr>
            <a:r>
              <a:rPr lang="en-GB" sz="2300" dirty="0"/>
              <a:t>(Mind, 2020)</a:t>
            </a:r>
            <a:endParaRPr lang="en-GB" sz="20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87BC06-64FF-4AF7-94C1-43F60C5862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6230" y="1768626"/>
            <a:ext cx="4452375" cy="33442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1F80B5-FC7C-4443-BFE0-2E784E2DEE4F}"/>
              </a:ext>
            </a:extLst>
          </p:cNvPr>
          <p:cNvSpPr txBox="1"/>
          <p:nvPr/>
        </p:nvSpPr>
        <p:spPr>
          <a:xfrm>
            <a:off x="6161103" y="630610"/>
            <a:ext cx="29118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Overview </a:t>
            </a:r>
          </a:p>
        </p:txBody>
      </p:sp>
    </p:spTree>
    <p:extLst>
      <p:ext uri="{BB962C8B-B14F-4D97-AF65-F5344CB8AC3E}">
        <p14:creationId xmlns:p14="http://schemas.microsoft.com/office/powerpoint/2010/main" val="4279569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C0EA98A-CEA1-4DEB-A709-E9E10336062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9251" r="9251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987E7FE-F115-46B9-A200-91D32FB41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8823" y="1306823"/>
            <a:ext cx="3144774" cy="696849"/>
          </a:xfrm>
        </p:spPr>
        <p:txBody>
          <a:bodyPr/>
          <a:lstStyle/>
          <a:p>
            <a:r>
              <a:rPr lang="en-GB" dirty="0"/>
              <a:t>Swansea Mind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49FD3F-4F4D-43EC-8DE5-CAC30C71C5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26330" y="2296635"/>
            <a:ext cx="3498726" cy="325454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General Information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Peer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Self Help Groups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Counselling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4A77F2-9A31-4D56-99D0-1864A1C80C05}"/>
              </a:ext>
            </a:extLst>
          </p:cNvPr>
          <p:cNvSpPr txBox="1"/>
          <p:nvPr/>
        </p:nvSpPr>
        <p:spPr>
          <a:xfrm>
            <a:off x="9368901" y="6156665"/>
            <a:ext cx="27698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(Swansea Mind, no date)</a:t>
            </a:r>
          </a:p>
        </p:txBody>
      </p:sp>
    </p:spTree>
    <p:extLst>
      <p:ext uri="{BB962C8B-B14F-4D97-AF65-F5344CB8AC3E}">
        <p14:creationId xmlns:p14="http://schemas.microsoft.com/office/powerpoint/2010/main" val="1240293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EA4B7-9A21-4320-9ABE-2667807FE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938" y="473918"/>
            <a:ext cx="3301014" cy="839977"/>
          </a:xfrm>
        </p:spPr>
        <p:txBody>
          <a:bodyPr/>
          <a:lstStyle/>
          <a:p>
            <a:r>
              <a:rPr lang="en-GB" dirty="0"/>
              <a:t>Who is Who?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1E38681-D7DB-4B34-B459-917A575C3D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688837"/>
              </p:ext>
            </p:extLst>
          </p:nvPr>
        </p:nvGraphicFramePr>
        <p:xfrm>
          <a:off x="1438183" y="473918"/>
          <a:ext cx="9037467" cy="5682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EBAD7E-23EB-4257-A40B-B301E3C73D26}"/>
              </a:ext>
            </a:extLst>
          </p:cNvPr>
          <p:cNvSpPr txBox="1"/>
          <p:nvPr/>
        </p:nvSpPr>
        <p:spPr>
          <a:xfrm>
            <a:off x="9368901" y="6156665"/>
            <a:ext cx="27698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(Swansea Mind, no date)</a:t>
            </a:r>
          </a:p>
        </p:txBody>
      </p:sp>
    </p:spTree>
    <p:extLst>
      <p:ext uri="{BB962C8B-B14F-4D97-AF65-F5344CB8AC3E}">
        <p14:creationId xmlns:p14="http://schemas.microsoft.com/office/powerpoint/2010/main" val="1130290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47E6B-6EE5-417F-8A03-824DF593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095628"/>
            <a:ext cx="2477581" cy="816441"/>
          </a:xfrm>
        </p:spPr>
        <p:txBody>
          <a:bodyPr anchor="b">
            <a:normAutofit/>
          </a:bodyPr>
          <a:lstStyle/>
          <a:p>
            <a:r>
              <a:rPr lang="en-GB" sz="3600" dirty="0"/>
              <a:t>Philosophy</a:t>
            </a:r>
            <a:r>
              <a:rPr lang="en-GB" sz="2800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8C2A2-237C-48E4-AF1E-31AC89636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912069"/>
            <a:ext cx="2616201" cy="45328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“We won’t give up until everyone experiencing a mental health problem gets both support and respect”</a:t>
            </a:r>
          </a:p>
          <a:p>
            <a:pPr marL="0" indent="0" algn="r">
              <a:buNone/>
            </a:pP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(Swansea Mind, no date)</a:t>
            </a: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350D0E-CD6D-4841-8D0A-B7793A07E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9908" y="882398"/>
            <a:ext cx="6796905" cy="5121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508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3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9" name="Rectangle 27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40" name="Rectangle 29">
            <a:extLst>
              <a:ext uri="{FF2B5EF4-FFF2-40B4-BE49-F238E27FC236}">
                <a16:creationId xmlns:a16="http://schemas.microsoft.com/office/drawing/2014/main" id="{AEE537B6-098D-494F-9A54-F22CD0977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31">
            <a:extLst>
              <a:ext uri="{FF2B5EF4-FFF2-40B4-BE49-F238E27FC236}">
                <a16:creationId xmlns:a16="http://schemas.microsoft.com/office/drawing/2014/main" id="{07328FD4-8F4F-45D0-B179-C09F34FF8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082" y="407588"/>
            <a:ext cx="5532146" cy="6066184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42" name="Rectangle 33">
            <a:extLst>
              <a:ext uri="{FF2B5EF4-FFF2-40B4-BE49-F238E27FC236}">
                <a16:creationId xmlns:a16="http://schemas.microsoft.com/office/drawing/2014/main" id="{4D22A8B8-E29F-4EB2-95D4-3C24EF234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51EF9F5-BAA7-45A5-BD84-F3184FCED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E7B3762-0DB4-4F9F-9AE2-75180FB92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2140" y="284929"/>
            <a:ext cx="3466787" cy="11961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Goals….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019CF2-CD74-4A03-80CB-EB39F04F30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65859" y="887096"/>
            <a:ext cx="5305169" cy="49160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/>
              <a:t>    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Staying well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Empowering choice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Improving services and support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Enabling social participation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Removing inequality of opportunity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 err="1"/>
              <a:t>Organisational</a:t>
            </a:r>
            <a:r>
              <a:rPr lang="en-US" sz="2000" b="1" dirty="0"/>
              <a:t> excellence</a:t>
            </a:r>
          </a:p>
          <a:p>
            <a:pPr>
              <a:lnSpc>
                <a:spcPct val="100000"/>
              </a:lnSpc>
            </a:pPr>
            <a:endParaRPr lang="en-US" b="1" dirty="0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4B19DC-B21A-43DD-9627-7D5CACE80B3E}"/>
              </a:ext>
            </a:extLst>
          </p:cNvPr>
          <p:cNvSpPr txBox="1"/>
          <p:nvPr/>
        </p:nvSpPr>
        <p:spPr>
          <a:xfrm>
            <a:off x="9145805" y="4476130"/>
            <a:ext cx="251031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algn="r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Open </a:t>
            </a:r>
          </a:p>
          <a:p>
            <a:pPr indent="-182880" algn="r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Together </a:t>
            </a:r>
          </a:p>
          <a:p>
            <a:pPr indent="-182880" algn="r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Responsive </a:t>
            </a:r>
          </a:p>
          <a:p>
            <a:pPr indent="-182880" algn="r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Independent </a:t>
            </a:r>
          </a:p>
          <a:p>
            <a:pPr indent="-182880" algn="r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000" b="1" dirty="0"/>
              <a:t>Unstoppable 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A517B5-66D7-4C57-8F11-3663928793EB}"/>
              </a:ext>
            </a:extLst>
          </p:cNvPr>
          <p:cNvSpPr txBox="1"/>
          <p:nvPr/>
        </p:nvSpPr>
        <p:spPr>
          <a:xfrm>
            <a:off x="9360453" y="3815750"/>
            <a:ext cx="2510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…and Values</a:t>
            </a:r>
          </a:p>
        </p:txBody>
      </p:sp>
      <p:pic>
        <p:nvPicPr>
          <p:cNvPr id="18" name="Picture 17" descr="A picture containing computer, sitting, monitor, laptop&#10;&#10;Description automatically generated">
            <a:extLst>
              <a:ext uri="{FF2B5EF4-FFF2-40B4-BE49-F238E27FC236}">
                <a16:creationId xmlns:a16="http://schemas.microsoft.com/office/drawing/2014/main" id="{CF865BAE-EB17-464B-B5AC-91B6FA474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156" y="1778436"/>
            <a:ext cx="4411938" cy="332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526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F9BA3-E771-41F5-9324-5835D66FD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Culture </a:t>
            </a:r>
          </a:p>
        </p:txBody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6C7D5D-FED2-4972-8C12-C5620F787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969" y="1406926"/>
            <a:ext cx="3850840" cy="38985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884BB-8984-4849-A77F-D3A69DDB3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5486" y="2373547"/>
            <a:ext cx="5737934" cy="378198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Who – The service users/clients </a:t>
            </a:r>
          </a:p>
          <a:p>
            <a:r>
              <a:rPr lang="en-GB" sz="2400" dirty="0"/>
              <a:t>What  - Four Services </a:t>
            </a:r>
          </a:p>
          <a:p>
            <a:r>
              <a:rPr lang="en-GB" sz="2400" dirty="0"/>
              <a:t>How – Everyone can refer </a:t>
            </a:r>
          </a:p>
          <a:p>
            <a:r>
              <a:rPr lang="en-GB" sz="2400" dirty="0"/>
              <a:t>When – A waiting list for counselling 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1600" dirty="0"/>
              <a:t>                                              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E6388E-5551-42B5-B0D5-C16D58E78D59}"/>
              </a:ext>
            </a:extLst>
          </p:cNvPr>
          <p:cNvSpPr txBox="1"/>
          <p:nvPr/>
        </p:nvSpPr>
        <p:spPr>
          <a:xfrm>
            <a:off x="9368901" y="6156665"/>
            <a:ext cx="27698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(Swansea Mind, no date)</a:t>
            </a:r>
          </a:p>
        </p:txBody>
      </p:sp>
    </p:spTree>
    <p:extLst>
      <p:ext uri="{BB962C8B-B14F-4D97-AF65-F5344CB8AC3E}">
        <p14:creationId xmlns:p14="http://schemas.microsoft.com/office/powerpoint/2010/main" val="1406743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14BB2-B3F5-4445-910F-EB1A00B8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466489"/>
            <a:ext cx="3985491" cy="1145976"/>
          </a:xfrm>
        </p:spPr>
        <p:txBody>
          <a:bodyPr/>
          <a:lstStyle/>
          <a:p>
            <a:r>
              <a:rPr lang="en-GB" dirty="0"/>
              <a:t>Expectations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C88A09-3656-4D5C-9681-1D065EEAB400}"/>
              </a:ext>
            </a:extLst>
          </p:cNvPr>
          <p:cNvSpPr txBox="1"/>
          <p:nvPr/>
        </p:nvSpPr>
        <p:spPr>
          <a:xfrm>
            <a:off x="9397105" y="6139610"/>
            <a:ext cx="30983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(Swansea Mind, no date)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3382170A-4159-4B33-BD84-397C4A60F2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8027836"/>
              </p:ext>
            </p:extLst>
          </p:nvPr>
        </p:nvGraphicFramePr>
        <p:xfrm>
          <a:off x="1482570" y="1723471"/>
          <a:ext cx="8794074" cy="42693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26310">
                  <a:extLst>
                    <a:ext uri="{9D8B030D-6E8A-4147-A177-3AD203B41FA5}">
                      <a16:colId xmlns:a16="http://schemas.microsoft.com/office/drawing/2014/main" val="1146135377"/>
                    </a:ext>
                  </a:extLst>
                </a:gridCol>
                <a:gridCol w="4467764">
                  <a:extLst>
                    <a:ext uri="{9D8B030D-6E8A-4147-A177-3AD203B41FA5}">
                      <a16:colId xmlns:a16="http://schemas.microsoft.com/office/drawing/2014/main" val="1600169452"/>
                    </a:ext>
                  </a:extLst>
                </a:gridCol>
              </a:tblGrid>
              <a:tr h="422845">
                <a:tc>
                  <a:txBody>
                    <a:bodyPr/>
                    <a:lstStyle/>
                    <a:p>
                      <a:r>
                        <a:rPr lang="en-GB" dirty="0"/>
                        <a:t>Theirs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Counsellors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92091"/>
                  </a:ext>
                </a:extLst>
              </a:tr>
              <a:tr h="5489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Satisfactory References and DBS check                                                                 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Be provided with information on the organisation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5249601"/>
                  </a:ext>
                </a:extLst>
              </a:tr>
              <a:tr h="428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Member of the BACP or NCS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Be provided a counselling room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3212846"/>
                  </a:ext>
                </a:extLst>
              </a:tr>
              <a:tr h="5489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Passed ‘Fitness to Practice” on course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Assessments to be carried out prior to client allocation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965836"/>
                  </a:ext>
                </a:extLst>
              </a:tr>
              <a:tr h="428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Provide own insurance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Be provided appropriate referrals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6432529"/>
                  </a:ext>
                </a:extLst>
              </a:tr>
              <a:tr h="5489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Successfully pass an interview stage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Be provided a client contract amongst other forms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507466"/>
                  </a:ext>
                </a:extLst>
              </a:tr>
              <a:tr h="428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Provide own supervision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To be treated equally against policy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923665"/>
                  </a:ext>
                </a:extLst>
              </a:tr>
              <a:tr h="5489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Provide three 50 minute session a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Resolve problems, grievances or difficulties in a fair and just manner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070245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907C914-8ED3-4AFB-BC5A-6B0BE3057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5247" y="379836"/>
            <a:ext cx="2326353" cy="174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959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ectangle 68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99" name="Rectangle 70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9A3DE5-7564-4DB4-9ECC-4CAB7D8E0F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921" y="1691655"/>
            <a:ext cx="4414438" cy="3332901"/>
          </a:xfrm>
          <a:prstGeom prst="rect">
            <a:avLst/>
          </a:prstGeom>
        </p:spPr>
      </p:pic>
      <p:sp>
        <p:nvSpPr>
          <p:cNvPr id="53" name="Content Placeholder 7">
            <a:extLst>
              <a:ext uri="{FF2B5EF4-FFF2-40B4-BE49-F238E27FC236}">
                <a16:creationId xmlns:a16="http://schemas.microsoft.com/office/drawing/2014/main" id="{20CE6FDF-D281-4E4F-B232-B7B91FBB9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641" y="2450237"/>
            <a:ext cx="4957554" cy="3284555"/>
          </a:xfrm>
        </p:spPr>
        <p:txBody>
          <a:bodyPr>
            <a:normAutofit/>
          </a:bodyPr>
          <a:lstStyle/>
          <a:p>
            <a:r>
              <a:rPr lang="en-GB" sz="1800" dirty="0"/>
              <a:t>Independent </a:t>
            </a:r>
          </a:p>
          <a:p>
            <a:r>
              <a:rPr lang="en-GB" sz="1800" dirty="0"/>
              <a:t>No money from Pharmaceutical companies </a:t>
            </a:r>
          </a:p>
          <a:p>
            <a:r>
              <a:rPr lang="en-GB" sz="1800" dirty="0"/>
              <a:t>Sales in charity Shops </a:t>
            </a:r>
          </a:p>
          <a:p>
            <a:r>
              <a:rPr lang="en-GB" sz="1800" dirty="0"/>
              <a:t>Local Minds responsible for own funding </a:t>
            </a:r>
          </a:p>
          <a:p>
            <a:r>
              <a:rPr lang="en-GB" sz="1800" dirty="0"/>
              <a:t>Private organisations </a:t>
            </a:r>
          </a:p>
          <a:p>
            <a:r>
              <a:rPr lang="en-GB" sz="1800" dirty="0"/>
              <a:t>Events to raise awareness and donations</a:t>
            </a:r>
          </a:p>
          <a:p>
            <a:r>
              <a:rPr lang="en-GB" sz="1800" dirty="0"/>
              <a:t>Charge for counselling service </a:t>
            </a:r>
            <a:br>
              <a:rPr lang="en-GB" dirty="0"/>
            </a:br>
            <a:endParaRPr lang="en-GB" dirty="0"/>
          </a:p>
        </p:txBody>
      </p:sp>
      <p:sp>
        <p:nvSpPr>
          <p:cNvPr id="59" name="Title 1">
            <a:extLst>
              <a:ext uri="{FF2B5EF4-FFF2-40B4-BE49-F238E27FC236}">
                <a16:creationId xmlns:a16="http://schemas.microsoft.com/office/drawing/2014/main" id="{B1983E7C-FBD9-45FC-BB0F-B8BFFBE8C9D7}"/>
              </a:ext>
            </a:extLst>
          </p:cNvPr>
          <p:cNvSpPr txBox="1">
            <a:spLocks/>
          </p:cNvSpPr>
          <p:nvPr/>
        </p:nvSpPr>
        <p:spPr>
          <a:xfrm>
            <a:off x="885217" y="892220"/>
            <a:ext cx="5142721" cy="15580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dirty="0"/>
              <a:t>Economic Boundaries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A30A74-332F-4F22-A889-FA0D74325A9D}"/>
              </a:ext>
            </a:extLst>
          </p:cNvPr>
          <p:cNvSpPr txBox="1"/>
          <p:nvPr/>
        </p:nvSpPr>
        <p:spPr>
          <a:xfrm>
            <a:off x="10391740" y="6069204"/>
            <a:ext cx="17332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(Mind, 2020)</a:t>
            </a:r>
          </a:p>
        </p:txBody>
      </p:sp>
    </p:spTree>
    <p:extLst>
      <p:ext uri="{BB962C8B-B14F-4D97-AF65-F5344CB8AC3E}">
        <p14:creationId xmlns:p14="http://schemas.microsoft.com/office/powerpoint/2010/main" val="671240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E95A1-71AA-4CF8-9726-D76DAD987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634092"/>
            <a:ext cx="5391912" cy="1197448"/>
          </a:xfrm>
        </p:spPr>
        <p:txBody>
          <a:bodyPr/>
          <a:lstStyle/>
          <a:p>
            <a:r>
              <a:rPr lang="en-GB" dirty="0"/>
              <a:t>Structure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B7348-DD71-4077-A07C-1888AD132E91}"/>
              </a:ext>
            </a:extLst>
          </p:cNvPr>
          <p:cNvSpPr txBox="1"/>
          <p:nvPr/>
        </p:nvSpPr>
        <p:spPr>
          <a:xfrm>
            <a:off x="9368901" y="6156665"/>
            <a:ext cx="27698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(Swansea Mind, no date)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C7EC992-426C-4AEA-BBAA-F5F7367832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90427"/>
              </p:ext>
            </p:extLst>
          </p:nvPr>
        </p:nvGraphicFramePr>
        <p:xfrm>
          <a:off x="1595011" y="2229498"/>
          <a:ext cx="8591060" cy="352920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295530">
                  <a:extLst>
                    <a:ext uri="{9D8B030D-6E8A-4147-A177-3AD203B41FA5}">
                      <a16:colId xmlns:a16="http://schemas.microsoft.com/office/drawing/2014/main" val="1900101354"/>
                    </a:ext>
                  </a:extLst>
                </a:gridCol>
                <a:gridCol w="4295530">
                  <a:extLst>
                    <a:ext uri="{9D8B030D-6E8A-4147-A177-3AD203B41FA5}">
                      <a16:colId xmlns:a16="http://schemas.microsoft.com/office/drawing/2014/main" val="3052311009"/>
                    </a:ext>
                  </a:extLst>
                </a:gridCol>
              </a:tblGrid>
              <a:tr h="412505">
                <a:tc>
                  <a:txBody>
                    <a:bodyPr/>
                    <a:lstStyle/>
                    <a:p>
                      <a:r>
                        <a:rPr lang="en-GB" dirty="0"/>
                        <a:t>Policies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Procedures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949015"/>
                  </a:ext>
                </a:extLst>
              </a:tr>
              <a:tr h="418234">
                <a:tc>
                  <a:txBody>
                    <a:bodyPr/>
                    <a:lstStyle/>
                    <a:p>
                      <a:r>
                        <a:rPr lang="en-GB" dirty="0"/>
                        <a:t>Lone working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with administrator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5075767"/>
                  </a:ext>
                </a:extLst>
              </a:tr>
              <a:tr h="418234">
                <a:tc>
                  <a:txBody>
                    <a:bodyPr/>
                    <a:lstStyle/>
                    <a:p>
                      <a:r>
                        <a:rPr lang="en-GB" dirty="0"/>
                        <a:t>Adhere to organisational values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Maintain hour logs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453910"/>
                  </a:ext>
                </a:extLst>
              </a:tr>
              <a:tr h="418234">
                <a:tc>
                  <a:txBody>
                    <a:bodyPr/>
                    <a:lstStyle/>
                    <a:p>
                      <a:r>
                        <a:rPr lang="en-GB" dirty="0"/>
                        <a:t>Streamlining re. paperwork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Counsellors are to collect payment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49412"/>
                  </a:ext>
                </a:extLst>
              </a:tr>
              <a:tr h="721884">
                <a:tc>
                  <a:txBody>
                    <a:bodyPr/>
                    <a:lstStyle/>
                    <a:p>
                      <a:r>
                        <a:rPr lang="en-GB" dirty="0"/>
                        <a:t>Utilise supervisor ensuring safeguarding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 hour notice for cancellations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104360"/>
                  </a:ext>
                </a:extLst>
              </a:tr>
              <a:tr h="721884">
                <a:tc>
                  <a:txBody>
                    <a:bodyPr/>
                    <a:lstStyle/>
                    <a:p>
                      <a:r>
                        <a:rPr lang="en-GB" dirty="0"/>
                        <a:t>Confidentiality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Counsellors should remain committed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838216"/>
                  </a:ext>
                </a:extLst>
              </a:tr>
              <a:tr h="418234">
                <a:tc>
                  <a:txBody>
                    <a:bodyPr/>
                    <a:lstStyle/>
                    <a:p>
                      <a:r>
                        <a:rPr lang="en-GB" dirty="0"/>
                        <a:t>GDPR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53233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E6A2D43C-5E7C-4FFA-9DC7-36C227630B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6197" y="352037"/>
            <a:ext cx="2706859" cy="204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812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F89DF-0E1B-4877-9715-8DDF3F751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215" y="549192"/>
            <a:ext cx="4845728" cy="1070796"/>
          </a:xfrm>
        </p:spPr>
        <p:txBody>
          <a:bodyPr/>
          <a:lstStyle/>
          <a:p>
            <a:r>
              <a:rPr lang="en-GB" dirty="0"/>
              <a:t>Critical Evaluations </a:t>
            </a:r>
          </a:p>
        </p:txBody>
      </p:sp>
      <p:pic>
        <p:nvPicPr>
          <p:cNvPr id="8" name="Content Placeholder 7" descr="A close up of a logo&#10;&#10;Description automatically generated">
            <a:extLst>
              <a:ext uri="{FF2B5EF4-FFF2-40B4-BE49-F238E27FC236}">
                <a16:creationId xmlns:a16="http://schemas.microsoft.com/office/drawing/2014/main" id="{E4E5A2E5-742D-43D5-94BB-312F220C3B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53458" y="473317"/>
            <a:ext cx="2266950" cy="179070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0CE875-5BDD-42A6-9988-FA085391A05C}"/>
              </a:ext>
            </a:extLst>
          </p:cNvPr>
          <p:cNvSpPr txBox="1"/>
          <p:nvPr/>
        </p:nvSpPr>
        <p:spPr>
          <a:xfrm>
            <a:off x="571592" y="1799208"/>
            <a:ext cx="973732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Seven million people experience diagnosable depression and/or anxiety disorders in the UK every year (Robinson, 2014, p. 6)</a:t>
            </a:r>
          </a:p>
          <a:p>
            <a:r>
              <a:rPr lang="en-GB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BACP concerned about how commissioning in the NHS affects third sector counselling providers (Robinson, 2014, p. 7)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Lack of resources available in Swansea Mind due to funding</a:t>
            </a:r>
          </a:p>
          <a:p>
            <a:r>
              <a:rPr lang="en-GB" sz="2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Delivering more for less  is a real challenge for all non-profit organisations (Taylor, 2017, p. 26)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Opens opportunities to engage with those most at risk (Taylor, 2017, p. 26)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025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356AC998-9E50-4D2A-93F3-57284817E415}"/>
              </a:ext>
            </a:extLst>
          </p:cNvPr>
          <p:cNvSpPr txBox="1"/>
          <p:nvPr/>
        </p:nvSpPr>
        <p:spPr>
          <a:xfrm>
            <a:off x="791592" y="881109"/>
            <a:ext cx="10608816" cy="50957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41176B-C511-46E7-A0F7-E922D5635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11" y="1157498"/>
            <a:ext cx="3345402" cy="1079674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13" name="Content Placeholder 12" descr="A close up of a logo&#10;&#10;Description automatically generated">
            <a:extLst>
              <a:ext uri="{FF2B5EF4-FFF2-40B4-BE49-F238E27FC236}">
                <a16:creationId xmlns:a16="http://schemas.microsoft.com/office/drawing/2014/main" id="{B2E81C74-D261-4B3D-AE7D-0EEB391F09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21406" y="1541900"/>
            <a:ext cx="5861135" cy="4295489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12E6523-D3D3-4204-81D4-6C8024ABD818}"/>
              </a:ext>
            </a:extLst>
          </p:cNvPr>
          <p:cNvSpPr txBox="1"/>
          <p:nvPr/>
        </p:nvSpPr>
        <p:spPr>
          <a:xfrm>
            <a:off x="1217720" y="2535483"/>
            <a:ext cx="80949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National Mind and Swansea Mind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Run by Local people for local people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Small project, big philosophy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Everyone welcome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Funding is a challenge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Challenges into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237535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33371"/>
            <a:ext cx="12191980" cy="6858000"/>
          </a:xfrm>
          <a:prstGeom prst="rect">
            <a:avLst/>
          </a:prstGeom>
        </p:spPr>
      </p:pic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7515" y="1961100"/>
            <a:ext cx="8649738" cy="2897651"/>
          </a:xfrm>
        </p:spPr>
        <p:txBody>
          <a:bodyPr>
            <a:normAutofit/>
          </a:bodyPr>
          <a:lstStyle/>
          <a:p>
            <a:pPr algn="l"/>
            <a:r>
              <a:rPr lang="en-GB" sz="3200" dirty="0"/>
              <a:t>Thanks so much </a:t>
            </a:r>
            <a:br>
              <a:rPr lang="en-GB" sz="3200" dirty="0"/>
            </a:br>
            <a:br>
              <a:rPr lang="en-GB" sz="3200" dirty="0"/>
            </a:br>
            <a:r>
              <a:rPr lang="en-US" sz="2400" dirty="0"/>
              <a:t>Professional Relationships</a:t>
            </a:r>
            <a:r>
              <a:rPr lang="en-GB" sz="2400" dirty="0"/>
              <a:t>  </a:t>
            </a:r>
            <a:br>
              <a:rPr lang="en-GB" sz="2400" dirty="0"/>
            </a:br>
            <a:r>
              <a:rPr lang="en-GB" sz="2400" dirty="0"/>
              <a:t>1809488@student.uwtsd.ac.uk</a:t>
            </a:r>
            <a:endParaRPr lang="en-US" sz="3200" dirty="0"/>
          </a:p>
        </p:txBody>
      </p:sp>
      <p:sp>
        <p:nvSpPr>
          <p:cNvPr id="95" name="Rectangle 91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B4822DF4-0393-4F1C-B6DE-A7318CC678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8813" y="2500660"/>
            <a:ext cx="3778959" cy="170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003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C2EAB2-F9E7-47A4-96F0-8DCD51AF8DB9}"/>
              </a:ext>
            </a:extLst>
          </p:cNvPr>
          <p:cNvSpPr txBox="1"/>
          <p:nvPr/>
        </p:nvSpPr>
        <p:spPr>
          <a:xfrm>
            <a:off x="461639" y="1438184"/>
            <a:ext cx="1112372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err="1">
                <a:latin typeface="+mj-lt"/>
              </a:rPr>
              <a:t>FreshMurals</a:t>
            </a:r>
            <a:r>
              <a:rPr lang="en-GB" dirty="0">
                <a:latin typeface="+mj-lt"/>
              </a:rPr>
              <a:t> [Graffiti] (2019) </a:t>
            </a:r>
            <a:r>
              <a:rPr lang="en-GB" i="1" dirty="0">
                <a:latin typeface="+mj-lt"/>
              </a:rPr>
              <a:t>Swansea Mind.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2"/>
              </a:rPr>
              <a:t>https://freshmurals.co.uk/2019/02/15/mind-swansea/</a:t>
            </a:r>
            <a:r>
              <a:rPr lang="en-GB" dirty="0">
                <a:latin typeface="+mj-lt"/>
              </a:rPr>
              <a:t> (Accessed on: 4 May 2020). </a:t>
            </a:r>
          </a:p>
          <a:p>
            <a:endParaRPr lang="en-GB" dirty="0"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i="1" dirty="0">
                <a:latin typeface="+mj-lt"/>
              </a:rPr>
              <a:t> </a:t>
            </a:r>
            <a:r>
              <a:rPr lang="en-GB" dirty="0">
                <a:latin typeface="+mj-lt"/>
              </a:rPr>
              <a:t>GOV.UK (2018) </a:t>
            </a:r>
            <a:r>
              <a:rPr lang="en-GB" i="1" dirty="0">
                <a:latin typeface="+mj-lt"/>
              </a:rPr>
              <a:t>Data Protection Act 2018 Overview.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3"/>
              </a:rPr>
              <a:t>https://www.gov.uk/government/publications/data-protection-act-2018-overview</a:t>
            </a:r>
            <a:r>
              <a:rPr lang="en-GB" dirty="0">
                <a:latin typeface="+mj-lt"/>
              </a:rPr>
              <a:t> (Accessed on 6 May 2020).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+mj-lt"/>
              </a:rPr>
              <a:t>Mind (2020) </a:t>
            </a:r>
            <a:r>
              <a:rPr lang="en-GB" i="1" dirty="0">
                <a:latin typeface="+mj-lt"/>
              </a:rPr>
              <a:t>All Mind Images.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4"/>
              </a:rPr>
              <a:t>https://www.mind.org.uk/</a:t>
            </a:r>
            <a:r>
              <a:rPr lang="en-GB" dirty="0">
                <a:latin typeface="+mj-lt"/>
              </a:rPr>
              <a:t> (Accessed in 4 May 2020).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+mj-lt"/>
              </a:rPr>
              <a:t>Mind (2020) </a:t>
            </a:r>
            <a:r>
              <a:rPr lang="en-GB" i="1" dirty="0">
                <a:latin typeface="+mj-lt"/>
              </a:rPr>
              <a:t>How we Raise Our Money.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5"/>
              </a:rPr>
              <a:t>https://www.mind.org.uk/about-us/how-we-raise-and-spend-our-money/</a:t>
            </a:r>
            <a:r>
              <a:rPr lang="en-GB" dirty="0">
                <a:latin typeface="+mj-lt"/>
              </a:rPr>
              <a:t> (Accessed on 4 May 2020).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+mj-lt"/>
              </a:rPr>
              <a:t>Mind (2020) </a:t>
            </a:r>
            <a:r>
              <a:rPr lang="en-GB" i="1" dirty="0">
                <a:latin typeface="+mj-lt"/>
              </a:rPr>
              <a:t>Local Minds.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6"/>
              </a:rPr>
              <a:t>https://www.mind.org.uk/about-us/local-minds/</a:t>
            </a:r>
            <a:r>
              <a:rPr lang="en-GB" dirty="0">
                <a:latin typeface="+mj-lt"/>
              </a:rPr>
              <a:t> (Accessed on 4 May 2020).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+mj-lt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+mj-lt"/>
              </a:rPr>
              <a:t>Mind (2020) </a:t>
            </a:r>
            <a:r>
              <a:rPr lang="en-GB" i="1" dirty="0">
                <a:latin typeface="+mj-lt"/>
              </a:rPr>
              <a:t>Our Vision, Mission and Goals.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7"/>
              </a:rPr>
              <a:t>https://www.mind.org.uk/about-us/what-we-do/our-mission/</a:t>
            </a:r>
            <a:r>
              <a:rPr lang="en-GB" dirty="0">
                <a:latin typeface="+mj-lt"/>
              </a:rPr>
              <a:t> (Accessed on 4 May 2020).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4AE23B-8CB8-4A0D-825A-12BBB4209C43}"/>
              </a:ext>
            </a:extLst>
          </p:cNvPr>
          <p:cNvSpPr txBox="1"/>
          <p:nvPr/>
        </p:nvSpPr>
        <p:spPr>
          <a:xfrm>
            <a:off x="461639" y="452761"/>
            <a:ext cx="4172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Reference List -</a:t>
            </a:r>
          </a:p>
        </p:txBody>
      </p:sp>
    </p:spTree>
    <p:extLst>
      <p:ext uri="{BB962C8B-B14F-4D97-AF65-F5344CB8AC3E}">
        <p14:creationId xmlns:p14="http://schemas.microsoft.com/office/powerpoint/2010/main" val="36456661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15603-DBF3-4C7D-8240-4D24E6BDF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241" y="411775"/>
            <a:ext cx="9373340" cy="1088552"/>
          </a:xfrm>
        </p:spPr>
        <p:txBody>
          <a:bodyPr/>
          <a:lstStyle/>
          <a:p>
            <a:r>
              <a:rPr lang="en-GB" dirty="0"/>
              <a:t>Reference List 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1F191-F6FC-4B4F-84EC-B628C9F04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959" y="850037"/>
            <a:ext cx="11424082" cy="5157926"/>
          </a:xfrm>
        </p:spPr>
        <p:txBody>
          <a:bodyPr>
            <a:normAutofit lnSpcReduction="10000"/>
          </a:bodyPr>
          <a:lstStyle/>
          <a:p>
            <a:endParaRPr lang="en-GB" sz="2900" dirty="0"/>
          </a:p>
          <a:p>
            <a:endParaRPr lang="en-GB" sz="2900" dirty="0"/>
          </a:p>
          <a:p>
            <a:r>
              <a:rPr lang="en-GB" sz="1800" dirty="0">
                <a:latin typeface="+mj-lt"/>
              </a:rPr>
              <a:t>Robinson, L. (2014) ‘Commissioning and the Third Sector’, </a:t>
            </a:r>
            <a:r>
              <a:rPr lang="en-GB" sz="1800" i="1" dirty="0">
                <a:latin typeface="+mj-lt"/>
              </a:rPr>
              <a:t>Healthcare Counselling &amp; Psychotherapy Journal, </a:t>
            </a:r>
            <a:r>
              <a:rPr lang="en-GB" sz="1800" dirty="0">
                <a:latin typeface="+mj-lt"/>
              </a:rPr>
              <a:t>14(4), pp. 7-7. </a:t>
            </a:r>
          </a:p>
          <a:p>
            <a:r>
              <a:rPr lang="en-GB" sz="1800" dirty="0">
                <a:latin typeface="+mj-lt"/>
              </a:rPr>
              <a:t>Swansea Mind (no date)</a:t>
            </a:r>
            <a:r>
              <a:rPr lang="en-GB" sz="1800" i="1" dirty="0">
                <a:latin typeface="+mj-lt"/>
              </a:rPr>
              <a:t> Mind Counselling Agreement. </a:t>
            </a:r>
            <a:r>
              <a:rPr lang="en-GB" sz="1800" dirty="0">
                <a:latin typeface="+mj-lt"/>
              </a:rPr>
              <a:t>Unpublished. Quoted with Permission.</a:t>
            </a:r>
          </a:p>
          <a:p>
            <a:r>
              <a:rPr lang="en-GB" sz="1800" dirty="0">
                <a:latin typeface="+mj-lt"/>
              </a:rPr>
              <a:t>Swansea Mind (no date)</a:t>
            </a:r>
            <a:r>
              <a:rPr lang="en-GB" sz="1800" i="1" dirty="0">
                <a:latin typeface="+mj-lt"/>
              </a:rPr>
              <a:t> Volunteer Handbook Part 1: What Does Swansea Mind Do. </a:t>
            </a:r>
            <a:r>
              <a:rPr lang="en-GB" sz="1800" dirty="0">
                <a:latin typeface="+mj-lt"/>
              </a:rPr>
              <a:t>Unpublished. Quoted with Permission. </a:t>
            </a:r>
          </a:p>
          <a:p>
            <a:r>
              <a:rPr lang="en-GB" sz="1800" dirty="0">
                <a:latin typeface="+mj-lt"/>
              </a:rPr>
              <a:t>Swansea Mind (no date)</a:t>
            </a:r>
            <a:r>
              <a:rPr lang="en-GB" sz="1800" i="1" dirty="0">
                <a:latin typeface="+mj-lt"/>
              </a:rPr>
              <a:t> Volunteer Handbook Part 1: What Does Mind Do. </a:t>
            </a:r>
            <a:r>
              <a:rPr lang="en-GB" sz="1800" dirty="0">
                <a:latin typeface="+mj-lt"/>
              </a:rPr>
              <a:t>Unpublished. Quoted with Permission. </a:t>
            </a:r>
          </a:p>
          <a:p>
            <a:r>
              <a:rPr lang="en-GB" sz="1800" dirty="0">
                <a:latin typeface="+mj-lt"/>
              </a:rPr>
              <a:t>Swansea Mind (no date)</a:t>
            </a:r>
            <a:r>
              <a:rPr lang="en-GB" sz="1800" i="1" dirty="0">
                <a:latin typeface="+mj-lt"/>
              </a:rPr>
              <a:t> Volunteer Handbook Part 1: Who is Who in Swansea Mind. </a:t>
            </a:r>
            <a:r>
              <a:rPr lang="en-GB" sz="1800" dirty="0">
                <a:latin typeface="+mj-lt"/>
              </a:rPr>
              <a:t>Unpublished. Quoted with Permission.</a:t>
            </a:r>
          </a:p>
          <a:p>
            <a:r>
              <a:rPr lang="en-GB" sz="1800" dirty="0">
                <a:latin typeface="+mj-lt"/>
              </a:rPr>
              <a:t>Swansea Mind (no date)</a:t>
            </a:r>
            <a:r>
              <a:rPr lang="en-GB" sz="1800" i="1" dirty="0">
                <a:latin typeface="+mj-lt"/>
              </a:rPr>
              <a:t> Volunteer Handbook Part 2: Common Mental Health Issues. </a:t>
            </a:r>
            <a:r>
              <a:rPr lang="en-GB" sz="1800" dirty="0">
                <a:latin typeface="+mj-lt"/>
              </a:rPr>
              <a:t>Unpublished. Quoted with Permission.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65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2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6BCBFB-BBC7-42F1-95CD-058E172363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F91CDEB-92ED-41DC-BF33-2916A76876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901</Words>
  <Application>Microsoft Office PowerPoint</Application>
  <PresentationFormat>Widescreen</PresentationFormat>
  <Paragraphs>151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Avenir Next LT Pro</vt:lpstr>
      <vt:lpstr>Avenir Next LT Pro Light</vt:lpstr>
      <vt:lpstr>Calibri</vt:lpstr>
      <vt:lpstr>Courier New</vt:lpstr>
      <vt:lpstr>Garamond</vt:lpstr>
      <vt:lpstr>SavonVTI</vt:lpstr>
      <vt:lpstr>The philosophy, culture and economic boundaries of an organisation  Professional Relationships   Rachel Walters-Jones  1809488</vt:lpstr>
      <vt:lpstr>Content</vt:lpstr>
      <vt:lpstr>PowerPoint Presentation</vt:lpstr>
      <vt:lpstr>Swansea Mind </vt:lpstr>
      <vt:lpstr>Who is Who?</vt:lpstr>
      <vt:lpstr>Philosophy  </vt:lpstr>
      <vt:lpstr>Goals…. </vt:lpstr>
      <vt:lpstr>Culture </vt:lpstr>
      <vt:lpstr>Expectations </vt:lpstr>
      <vt:lpstr>PowerPoint Presentation</vt:lpstr>
      <vt:lpstr>Structure </vt:lpstr>
      <vt:lpstr>Critical Evaluations </vt:lpstr>
      <vt:lpstr>Conclusion </vt:lpstr>
      <vt:lpstr>Thanks so much   Professional Relationships   1809488@student.uwtsd.ac.uk</vt:lpstr>
      <vt:lpstr>PowerPoint Presentation</vt:lpstr>
      <vt:lpstr>Reference List 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2020-05-06T14:36:03Z</dcterms:created>
  <dcterms:modified xsi:type="dcterms:W3CDTF">2020-05-07T17:34:23Z</dcterms:modified>
</cp:coreProperties>
</file>