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5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72" r:id="rId7"/>
    <p:sldId id="270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AAE00E8-53F8-7861-EEB6-1D82581AB8D3}" v="662" dt="2026-03-14T16:20:22.419"/>
    <p1510:client id="{2A15DCE5-25A7-4468-72FD-EC8FBBDD3BA8}" v="52" dt="2026-03-14T16:24:13.158"/>
    <p1510:client id="{8C0863F6-80FB-22E5-7718-8B7093BCCB16}" v="215" dt="2026-03-14T14:21:03.887"/>
    <p1510:client id="{E887167B-F4E2-5563-0DCA-A4C81AE08DC9}" v="220" dt="2026-03-14T14:37:34.63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912C8C85-51F0-491E-9774-3900AFEF0FD7}" styleName="Light Style 2 –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284E427A-3D55-4303-BF80-6455036E1DE7}" styleName="Themed Style 1 –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08FB837D-C827-4EFA-A057-4D05807E0F7C}" styleName="Themed Style 1 –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5202B0CA-FC54-4496-8BCA-5EF66A818D29}" styleName="Dark Style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presProps" Target="presProps.xml" Id="rId13" /><Relationship Type="http://schemas.microsoft.com/office/2015/10/relationships/revisionInfo" Target="revisionInfo.xml" Id="rId18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notesMaster" Target="notesMasters/notesMaster1.xml" Id="rId12" /><Relationship Type="http://schemas.openxmlformats.org/officeDocument/2006/relationships/slide" Target="slides/slide1.xml" Id="rId2" /><Relationship Type="http://schemas.openxmlformats.org/officeDocument/2006/relationships/tableStyles" Target="tableStyles.xml" Id="rId16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slide" Target="slides/slide10.xml" Id="rId11" /><Relationship Type="http://schemas.openxmlformats.org/officeDocument/2006/relationships/slide" Target="slides/slide4.xml" Id="rId5" /><Relationship Type="http://schemas.openxmlformats.org/officeDocument/2006/relationships/theme" Target="theme/theme1.xml" Id="rId15" /><Relationship Type="http://schemas.openxmlformats.org/officeDocument/2006/relationships/slide" Target="slides/slide9.xml" Id="rId10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viewProps" Target="viewProps.xml" Id="rId14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10059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5749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43742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326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69095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6027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91767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38099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89967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05579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58583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06988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64646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0025490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57674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663444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41228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918565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36" r:id="rId1"/>
    <p:sldLayoutId id="2147483937" r:id="rId2"/>
    <p:sldLayoutId id="2147483938" r:id="rId3"/>
    <p:sldLayoutId id="2147483939" r:id="rId4"/>
    <p:sldLayoutId id="2147483940" r:id="rId5"/>
    <p:sldLayoutId id="2147483941" r:id="rId6"/>
    <p:sldLayoutId id="2147483942" r:id="rId7"/>
    <p:sldLayoutId id="2147483943" r:id="rId8"/>
    <p:sldLayoutId id="2147483944" r:id="rId9"/>
    <p:sldLayoutId id="2147483945" r:id="rId10"/>
    <p:sldLayoutId id="2147483946" r:id="rId11"/>
    <p:sldLayoutId id="2147483947" r:id="rId12"/>
    <p:sldLayoutId id="2147483948" r:id="rId13"/>
    <p:sldLayoutId id="2147483949" r:id="rId14"/>
    <p:sldLayoutId id="2147483950" r:id="rId15"/>
    <p:sldLayoutId id="2147483951" r:id="rId16"/>
    <p:sldLayoutId id="2147483952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60054" y="1122363"/>
            <a:ext cx="10469304" cy="3586798"/>
          </a:xfrm>
        </p:spPr>
        <p:txBody>
          <a:bodyPr>
            <a:normAutofit/>
          </a:bodyPr>
          <a:lstStyle/>
          <a:p>
            <a:r>
              <a:rPr lang="en-GB" sz="3200">
                <a:latin typeface="A"/>
              </a:rPr>
              <a:t>MODULE NAME </a:t>
            </a:r>
            <a:r>
              <a:rPr lang="en-GB" sz="2800">
                <a:solidFill>
                  <a:schemeClr val="bg1"/>
                </a:solidFill>
                <a:latin typeface="A"/>
              </a:rPr>
              <a:t>problem solving and decision making</a:t>
            </a:r>
            <a:br>
              <a:rPr lang="en-GB" sz="3200">
                <a:solidFill>
                  <a:schemeClr val="bg1"/>
                </a:solidFill>
                <a:latin typeface="A"/>
              </a:rPr>
            </a:br>
            <a:r>
              <a:rPr lang="en-GB" sz="3200">
                <a:latin typeface="A"/>
              </a:rPr>
              <a:t>MODULE CODE </a:t>
            </a:r>
            <a:r>
              <a:rPr lang="en-GB" sz="2800">
                <a:solidFill>
                  <a:schemeClr val="bg1"/>
                </a:solidFill>
                <a:latin typeface="A"/>
              </a:rPr>
              <a:t>lclm4004</a:t>
            </a:r>
            <a:br>
              <a:rPr lang="en-GB" sz="3200">
                <a:solidFill>
                  <a:schemeClr val="bg1"/>
                </a:solidFill>
                <a:latin typeface="A"/>
              </a:rPr>
            </a:br>
            <a:r>
              <a:rPr lang="en-GB" sz="3200">
                <a:latin typeface="A"/>
              </a:rPr>
              <a:t>STUDENT NAME </a:t>
            </a:r>
            <a:r>
              <a:rPr lang="en-GB" sz="2800">
                <a:solidFill>
                  <a:schemeClr val="bg1"/>
                </a:solidFill>
                <a:latin typeface="A"/>
              </a:rPr>
              <a:t>margarita </a:t>
            </a:r>
            <a:r>
              <a:rPr lang="en-GB" sz="2800" err="1">
                <a:solidFill>
                  <a:schemeClr val="bg1"/>
                </a:solidFill>
                <a:latin typeface="A"/>
              </a:rPr>
              <a:t>Theodoulou</a:t>
            </a:r>
            <a:br>
              <a:rPr lang="en-GB" sz="3200">
                <a:latin typeface="A"/>
              </a:rPr>
            </a:br>
            <a:r>
              <a:rPr lang="en-GB" sz="3200">
                <a:latin typeface="A"/>
              </a:rPr>
              <a:t>STUDENT ID</a:t>
            </a:r>
            <a:r>
              <a:rPr lang="en-GB" sz="2800">
                <a:latin typeface="A"/>
              </a:rPr>
              <a:t> </a:t>
            </a:r>
            <a:r>
              <a:rPr lang="en-GB" sz="2800">
                <a:solidFill>
                  <a:schemeClr val="bg1"/>
                </a:solidFill>
                <a:latin typeface="A"/>
              </a:rPr>
              <a:t>2517161</a:t>
            </a:r>
            <a:br>
              <a:rPr lang="en-GB" sz="3200">
                <a:latin typeface="A"/>
              </a:rPr>
            </a:br>
            <a:r>
              <a:rPr lang="en-GB" sz="3200">
                <a:latin typeface="A"/>
              </a:rPr>
              <a:t>LECTURER </a:t>
            </a:r>
            <a:r>
              <a:rPr lang="en-GB" sz="2800">
                <a:solidFill>
                  <a:schemeClr val="bg1"/>
                </a:solidFill>
                <a:latin typeface="A"/>
              </a:rPr>
              <a:t>Toyin Adisa</a:t>
            </a:r>
            <a:br>
              <a:rPr lang="en-GB" sz="2800">
                <a:latin typeface="A"/>
              </a:rPr>
            </a:br>
            <a:r>
              <a:rPr lang="en-GB" sz="2800">
                <a:latin typeface="A"/>
              </a:rPr>
              <a:t>Assignment 1:</a:t>
            </a:r>
            <a:r>
              <a:rPr lang="en-GB" sz="2800">
                <a:solidFill>
                  <a:schemeClr val="bg1"/>
                </a:solidFill>
                <a:latin typeface="A"/>
              </a:rPr>
              <a:t>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0195" y="595445"/>
            <a:ext cx="3142893" cy="336718"/>
          </a:xfrm>
        </p:spPr>
        <p:txBody>
          <a:bodyPr>
            <a:noAutofit/>
          </a:bodyPr>
          <a:lstStyle/>
          <a:p>
            <a:pPr algn="ctr"/>
            <a:r>
              <a:rPr lang="en-GB" sz="4000" b="1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9372459" cy="4092448"/>
          </a:xfrm>
        </p:spPr>
        <p:txBody>
          <a:bodyPr>
            <a:normAutofit fontScale="85000" lnSpcReduction="20000"/>
          </a:bodyPr>
          <a:lstStyle/>
          <a:p>
            <a:r>
              <a:rPr lang="en-GB" sz="3600" b="1">
                <a:solidFill>
                  <a:schemeClr val="bg1"/>
                </a:solidFill>
              </a:rPr>
              <a:t>Introduction</a:t>
            </a:r>
            <a:r>
              <a:rPr lang="en-GB" sz="3600" b="1"/>
              <a:t> </a:t>
            </a:r>
          </a:p>
          <a:p>
            <a:r>
              <a:rPr lang="en-GB" sz="3600" b="1">
                <a:solidFill>
                  <a:schemeClr val="bg1"/>
                </a:solidFill>
              </a:rPr>
              <a:t>Company background</a:t>
            </a:r>
          </a:p>
          <a:p>
            <a:r>
              <a:rPr lang="en-GB" sz="3600" b="1">
                <a:solidFill>
                  <a:schemeClr val="bg1"/>
                </a:solidFill>
              </a:rPr>
              <a:t>Problem: nature and scope</a:t>
            </a:r>
          </a:p>
          <a:p>
            <a:r>
              <a:rPr lang="en-GB" sz="3600" b="1">
                <a:solidFill>
                  <a:schemeClr val="bg1"/>
                </a:solidFill>
              </a:rPr>
              <a:t>PESTLE ANALYSIS: Green Haven Florists</a:t>
            </a:r>
          </a:p>
          <a:p>
            <a:r>
              <a:rPr lang="en-GB" sz="3600" b="1">
                <a:solidFill>
                  <a:schemeClr val="bg1"/>
                </a:solidFill>
              </a:rPr>
              <a:t>Cause and effect analysis: Fishbone diagram</a:t>
            </a:r>
          </a:p>
          <a:p>
            <a:r>
              <a:rPr lang="en-GB" sz="3600" b="1">
                <a:solidFill>
                  <a:schemeClr val="bg1"/>
                </a:solidFill>
              </a:rPr>
              <a:t>Conclusion</a:t>
            </a:r>
          </a:p>
          <a:p>
            <a:r>
              <a:rPr lang="en-GB" sz="3600" b="1">
                <a:solidFill>
                  <a:schemeClr val="bg1"/>
                </a:solidFill>
              </a:rPr>
              <a:t>References</a:t>
            </a: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6154947" cy="557784"/>
          </a:xfrm>
        </p:spPr>
        <p:txBody>
          <a:bodyPr>
            <a:noAutofit/>
          </a:bodyPr>
          <a:lstStyle/>
          <a:p>
            <a:pPr algn="ctr"/>
            <a:r>
              <a:rPr lang="en-GB" b="1">
                <a:solidFill>
                  <a:schemeClr val="bg1"/>
                </a:solidFill>
              </a:rPr>
              <a:t>Introduction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9844" y="1042976"/>
            <a:ext cx="11785325" cy="5670388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Green haven florists is a small independent flower shop, established in 2016 Uk, known for its bespoke floral arrangements and bouquets using locally sourced produce and eco-friendly packaging.</a:t>
            </a:r>
          </a:p>
          <a:p>
            <a:r>
              <a:rPr lang="en-GB" sz="28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Although having a reputation and thriving on a once busy high street, there has been a 30% decline in instore sales. With rising costs and local businesses closing, foot traffic is far less and not being up to date with modern technology is </a:t>
            </a:r>
            <a:r>
              <a:rPr lang="en-GB" sz="2800" b="1">
                <a:solidFill>
                  <a:srgbClr val="111111"/>
                </a:solidFill>
                <a:latin typeface="Roboto"/>
                <a:ea typeface="Roboto"/>
                <a:cs typeface="Roboto"/>
              </a:rPr>
              <a:t>affecting</a:t>
            </a:r>
            <a:r>
              <a:rPr lang="en-GB" sz="28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 the business and coursing a drop in sales, leaving other chains to </a:t>
            </a:r>
            <a:r>
              <a:rPr lang="en-GB" sz="2800" b="1">
                <a:solidFill>
                  <a:srgbClr val="111111"/>
                </a:solidFill>
                <a:latin typeface="Roboto"/>
                <a:ea typeface="Roboto"/>
                <a:cs typeface="Roboto"/>
              </a:rPr>
              <a:t>outdo</a:t>
            </a:r>
            <a:r>
              <a:rPr lang="en-GB" sz="28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 them. Innovation is differently needed.</a:t>
            </a:r>
          </a:p>
          <a:p>
            <a:endParaRPr lang="en-GB" sz="2800" b="1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GB" sz="2800" b="1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GB" sz="2400" b="1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GB" sz="2400" b="1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GB" sz="2400" b="1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GB" sz="1500" b="1">
              <a:solidFill>
                <a:srgbClr val="111111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9941" y="1605261"/>
            <a:ext cx="11074670" cy="4840223"/>
          </a:xfrm>
        </p:spPr>
        <p:txBody>
          <a:bodyPr/>
          <a:lstStyle/>
          <a:p>
            <a:r>
              <a:rPr lang="en-GB" sz="2400" b="1">
                <a:solidFill>
                  <a:schemeClr val="bg1"/>
                </a:solidFill>
              </a:rPr>
              <a:t>                                            Green Haven Florists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400" b="1">
                <a:solidFill>
                  <a:schemeClr val="bg1"/>
                </a:solidFill>
              </a:rPr>
              <a:t>Founded in....2016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400" b="1">
                <a:solidFill>
                  <a:schemeClr val="bg1"/>
                </a:solidFill>
              </a:rPr>
              <a:t>Owners.... Liam and Priya Patel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400" b="1">
                <a:solidFill>
                  <a:schemeClr val="bg1"/>
                </a:solidFill>
              </a:rPr>
              <a:t>Sells.…30% decline</a:t>
            </a:r>
          </a:p>
          <a:p>
            <a:pPr marL="342900" indent="-342900">
              <a:buClr>
                <a:srgbClr val="FFFFFF"/>
              </a:buClr>
              <a:buFont typeface="Arial" charset="2"/>
              <a:buChar char="•"/>
            </a:pPr>
            <a:r>
              <a:rPr lang="en-GB" sz="2400" b="1">
                <a:solidFill>
                  <a:schemeClr val="bg1"/>
                </a:solidFill>
                <a:ea typeface="+mn-lt"/>
                <a:cs typeface="+mn-lt"/>
              </a:rPr>
              <a:t>Specialises in....weddings, bouquets and flower arrangements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400" b="1">
                <a:solidFill>
                  <a:schemeClr val="bg1"/>
                </a:solidFill>
                <a:ea typeface="+mn-lt"/>
                <a:cs typeface="+mn-lt"/>
              </a:rPr>
              <a:t>Strong community ties                     </a:t>
            </a:r>
            <a:endParaRPr lang="en-GB" sz="2400" b="1">
              <a:solidFill>
                <a:schemeClr val="bg1"/>
              </a:solidFill>
            </a:endParaRPr>
          </a:p>
          <a:p>
            <a:pPr marL="342900" indent="-342900">
              <a:buClr>
                <a:prstClr val="white"/>
              </a:buClr>
              <a:buFont typeface="Arial" charset="2"/>
              <a:buChar char="•"/>
            </a:pPr>
            <a:r>
              <a:rPr lang="en-GB" sz="2400" b="1">
                <a:solidFill>
                  <a:schemeClr val="bg1"/>
                </a:solidFill>
              </a:rPr>
              <a:t>Eco friendly</a:t>
            </a:r>
          </a:p>
          <a:p>
            <a:pPr marL="342900" indent="-342900">
              <a:buClr>
                <a:srgbClr val="FFFFFF"/>
              </a:buClr>
              <a:buFont typeface="Arial" charset="2"/>
              <a:buChar char="•"/>
            </a:pPr>
            <a:r>
              <a:rPr lang="en-GB" sz="2400" b="1">
                <a:solidFill>
                  <a:schemeClr val="bg1"/>
                </a:solidFill>
              </a:rPr>
              <a:t>Sustainable</a:t>
            </a:r>
          </a:p>
          <a:p>
            <a:pPr marL="342900" indent="-342900">
              <a:buClr>
                <a:srgbClr val="FFFFFF"/>
              </a:buClr>
              <a:buFont typeface="Arial" charset="2"/>
              <a:buChar char="•"/>
            </a:pPr>
            <a:endParaRPr lang="en-GB" sz="2400" b="1">
              <a:solidFill>
                <a:schemeClr val="bg1"/>
              </a:solidFill>
            </a:endParaRPr>
          </a:p>
          <a:p>
            <a:pPr marL="342900" indent="-342900">
              <a:buClr>
                <a:srgbClr val="FFFFFF"/>
              </a:buClr>
              <a:buFont typeface="Arial" charset="2"/>
              <a:buChar char="•"/>
            </a:pPr>
            <a:endParaRPr lang="en-GB" sz="2400" b="1">
              <a:solidFill>
                <a:srgbClr val="000000"/>
              </a:solidFill>
            </a:endParaRPr>
          </a:p>
          <a:p>
            <a:pPr marL="342900" indent="-342900">
              <a:buClr>
                <a:srgbClr val="FFFFFF"/>
              </a:buClr>
              <a:buFont typeface="Arial" charset="2"/>
              <a:buChar char="•"/>
            </a:pPr>
            <a:endParaRPr lang="en-GB" sz="2400" b="1">
              <a:solidFill>
                <a:srgbClr val="000000"/>
              </a:solidFill>
            </a:endParaRPr>
          </a:p>
          <a:p>
            <a:pPr marL="342900" indent="-342900">
              <a:buClr>
                <a:prstClr val="white"/>
              </a:buClr>
              <a:buFont typeface="Arial" charset="2"/>
              <a:buChar char="•"/>
            </a:pPr>
            <a:endParaRPr lang="en-GB" sz="2400" b="1">
              <a:solidFill>
                <a:srgbClr val="000000"/>
              </a:solidFill>
            </a:endParaRPr>
          </a:p>
          <a:p>
            <a:pPr marL="342900" indent="-342900">
              <a:buClr>
                <a:srgbClr val="FFFFFF"/>
              </a:buClr>
              <a:buFont typeface="Arial" charset="2"/>
              <a:buChar char="•"/>
            </a:pPr>
            <a:endParaRPr lang="en-GB" sz="2400" b="1">
              <a:solidFill>
                <a:srgbClr val="000000"/>
              </a:solidFill>
            </a:endParaRPr>
          </a:p>
          <a:p>
            <a:pPr marL="342900" indent="-342900">
              <a:buClr>
                <a:srgbClr val="FFFFFF"/>
              </a:buClr>
              <a:buFont typeface="Arial" charset="2"/>
              <a:buChar char="•"/>
            </a:pPr>
            <a:endParaRPr lang="en-GB" sz="2400" b="1">
              <a:solidFill>
                <a:srgbClr val="FFFFFF"/>
              </a:solidFill>
            </a:endParaRPr>
          </a:p>
          <a:p>
            <a:pPr marL="342900" indent="-342900">
              <a:buFont typeface="Arial" charset="2"/>
              <a:buChar char="•"/>
            </a:pPr>
            <a:endParaRPr lang="en-GB" sz="2400" b="1">
              <a:solidFill>
                <a:srgbClr val="000000"/>
              </a:solidFill>
            </a:endParaRPr>
          </a:p>
          <a:p>
            <a:pPr marL="342900" indent="-342900">
              <a:buFont typeface="Arial" charset="2"/>
              <a:buChar char="•"/>
            </a:pPr>
            <a:endParaRPr lang="en-GB" sz="2400" b="1">
              <a:solidFill>
                <a:srgbClr val="FF0000"/>
              </a:solidFill>
            </a:endParaRPr>
          </a:p>
          <a:p>
            <a:pPr marL="342900" indent="-342900">
              <a:buFont typeface="Arial" charset="2"/>
              <a:buChar char="•"/>
            </a:pPr>
            <a:endParaRPr lang="en-GB" b="1">
              <a:solidFill>
                <a:srgbClr val="FF0000"/>
              </a:solidFill>
            </a:endParaRPr>
          </a:p>
          <a:p>
            <a:pPr marL="342900" indent="-342900">
              <a:buFont typeface="Arial" charset="2"/>
              <a:buChar char="•"/>
            </a:pPr>
            <a:endParaRPr lang="en-GB" b="1">
              <a:solidFill>
                <a:srgbClr val="FF0000"/>
              </a:solidFill>
            </a:endParaRPr>
          </a:p>
          <a:p>
            <a:pPr marL="342900" indent="-342900">
              <a:buFont typeface="Arial" charset="2"/>
              <a:buChar char="•"/>
            </a:pPr>
            <a:endParaRPr lang="en-GB" b="1">
              <a:solidFill>
                <a:srgbClr val="FF0000"/>
              </a:solidFill>
            </a:endParaRPr>
          </a:p>
          <a:p>
            <a:pPr marL="342900" indent="-342900">
              <a:buFont typeface="Arial" charset="2"/>
              <a:buChar char="•"/>
            </a:pPr>
            <a:endParaRPr lang="en-GB" b="1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6105" y="609610"/>
            <a:ext cx="8915399" cy="713232"/>
          </a:xfrm>
        </p:spPr>
        <p:txBody>
          <a:bodyPr/>
          <a:lstStyle/>
          <a:p>
            <a:r>
              <a:rPr lang="en-GB" b="1">
                <a:solidFill>
                  <a:schemeClr val="bg1"/>
                </a:solidFill>
              </a:rPr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4104" y="1329990"/>
            <a:ext cx="11560746" cy="4768039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en-GB" sz="3600" b="1">
                <a:solidFill>
                  <a:srgbClr val="FF0000"/>
                </a:solidFill>
              </a:rPr>
              <a:t>5W2H</a:t>
            </a:r>
            <a:endParaRPr lang="en-US"/>
          </a:p>
          <a:p>
            <a:pPr marL="571500" indent="-571500">
              <a:buFont typeface="Arial" panose="05040102010807070707" pitchFamily="18" charset="2"/>
              <a:buChar char="•"/>
            </a:pPr>
            <a:r>
              <a:rPr lang="en-GB" sz="3600">
                <a:solidFill>
                  <a:schemeClr val="tx1"/>
                </a:solidFill>
              </a:rPr>
              <a:t>Who</a:t>
            </a:r>
            <a:r>
              <a:rPr lang="en-GB" sz="2800" b="1">
                <a:solidFill>
                  <a:schemeClr val="tx1"/>
                </a:solidFill>
              </a:rPr>
              <a:t>:</a:t>
            </a:r>
            <a:r>
              <a:rPr lang="en-GB" sz="2800">
                <a:solidFill>
                  <a:schemeClr val="tx1"/>
                </a:solidFill>
              </a:rPr>
              <a:t>....</a:t>
            </a:r>
            <a:r>
              <a:rPr lang="en-GB" sz="2800" b="1">
                <a:solidFill>
                  <a:schemeClr val="bg1"/>
                </a:solidFill>
                <a:ea typeface="+mn-lt"/>
                <a:cs typeface="+mn-lt"/>
              </a:rPr>
              <a:t>Liam and Priya Patel</a:t>
            </a:r>
          </a:p>
          <a:p>
            <a:pPr marL="571500" indent="-571500">
              <a:buFont typeface="Arial" panose="05040102010807070707" pitchFamily="18" charset="2"/>
              <a:buChar char="•"/>
            </a:pPr>
            <a:r>
              <a:rPr lang="en-GB" sz="3600">
                <a:solidFill>
                  <a:schemeClr val="tx1"/>
                </a:solidFill>
              </a:rPr>
              <a:t>What</a:t>
            </a:r>
            <a:r>
              <a:rPr lang="en-GB" sz="2800" b="1">
                <a:solidFill>
                  <a:schemeClr val="tx1"/>
                </a:solidFill>
              </a:rPr>
              <a:t>:</a:t>
            </a:r>
            <a:r>
              <a:rPr lang="en-GB" sz="2800">
                <a:solidFill>
                  <a:schemeClr val="tx1"/>
                </a:solidFill>
              </a:rPr>
              <a:t>….</a:t>
            </a:r>
            <a:r>
              <a:rPr lang="en-GB" sz="2800" b="1">
                <a:solidFill>
                  <a:schemeClr val="bg1"/>
                </a:solidFill>
              </a:rPr>
              <a:t>decline in sales</a:t>
            </a:r>
          </a:p>
          <a:p>
            <a:pPr marL="571500" indent="-571500">
              <a:buFont typeface="Arial" panose="05040102010807070707" pitchFamily="18" charset="2"/>
              <a:buChar char="•"/>
            </a:pPr>
            <a:r>
              <a:rPr lang="en-GB" sz="3600">
                <a:solidFill>
                  <a:schemeClr val="tx1"/>
                </a:solidFill>
              </a:rPr>
              <a:t>Where</a:t>
            </a:r>
            <a:r>
              <a:rPr lang="en-GB" sz="2800" b="1">
                <a:solidFill>
                  <a:schemeClr val="tx1"/>
                </a:solidFill>
              </a:rPr>
              <a:t>:</a:t>
            </a:r>
            <a:r>
              <a:rPr lang="en-GB" sz="2800">
                <a:solidFill>
                  <a:schemeClr val="tx1"/>
                </a:solidFill>
              </a:rPr>
              <a:t>….</a:t>
            </a:r>
            <a:r>
              <a:rPr lang="en-GB" sz="2800" b="1">
                <a:solidFill>
                  <a:schemeClr val="bg1"/>
                </a:solidFill>
              </a:rPr>
              <a:t>in-store</a:t>
            </a:r>
          </a:p>
          <a:p>
            <a:pPr marL="571500" indent="-571500">
              <a:buFont typeface="Arial" panose="05040102010807070707" pitchFamily="18" charset="2"/>
              <a:buChar char="•"/>
            </a:pPr>
            <a:r>
              <a:rPr lang="en-GB" sz="3600">
                <a:solidFill>
                  <a:schemeClr val="tx1"/>
                </a:solidFill>
              </a:rPr>
              <a:t>Why</a:t>
            </a:r>
            <a:r>
              <a:rPr lang="en-GB" sz="2800" b="1">
                <a:solidFill>
                  <a:schemeClr val="tx1"/>
                </a:solidFill>
              </a:rPr>
              <a:t>:</a:t>
            </a:r>
            <a:r>
              <a:rPr lang="en-GB" sz="2800">
                <a:solidFill>
                  <a:schemeClr val="tx1"/>
                </a:solidFill>
              </a:rPr>
              <a:t>….</a:t>
            </a:r>
            <a:r>
              <a:rPr lang="en-GB" sz="2800" b="1">
                <a:solidFill>
                  <a:schemeClr val="bg1"/>
                </a:solidFill>
              </a:rPr>
              <a:t>decline in foot traffic/lack of technical and social marketing knowledge</a:t>
            </a:r>
          </a:p>
          <a:p>
            <a:pPr marL="571500" indent="-571500">
              <a:buFont typeface="Arial" panose="05040102010807070707" pitchFamily="18" charset="2"/>
              <a:buChar char="•"/>
            </a:pPr>
            <a:r>
              <a:rPr lang="en-GB" sz="3600">
                <a:solidFill>
                  <a:schemeClr val="tx1"/>
                </a:solidFill>
              </a:rPr>
              <a:t>When</a:t>
            </a:r>
            <a:r>
              <a:rPr lang="en-GB" sz="2800">
                <a:solidFill>
                  <a:schemeClr val="tx1"/>
                </a:solidFill>
              </a:rPr>
              <a:t>:….</a:t>
            </a:r>
            <a:r>
              <a:rPr lang="en-GB" sz="2800" b="1">
                <a:solidFill>
                  <a:schemeClr val="bg1"/>
                </a:solidFill>
              </a:rPr>
              <a:t>one year </a:t>
            </a:r>
          </a:p>
          <a:p>
            <a:pPr marL="571500" indent="-571500">
              <a:buFont typeface="Arial" panose="05040102010807070707" pitchFamily="18" charset="2"/>
              <a:buChar char="•"/>
            </a:pPr>
            <a:r>
              <a:rPr lang="en-GB" sz="3600" dirty="0">
                <a:solidFill>
                  <a:schemeClr val="tx1"/>
                </a:solidFill>
              </a:rPr>
              <a:t>How</a:t>
            </a:r>
            <a:r>
              <a:rPr lang="en-GB" sz="2800" b="1" dirty="0">
                <a:solidFill>
                  <a:schemeClr val="tx1"/>
                </a:solidFill>
              </a:rPr>
              <a:t>:</a:t>
            </a:r>
            <a:r>
              <a:rPr lang="en-GB" sz="2800" dirty="0">
                <a:solidFill>
                  <a:schemeClr val="tx1"/>
                </a:solidFill>
              </a:rPr>
              <a:t>….</a:t>
            </a:r>
            <a:r>
              <a:rPr lang="en-GB" sz="2800" b="1" dirty="0">
                <a:solidFill>
                  <a:schemeClr val="bg1"/>
                </a:solidFill>
              </a:rPr>
              <a:t>online knowledge/</a:t>
            </a:r>
            <a:r>
              <a:rPr lang="en-GB" sz="2800" b="1">
                <a:solidFill>
                  <a:schemeClr val="bg1"/>
                </a:solidFill>
              </a:rPr>
              <a:t>Modern technology/training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801E681-94CA-8D79-958F-D59D5B11896D}"/>
              </a:ext>
            </a:extLst>
          </p:cNvPr>
          <p:cNvSpPr txBox="1"/>
          <p:nvPr/>
        </p:nvSpPr>
        <p:spPr>
          <a:xfrm>
            <a:off x="3776297" y="163198"/>
            <a:ext cx="509346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>
                <a:solidFill>
                  <a:schemeClr val="bg1"/>
                </a:solidFill>
              </a:rPr>
              <a:t>Green haven florists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76793D6-496D-7B17-9729-324822CD7211}"/>
              </a:ext>
            </a:extLst>
          </p:cNvPr>
          <p:cNvSpPr txBox="1"/>
          <p:nvPr/>
        </p:nvSpPr>
        <p:spPr>
          <a:xfrm>
            <a:off x="8185460" y="6256662"/>
            <a:ext cx="489148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ea typeface="+mn-lt"/>
                <a:cs typeface="+mn-lt"/>
              </a:rPr>
              <a:t>Kowalik and </a:t>
            </a:r>
            <a:r>
              <a:rPr lang="en-US" b="1" dirty="0" err="1">
                <a:ea typeface="+mn-lt"/>
                <a:cs typeface="+mn-lt"/>
              </a:rPr>
              <a:t>Klimecka</a:t>
            </a:r>
            <a:r>
              <a:rPr lang="en-US" b="1" dirty="0">
                <a:ea typeface="+mn-lt"/>
                <a:cs typeface="+mn-lt"/>
              </a:rPr>
              <a:t>-Tatar, 2017</a:t>
            </a:r>
            <a:endParaRPr lang="en-US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9D55E21-51FD-FE81-5A45-96C0E74C3838}"/>
              </a:ext>
            </a:extLst>
          </p:cNvPr>
          <p:cNvSpPr txBox="1"/>
          <p:nvPr/>
        </p:nvSpPr>
        <p:spPr>
          <a:xfrm>
            <a:off x="309969" y="6090443"/>
            <a:ext cx="6378765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US" sz="3200"/>
              <a:t> How much</a:t>
            </a:r>
            <a:r>
              <a:rPr lang="en-US" sz="3200" b="1" dirty="0"/>
              <a:t>.....</a:t>
            </a:r>
            <a:r>
              <a:rPr lang="en-US" sz="2400" b="1" dirty="0">
                <a:solidFill>
                  <a:schemeClr val="bg1"/>
                </a:solidFill>
              </a:rPr>
              <a:t>30% decline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631BF67A-1D03-7B23-7D65-7AD97987F53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9163878"/>
              </p:ext>
            </p:extLst>
          </p:nvPr>
        </p:nvGraphicFramePr>
        <p:xfrm>
          <a:off x="2271622" y="258792"/>
          <a:ext cx="9422017" cy="6339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66887">
                  <a:extLst>
                    <a:ext uri="{9D8B030D-6E8A-4147-A177-3AD203B41FA5}">
                      <a16:colId xmlns:a16="http://schemas.microsoft.com/office/drawing/2014/main" val="2466961169"/>
                    </a:ext>
                  </a:extLst>
                </a:gridCol>
                <a:gridCol w="1385894">
                  <a:extLst>
                    <a:ext uri="{9D8B030D-6E8A-4147-A177-3AD203B41FA5}">
                      <a16:colId xmlns:a16="http://schemas.microsoft.com/office/drawing/2014/main" val="1084427708"/>
                    </a:ext>
                  </a:extLst>
                </a:gridCol>
                <a:gridCol w="1489321">
                  <a:extLst>
                    <a:ext uri="{9D8B030D-6E8A-4147-A177-3AD203B41FA5}">
                      <a16:colId xmlns:a16="http://schemas.microsoft.com/office/drawing/2014/main" val="2548474899"/>
                    </a:ext>
                  </a:extLst>
                </a:gridCol>
                <a:gridCol w="1613431">
                  <a:extLst>
                    <a:ext uri="{9D8B030D-6E8A-4147-A177-3AD203B41FA5}">
                      <a16:colId xmlns:a16="http://schemas.microsoft.com/office/drawing/2014/main" val="1396564255"/>
                    </a:ext>
                  </a:extLst>
                </a:gridCol>
                <a:gridCol w="1722027">
                  <a:extLst>
                    <a:ext uri="{9D8B030D-6E8A-4147-A177-3AD203B41FA5}">
                      <a16:colId xmlns:a16="http://schemas.microsoft.com/office/drawing/2014/main" val="4216159721"/>
                    </a:ext>
                  </a:extLst>
                </a:gridCol>
                <a:gridCol w="1644457">
                  <a:extLst>
                    <a:ext uri="{9D8B030D-6E8A-4147-A177-3AD203B41FA5}">
                      <a16:colId xmlns:a16="http://schemas.microsoft.com/office/drawing/2014/main" val="1583091949"/>
                    </a:ext>
                  </a:extLst>
                </a:gridCol>
              </a:tblGrid>
              <a:tr h="1005839">
                <a:tc>
                  <a:txBody>
                    <a:bodyPr/>
                    <a:lstStyle/>
                    <a:p>
                      <a:pPr algn="ctr"/>
                      <a:r>
                        <a:rPr lang="en-US" sz="6000"/>
                        <a:t>P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6000"/>
                        <a:t>E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6000"/>
                        <a:t>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6000"/>
                        <a:t>T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6000"/>
                        <a:t>E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6000"/>
                        <a:t>L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0648385"/>
                  </a:ext>
                </a:extLst>
              </a:tr>
              <a:tr h="1060673"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new suppliers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Use pricing strategies</a:t>
                      </a:r>
                      <a:endParaRPr lang="en-US" err="1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Offer training programs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Show case designs on all social media platforms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Weather and climate can effect the quality and crops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Follow government policies 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089339"/>
                  </a:ext>
                </a:extLst>
              </a:tr>
              <a:tr h="1060673"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New deals with suppliers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Keep up to date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Invest in local community projects 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Up to date technology and training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Reduce packaging and recycle  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Follow regulations on work hours and wages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70032711"/>
                  </a:ext>
                </a:extLst>
              </a:tr>
              <a:tr h="1060673"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Enter new markets 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Online sales and discounts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Build a better reputation 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Tracking and express delivery on all orders 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Continue to focus on sustainability 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Follow safety standards 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17265777"/>
                  </a:ext>
                </a:extLst>
              </a:tr>
              <a:tr h="1219200"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Partner with larger known chains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Eliminate waste saving costs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Build social media platforms 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Boost online sales 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Create an eco-friendly workplace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Proper waste disposal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52573349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B5221DA3-2AF0-AC4B-C7F8-7C9FF78372F6}"/>
              </a:ext>
            </a:extLst>
          </p:cNvPr>
          <p:cNvSpPr txBox="1"/>
          <p:nvPr/>
        </p:nvSpPr>
        <p:spPr>
          <a:xfrm>
            <a:off x="286" y="259868"/>
            <a:ext cx="2100549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Pestel</a:t>
            </a:r>
            <a:endParaRPr lang="en-US">
              <a:solidFill>
                <a:srgbClr val="00206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5FB3D5D-8649-B4E1-98F0-2BDBBB41B009}"/>
              </a:ext>
            </a:extLst>
          </p:cNvPr>
          <p:cNvSpPr txBox="1"/>
          <p:nvPr/>
        </p:nvSpPr>
        <p:spPr>
          <a:xfrm>
            <a:off x="4444" y="1330036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spcBef>
                <a:spcPct val="0"/>
              </a:spcBef>
              <a:buFont typeface="Arial"/>
              <a:buChar char="•"/>
            </a:pPr>
            <a:r>
              <a:rPr lang="en-GB" sz="2000" b="1">
                <a:solidFill>
                  <a:schemeClr val="bg1"/>
                </a:solidFill>
              </a:rPr>
              <a:t>Political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467ED24-2984-5B21-8D9D-7FF22817C192}"/>
              </a:ext>
            </a:extLst>
          </p:cNvPr>
          <p:cNvSpPr txBox="1"/>
          <p:nvPr/>
        </p:nvSpPr>
        <p:spPr>
          <a:xfrm>
            <a:off x="5490" y="1974664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 algn="l">
              <a:buFont typeface="Arial"/>
              <a:buChar char="•"/>
            </a:pPr>
            <a:r>
              <a:rPr lang="en-GB" sz="2000" b="1">
                <a:solidFill>
                  <a:schemeClr val="bg1"/>
                </a:solidFill>
              </a:rPr>
              <a:t>Economic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95871AF-8EEC-183D-4DB0-922F3E490A14}"/>
              </a:ext>
            </a:extLst>
          </p:cNvPr>
          <p:cNvSpPr txBox="1"/>
          <p:nvPr/>
        </p:nvSpPr>
        <p:spPr>
          <a:xfrm>
            <a:off x="261" y="2660856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 algn="l">
              <a:buFont typeface="Arial"/>
              <a:buChar char="•"/>
            </a:pPr>
            <a:r>
              <a:rPr lang="en-GB" sz="2000" b="1">
                <a:solidFill>
                  <a:schemeClr val="bg1"/>
                </a:solidFill>
              </a:rPr>
              <a:t>Social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870B442-174E-0D6E-45BC-A81A833857CB}"/>
              </a:ext>
            </a:extLst>
          </p:cNvPr>
          <p:cNvSpPr txBox="1"/>
          <p:nvPr/>
        </p:nvSpPr>
        <p:spPr>
          <a:xfrm>
            <a:off x="-2875" y="3232814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 algn="l">
              <a:buFont typeface="Arial"/>
              <a:buChar char="•"/>
            </a:pPr>
            <a:r>
              <a:rPr lang="en-GB" sz="2000" b="1">
                <a:solidFill>
                  <a:schemeClr val="bg1"/>
                </a:solidFill>
              </a:rPr>
              <a:t>technological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B3EBDB5-636F-5AD1-697B-1CFDE7209947}"/>
              </a:ext>
            </a:extLst>
          </p:cNvPr>
          <p:cNvSpPr txBox="1"/>
          <p:nvPr/>
        </p:nvSpPr>
        <p:spPr>
          <a:xfrm>
            <a:off x="23004" y="4621667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 algn="l">
              <a:buFont typeface="Arial"/>
              <a:buChar char="•"/>
            </a:pPr>
            <a:r>
              <a:rPr lang="en-GB" sz="2000" b="1">
                <a:solidFill>
                  <a:schemeClr val="bg1"/>
                </a:solidFill>
              </a:rPr>
              <a:t>legal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F371885-98FD-A7D0-2B7C-1F7255932FF5}"/>
              </a:ext>
            </a:extLst>
          </p:cNvPr>
          <p:cNvSpPr txBox="1"/>
          <p:nvPr/>
        </p:nvSpPr>
        <p:spPr>
          <a:xfrm>
            <a:off x="14116" y="3928939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Arial"/>
              <a:buChar char="•"/>
            </a:pPr>
            <a:r>
              <a:rPr lang="en-GB" sz="2000" b="1">
                <a:solidFill>
                  <a:schemeClr val="bg1"/>
                </a:solidFill>
              </a:rPr>
              <a:t>Environmental</a:t>
            </a:r>
            <a:endParaRPr lang="en-US" sz="2000" b="1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22EBD8B-0D74-E65E-C9E8-88C280FDB98B}"/>
              </a:ext>
            </a:extLst>
          </p:cNvPr>
          <p:cNvSpPr txBox="1"/>
          <p:nvPr/>
        </p:nvSpPr>
        <p:spPr>
          <a:xfrm>
            <a:off x="186514" y="6092858"/>
            <a:ext cx="208218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 err="1"/>
              <a:t>Peterdy</a:t>
            </a:r>
            <a:r>
              <a:rPr lang="en-US" dirty="0"/>
              <a:t> k.(2022)</a:t>
            </a:r>
          </a:p>
        </p:txBody>
      </p:sp>
    </p:spTree>
    <p:extLst>
      <p:ext uri="{BB962C8B-B14F-4D97-AF65-F5344CB8AC3E}">
        <p14:creationId xmlns:p14="http://schemas.microsoft.com/office/powerpoint/2010/main" val="35405067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AE01D69-586A-E4B9-8E44-4F21BE8E3B19}"/>
              </a:ext>
            </a:extLst>
          </p:cNvPr>
          <p:cNvSpPr txBox="1"/>
          <p:nvPr/>
        </p:nvSpPr>
        <p:spPr>
          <a:xfrm>
            <a:off x="2859898" y="272271"/>
            <a:ext cx="5891839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400" b="1">
                <a:solidFill>
                  <a:schemeClr val="bg1"/>
                </a:solidFill>
              </a:rPr>
              <a:t>Fishbone diagram</a:t>
            </a:r>
            <a:endParaRPr lang="en-US" sz="4400">
              <a:solidFill>
                <a:schemeClr val="bg1"/>
              </a:solidFill>
            </a:endParaRPr>
          </a:p>
        </p:txBody>
      </p:sp>
      <p:sp>
        <p:nvSpPr>
          <p:cNvPr id="6" name="Arrow: Chevron 5">
            <a:extLst>
              <a:ext uri="{FF2B5EF4-FFF2-40B4-BE49-F238E27FC236}">
                <a16:creationId xmlns:a16="http://schemas.microsoft.com/office/drawing/2014/main" id="{D22431D2-ABAA-8BD4-463F-6D9B76142ED9}"/>
              </a:ext>
            </a:extLst>
          </p:cNvPr>
          <p:cNvSpPr/>
          <p:nvPr/>
        </p:nvSpPr>
        <p:spPr>
          <a:xfrm>
            <a:off x="198021" y="2504977"/>
            <a:ext cx="1807348" cy="1764215"/>
          </a:xfrm>
          <a:prstGeom prst="chevron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28E12824-7094-330B-B762-1F08A1926D0C}"/>
              </a:ext>
            </a:extLst>
          </p:cNvPr>
          <p:cNvCxnSpPr/>
          <p:nvPr/>
        </p:nvCxnSpPr>
        <p:spPr>
          <a:xfrm>
            <a:off x="2835348" y="2551813"/>
            <a:ext cx="914400" cy="91440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Arrow: Pentagon 15">
            <a:extLst>
              <a:ext uri="{FF2B5EF4-FFF2-40B4-BE49-F238E27FC236}">
                <a16:creationId xmlns:a16="http://schemas.microsoft.com/office/drawing/2014/main" id="{CDFDD6C6-5750-0D4F-996B-567495E99F69}"/>
              </a:ext>
            </a:extLst>
          </p:cNvPr>
          <p:cNvSpPr/>
          <p:nvPr/>
        </p:nvSpPr>
        <p:spPr>
          <a:xfrm>
            <a:off x="9917559" y="2555787"/>
            <a:ext cx="2171729" cy="1649197"/>
          </a:xfrm>
          <a:prstGeom prst="homePlate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>
                <a:solidFill>
                  <a:schemeClr val="bg1"/>
                </a:solidFill>
              </a:rPr>
              <a:t>Decline in sales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CC4641F-3386-ED30-657F-1EA7C65A5E42}"/>
              </a:ext>
            </a:extLst>
          </p:cNvPr>
          <p:cNvSpPr txBox="1"/>
          <p:nvPr/>
        </p:nvSpPr>
        <p:spPr>
          <a:xfrm>
            <a:off x="2140816" y="1327229"/>
            <a:ext cx="1765541" cy="400110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b="1">
                <a:solidFill>
                  <a:schemeClr val="bg1"/>
                </a:solidFill>
              </a:rPr>
              <a:t>Environment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5DD5825-93CE-D3A0-61E4-05281C87C3F3}"/>
              </a:ext>
            </a:extLst>
          </p:cNvPr>
          <p:cNvSpPr txBox="1"/>
          <p:nvPr/>
        </p:nvSpPr>
        <p:spPr>
          <a:xfrm>
            <a:off x="4885763" y="1312286"/>
            <a:ext cx="1621765" cy="400110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b="1">
                <a:solidFill>
                  <a:schemeClr val="bg1"/>
                </a:solidFill>
              </a:rPr>
              <a:t>People</a:t>
            </a:r>
            <a:endParaRPr lang="en-US" sz="2000">
              <a:solidFill>
                <a:schemeClr val="bg1"/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F940FB4-0A89-BDF0-D1A0-EE657E40FA0E}"/>
              </a:ext>
            </a:extLst>
          </p:cNvPr>
          <p:cNvSpPr txBox="1"/>
          <p:nvPr/>
        </p:nvSpPr>
        <p:spPr>
          <a:xfrm>
            <a:off x="4428507" y="1911625"/>
            <a:ext cx="27432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>
                <a:solidFill>
                  <a:schemeClr val="bg1"/>
                </a:solidFill>
              </a:rPr>
              <a:t>Less customers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84B452C-1B95-1ECA-BD9C-2DAB24802F5C}"/>
              </a:ext>
            </a:extLst>
          </p:cNvPr>
          <p:cNvSpPr txBox="1"/>
          <p:nvPr/>
        </p:nvSpPr>
        <p:spPr>
          <a:xfrm>
            <a:off x="1816621" y="2404966"/>
            <a:ext cx="27432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>
                <a:solidFill>
                  <a:schemeClr val="bg1"/>
                </a:solidFill>
              </a:rPr>
              <a:t>Weather changes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8F309F7-D5EF-C9F7-7B55-A4DDBAD13C77}"/>
              </a:ext>
            </a:extLst>
          </p:cNvPr>
          <p:cNvSpPr txBox="1"/>
          <p:nvPr/>
        </p:nvSpPr>
        <p:spPr>
          <a:xfrm>
            <a:off x="1492708" y="1913034"/>
            <a:ext cx="27432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>
                <a:solidFill>
                  <a:schemeClr val="bg1"/>
                </a:solidFill>
              </a:rPr>
              <a:t>Climate change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6BDDBA-AF4D-409A-EA59-8812BD81ECCC}"/>
              </a:ext>
            </a:extLst>
          </p:cNvPr>
          <p:cNvSpPr txBox="1"/>
          <p:nvPr/>
        </p:nvSpPr>
        <p:spPr>
          <a:xfrm>
            <a:off x="2256117" y="3122705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4993DB3B-B7B5-2B02-A699-7880DF7CE8C0}"/>
              </a:ext>
            </a:extLst>
          </p:cNvPr>
          <p:cNvSpPr txBox="1"/>
          <p:nvPr/>
        </p:nvSpPr>
        <p:spPr>
          <a:xfrm>
            <a:off x="7640578" y="1310031"/>
            <a:ext cx="1477993" cy="400110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b="1">
                <a:solidFill>
                  <a:schemeClr val="bg1"/>
                </a:solidFill>
              </a:rPr>
              <a:t>suppliers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1CE99EC-6C37-E514-1728-593BF8D76110}"/>
              </a:ext>
            </a:extLst>
          </p:cNvPr>
          <p:cNvSpPr txBox="1"/>
          <p:nvPr/>
        </p:nvSpPr>
        <p:spPr>
          <a:xfrm>
            <a:off x="2075229" y="5215242"/>
            <a:ext cx="1664898" cy="414487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b="1">
                <a:solidFill>
                  <a:schemeClr val="bg1"/>
                </a:solidFill>
              </a:rPr>
              <a:t>Technology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50D1489-7CE4-1C03-8478-85E0E201D4FF}"/>
              </a:ext>
            </a:extLst>
          </p:cNvPr>
          <p:cNvSpPr txBox="1"/>
          <p:nvPr/>
        </p:nvSpPr>
        <p:spPr>
          <a:xfrm>
            <a:off x="4946098" y="5224445"/>
            <a:ext cx="1492370" cy="400110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b="1">
                <a:solidFill>
                  <a:schemeClr val="bg1"/>
                </a:solidFill>
              </a:rPr>
              <a:t>shop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417D42E-690B-5FCE-E23F-088FFFF74A14}"/>
              </a:ext>
            </a:extLst>
          </p:cNvPr>
          <p:cNvSpPr txBox="1"/>
          <p:nvPr/>
        </p:nvSpPr>
        <p:spPr>
          <a:xfrm>
            <a:off x="7620862" y="5225879"/>
            <a:ext cx="1492371" cy="400110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b="1">
                <a:solidFill>
                  <a:schemeClr val="bg1"/>
                </a:solidFill>
              </a:rPr>
              <a:t>delivery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7EA1F63-709A-0B4D-0CC0-BB8F2D9D0A99}"/>
              </a:ext>
            </a:extLst>
          </p:cNvPr>
          <p:cNvSpPr txBox="1"/>
          <p:nvPr/>
        </p:nvSpPr>
        <p:spPr>
          <a:xfrm>
            <a:off x="4541416" y="2380890"/>
            <a:ext cx="27432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>
                <a:solidFill>
                  <a:schemeClr val="bg1"/>
                </a:solidFill>
              </a:rPr>
              <a:t>Insufficient training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18719CA-6003-2BD4-40DE-7C94EB7861FF}"/>
              </a:ext>
            </a:extLst>
          </p:cNvPr>
          <p:cNvSpPr txBox="1"/>
          <p:nvPr/>
        </p:nvSpPr>
        <p:spPr>
          <a:xfrm>
            <a:off x="3326397" y="2785545"/>
            <a:ext cx="27432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600" b="1">
                <a:solidFill>
                  <a:schemeClr val="bg1"/>
                </a:solidFill>
              </a:rPr>
              <a:t>waste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B9AECC5-2BD9-DF89-634E-78E408EF4B45}"/>
              </a:ext>
            </a:extLst>
          </p:cNvPr>
          <p:cNvSpPr txBox="1"/>
          <p:nvPr/>
        </p:nvSpPr>
        <p:spPr>
          <a:xfrm>
            <a:off x="8661703" y="3461283"/>
            <a:ext cx="2743200" cy="338554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600" b="1">
                <a:solidFill>
                  <a:schemeClr val="bg1"/>
                </a:solidFill>
              </a:rPr>
              <a:t>delays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214DD380-B7AF-1520-C563-AFA5E60C59DD}"/>
              </a:ext>
            </a:extLst>
          </p:cNvPr>
          <p:cNvSpPr txBox="1"/>
          <p:nvPr/>
        </p:nvSpPr>
        <p:spPr>
          <a:xfrm>
            <a:off x="7886123" y="3860983"/>
            <a:ext cx="27432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>
                <a:solidFill>
                  <a:schemeClr val="bg1"/>
                </a:solidFill>
              </a:rPr>
              <a:t>No tracking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8C88501F-D525-FE4A-3FA1-7AC90C312F7C}"/>
              </a:ext>
            </a:extLst>
          </p:cNvPr>
          <p:cNvSpPr txBox="1"/>
          <p:nvPr/>
        </p:nvSpPr>
        <p:spPr>
          <a:xfrm>
            <a:off x="5378439" y="3459192"/>
            <a:ext cx="27432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>
                <a:solidFill>
                  <a:schemeClr val="bg1"/>
                </a:solidFill>
              </a:rPr>
              <a:t>No discounts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350CF90B-C6D2-71DE-C310-6A2947C1AC23}"/>
              </a:ext>
            </a:extLst>
          </p:cNvPr>
          <p:cNvSpPr txBox="1"/>
          <p:nvPr/>
        </p:nvSpPr>
        <p:spPr>
          <a:xfrm>
            <a:off x="6913971" y="4319227"/>
            <a:ext cx="27432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b="1">
                <a:solidFill>
                  <a:schemeClr val="bg1"/>
                </a:solidFill>
              </a:rPr>
              <a:t>No next day </a:t>
            </a:r>
            <a:r>
              <a:rPr lang="en-GB" sz="1600" b="1">
                <a:solidFill>
                  <a:schemeClr val="bg1"/>
                </a:solidFill>
              </a:rPr>
              <a:t>option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FE002FCD-35CC-5BAD-54F8-8567C0EE5AFB}"/>
              </a:ext>
            </a:extLst>
          </p:cNvPr>
          <p:cNvSpPr txBox="1"/>
          <p:nvPr/>
        </p:nvSpPr>
        <p:spPr>
          <a:xfrm>
            <a:off x="4950507" y="3837363"/>
            <a:ext cx="27432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>
                <a:solidFill>
                  <a:schemeClr val="bg1"/>
                </a:solidFill>
              </a:rPr>
              <a:t>No Foot traffic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901BF73C-7F2A-B6D6-A5FA-8561C19C6729}"/>
              </a:ext>
            </a:extLst>
          </p:cNvPr>
          <p:cNvSpPr txBox="1"/>
          <p:nvPr/>
        </p:nvSpPr>
        <p:spPr>
          <a:xfrm>
            <a:off x="2660856" y="3410571"/>
            <a:ext cx="27432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>
                <a:solidFill>
                  <a:schemeClr val="bg1"/>
                </a:solidFill>
              </a:rPr>
              <a:t>Bad Marketing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2BB51CD-A5BB-9795-9493-95F78D719675}"/>
              </a:ext>
            </a:extLst>
          </p:cNvPr>
          <p:cNvSpPr txBox="1"/>
          <p:nvPr/>
        </p:nvSpPr>
        <p:spPr>
          <a:xfrm>
            <a:off x="1707769" y="4305364"/>
            <a:ext cx="27432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>
                <a:solidFill>
                  <a:schemeClr val="bg1"/>
                </a:solidFill>
              </a:rPr>
              <a:t>No Online sales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295CB3F2-F852-05B8-A01B-9E1CDC2E3E1F}"/>
              </a:ext>
            </a:extLst>
          </p:cNvPr>
          <p:cNvSpPr txBox="1"/>
          <p:nvPr/>
        </p:nvSpPr>
        <p:spPr>
          <a:xfrm>
            <a:off x="1282639" y="4746526"/>
            <a:ext cx="27432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>
                <a:solidFill>
                  <a:schemeClr val="bg1"/>
                </a:solidFill>
              </a:rPr>
              <a:t>No Social media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32B42E14-7048-5AF7-CD22-E25CDA8E216F}"/>
              </a:ext>
            </a:extLst>
          </p:cNvPr>
          <p:cNvSpPr txBox="1"/>
          <p:nvPr/>
        </p:nvSpPr>
        <p:spPr>
          <a:xfrm>
            <a:off x="4100945" y="4835236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02880004-68C9-F4B7-9C20-D3B8823D823C}"/>
              </a:ext>
            </a:extLst>
          </p:cNvPr>
          <p:cNvSpPr txBox="1"/>
          <p:nvPr/>
        </p:nvSpPr>
        <p:spPr>
          <a:xfrm>
            <a:off x="3906981" y="4793672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921A9672-FD15-D289-7B11-F660AE6CC21D}"/>
              </a:ext>
            </a:extLst>
          </p:cNvPr>
          <p:cNvSpPr txBox="1"/>
          <p:nvPr/>
        </p:nvSpPr>
        <p:spPr>
          <a:xfrm>
            <a:off x="4031672" y="4987636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E79F39A2-6E32-A189-AA9C-B31C611C15B8}"/>
              </a:ext>
            </a:extLst>
          </p:cNvPr>
          <p:cNvSpPr txBox="1"/>
          <p:nvPr/>
        </p:nvSpPr>
        <p:spPr>
          <a:xfrm>
            <a:off x="4003963" y="4655127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F04BEB72-BCF1-C66C-C04B-99E59D1E91B4}"/>
              </a:ext>
            </a:extLst>
          </p:cNvPr>
          <p:cNvSpPr txBox="1"/>
          <p:nvPr/>
        </p:nvSpPr>
        <p:spPr>
          <a:xfrm>
            <a:off x="8492836" y="969818"/>
            <a:ext cx="2078181" cy="174567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347F9442-C803-A280-1711-2E91C39BDE69}"/>
              </a:ext>
            </a:extLst>
          </p:cNvPr>
          <p:cNvSpPr txBox="1"/>
          <p:nvPr/>
        </p:nvSpPr>
        <p:spPr>
          <a:xfrm>
            <a:off x="8437418" y="1343891"/>
            <a:ext cx="3200400" cy="83127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9C6D0B78-8F9F-7B6F-43C2-D2A316247D3C}"/>
              </a:ext>
            </a:extLst>
          </p:cNvPr>
          <p:cNvSpPr txBox="1"/>
          <p:nvPr/>
        </p:nvSpPr>
        <p:spPr>
          <a:xfrm>
            <a:off x="6756782" y="1946982"/>
            <a:ext cx="27432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>
                <a:solidFill>
                  <a:schemeClr val="bg1"/>
                </a:solidFill>
              </a:rPr>
              <a:t>Increased pricing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E062254F-39EA-7111-0E21-375D8FDDE48C}"/>
              </a:ext>
            </a:extLst>
          </p:cNvPr>
          <p:cNvSpPr txBox="1"/>
          <p:nvPr/>
        </p:nvSpPr>
        <p:spPr>
          <a:xfrm>
            <a:off x="4428036" y="4263937"/>
            <a:ext cx="27432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>
                <a:solidFill>
                  <a:schemeClr val="bg1"/>
                </a:solidFill>
              </a:rPr>
              <a:t>Quite high street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BDB303C8-84BE-0DDD-54C9-D9A433A56141}"/>
              </a:ext>
            </a:extLst>
          </p:cNvPr>
          <p:cNvSpPr txBox="1"/>
          <p:nvPr/>
        </p:nvSpPr>
        <p:spPr>
          <a:xfrm>
            <a:off x="4004929" y="4705076"/>
            <a:ext cx="27432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>
                <a:solidFill>
                  <a:schemeClr val="bg1"/>
                </a:solidFill>
              </a:rPr>
              <a:t>No management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90D22615-D379-7685-74D3-66C54C59F967}"/>
              </a:ext>
            </a:extLst>
          </p:cNvPr>
          <p:cNvSpPr txBox="1"/>
          <p:nvPr/>
        </p:nvSpPr>
        <p:spPr>
          <a:xfrm>
            <a:off x="4577752" y="2796684"/>
            <a:ext cx="27432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>
                <a:solidFill>
                  <a:schemeClr val="bg1"/>
                </a:solidFill>
              </a:rPr>
              <a:t>No managment skill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73CA58E6-966B-2EC7-2E61-E8652201561B}"/>
              </a:ext>
            </a:extLst>
          </p:cNvPr>
          <p:cNvSpPr txBox="1"/>
          <p:nvPr/>
        </p:nvSpPr>
        <p:spPr>
          <a:xfrm>
            <a:off x="1847492" y="3859458"/>
            <a:ext cx="27432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>
                <a:solidFill>
                  <a:schemeClr val="bg1"/>
                </a:solidFill>
              </a:rPr>
              <a:t>Outdated software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94F40EF4-CB87-D29E-8975-791B11FB6DE8}"/>
              </a:ext>
            </a:extLst>
          </p:cNvPr>
          <p:cNvSpPr txBox="1"/>
          <p:nvPr/>
        </p:nvSpPr>
        <p:spPr>
          <a:xfrm>
            <a:off x="7626325" y="2367664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>
                <a:solidFill>
                  <a:schemeClr val="bg1"/>
                </a:solidFill>
              </a:rPr>
              <a:t>High</a:t>
            </a:r>
            <a:r>
              <a:rPr lang="en-GB"/>
              <a:t> </a:t>
            </a:r>
            <a:r>
              <a:rPr lang="en-GB" sz="1600" b="1">
                <a:solidFill>
                  <a:schemeClr val="bg1"/>
                </a:solidFill>
              </a:rPr>
              <a:t>pricing</a:t>
            </a:r>
          </a:p>
        </p:txBody>
      </p:sp>
      <p:cxnSp>
        <p:nvCxnSpPr>
          <p:cNvPr id="57" name="Straight Arrow Connector 56">
            <a:extLst>
              <a:ext uri="{FF2B5EF4-FFF2-40B4-BE49-F238E27FC236}">
                <a16:creationId xmlns:a16="http://schemas.microsoft.com/office/drawing/2014/main" id="{BDA57567-CCAB-4FD6-EDAC-78129D67F164}"/>
              </a:ext>
            </a:extLst>
          </p:cNvPr>
          <p:cNvCxnSpPr/>
          <p:nvPr/>
        </p:nvCxnSpPr>
        <p:spPr>
          <a:xfrm>
            <a:off x="5906499" y="1777001"/>
            <a:ext cx="1388852" cy="1460739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8" name="Straight Arrow Connector 57">
            <a:extLst>
              <a:ext uri="{FF2B5EF4-FFF2-40B4-BE49-F238E27FC236}">
                <a16:creationId xmlns:a16="http://schemas.microsoft.com/office/drawing/2014/main" id="{D8A7DC58-D641-36DE-8C0C-D8F2F09DA8B5}"/>
              </a:ext>
            </a:extLst>
          </p:cNvPr>
          <p:cNvCxnSpPr/>
          <p:nvPr/>
        </p:nvCxnSpPr>
        <p:spPr>
          <a:xfrm>
            <a:off x="3144039" y="1797203"/>
            <a:ext cx="1392836" cy="1475115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9" name="Straight Arrow Connector 58">
            <a:extLst>
              <a:ext uri="{FF2B5EF4-FFF2-40B4-BE49-F238E27FC236}">
                <a16:creationId xmlns:a16="http://schemas.microsoft.com/office/drawing/2014/main" id="{D968DAD4-6F13-68F0-60D7-E7B3D8350699}"/>
              </a:ext>
            </a:extLst>
          </p:cNvPr>
          <p:cNvCxnSpPr/>
          <p:nvPr/>
        </p:nvCxnSpPr>
        <p:spPr>
          <a:xfrm flipV="1">
            <a:off x="2811373" y="3479759"/>
            <a:ext cx="1719531" cy="173103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0" name="Straight Arrow Connector 59">
            <a:extLst>
              <a:ext uri="{FF2B5EF4-FFF2-40B4-BE49-F238E27FC236}">
                <a16:creationId xmlns:a16="http://schemas.microsoft.com/office/drawing/2014/main" id="{6C392CE9-2701-BD18-BE31-245DB1C3C531}"/>
              </a:ext>
            </a:extLst>
          </p:cNvPr>
          <p:cNvCxnSpPr/>
          <p:nvPr/>
        </p:nvCxnSpPr>
        <p:spPr>
          <a:xfrm flipV="1">
            <a:off x="5688640" y="3443616"/>
            <a:ext cx="1604514" cy="1731034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065B8C01-16AA-AE66-33FA-997DE5AEB928}"/>
              </a:ext>
            </a:extLst>
          </p:cNvPr>
          <p:cNvCxnSpPr/>
          <p:nvPr/>
        </p:nvCxnSpPr>
        <p:spPr>
          <a:xfrm>
            <a:off x="8590057" y="1887015"/>
            <a:ext cx="1230701" cy="1388851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2" name="Straight Arrow Connector 61">
            <a:extLst>
              <a:ext uri="{FF2B5EF4-FFF2-40B4-BE49-F238E27FC236}">
                <a16:creationId xmlns:a16="http://schemas.microsoft.com/office/drawing/2014/main" id="{5435B7CE-300F-947A-CD00-54C616020831}"/>
              </a:ext>
            </a:extLst>
          </p:cNvPr>
          <p:cNvCxnSpPr/>
          <p:nvPr/>
        </p:nvCxnSpPr>
        <p:spPr>
          <a:xfrm flipV="1">
            <a:off x="8436715" y="3453802"/>
            <a:ext cx="1388849" cy="1601637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3" name="Straight Arrow Connector 62">
            <a:extLst>
              <a:ext uri="{FF2B5EF4-FFF2-40B4-BE49-F238E27FC236}">
                <a16:creationId xmlns:a16="http://schemas.microsoft.com/office/drawing/2014/main" id="{9C7AA232-0476-1BFB-CD9D-A1ED1FE5C965}"/>
              </a:ext>
            </a:extLst>
          </p:cNvPr>
          <p:cNvCxnSpPr/>
          <p:nvPr/>
        </p:nvCxnSpPr>
        <p:spPr>
          <a:xfrm flipV="1">
            <a:off x="6851411" y="2250696"/>
            <a:ext cx="1906437" cy="575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4" name="Straight Arrow Connector 63">
            <a:extLst>
              <a:ext uri="{FF2B5EF4-FFF2-40B4-BE49-F238E27FC236}">
                <a16:creationId xmlns:a16="http://schemas.microsoft.com/office/drawing/2014/main" id="{346AAC32-9E2B-2E8A-7A7D-81B25AAF098E}"/>
              </a:ext>
            </a:extLst>
          </p:cNvPr>
          <p:cNvCxnSpPr/>
          <p:nvPr/>
        </p:nvCxnSpPr>
        <p:spPr>
          <a:xfrm flipV="1">
            <a:off x="7514767" y="2735932"/>
            <a:ext cx="1748286" cy="575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5" name="Straight Arrow Connector 64">
            <a:extLst>
              <a:ext uri="{FF2B5EF4-FFF2-40B4-BE49-F238E27FC236}">
                <a16:creationId xmlns:a16="http://schemas.microsoft.com/office/drawing/2014/main" id="{DB81CA0B-DAFE-1B60-A98B-666CCDDD36A9}"/>
              </a:ext>
            </a:extLst>
          </p:cNvPr>
          <p:cNvCxnSpPr/>
          <p:nvPr/>
        </p:nvCxnSpPr>
        <p:spPr>
          <a:xfrm flipV="1">
            <a:off x="4543644" y="2264276"/>
            <a:ext cx="1690776" cy="575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6" name="Straight Arrow Connector 65">
            <a:extLst>
              <a:ext uri="{FF2B5EF4-FFF2-40B4-BE49-F238E27FC236}">
                <a16:creationId xmlns:a16="http://schemas.microsoft.com/office/drawing/2014/main" id="{AE600D5E-2845-D86A-170B-D1479EB79EC0}"/>
              </a:ext>
            </a:extLst>
          </p:cNvPr>
          <p:cNvCxnSpPr/>
          <p:nvPr/>
        </p:nvCxnSpPr>
        <p:spPr>
          <a:xfrm>
            <a:off x="4585070" y="2707680"/>
            <a:ext cx="2050211" cy="862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7" name="Straight Arrow Connector 66">
            <a:extLst>
              <a:ext uri="{FF2B5EF4-FFF2-40B4-BE49-F238E27FC236}">
                <a16:creationId xmlns:a16="http://schemas.microsoft.com/office/drawing/2014/main" id="{953089EB-B39C-9197-8AC5-EE49FE91BCBA}"/>
              </a:ext>
            </a:extLst>
          </p:cNvPr>
          <p:cNvCxnSpPr/>
          <p:nvPr/>
        </p:nvCxnSpPr>
        <p:spPr>
          <a:xfrm flipV="1">
            <a:off x="4769690" y="3123448"/>
            <a:ext cx="2208361" cy="5749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8" name="Straight Arrow Connector 67">
            <a:extLst>
              <a:ext uri="{FF2B5EF4-FFF2-40B4-BE49-F238E27FC236}">
                <a16:creationId xmlns:a16="http://schemas.microsoft.com/office/drawing/2014/main" id="{53B9D654-B986-F4AE-DE89-D75B9398D3BE}"/>
              </a:ext>
            </a:extLst>
          </p:cNvPr>
          <p:cNvCxnSpPr/>
          <p:nvPr/>
        </p:nvCxnSpPr>
        <p:spPr>
          <a:xfrm flipV="1">
            <a:off x="7770144" y="3045353"/>
            <a:ext cx="1733909" cy="575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9" name="Straight Arrow Connector 68">
            <a:extLst>
              <a:ext uri="{FF2B5EF4-FFF2-40B4-BE49-F238E27FC236}">
                <a16:creationId xmlns:a16="http://schemas.microsoft.com/office/drawing/2014/main" id="{C0541745-AB07-CB9B-0A4B-D1BFA25F62A3}"/>
              </a:ext>
            </a:extLst>
          </p:cNvPr>
          <p:cNvCxnSpPr/>
          <p:nvPr/>
        </p:nvCxnSpPr>
        <p:spPr>
          <a:xfrm flipV="1">
            <a:off x="1636568" y="2245940"/>
            <a:ext cx="1690777" cy="575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0" name="Straight Arrow Connector 69">
            <a:extLst>
              <a:ext uri="{FF2B5EF4-FFF2-40B4-BE49-F238E27FC236}">
                <a16:creationId xmlns:a16="http://schemas.microsoft.com/office/drawing/2014/main" id="{6212B57B-2557-80B7-AF6E-DF901999ED1D}"/>
              </a:ext>
            </a:extLst>
          </p:cNvPr>
          <p:cNvCxnSpPr/>
          <p:nvPr/>
        </p:nvCxnSpPr>
        <p:spPr>
          <a:xfrm>
            <a:off x="1994532" y="2707682"/>
            <a:ext cx="1820172" cy="8627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1" name="Straight Arrow Connector 70">
            <a:extLst>
              <a:ext uri="{FF2B5EF4-FFF2-40B4-BE49-F238E27FC236}">
                <a16:creationId xmlns:a16="http://schemas.microsoft.com/office/drawing/2014/main" id="{82C19558-AEE9-F80F-5782-0EA9334C63FB}"/>
              </a:ext>
            </a:extLst>
          </p:cNvPr>
          <p:cNvCxnSpPr/>
          <p:nvPr/>
        </p:nvCxnSpPr>
        <p:spPr>
          <a:xfrm>
            <a:off x="3074139" y="3117273"/>
            <a:ext cx="1086928" cy="8627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2" name="Straight Arrow Connector 71">
            <a:extLst>
              <a:ext uri="{FF2B5EF4-FFF2-40B4-BE49-F238E27FC236}">
                <a16:creationId xmlns:a16="http://schemas.microsoft.com/office/drawing/2014/main" id="{1227DD7C-C8A5-AE67-E482-4EA704AAC27D}"/>
              </a:ext>
            </a:extLst>
          </p:cNvPr>
          <p:cNvCxnSpPr/>
          <p:nvPr/>
        </p:nvCxnSpPr>
        <p:spPr>
          <a:xfrm>
            <a:off x="2078418" y="3358521"/>
            <a:ext cx="7833198" cy="7414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3" name="Straight Arrow Connector 72">
            <a:extLst>
              <a:ext uri="{FF2B5EF4-FFF2-40B4-BE49-F238E27FC236}">
                <a16:creationId xmlns:a16="http://schemas.microsoft.com/office/drawing/2014/main" id="{8B6D58E1-2C28-610D-F2E8-31A4A17A2165}"/>
              </a:ext>
            </a:extLst>
          </p:cNvPr>
          <p:cNvCxnSpPr/>
          <p:nvPr/>
        </p:nvCxnSpPr>
        <p:spPr>
          <a:xfrm flipV="1">
            <a:off x="8652922" y="3788299"/>
            <a:ext cx="698740" cy="575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4" name="Straight Arrow Connector 73">
            <a:extLst>
              <a:ext uri="{FF2B5EF4-FFF2-40B4-BE49-F238E27FC236}">
                <a16:creationId xmlns:a16="http://schemas.microsoft.com/office/drawing/2014/main" id="{4C632026-A279-6FC5-5851-CBD7A0E7E9F9}"/>
              </a:ext>
            </a:extLst>
          </p:cNvPr>
          <p:cNvCxnSpPr/>
          <p:nvPr/>
        </p:nvCxnSpPr>
        <p:spPr>
          <a:xfrm>
            <a:off x="7951054" y="4194742"/>
            <a:ext cx="1173193" cy="862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5" name="Straight Arrow Connector 74">
            <a:extLst>
              <a:ext uri="{FF2B5EF4-FFF2-40B4-BE49-F238E27FC236}">
                <a16:creationId xmlns:a16="http://schemas.microsoft.com/office/drawing/2014/main" id="{EE8EB64D-4E1A-72ED-7740-C50E07E04D7D}"/>
              </a:ext>
            </a:extLst>
          </p:cNvPr>
          <p:cNvCxnSpPr/>
          <p:nvPr/>
        </p:nvCxnSpPr>
        <p:spPr>
          <a:xfrm>
            <a:off x="7056859" y="4651686"/>
            <a:ext cx="1662022" cy="862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6" name="Straight Arrow Connector 75">
            <a:extLst>
              <a:ext uri="{FF2B5EF4-FFF2-40B4-BE49-F238E27FC236}">
                <a16:creationId xmlns:a16="http://schemas.microsoft.com/office/drawing/2014/main" id="{053A3E11-4592-A5B8-88A7-3395168274A3}"/>
              </a:ext>
            </a:extLst>
          </p:cNvPr>
          <p:cNvCxnSpPr/>
          <p:nvPr/>
        </p:nvCxnSpPr>
        <p:spPr>
          <a:xfrm>
            <a:off x="5561042" y="3781693"/>
            <a:ext cx="1288211" cy="862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7" name="Straight Arrow Connector 76">
            <a:extLst>
              <a:ext uri="{FF2B5EF4-FFF2-40B4-BE49-F238E27FC236}">
                <a16:creationId xmlns:a16="http://schemas.microsoft.com/office/drawing/2014/main" id="{A8FCF969-FF6D-E4C1-DF64-31CDD06BEEF7}"/>
              </a:ext>
            </a:extLst>
          </p:cNvPr>
          <p:cNvCxnSpPr/>
          <p:nvPr/>
        </p:nvCxnSpPr>
        <p:spPr>
          <a:xfrm>
            <a:off x="5027536" y="4110635"/>
            <a:ext cx="1547349" cy="2179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8" name="Straight Arrow Connector 77">
            <a:extLst>
              <a:ext uri="{FF2B5EF4-FFF2-40B4-BE49-F238E27FC236}">
                <a16:creationId xmlns:a16="http://schemas.microsoft.com/office/drawing/2014/main" id="{0159A6F5-62B7-6BD8-4821-76DB27391C71}"/>
              </a:ext>
            </a:extLst>
          </p:cNvPr>
          <p:cNvCxnSpPr/>
          <p:nvPr/>
        </p:nvCxnSpPr>
        <p:spPr>
          <a:xfrm>
            <a:off x="4639308" y="4623112"/>
            <a:ext cx="1475116" cy="862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9" name="Straight Arrow Connector 78">
            <a:extLst>
              <a:ext uri="{FF2B5EF4-FFF2-40B4-BE49-F238E27FC236}">
                <a16:creationId xmlns:a16="http://schemas.microsoft.com/office/drawing/2014/main" id="{C4F07613-FFDE-CA22-0022-BF69EF493935}"/>
              </a:ext>
            </a:extLst>
          </p:cNvPr>
          <p:cNvCxnSpPr/>
          <p:nvPr/>
        </p:nvCxnSpPr>
        <p:spPr>
          <a:xfrm flipV="1">
            <a:off x="3987053" y="5031309"/>
            <a:ext cx="1805795" cy="575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0" name="Straight Arrow Connector 79">
            <a:extLst>
              <a:ext uri="{FF2B5EF4-FFF2-40B4-BE49-F238E27FC236}">
                <a16:creationId xmlns:a16="http://schemas.microsoft.com/office/drawing/2014/main" id="{DCD6C480-8669-F856-C866-5BE122569F7C}"/>
              </a:ext>
            </a:extLst>
          </p:cNvPr>
          <p:cNvCxnSpPr/>
          <p:nvPr/>
        </p:nvCxnSpPr>
        <p:spPr>
          <a:xfrm flipV="1">
            <a:off x="2590897" y="3784748"/>
            <a:ext cx="1561382" cy="5749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1" name="Straight Arrow Connector 80">
            <a:extLst>
              <a:ext uri="{FF2B5EF4-FFF2-40B4-BE49-F238E27FC236}">
                <a16:creationId xmlns:a16="http://schemas.microsoft.com/office/drawing/2014/main" id="{E06C60D6-23E1-91A3-4BE1-10081C6FF506}"/>
              </a:ext>
            </a:extLst>
          </p:cNvPr>
          <p:cNvCxnSpPr/>
          <p:nvPr/>
        </p:nvCxnSpPr>
        <p:spPr>
          <a:xfrm flipV="1">
            <a:off x="1925367" y="4192838"/>
            <a:ext cx="1805796" cy="575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2" name="Straight Arrow Connector 81">
            <a:extLst>
              <a:ext uri="{FF2B5EF4-FFF2-40B4-BE49-F238E27FC236}">
                <a16:creationId xmlns:a16="http://schemas.microsoft.com/office/drawing/2014/main" id="{3ECFD0EA-6918-DADA-AD0E-4810B19F4F56}"/>
              </a:ext>
            </a:extLst>
          </p:cNvPr>
          <p:cNvCxnSpPr/>
          <p:nvPr/>
        </p:nvCxnSpPr>
        <p:spPr>
          <a:xfrm flipV="1">
            <a:off x="1766815" y="4619166"/>
            <a:ext cx="1518249" cy="575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3" name="Straight Arrow Connector 82">
            <a:extLst>
              <a:ext uri="{FF2B5EF4-FFF2-40B4-BE49-F238E27FC236}">
                <a16:creationId xmlns:a16="http://schemas.microsoft.com/office/drawing/2014/main" id="{38FC93EC-C143-64ED-27A2-C96C5121EE79}"/>
              </a:ext>
            </a:extLst>
          </p:cNvPr>
          <p:cNvCxnSpPr/>
          <p:nvPr/>
        </p:nvCxnSpPr>
        <p:spPr>
          <a:xfrm flipV="1">
            <a:off x="1176708" y="5088047"/>
            <a:ext cx="1676400" cy="575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486B9F24-4A81-C087-9D54-8F87CC6B4681}"/>
              </a:ext>
            </a:extLst>
          </p:cNvPr>
          <p:cNvSpPr txBox="1"/>
          <p:nvPr/>
        </p:nvSpPr>
        <p:spPr>
          <a:xfrm>
            <a:off x="7765683" y="2761464"/>
            <a:ext cx="2743199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>
                <a:solidFill>
                  <a:schemeClr val="bg1"/>
                </a:solidFill>
              </a:rPr>
              <a:t>Local produce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6576947-60BE-B85B-C82C-C4A3C5B9B63A}"/>
              </a:ext>
            </a:extLst>
          </p:cNvPr>
          <p:cNvSpPr txBox="1"/>
          <p:nvPr/>
        </p:nvSpPr>
        <p:spPr>
          <a:xfrm>
            <a:off x="7885033" y="6079934"/>
            <a:ext cx="359700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 err="1">
                <a:solidFill>
                  <a:schemeClr val="bg1"/>
                </a:solidFill>
              </a:rPr>
              <a:t>Barsalou.m</a:t>
            </a:r>
            <a:r>
              <a:rPr lang="en-US" sz="2400" dirty="0">
                <a:solidFill>
                  <a:schemeClr val="bg1"/>
                </a:solidFill>
              </a:rPr>
              <a:t>(2017)</a:t>
            </a:r>
          </a:p>
        </p:txBody>
      </p:sp>
    </p:spTree>
    <p:extLst>
      <p:ext uri="{BB962C8B-B14F-4D97-AF65-F5344CB8AC3E}">
        <p14:creationId xmlns:p14="http://schemas.microsoft.com/office/powerpoint/2010/main" val="14682839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2570" y="180177"/>
            <a:ext cx="4156494" cy="932688"/>
          </a:xfrm>
        </p:spPr>
        <p:txBody>
          <a:bodyPr>
            <a:noAutofit/>
          </a:bodyPr>
          <a:lstStyle/>
          <a:p>
            <a:pPr algn="ctr"/>
            <a:r>
              <a:rPr lang="en-GB" sz="4000" b="1"/>
              <a:t>Conclusion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51476" y="1209252"/>
            <a:ext cx="9893060" cy="4433689"/>
          </a:xfrm>
        </p:spPr>
        <p:txBody>
          <a:bodyPr/>
          <a:lstStyle/>
          <a:p>
            <a:r>
              <a:rPr lang="en-GB" sz="2000" b="1" dirty="0">
                <a:solidFill>
                  <a:schemeClr val="bg1"/>
                </a:solidFill>
              </a:rPr>
              <a:t>From my findings innovation is needed for growth and to stay competitive in this industry. Up to date technology and training is essential preventing stagnation. Reducing costs and setting up a reliable delivery service with tracking and next day delivery options are needed. Social media platforms and marketing are also essential and will have an impact on sales. When running a </a:t>
            </a:r>
            <a:r>
              <a:rPr lang="en-GB" sz="2000" b="1">
                <a:solidFill>
                  <a:schemeClr val="bg1"/>
                </a:solidFill>
              </a:rPr>
              <a:t>business,</a:t>
            </a:r>
            <a:r>
              <a:rPr lang="en-GB" sz="2000" b="1" dirty="0">
                <a:solidFill>
                  <a:schemeClr val="bg1"/>
                </a:solidFill>
              </a:rPr>
              <a:t> you always having to adapt to change as technology and people change so should your business to stay relevant.</a:t>
            </a:r>
          </a:p>
          <a:p>
            <a:r>
              <a:rPr lang="en-GB" sz="2000" b="1">
                <a:solidFill>
                  <a:schemeClr val="bg1"/>
                </a:solidFill>
              </a:rPr>
              <a:t>If innovation is not put in place the business and sales will continue to decline, leading to failure or closer of the business.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7023" y="363057"/>
            <a:ext cx="3221966" cy="860400"/>
          </a:xfrm>
        </p:spPr>
        <p:txBody>
          <a:bodyPr>
            <a:normAutofit/>
          </a:bodyPr>
          <a:lstStyle/>
          <a:p>
            <a:pPr algn="ctr"/>
            <a:r>
              <a:rPr lang="en-GB" sz="4000" b="1">
                <a:solidFill>
                  <a:srgbClr val="FF0000"/>
                </a:solidFill>
              </a:rPr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3933" y="1600200"/>
            <a:ext cx="10820678" cy="4517136"/>
          </a:xfrm>
        </p:spPr>
        <p:txBody>
          <a:bodyPr/>
          <a:lstStyle/>
          <a:p>
            <a:r>
              <a:rPr lang="en-GB" b="1">
                <a:solidFill>
                  <a:schemeClr val="bg1"/>
                </a:solidFill>
                <a:latin typeface="Arial"/>
                <a:ea typeface="Roboto"/>
                <a:cs typeface="Roboto"/>
              </a:rPr>
              <a:t>Some information from google knowledge.</a:t>
            </a:r>
            <a:endParaRPr lang="en-GB" sz="1800" b="1">
              <a:solidFill>
                <a:schemeClr val="bg1"/>
              </a:solidFill>
              <a:latin typeface="Arial"/>
              <a:ea typeface="Roboto"/>
              <a:cs typeface="Roboto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87F28C-B631-A406-1773-129B3B9AFEAA}"/>
              </a:ext>
            </a:extLst>
          </p:cNvPr>
          <p:cNvSpPr txBox="1"/>
          <p:nvPr/>
        </p:nvSpPr>
        <p:spPr>
          <a:xfrm>
            <a:off x="687708" y="2080882"/>
            <a:ext cx="857295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 err="1">
                <a:solidFill>
                  <a:schemeClr val="bg1"/>
                </a:solidFill>
              </a:rPr>
              <a:t>Peterdy</a:t>
            </a:r>
            <a:r>
              <a:rPr lang="en-US" b="1" dirty="0">
                <a:solidFill>
                  <a:schemeClr val="bg1"/>
                </a:solidFill>
              </a:rPr>
              <a:t> k.(2022)CFI.com       </a:t>
            </a:r>
            <a:r>
              <a:rPr lang="en-US" b="1" dirty="0">
                <a:solidFill>
                  <a:srgbClr val="FFFFFF"/>
                </a:solidFill>
              </a:rPr>
              <a:t> </a:t>
            </a:r>
            <a:r>
              <a:rPr lang="en-US" b="1" dirty="0" err="1"/>
              <a:t>pestel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AB9DFD7-5257-7583-A392-EA8C4589BAA2}"/>
              </a:ext>
            </a:extLst>
          </p:cNvPr>
          <p:cNvSpPr txBox="1"/>
          <p:nvPr/>
        </p:nvSpPr>
        <p:spPr>
          <a:xfrm>
            <a:off x="684326" y="2703240"/>
            <a:ext cx="1151078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Kowalik and </a:t>
            </a:r>
            <a:r>
              <a:rPr lang="en-US" b="1" dirty="0" err="1">
                <a:solidFill>
                  <a:schemeClr val="bg1"/>
                </a:solidFill>
              </a:rPr>
              <a:t>kimecka-tatar</a:t>
            </a:r>
            <a:r>
              <a:rPr lang="en-US" b="1" dirty="0">
                <a:solidFill>
                  <a:schemeClr val="bg1"/>
                </a:solidFill>
              </a:rPr>
              <a:t>(2017) archives of engineering knowledge vol 2 issue 2 p24-26     </a:t>
            </a:r>
            <a:r>
              <a:rPr lang="en-US" b="1" dirty="0"/>
              <a:t> 5w2h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4C99999-6655-D05E-A812-6E3FACCC5A1B}"/>
              </a:ext>
            </a:extLst>
          </p:cNvPr>
          <p:cNvSpPr txBox="1"/>
          <p:nvPr/>
        </p:nvSpPr>
        <p:spPr>
          <a:xfrm>
            <a:off x="690594" y="3427597"/>
            <a:ext cx="701223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Barsalou </a:t>
            </a:r>
            <a:r>
              <a:rPr lang="en-US" b="1" dirty="0" err="1">
                <a:solidFill>
                  <a:schemeClr val="bg1"/>
                </a:solidFill>
              </a:rPr>
              <a:t>matthew</a:t>
            </a:r>
            <a:r>
              <a:rPr lang="en-US" b="1" dirty="0">
                <a:solidFill>
                  <a:schemeClr val="bg1"/>
                </a:solidFill>
              </a:rPr>
              <a:t> (2017) vol;50 issue 4 ASQ.org          </a:t>
            </a:r>
            <a:r>
              <a:rPr lang="en-US" b="1" dirty="0"/>
              <a:t>fishbone</a:t>
            </a: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and Leave Pen · Free photo on Pixabay">
            <a:extLst>
              <a:ext uri="{FF2B5EF4-FFF2-40B4-BE49-F238E27FC236}">
                <a16:creationId xmlns:a16="http://schemas.microsoft.com/office/drawing/2014/main" id="{8DEEDEBE-D284-02F7-1D9C-646A268CA7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61" y="1248674"/>
            <a:ext cx="6065739" cy="4360654"/>
          </a:xfrm>
          <a:prstGeom prst="rect">
            <a:avLst/>
          </a:prstGeom>
        </p:spPr>
      </p:pic>
      <p:sp>
        <p:nvSpPr>
          <p:cNvPr id="4" name="Speech Bubble: Oval 3">
            <a:extLst>
              <a:ext uri="{FF2B5EF4-FFF2-40B4-BE49-F238E27FC236}">
                <a16:creationId xmlns:a16="http://schemas.microsoft.com/office/drawing/2014/main" id="{2778C647-E621-0637-E44D-17927A9642BD}"/>
              </a:ext>
            </a:extLst>
          </p:cNvPr>
          <p:cNvSpPr/>
          <p:nvPr/>
        </p:nvSpPr>
        <p:spPr>
          <a:xfrm flipH="1">
            <a:off x="7008828" y="1382906"/>
            <a:ext cx="4832733" cy="3688187"/>
          </a:xfrm>
          <a:prstGeom prst="wedgeEllipseCallout">
            <a:avLst/>
          </a:prstGeom>
          <a:solidFill>
            <a:schemeClr val="accent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7652931-077F-3D5B-ED0B-4656C13E784D}"/>
              </a:ext>
            </a:extLst>
          </p:cNvPr>
          <p:cNvSpPr txBox="1"/>
          <p:nvPr/>
        </p:nvSpPr>
        <p:spPr>
          <a:xfrm>
            <a:off x="7832124" y="2808334"/>
            <a:ext cx="3193053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4800" b="1"/>
              <a:t>Questions</a:t>
            </a:r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1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A2E1CEA7-F46B-44FD-B5E6-4A728A69C68C}">
  <we:reference id="WA200007130" version="1.0.0.1" store="en-US" storeType="omex"/>
  <we:alternateReferences>
    <we:reference id="WA200007130" version="1.0.0.1" store="en-US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Application>Microsoft Office PowerPoint</Application>
  <PresentationFormat>Widescreen</PresentationFormat>
  <Slides>10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Slice</vt:lpstr>
      <vt:lpstr>MODULE NAME problem solving and decision making MODULE CODE lclm4004 STUDENT NAME margarita Theodoulou STUDENT ID 2517161 LECTURER Toyin Adisa Assignment 1: Presentation</vt:lpstr>
      <vt:lpstr>OVERVIEW</vt:lpstr>
      <vt:lpstr>Introduction</vt:lpstr>
      <vt:lpstr>Company background</vt:lpstr>
      <vt:lpstr>Problem: nature and scope</vt:lpstr>
      <vt:lpstr>PowerPoint Presentation</vt:lpstr>
      <vt:lpstr>PowerPoint Presentation</vt:lpstr>
      <vt:lpstr>Conclusion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revision>197</cp:revision>
  <dcterms:created xsi:type="dcterms:W3CDTF">2024-10-08T15:58:04Z</dcterms:created>
  <dcterms:modified xsi:type="dcterms:W3CDTF">2026-03-14T16:24:17Z</dcterms:modified>
</cp:coreProperties>
</file>