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5527" autoAdjust="0"/>
  </p:normalViewPr>
  <p:slideViewPr>
    <p:cSldViewPr snapToGrid="0">
      <p:cViewPr varScale="1">
        <p:scale>
          <a:sx n="86" d="100"/>
          <a:sy n="86" d="100"/>
        </p:scale>
        <p:origin x="155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765054-FF7E-459B-B8E1-62E9A9D3BB40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C4BC97-6B07-42A9-B770-F69DB64AD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367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self and organisation</a:t>
            </a:r>
          </a:p>
          <a:p>
            <a:r>
              <a:rPr lang="en-GB" dirty="0"/>
              <a:t>Why presenting the pitch – Consultancy Management Assignment</a:t>
            </a:r>
          </a:p>
          <a:p>
            <a:endParaRPr lang="en-GB" dirty="0"/>
          </a:p>
          <a:p>
            <a:r>
              <a:rPr lang="en-GB" dirty="0"/>
              <a:t>20 seconds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4BC97-6B07-42A9-B770-F69DB64AD5B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2500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stat followed by ….. What are On Call Firefighters.</a:t>
            </a:r>
          </a:p>
          <a:p>
            <a:endParaRPr lang="en-GB" dirty="0"/>
          </a:p>
          <a:p>
            <a:r>
              <a:rPr lang="en-GB" dirty="0"/>
              <a:t>2 mins</a:t>
            </a:r>
          </a:p>
          <a:p>
            <a:endParaRPr lang="en-GB" dirty="0"/>
          </a:p>
          <a:p>
            <a:r>
              <a:rPr lang="en-GB" dirty="0"/>
              <a:t>Total 2:20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4BC97-6B07-42A9-B770-F69DB64AD5B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050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 mins</a:t>
            </a:r>
          </a:p>
          <a:p>
            <a:endParaRPr lang="en-GB" dirty="0"/>
          </a:p>
          <a:p>
            <a:r>
              <a:rPr lang="en-GB" dirty="0"/>
              <a:t>Total 4:20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4BC97-6B07-42A9-B770-F69DB64AD5B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321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 mi</a:t>
            </a:r>
          </a:p>
          <a:p>
            <a:endParaRPr lang="en-GB" dirty="0"/>
          </a:p>
          <a:p>
            <a:r>
              <a:rPr lang="en-GB" dirty="0"/>
              <a:t>5:20 total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4BC97-6B07-42A9-B770-F69DB64AD5B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9796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 min 30 secs</a:t>
            </a:r>
          </a:p>
          <a:p>
            <a:endParaRPr lang="en-GB" dirty="0"/>
          </a:p>
          <a:p>
            <a:r>
              <a:rPr lang="en-GB" dirty="0"/>
              <a:t>Total 7:10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4BC97-6B07-42A9-B770-F69DB64AD5B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5089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Set checkpoints or gateway review sessions at stages to ensure that project can progress to next phase.</a:t>
            </a:r>
          </a:p>
          <a:p>
            <a:endParaRPr lang="en-GB" dirty="0"/>
          </a:p>
          <a:p>
            <a:r>
              <a:rPr lang="en-GB" dirty="0"/>
              <a:t>1 minute</a:t>
            </a:r>
          </a:p>
          <a:p>
            <a:r>
              <a:rPr lang="en-GB" dirty="0"/>
              <a:t>Total 8:10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4BC97-6B07-42A9-B770-F69DB64AD5B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1182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50 secs</a:t>
            </a:r>
          </a:p>
          <a:p>
            <a:endParaRPr lang="en-GB" dirty="0"/>
          </a:p>
          <a:p>
            <a:r>
              <a:rPr lang="en-GB" dirty="0"/>
              <a:t>Total 9:00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4BC97-6B07-42A9-B770-F69DB64AD5B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1205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Summary and questions – allow 1 min</a:t>
            </a:r>
          </a:p>
          <a:p>
            <a:endParaRPr lang="en-GB" dirty="0"/>
          </a:p>
          <a:p>
            <a:r>
              <a:rPr lang="en-GB" dirty="0"/>
              <a:t>Total 10 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4BC97-6B07-42A9-B770-F69DB64AD5B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2262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4BC97-6B07-42A9-B770-F69DB64AD5B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1125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27190-62EA-4089-B571-450F8B255F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D016C2-F10C-4ECD-B5CA-4ADBA1B950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F8AFC1-B1CD-4608-BFE7-9F1B727D2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897F9-FDCF-4376-87A9-929146008184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D828C-47D1-458D-BC96-6F8B7ED96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074EA8-CFC0-4FA1-99EE-56F7AEF1E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D093-7808-4260-B6A1-15C305787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694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B8155-9228-46FC-A776-7E19699B7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5DC9E-67E0-4E9D-8870-ACB619A2A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360DF4-DA8D-424A-9CDE-CC0D84412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897F9-FDCF-4376-87A9-929146008184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521D2E-B030-4FE5-B822-07CF006DC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DC6ABD-8775-46DA-B209-5DEEBFD1E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D093-7808-4260-B6A1-15C305787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716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3D27C-7A9D-496D-AD2A-D93D352F0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047B19-2E33-49F2-8811-AAE51DC1E4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7611BE-DBCC-4D92-9720-176CAA99D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897F9-FDCF-4376-87A9-929146008184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59EACA-438B-4F60-96FD-CF1E7DC72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920DDB-C1E6-4CFC-9DAF-A8F1E64C6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D093-7808-4260-B6A1-15C305787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047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55E56-02AC-4BD7-8CA6-D1C09FD9D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19A93-178A-4598-8117-B98F46C492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7167CC-565E-4638-90AD-D37B7081CE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F3F60F-B869-4E9E-8C62-C3A12B1AC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897F9-FDCF-4376-87A9-929146008184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CFC1F1-9F81-4831-B6E3-3ABC7CFAF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B07DCF-981D-4261-8EC2-C10EE08C74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D093-7808-4260-B6A1-15C305787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062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B93D0-96F2-4C40-83A9-F8B575E0C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4B4D1E-E425-4716-B973-246CC7A503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7C746B-709B-4CB6-B55A-2F53697C1D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914015-B17C-4E1F-91F9-348147683B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256F7C-EDDB-4E70-8663-37267E681A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89CC43-A1B3-46AC-B7A7-71E98879C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897F9-FDCF-4376-87A9-929146008184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DF2365-DE8A-429F-A908-B9769CFE2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AA696E-26E5-4BC3-8E8F-125941CDC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D093-7808-4260-B6A1-15C305787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136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F3D54-607C-42F5-9D03-441426AB6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607016-1EEA-4186-B885-0100964A8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897F9-FDCF-4376-87A9-929146008184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F85467-131F-4712-97E3-BF2697615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38A2A9-E109-40B6-B1EA-3B9AB6335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D093-7808-4260-B6A1-15C305787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996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62F0AE-CA32-4FCA-9713-EFD499F3E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897F9-FDCF-4376-87A9-929146008184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D31EE6-8485-4EA4-9480-B0DAA16B3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EAA318-E222-4EF7-93D4-9B1373FDD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D093-7808-4260-B6A1-15C305787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906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75E31-F9C7-47F6-86DA-537B992B0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3B811-9D1F-4AED-92F8-609C4F39A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73C2BF-B659-44ED-B85B-F2D325D436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4FCBD7-C8FE-4803-BB7F-DBA4287BA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897F9-FDCF-4376-87A9-929146008184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051C96-F349-4E7F-9212-F1EB33211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44DB9E-A855-4C92-AC4C-2FBD308AA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D093-7808-4260-B6A1-15C305787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174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C7D47-0378-41A6-B5DD-A19EB6FF2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199230-2433-4F5A-9D6E-ED9DD7EFCC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4079E1-2B0E-4801-98A2-4A7FEF6870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1E1637-7E7C-4F60-A176-32A795B8E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897F9-FDCF-4376-87A9-929146008184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E7B5F1-5372-4EF5-83A0-8430B1CB3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735C9E-6F54-4A6B-B169-DFD5AFD4D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D093-7808-4260-B6A1-15C305787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804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B808F-9321-4C1A-A570-9F07A60A1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B811DC-AAB2-453F-AB39-4CC8B530E4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10439-9450-4226-B733-3388B44ED1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897F9-FDCF-4376-87A9-929146008184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50790D-B253-411D-B29D-25B9F8D01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48B1F1-302C-4518-BC8B-B8B089F35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D093-7808-4260-B6A1-15C305787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704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6DACE1-BE2D-4A84-A39A-FD4C17660F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B3DB2C-08F3-4A48-8609-C794900515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7183A4-04F7-4498-8FC8-DD39D6F98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897F9-FDCF-4376-87A9-929146008184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7D505D-9FA6-4C23-B292-16F76F833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196BE9-9BA0-40EE-A6A0-16E339681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CD093-7808-4260-B6A1-15C305787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782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57DDEC-CC85-4B25-A8DE-C7E68490C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02E030-6C5B-4DFD-97A8-E7EC3D14A9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4814FC-0097-4C4D-9D50-83B3843ED6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C897F9-FDCF-4376-87A9-929146008184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2AA36-7AC4-4673-A580-959BD9D2DF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D3172D-3C89-48A1-965C-DD877804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CD093-7808-4260-B6A1-15C305787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872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5B31E-F429-4751-8671-44DC4B3D56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0172" y="1109111"/>
            <a:ext cx="10071653" cy="3105080"/>
          </a:xfrm>
        </p:spPr>
        <p:txBody>
          <a:bodyPr>
            <a:normAutofit/>
          </a:bodyPr>
          <a:lstStyle/>
          <a:p>
            <a:r>
              <a:rPr lang="en-GB" b="1" dirty="0"/>
              <a:t>Improving On Call Firefighter Recruitment</a:t>
            </a:r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Group Manager Sion </a:t>
            </a:r>
            <a:r>
              <a:rPr lang="en-GB" sz="3600" b="1" dirty="0" err="1"/>
              <a:t>Slaymaker</a:t>
            </a:r>
            <a:r>
              <a:rPr lang="en-GB" sz="3600" b="1" dirty="0"/>
              <a:t> </a:t>
            </a:r>
            <a:r>
              <a:rPr lang="en-GB" sz="3600" b="1" dirty="0" err="1"/>
              <a:t>MIFireE</a:t>
            </a:r>
            <a:endParaRPr lang="en-GB" sz="3600" b="1" dirty="0"/>
          </a:p>
        </p:txBody>
      </p:sp>
      <p:pic>
        <p:nvPicPr>
          <p:cNvPr id="4" name="Picture 3" descr="\\corpsrv\Images\Graphic Design\MAWWF Current Work\JR0032 - MAWWF RE-BRAND 2015-20\Logo Files\MAWWF-Landscape Logo_2017.png">
            <a:extLst>
              <a:ext uri="{FF2B5EF4-FFF2-40B4-BE49-F238E27FC236}">
                <a16:creationId xmlns:a16="http://schemas.microsoft.com/office/drawing/2014/main" id="{4D782780-6F2B-491E-9FBC-B970B9770A6A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713" y="5257800"/>
            <a:ext cx="3256573" cy="13589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173103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70F9-2C1D-4038-810F-C5DDC1FD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356" y="245855"/>
            <a:ext cx="2554357" cy="1325563"/>
          </a:xfrm>
        </p:spPr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EBE9C-236D-461B-9BF7-4DB0387E3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8" y="1683026"/>
            <a:ext cx="10757452" cy="4493937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86% of fire appliances rely solely on crewing by On Call Firefighters</a:t>
            </a:r>
          </a:p>
          <a:p>
            <a:r>
              <a:rPr lang="en-GB" dirty="0"/>
              <a:t>Recruitment at On Call stations is at an all time low</a:t>
            </a:r>
          </a:p>
          <a:p>
            <a:r>
              <a:rPr lang="en-GB" dirty="0"/>
              <a:t>The Service is under establishment by a factor of 16% or 117 individuals</a:t>
            </a:r>
          </a:p>
          <a:p>
            <a:r>
              <a:rPr lang="en-GB" dirty="0"/>
              <a:t>Appliance availability due to under provision of employees is 93%</a:t>
            </a:r>
          </a:p>
          <a:p>
            <a:r>
              <a:rPr lang="en-GB" dirty="0"/>
              <a:t>Traditional models of recruitment do not seem to have the same attraction factor</a:t>
            </a:r>
          </a:p>
          <a:p>
            <a:r>
              <a:rPr lang="en-GB" dirty="0"/>
              <a:t>A reduction in employment opportunities has seen a population shift to larger conurbations exacerbating the challenge</a:t>
            </a:r>
          </a:p>
          <a:p>
            <a:r>
              <a:rPr lang="en-GB" dirty="0"/>
              <a:t>Conditions of Service are restricted by Nationally agreed constraints.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\\corpsrv\Images\Graphic Design\MAWWF Current Work\JR0032 - MAWWF RE-BRAND 2015-20\Logo Files\MAWWF-Landscape Logo_2017.png">
            <a:extLst>
              <a:ext uri="{FF2B5EF4-FFF2-40B4-BE49-F238E27FC236}">
                <a16:creationId xmlns:a16="http://schemas.microsoft.com/office/drawing/2014/main" id="{483A6D6E-BC7C-417F-807B-0EFB6663D88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9661" y="72866"/>
            <a:ext cx="2649220" cy="955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89267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70F9-2C1D-4038-810F-C5DDC1FD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53" y="219351"/>
            <a:ext cx="4943061" cy="1325563"/>
          </a:xfrm>
        </p:spPr>
        <p:txBody>
          <a:bodyPr/>
          <a:lstStyle/>
          <a:p>
            <a:r>
              <a:rPr lang="en-GB" dirty="0"/>
              <a:t>Consultant 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EBE9C-236D-461B-9BF7-4DB0387E3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119" y="1690688"/>
            <a:ext cx="9220194" cy="4776234"/>
          </a:xfrm>
        </p:spPr>
        <p:txBody>
          <a:bodyPr/>
          <a:lstStyle/>
          <a:p>
            <a:r>
              <a:rPr lang="en-GB" sz="2400" dirty="0"/>
              <a:t>21 years sector experience</a:t>
            </a:r>
          </a:p>
          <a:p>
            <a:r>
              <a:rPr lang="en-GB" sz="2400" dirty="0"/>
              <a:t>Experienced people manager of large teams</a:t>
            </a:r>
          </a:p>
          <a:p>
            <a:r>
              <a:rPr lang="en-GB" sz="2400" dirty="0"/>
              <a:t>Track record of successful high level project management</a:t>
            </a:r>
          </a:p>
          <a:p>
            <a:r>
              <a:rPr lang="en-GB" sz="2400" dirty="0"/>
              <a:t>Access to a broad cross sector network</a:t>
            </a:r>
          </a:p>
          <a:p>
            <a:r>
              <a:rPr lang="en-GB" sz="2400" dirty="0"/>
              <a:t>Advocate of transparent and accessible governance</a:t>
            </a:r>
          </a:p>
          <a:p>
            <a:r>
              <a:rPr lang="en-GB" sz="2400" dirty="0"/>
              <a:t>Consistently delivers against: business improvement, process improvement, cost avoidance, invest to save, cash savings.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\\corpsrv\Images\Graphic Design\MAWWF Current Work\JR0032 - MAWWF RE-BRAND 2015-20\Logo Files\MAWWF-Landscape Logo_2017.png">
            <a:extLst>
              <a:ext uri="{FF2B5EF4-FFF2-40B4-BE49-F238E27FC236}">
                <a16:creationId xmlns:a16="http://schemas.microsoft.com/office/drawing/2014/main" id="{483A6D6E-BC7C-417F-807B-0EFB6663D88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9661" y="72866"/>
            <a:ext cx="2649220" cy="95504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2CB54259-50CF-4FAA-9697-01F5A7CEEC2C}"/>
              </a:ext>
            </a:extLst>
          </p:cNvPr>
          <p:cNvSpPr/>
          <p:nvPr/>
        </p:nvSpPr>
        <p:spPr>
          <a:xfrm>
            <a:off x="9063433" y="1430560"/>
            <a:ext cx="2744629" cy="1887227"/>
          </a:xfrm>
          <a:prstGeom prst="wedgeRoundRect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  <a:effectLst/>
              </a:rPr>
              <a:t>We likely could not have successfully implemented our project but for the assistance of Sion and his team.</a:t>
            </a:r>
          </a:p>
          <a:p>
            <a:pPr algn="ctr"/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i="1" dirty="0">
                <a:solidFill>
                  <a:schemeClr val="tx1"/>
                </a:solidFill>
              </a:rPr>
              <a:t>MAWWFRS Executive Leadership Team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130583BA-F99A-4E0A-AD63-4012F64F314A}"/>
              </a:ext>
            </a:extLst>
          </p:cNvPr>
          <p:cNvSpPr/>
          <p:nvPr/>
        </p:nvSpPr>
        <p:spPr>
          <a:xfrm>
            <a:off x="9063433" y="4334287"/>
            <a:ext cx="2780976" cy="1801330"/>
          </a:xfrm>
          <a:prstGeom prst="wedgeRoundRect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  <a:effectLst/>
              </a:rPr>
              <a:t>I can’t imagine doing our Joint Control software selection and implementation project without the help of GM Sion </a:t>
            </a:r>
            <a:r>
              <a:rPr lang="en-GB" sz="1500" dirty="0" err="1">
                <a:solidFill>
                  <a:schemeClr val="tx1"/>
                </a:solidFill>
                <a:effectLst/>
              </a:rPr>
              <a:t>Slaymaker</a:t>
            </a:r>
            <a:r>
              <a:rPr lang="en-GB" sz="1500" dirty="0">
                <a:solidFill>
                  <a:schemeClr val="tx1"/>
                </a:solidFill>
                <a:effectLst/>
              </a:rPr>
              <a:t>.</a:t>
            </a:r>
          </a:p>
          <a:p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i="1" dirty="0">
                <a:solidFill>
                  <a:schemeClr val="tx1"/>
                </a:solidFill>
              </a:rPr>
              <a:t>CFO Ian Howells SWFRS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3CC576CF-5694-4CCB-BEC3-C1B7E4FC0453}"/>
              </a:ext>
            </a:extLst>
          </p:cNvPr>
          <p:cNvSpPr/>
          <p:nvPr/>
        </p:nvSpPr>
        <p:spPr>
          <a:xfrm>
            <a:off x="2186609" y="5115338"/>
            <a:ext cx="5247861" cy="1351583"/>
          </a:xfrm>
          <a:prstGeom prst="wedgeRoundRect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  <a:effectLst/>
              </a:rPr>
              <a:t>Sion and his team identified a number of improvements in our training delivery processes that resulted in cost avoidance of over £135K. We have reinvested this money to enhance the service we provide to our customers</a:t>
            </a:r>
          </a:p>
          <a:p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i="1" dirty="0">
                <a:solidFill>
                  <a:schemeClr val="tx1"/>
                </a:solidFill>
              </a:rPr>
              <a:t>GM Nicola Daniels – Head of Training MAWWFRS</a:t>
            </a:r>
          </a:p>
        </p:txBody>
      </p:sp>
    </p:spTree>
    <p:extLst>
      <p:ext uri="{BB962C8B-B14F-4D97-AF65-F5344CB8AC3E}">
        <p14:creationId xmlns:p14="http://schemas.microsoft.com/office/powerpoint/2010/main" val="2978996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70F9-2C1D-4038-810F-C5DDC1FD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959087" cy="1325563"/>
          </a:xfrm>
        </p:spPr>
        <p:txBody>
          <a:bodyPr/>
          <a:lstStyle/>
          <a:p>
            <a:r>
              <a:rPr lang="en-GB" dirty="0"/>
              <a:t>Key Outputs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EBE9C-236D-461B-9BF7-4DB0387E3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976" y="2026961"/>
            <a:ext cx="10515600" cy="4351338"/>
          </a:xfrm>
        </p:spPr>
        <p:txBody>
          <a:bodyPr/>
          <a:lstStyle/>
          <a:p>
            <a:pPr lvl="0" fontAlgn="auto"/>
            <a:r>
              <a:rPr lang="en-GB" dirty="0"/>
              <a:t>Increasing Attraction</a:t>
            </a:r>
          </a:p>
          <a:p>
            <a:pPr lvl="0" fontAlgn="auto"/>
            <a:endParaRPr lang="en-GB" dirty="0"/>
          </a:p>
          <a:p>
            <a:pPr lvl="0" fontAlgn="auto"/>
            <a:r>
              <a:rPr lang="en-GB" dirty="0"/>
              <a:t>Improving Recruitment Strategies</a:t>
            </a:r>
          </a:p>
          <a:p>
            <a:pPr lvl="0" fontAlgn="auto"/>
            <a:endParaRPr lang="en-GB" dirty="0"/>
          </a:p>
          <a:p>
            <a:pPr lvl="0" fontAlgn="auto"/>
            <a:r>
              <a:rPr lang="en-GB" dirty="0"/>
              <a:t>Alternative crewing models</a:t>
            </a:r>
          </a:p>
          <a:p>
            <a:pPr lvl="0" fontAlgn="auto"/>
            <a:endParaRPr lang="en-GB" dirty="0"/>
          </a:p>
          <a:p>
            <a:pPr lvl="0" fontAlgn="auto"/>
            <a:r>
              <a:rPr lang="en-GB" dirty="0"/>
              <a:t>Primary Employer engagement</a:t>
            </a:r>
          </a:p>
          <a:p>
            <a:endParaRPr lang="en-GB" dirty="0"/>
          </a:p>
        </p:txBody>
      </p:sp>
      <p:pic>
        <p:nvPicPr>
          <p:cNvPr id="4" name="Picture 3" descr="\\corpsrv\Images\Graphic Design\MAWWF Current Work\JR0032 - MAWWF RE-BRAND 2015-20\Logo Files\MAWWF-Landscape Logo_2017.png">
            <a:extLst>
              <a:ext uri="{FF2B5EF4-FFF2-40B4-BE49-F238E27FC236}">
                <a16:creationId xmlns:a16="http://schemas.microsoft.com/office/drawing/2014/main" id="{483A6D6E-BC7C-417F-807B-0EFB6663D88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9661" y="72866"/>
            <a:ext cx="2649220" cy="95504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E6E9C23-9CCD-477A-9E15-A4ABA052E3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0019" y="1150661"/>
            <a:ext cx="2533650" cy="1752600"/>
          </a:xfrm>
          <a:prstGeom prst="rect">
            <a:avLst/>
          </a:prstGeom>
          <a:effectLst>
            <a:softEdge rad="1143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4AA33C0-35B4-41E9-928D-13D52AD27C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3669" y="2266244"/>
            <a:ext cx="2466975" cy="1524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04D894E-AE37-47C8-9442-8424548A56A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2039" y="3923881"/>
            <a:ext cx="1935243" cy="1160390"/>
          </a:xfrm>
          <a:prstGeom prst="rect">
            <a:avLst/>
          </a:prstGeom>
          <a:effectLst>
            <a:softEdge rad="762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6AFF6AD-00F7-42EA-A064-CC27FBDA62D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0019" y="5387699"/>
            <a:ext cx="2847975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242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70F9-2C1D-4038-810F-C5DDC1FD5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EBE9C-236D-461B-9BF7-4DB0387E3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45154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Primary &amp; Secondary Survey outcomes</a:t>
            </a:r>
          </a:p>
          <a:p>
            <a:endParaRPr lang="en-GB" dirty="0"/>
          </a:p>
          <a:p>
            <a:r>
              <a:rPr lang="en-GB" dirty="0"/>
              <a:t>WPA 11 – Service Review Programme</a:t>
            </a:r>
          </a:p>
          <a:p>
            <a:endParaRPr lang="en-GB" dirty="0"/>
          </a:p>
          <a:p>
            <a:r>
              <a:rPr lang="en-GB" dirty="0"/>
              <a:t>Internal Collaboration</a:t>
            </a:r>
          </a:p>
          <a:p>
            <a:endParaRPr lang="en-GB" dirty="0"/>
          </a:p>
          <a:p>
            <a:r>
              <a:rPr lang="en-GB" dirty="0"/>
              <a:t>Benchmarking with other FRS</a:t>
            </a:r>
          </a:p>
          <a:p>
            <a:endParaRPr lang="en-GB" dirty="0"/>
          </a:p>
          <a:p>
            <a:r>
              <a:rPr lang="en-GB" dirty="0"/>
              <a:t>Benchmarking with Non FRS</a:t>
            </a:r>
          </a:p>
          <a:p>
            <a:endParaRPr lang="en-GB" dirty="0"/>
          </a:p>
          <a:p>
            <a:r>
              <a:rPr lang="en-GB" dirty="0"/>
              <a:t>Secondary datasets</a:t>
            </a:r>
          </a:p>
        </p:txBody>
      </p:sp>
      <p:pic>
        <p:nvPicPr>
          <p:cNvPr id="4" name="Picture 3" descr="\\corpsrv\Images\Graphic Design\MAWWF Current Work\JR0032 - MAWWF RE-BRAND 2015-20\Logo Files\MAWWF-Landscape Logo_2017.png">
            <a:extLst>
              <a:ext uri="{FF2B5EF4-FFF2-40B4-BE49-F238E27FC236}">
                <a16:creationId xmlns:a16="http://schemas.microsoft.com/office/drawing/2014/main" id="{483A6D6E-BC7C-417F-807B-0EFB6663D88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9661" y="72866"/>
            <a:ext cx="2649220" cy="95504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BDF3AC8-EF9E-4B9D-A852-C5701AFD6E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438" y="5680963"/>
            <a:ext cx="2307341" cy="63093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0893EB-C71A-40FD-A8CA-4A10006D4B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3308" y="4572000"/>
            <a:ext cx="1557934" cy="93244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02547C7-597D-4272-AD6A-EEC9414981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6989" y="2371222"/>
            <a:ext cx="1724025" cy="2667000"/>
          </a:xfrm>
          <a:prstGeom prst="rect">
            <a:avLst/>
          </a:prstGeom>
        </p:spPr>
      </p:pic>
      <p:sp>
        <p:nvSpPr>
          <p:cNvPr id="11" name="AutoShape 2" descr="Image result for retained firefighters union">
            <a:extLst>
              <a:ext uri="{FF2B5EF4-FFF2-40B4-BE49-F238E27FC236}">
                <a16:creationId xmlns:a16="http://schemas.microsoft.com/office/drawing/2014/main" id="{7BCD9C90-E6F6-4BE4-BAED-0A9AA65F48C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253038" y="2828925"/>
            <a:ext cx="1685925" cy="120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CE71F93-11BB-48A9-8F98-FD47144862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7153" y="1549823"/>
            <a:ext cx="1216189" cy="866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1116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70F9-2C1D-4038-810F-C5DDC1FD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185452" cy="1325563"/>
          </a:xfrm>
        </p:spPr>
        <p:txBody>
          <a:bodyPr/>
          <a:lstStyle/>
          <a:p>
            <a:r>
              <a:rPr lang="en-GB" dirty="0"/>
              <a:t>Methodology &amp; Timescale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C0079B8-0155-41F2-B210-4CE15D62E1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64772" y="1948873"/>
            <a:ext cx="9988639" cy="2307720"/>
          </a:xfrm>
          <a:prstGeom prst="rect">
            <a:avLst/>
          </a:prstGeom>
        </p:spPr>
      </p:pic>
      <p:pic>
        <p:nvPicPr>
          <p:cNvPr id="4" name="Picture 3" descr="\\corpsrv\Images\Graphic Design\MAWWF Current Work\JR0032 - MAWWF RE-BRAND 2015-20\Logo Files\MAWWF-Landscape Logo_2017.png">
            <a:extLst>
              <a:ext uri="{FF2B5EF4-FFF2-40B4-BE49-F238E27FC236}">
                <a16:creationId xmlns:a16="http://schemas.microsoft.com/office/drawing/2014/main" id="{483A6D6E-BC7C-417F-807B-0EFB6663D88C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9661" y="72866"/>
            <a:ext cx="2649220" cy="955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48346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70F9-2C1D-4038-810F-C5DDC1FD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489174" cy="1325563"/>
          </a:xfrm>
        </p:spPr>
        <p:txBody>
          <a:bodyPr/>
          <a:lstStyle/>
          <a:p>
            <a:r>
              <a:rPr lang="en-GB" dirty="0"/>
              <a:t>Consultancy Fee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EBE9C-236D-461B-9BF7-4DB0387E3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Intellectual property to client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Fee breakdown</a:t>
            </a:r>
          </a:p>
        </p:txBody>
      </p:sp>
      <p:pic>
        <p:nvPicPr>
          <p:cNvPr id="4" name="Picture 3" descr="\\corpsrv\Images\Graphic Design\MAWWF Current Work\JR0032 - MAWWF RE-BRAND 2015-20\Logo Files\MAWWF-Landscape Logo_2017.png">
            <a:extLst>
              <a:ext uri="{FF2B5EF4-FFF2-40B4-BE49-F238E27FC236}">
                <a16:creationId xmlns:a16="http://schemas.microsoft.com/office/drawing/2014/main" id="{483A6D6E-BC7C-417F-807B-0EFB6663D88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9661" y="72866"/>
            <a:ext cx="2649220" cy="95504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1BEE599-1A0B-462B-BC56-58A045156C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6300" y="1303482"/>
            <a:ext cx="2857500" cy="1905000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8E017FDE-7B73-4F93-9174-E064BEDF23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9530966"/>
              </p:ext>
            </p:extLst>
          </p:nvPr>
        </p:nvGraphicFramePr>
        <p:xfrm>
          <a:off x="1293091" y="3900847"/>
          <a:ext cx="7378123" cy="18349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65544">
                  <a:extLst>
                    <a:ext uri="{9D8B030D-6E8A-4147-A177-3AD203B41FA5}">
                      <a16:colId xmlns:a16="http://schemas.microsoft.com/office/drawing/2014/main" val="4111673498"/>
                    </a:ext>
                  </a:extLst>
                </a:gridCol>
                <a:gridCol w="1261468">
                  <a:extLst>
                    <a:ext uri="{9D8B030D-6E8A-4147-A177-3AD203B41FA5}">
                      <a16:colId xmlns:a16="http://schemas.microsoft.com/office/drawing/2014/main" val="78676255"/>
                    </a:ext>
                  </a:extLst>
                </a:gridCol>
                <a:gridCol w="1261468">
                  <a:extLst>
                    <a:ext uri="{9D8B030D-6E8A-4147-A177-3AD203B41FA5}">
                      <a16:colId xmlns:a16="http://schemas.microsoft.com/office/drawing/2014/main" val="2826584238"/>
                    </a:ext>
                  </a:extLst>
                </a:gridCol>
                <a:gridCol w="909431">
                  <a:extLst>
                    <a:ext uri="{9D8B030D-6E8A-4147-A177-3AD203B41FA5}">
                      <a16:colId xmlns:a16="http://schemas.microsoft.com/office/drawing/2014/main" val="3267922329"/>
                    </a:ext>
                  </a:extLst>
                </a:gridCol>
                <a:gridCol w="938767">
                  <a:extLst>
                    <a:ext uri="{9D8B030D-6E8A-4147-A177-3AD203B41FA5}">
                      <a16:colId xmlns:a16="http://schemas.microsoft.com/office/drawing/2014/main" val="3983641265"/>
                    </a:ext>
                  </a:extLst>
                </a:gridCol>
                <a:gridCol w="1041445">
                  <a:extLst>
                    <a:ext uri="{9D8B030D-6E8A-4147-A177-3AD203B41FA5}">
                      <a16:colId xmlns:a16="http://schemas.microsoft.com/office/drawing/2014/main" val="3266290278"/>
                    </a:ext>
                  </a:extLst>
                </a:gridCol>
              </a:tblGrid>
              <a:tr h="30582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Role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Salary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Allowances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Pension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NI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Total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93012775"/>
                  </a:ext>
                </a:extLst>
              </a:tr>
              <a:tr h="2446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 dirty="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028521647"/>
                  </a:ext>
                </a:extLst>
              </a:tr>
              <a:tr h="24465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Station Manager 'B'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21,931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nil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3,136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3,027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28,094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587283609"/>
                  </a:ext>
                </a:extLst>
              </a:tr>
              <a:tr h="2446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64667314"/>
                  </a:ext>
                </a:extLst>
              </a:tr>
              <a:tr h="24465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Scale 5 Coordinator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11,671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nil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1,645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1,051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14,367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491661394"/>
                  </a:ext>
                </a:extLst>
              </a:tr>
              <a:tr h="2446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768797778"/>
                  </a:ext>
                </a:extLst>
              </a:tr>
              <a:tr h="30582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42,461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1451765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5594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70F9-2C1D-4038-810F-C5DDC1FD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489174" cy="1325563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pic>
        <p:nvPicPr>
          <p:cNvPr id="4" name="Picture 3" descr="\\corpsrv\Images\Graphic Design\MAWWF Current Work\JR0032 - MAWWF RE-BRAND 2015-20\Logo Files\MAWWF-Landscape Logo_2017.png">
            <a:extLst>
              <a:ext uri="{FF2B5EF4-FFF2-40B4-BE49-F238E27FC236}">
                <a16:creationId xmlns:a16="http://schemas.microsoft.com/office/drawing/2014/main" id="{483A6D6E-BC7C-417F-807B-0EFB6663D88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9661" y="72866"/>
            <a:ext cx="2649220" cy="95504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6689371-D07C-4C08-9871-F9E0F7134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r>
              <a:rPr lang="en-GB" dirty="0"/>
              <a:t>Identify client requirement</a:t>
            </a:r>
          </a:p>
          <a:p>
            <a:r>
              <a:rPr lang="en-GB" dirty="0"/>
              <a:t>Proven track record of success</a:t>
            </a:r>
          </a:p>
          <a:p>
            <a:r>
              <a:rPr lang="en-GB" dirty="0"/>
              <a:t>Identified key outputs</a:t>
            </a:r>
          </a:p>
          <a:p>
            <a:r>
              <a:rPr lang="en-GB" dirty="0"/>
              <a:t>Varied data sources</a:t>
            </a:r>
          </a:p>
          <a:p>
            <a:r>
              <a:rPr lang="en-GB" dirty="0"/>
              <a:t>Within customer timescale</a:t>
            </a:r>
          </a:p>
          <a:p>
            <a:r>
              <a:rPr lang="en-GB" dirty="0"/>
              <a:t>Competitive consultancy fee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B526CFB-4622-4AD3-A331-1FCCBB8960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636" y="1690688"/>
            <a:ext cx="4460009" cy="2973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708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70F9-2C1D-4038-810F-C5DDC1FD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489174" cy="1325563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 descr="\\corpsrv\Images\Graphic Design\MAWWF Current Work\JR0032 - MAWWF RE-BRAND 2015-20\Logo Files\MAWWF-Landscape Logo_2017.png">
            <a:extLst>
              <a:ext uri="{FF2B5EF4-FFF2-40B4-BE49-F238E27FC236}">
                <a16:creationId xmlns:a16="http://schemas.microsoft.com/office/drawing/2014/main" id="{483A6D6E-BC7C-417F-807B-0EFB6663D88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561" y="1966320"/>
            <a:ext cx="4288328" cy="244866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25">
            <a:extLst>
              <a:ext uri="{FF2B5EF4-FFF2-40B4-BE49-F238E27FC236}">
                <a16:creationId xmlns:a16="http://schemas.microsoft.com/office/drawing/2014/main" id="{5462EBCD-3A5B-4DB2-8A42-E4026CDFED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6852" y="1207731"/>
            <a:ext cx="4711903" cy="47119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24">
            <a:extLst>
              <a:ext uri="{FF2B5EF4-FFF2-40B4-BE49-F238E27FC236}">
                <a16:creationId xmlns:a16="http://schemas.microsoft.com/office/drawing/2014/main" id="{953C5EBC-553B-4F0F-947F-32FEF964AC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2738" y="5618163"/>
            <a:ext cx="7596187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700"/>
              </a:spcBef>
              <a:buSzPct val="100000"/>
              <a:buFont typeface="Wingdings" panose="05000000000000000000" pitchFamily="2" charset="2"/>
              <a:buChar char="§"/>
              <a:defRPr sz="2800">
                <a:solidFill>
                  <a:srgbClr val="0066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ts val="600"/>
              </a:spcBef>
              <a:buSzPct val="100000"/>
              <a:buFont typeface="Wingdings" panose="05000000000000000000" pitchFamily="2" charset="2"/>
              <a:buChar char="§"/>
              <a:defRPr sz="2400">
                <a:solidFill>
                  <a:srgbClr val="0066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ts val="500"/>
              </a:spcBef>
              <a:buSzPct val="100000"/>
              <a:buFont typeface="Wingdings" panose="05000000000000000000" pitchFamily="2" charset="2"/>
              <a:buChar char="§"/>
              <a:defRPr sz="2000">
                <a:solidFill>
                  <a:srgbClr val="0066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buSzPct val="100000"/>
              <a:buFont typeface="Wingdings" panose="05000000000000000000" pitchFamily="2" charset="2"/>
              <a:buChar char="§"/>
              <a:defRPr>
                <a:solidFill>
                  <a:srgbClr val="0066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ts val="400"/>
              </a:spcBef>
              <a:buSzPct val="100000"/>
              <a:buFont typeface="Wingdings" panose="05000000000000000000" pitchFamily="2" charset="2"/>
              <a:buChar char="§"/>
              <a:defRPr sz="1600">
                <a:solidFill>
                  <a:srgbClr val="0066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SzPct val="100000"/>
              <a:buFont typeface="Wingdings" panose="05000000000000000000" pitchFamily="2" charset="2"/>
              <a:buChar char="§"/>
              <a:defRPr sz="1600">
                <a:solidFill>
                  <a:srgbClr val="0066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SzPct val="100000"/>
              <a:buFont typeface="Wingdings" panose="05000000000000000000" pitchFamily="2" charset="2"/>
              <a:buChar char="§"/>
              <a:defRPr sz="1600">
                <a:solidFill>
                  <a:srgbClr val="0066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SzPct val="100000"/>
              <a:buFont typeface="Wingdings" panose="05000000000000000000" pitchFamily="2" charset="2"/>
              <a:buChar char="§"/>
              <a:defRPr sz="1600">
                <a:solidFill>
                  <a:srgbClr val="0066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SzPct val="100000"/>
              <a:buFont typeface="Wingdings" panose="05000000000000000000" pitchFamily="2" charset="2"/>
              <a:buChar char="§"/>
              <a:defRPr sz="1600">
                <a:solidFill>
                  <a:srgbClr val="0066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800" dirty="0">
                <a:solidFill>
                  <a:srgbClr val="000000"/>
                </a:solidFill>
              </a:rPr>
              <a:t>Sion </a:t>
            </a:r>
            <a:r>
              <a:rPr lang="en-GB" altLang="en-US" sz="1800" dirty="0" err="1">
                <a:solidFill>
                  <a:srgbClr val="000000"/>
                </a:solidFill>
              </a:rPr>
              <a:t>Slaymaker</a:t>
            </a:r>
            <a:endParaRPr lang="en-GB" altLang="en-US" sz="1800" dirty="0">
              <a:solidFill>
                <a:srgbClr val="000000"/>
              </a:solidFill>
            </a:endParaRPr>
          </a:p>
          <a:p>
            <a:pPr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800" dirty="0">
                <a:solidFill>
                  <a:srgbClr val="000000"/>
                </a:solidFill>
              </a:rPr>
              <a:t>07967647886</a:t>
            </a:r>
          </a:p>
          <a:p>
            <a:pPr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800" dirty="0">
                <a:solidFill>
                  <a:srgbClr val="000000"/>
                </a:solidFill>
              </a:rPr>
              <a:t>s.slaymaker@mawwfire.gov.uk</a:t>
            </a:r>
          </a:p>
        </p:txBody>
      </p:sp>
    </p:spTree>
    <p:extLst>
      <p:ext uri="{BB962C8B-B14F-4D97-AF65-F5344CB8AC3E}">
        <p14:creationId xmlns:p14="http://schemas.microsoft.com/office/powerpoint/2010/main" val="10889804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430</TotalTime>
  <Words>434</Words>
  <Application>Microsoft Office PowerPoint</Application>
  <PresentationFormat>Widescreen</PresentationFormat>
  <Paragraphs>118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Improving On Call Firefighter Recruitment  Group Manager Sion Slaymaker MIFireE</vt:lpstr>
      <vt:lpstr>Overview</vt:lpstr>
      <vt:lpstr>Consultant Qualities</vt:lpstr>
      <vt:lpstr>Key Outputs</vt:lpstr>
      <vt:lpstr>Data</vt:lpstr>
      <vt:lpstr>Methodology &amp; Timescale</vt:lpstr>
      <vt:lpstr>Consultancy Fee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 Call Firefighter Recruitment  Group Manager Sion Slaymaker MIFireE</dc:title>
  <dc:creator>Slaymaker Sion           (Head of Response Ceredigion)</dc:creator>
  <cp:lastModifiedBy>Slaymaker Sion           (Head of Response Ceredigion)</cp:lastModifiedBy>
  <cp:revision>30</cp:revision>
  <dcterms:created xsi:type="dcterms:W3CDTF">2018-04-18T15:09:41Z</dcterms:created>
  <dcterms:modified xsi:type="dcterms:W3CDTF">2018-05-01T14:28:49Z</dcterms:modified>
</cp:coreProperties>
</file>