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70" r:id="rId3"/>
    <p:sldId id="280" r:id="rId4"/>
    <p:sldId id="258" r:id="rId5"/>
    <p:sldId id="257" r:id="rId6"/>
    <p:sldId id="293" r:id="rId7"/>
    <p:sldId id="259" r:id="rId8"/>
    <p:sldId id="260" r:id="rId9"/>
    <p:sldId id="261" r:id="rId10"/>
    <p:sldId id="294" r:id="rId11"/>
    <p:sldId id="295" r:id="rId12"/>
    <p:sldId id="296" r:id="rId13"/>
    <p:sldId id="297" r:id="rId14"/>
    <p:sldId id="262" r:id="rId15"/>
    <p:sldId id="279" r:id="rId16"/>
    <p:sldId id="298" r:id="rId17"/>
    <p:sldId id="265" r:id="rId18"/>
    <p:sldId id="275" r:id="rId19"/>
    <p:sldId id="276" r:id="rId20"/>
    <p:sldId id="277" r:id="rId21"/>
    <p:sldId id="278" r:id="rId22"/>
    <p:sldId id="299" r:id="rId23"/>
    <p:sldId id="300" r:id="rId24"/>
    <p:sldId id="301" r:id="rId25"/>
    <p:sldId id="271" r:id="rId26"/>
    <p:sldId id="272" r:id="rId27"/>
    <p:sldId id="273" r:id="rId28"/>
    <p:sldId id="267" r:id="rId29"/>
    <p:sldId id="268" r:id="rId30"/>
    <p:sldId id="263" r:id="rId31"/>
    <p:sldId id="274" r:id="rId32"/>
    <p:sldId id="26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B5025E-E7A3-4CE5-8E94-784CB6213C1C}" type="datetimeFigureOut">
              <a:rPr lang="en-GB" smtClean="0"/>
              <a:t>28/01/2022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D2FDEC-A8D8-4307-8EF1-64F0E3483955}" type="slidenum">
              <a:rPr lang="en-GB" smtClean="0"/>
              <a:t>‹#›</a:t>
            </a:fld>
            <a:endParaRPr lang="en-GB"/>
          </a:p>
        </p:txBody>
      </p:sp>
    </p:spTree>
    <p:extLst>
      <p:ext uri="{BB962C8B-B14F-4D97-AF65-F5344CB8AC3E}">
        <p14:creationId xmlns:p14="http://schemas.microsoft.com/office/powerpoint/2010/main" val="1561620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10</a:t>
            </a:fld>
            <a:endParaRPr lang="en-US"/>
          </a:p>
        </p:txBody>
      </p:sp>
    </p:spTree>
    <p:extLst>
      <p:ext uri="{BB962C8B-B14F-4D97-AF65-F5344CB8AC3E}">
        <p14:creationId xmlns:p14="http://schemas.microsoft.com/office/powerpoint/2010/main" val="2733403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11</a:t>
            </a:fld>
            <a:endParaRPr lang="en-US"/>
          </a:p>
        </p:txBody>
      </p:sp>
    </p:spTree>
    <p:extLst>
      <p:ext uri="{BB962C8B-B14F-4D97-AF65-F5344CB8AC3E}">
        <p14:creationId xmlns:p14="http://schemas.microsoft.com/office/powerpoint/2010/main" val="3574527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12</a:t>
            </a:fld>
            <a:endParaRPr lang="en-US"/>
          </a:p>
        </p:txBody>
      </p:sp>
    </p:spTree>
    <p:extLst>
      <p:ext uri="{BB962C8B-B14F-4D97-AF65-F5344CB8AC3E}">
        <p14:creationId xmlns:p14="http://schemas.microsoft.com/office/powerpoint/2010/main" val="3778023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13</a:t>
            </a:fld>
            <a:endParaRPr lang="en-US"/>
          </a:p>
        </p:txBody>
      </p:sp>
    </p:spTree>
    <p:extLst>
      <p:ext uri="{BB962C8B-B14F-4D97-AF65-F5344CB8AC3E}">
        <p14:creationId xmlns:p14="http://schemas.microsoft.com/office/powerpoint/2010/main" val="240804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14</a:t>
            </a:fld>
            <a:endParaRPr lang="en-US"/>
          </a:p>
        </p:txBody>
      </p:sp>
    </p:spTree>
    <p:extLst>
      <p:ext uri="{BB962C8B-B14F-4D97-AF65-F5344CB8AC3E}">
        <p14:creationId xmlns:p14="http://schemas.microsoft.com/office/powerpoint/2010/main" val="108470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B2E69C-E49B-45C5-9B9A-DB987B8ED5E2}" type="slidenum">
              <a:rPr lang="en-GB" altLang="en-US"/>
              <a:pPr/>
              <a:t>15</a:t>
            </a:fld>
            <a:endParaRPr lang="en-GB" alt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782767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16</a:t>
            </a:fld>
            <a:endParaRPr lang="en-US"/>
          </a:p>
        </p:txBody>
      </p:sp>
    </p:spTree>
    <p:extLst>
      <p:ext uri="{BB962C8B-B14F-4D97-AF65-F5344CB8AC3E}">
        <p14:creationId xmlns:p14="http://schemas.microsoft.com/office/powerpoint/2010/main" val="750290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17</a:t>
            </a:fld>
            <a:endParaRPr lang="en-US"/>
          </a:p>
        </p:txBody>
      </p:sp>
    </p:spTree>
    <p:extLst>
      <p:ext uri="{BB962C8B-B14F-4D97-AF65-F5344CB8AC3E}">
        <p14:creationId xmlns:p14="http://schemas.microsoft.com/office/powerpoint/2010/main" val="42211026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23</a:t>
            </a:fld>
            <a:endParaRPr lang="en-US"/>
          </a:p>
        </p:txBody>
      </p:sp>
    </p:spTree>
    <p:extLst>
      <p:ext uri="{BB962C8B-B14F-4D97-AF65-F5344CB8AC3E}">
        <p14:creationId xmlns:p14="http://schemas.microsoft.com/office/powerpoint/2010/main" val="2261050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24</a:t>
            </a:fld>
            <a:endParaRPr lang="en-US"/>
          </a:p>
        </p:txBody>
      </p:sp>
    </p:spTree>
    <p:extLst>
      <p:ext uri="{BB962C8B-B14F-4D97-AF65-F5344CB8AC3E}">
        <p14:creationId xmlns:p14="http://schemas.microsoft.com/office/powerpoint/2010/main" val="147609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25</a:t>
            </a:fld>
            <a:endParaRPr lang="en-US"/>
          </a:p>
        </p:txBody>
      </p:sp>
    </p:spTree>
    <p:extLst>
      <p:ext uri="{BB962C8B-B14F-4D97-AF65-F5344CB8AC3E}">
        <p14:creationId xmlns:p14="http://schemas.microsoft.com/office/powerpoint/2010/main" val="5263573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26</a:t>
            </a:fld>
            <a:endParaRPr lang="en-US"/>
          </a:p>
        </p:txBody>
      </p:sp>
    </p:spTree>
    <p:extLst>
      <p:ext uri="{BB962C8B-B14F-4D97-AF65-F5344CB8AC3E}">
        <p14:creationId xmlns:p14="http://schemas.microsoft.com/office/powerpoint/2010/main" val="6058926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27</a:t>
            </a:fld>
            <a:endParaRPr lang="en-US"/>
          </a:p>
        </p:txBody>
      </p:sp>
    </p:spTree>
    <p:extLst>
      <p:ext uri="{BB962C8B-B14F-4D97-AF65-F5344CB8AC3E}">
        <p14:creationId xmlns:p14="http://schemas.microsoft.com/office/powerpoint/2010/main" val="3918518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28/01/2022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28/01/2022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28/01/2022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28/01/2022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28/01/2022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28/01/2022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28/01/2022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28/01/2022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28/01/2022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28/01/2022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28/01/2022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28/01/2022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Introduction%20to%20Metacognition.pptx"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4.wmf"/><Relationship Id="rId4" Type="http://schemas.openxmlformats.org/officeDocument/2006/relationships/image" Target="../media/image13.wmf"/></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doi.org/10.1177/14697874030043004"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picturequotes.com/life-is-about-choices-you-make-a-mistake-once-its-a-mistake-you-make-the-same-mistake-again-thats-a-choice-quote-4542"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83F1541-82DD-491D-A80D-4074D8C31CC9}"/>
              </a:ext>
            </a:extLst>
          </p:cNvPr>
          <p:cNvSpPr/>
          <p:nvPr/>
        </p:nvSpPr>
        <p:spPr>
          <a:xfrm>
            <a:off x="6444208" y="2595822"/>
            <a:ext cx="2016224" cy="176928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FA0BA8F0-6E03-43BF-93CE-9A740623F2E2}"/>
              </a:ext>
            </a:extLst>
          </p:cNvPr>
          <p:cNvSpPr/>
          <p:nvPr/>
        </p:nvSpPr>
        <p:spPr>
          <a:xfrm>
            <a:off x="5940152" y="424705"/>
            <a:ext cx="2493070" cy="1773157"/>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8A853E5B-1DC7-40B8-98E6-ED20659D9934}"/>
              </a:ext>
            </a:extLst>
          </p:cNvPr>
          <p:cNvSpPr/>
          <p:nvPr/>
        </p:nvSpPr>
        <p:spPr>
          <a:xfrm>
            <a:off x="3735114" y="1175915"/>
            <a:ext cx="1700982" cy="2397101"/>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7A20CD4F-4515-4603-86E2-4C545C01BEB6}"/>
              </a:ext>
            </a:extLst>
          </p:cNvPr>
          <p:cNvSpPr/>
          <p:nvPr/>
        </p:nvSpPr>
        <p:spPr>
          <a:xfrm>
            <a:off x="467544" y="424705"/>
            <a:ext cx="2016224" cy="2171117"/>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87CBC8D3-BB4D-4FC2-B837-595955A1D56D}"/>
              </a:ext>
            </a:extLst>
          </p:cNvPr>
          <p:cNvSpPr/>
          <p:nvPr/>
        </p:nvSpPr>
        <p:spPr>
          <a:xfrm>
            <a:off x="1115617" y="2996952"/>
            <a:ext cx="2016224" cy="14006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FC3475C-4B9F-43F2-A1AB-6D3750061B24}"/>
              </a:ext>
            </a:extLst>
          </p:cNvPr>
          <p:cNvSpPr txBox="1"/>
          <p:nvPr/>
        </p:nvSpPr>
        <p:spPr>
          <a:xfrm>
            <a:off x="611560" y="4725144"/>
            <a:ext cx="7488832" cy="954107"/>
          </a:xfrm>
          <a:prstGeom prst="rect">
            <a:avLst/>
          </a:prstGeom>
          <a:noFill/>
        </p:spPr>
        <p:txBody>
          <a:bodyPr wrap="square" rtlCol="0">
            <a:spAutoFit/>
          </a:bodyPr>
          <a:lstStyle/>
          <a:p>
            <a:r>
              <a:rPr lang="en-GB" sz="2800" b="1" dirty="0"/>
              <a:t>ECGE5002Q Changemakers: Building your Personal Brand for Sustainable Employment </a:t>
            </a:r>
          </a:p>
        </p:txBody>
      </p:sp>
      <p:sp>
        <p:nvSpPr>
          <p:cNvPr id="5" name="TextBox 4">
            <a:extLst>
              <a:ext uri="{FF2B5EF4-FFF2-40B4-BE49-F238E27FC236}">
                <a16:creationId xmlns:a16="http://schemas.microsoft.com/office/drawing/2014/main" id="{4C0CCE48-DD70-4423-A844-6C95EE0FB4C3}"/>
              </a:ext>
            </a:extLst>
          </p:cNvPr>
          <p:cNvSpPr txBox="1"/>
          <p:nvPr/>
        </p:nvSpPr>
        <p:spPr>
          <a:xfrm>
            <a:off x="2195736" y="5633443"/>
            <a:ext cx="7488832" cy="523220"/>
          </a:xfrm>
          <a:prstGeom prst="rect">
            <a:avLst/>
          </a:prstGeom>
          <a:noFill/>
        </p:spPr>
        <p:txBody>
          <a:bodyPr wrap="square" rtlCol="0">
            <a:spAutoFit/>
          </a:bodyPr>
          <a:lstStyle/>
          <a:p>
            <a:r>
              <a:rPr lang="en-GB" sz="2800" b="1" dirty="0"/>
              <a:t>Theme 3: What is Reflective Practice?</a:t>
            </a:r>
          </a:p>
        </p:txBody>
      </p:sp>
      <p:sp>
        <p:nvSpPr>
          <p:cNvPr id="6" name="TextBox 5">
            <a:extLst>
              <a:ext uri="{FF2B5EF4-FFF2-40B4-BE49-F238E27FC236}">
                <a16:creationId xmlns:a16="http://schemas.microsoft.com/office/drawing/2014/main" id="{D2306725-64CE-43C0-8164-AED7B212CF29}"/>
              </a:ext>
            </a:extLst>
          </p:cNvPr>
          <p:cNvSpPr txBox="1"/>
          <p:nvPr/>
        </p:nvSpPr>
        <p:spPr>
          <a:xfrm>
            <a:off x="3491880" y="6165304"/>
            <a:ext cx="4248472" cy="523220"/>
          </a:xfrm>
          <a:prstGeom prst="rect">
            <a:avLst/>
          </a:prstGeom>
          <a:noFill/>
        </p:spPr>
        <p:txBody>
          <a:bodyPr wrap="square" rtlCol="0">
            <a:spAutoFit/>
          </a:bodyPr>
          <a:lstStyle/>
          <a:p>
            <a:pPr algn="ctr"/>
            <a:r>
              <a:rPr lang="en-GB" sz="2800" dirty="0">
                <a:hlinkClick r:id="rId2"/>
              </a:rPr>
              <a:t>ken.dicks@uwtsd.ac.uk</a:t>
            </a:r>
            <a:r>
              <a:rPr lang="en-GB" sz="2800" dirty="0"/>
              <a:t> </a:t>
            </a:r>
          </a:p>
        </p:txBody>
      </p:sp>
      <p:pic>
        <p:nvPicPr>
          <p:cNvPr id="8" name="Picture 7">
            <a:extLst>
              <a:ext uri="{FF2B5EF4-FFF2-40B4-BE49-F238E27FC236}">
                <a16:creationId xmlns:a16="http://schemas.microsoft.com/office/drawing/2014/main" id="{46B47B3A-43CA-4F06-BE19-E8030BB6FB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699" y="548680"/>
            <a:ext cx="1728192" cy="1935575"/>
          </a:xfrm>
          <a:prstGeom prst="rect">
            <a:avLst/>
          </a:prstGeom>
        </p:spPr>
      </p:pic>
      <p:pic>
        <p:nvPicPr>
          <p:cNvPr id="10" name="Picture 9">
            <a:extLst>
              <a:ext uri="{FF2B5EF4-FFF2-40B4-BE49-F238E27FC236}">
                <a16:creationId xmlns:a16="http://schemas.microsoft.com/office/drawing/2014/main" id="{C7A83AE0-F102-4B28-AA0D-F180A80EB7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88224" y="2669415"/>
            <a:ext cx="1700982" cy="1584176"/>
          </a:xfrm>
          <a:prstGeom prst="rect">
            <a:avLst/>
          </a:prstGeom>
        </p:spPr>
      </p:pic>
      <p:pic>
        <p:nvPicPr>
          <p:cNvPr id="12" name="Picture 11">
            <a:extLst>
              <a:ext uri="{FF2B5EF4-FFF2-40B4-BE49-F238E27FC236}">
                <a16:creationId xmlns:a16="http://schemas.microsoft.com/office/drawing/2014/main" id="{0CC52EFB-86F1-4BA5-96A8-C3B33D6E2F9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64251" y="553554"/>
            <a:ext cx="2253630" cy="1502420"/>
          </a:xfrm>
          <a:prstGeom prst="rect">
            <a:avLst/>
          </a:prstGeom>
        </p:spPr>
      </p:pic>
      <p:pic>
        <p:nvPicPr>
          <p:cNvPr id="14" name="Picture 13">
            <a:extLst>
              <a:ext uri="{FF2B5EF4-FFF2-40B4-BE49-F238E27FC236}">
                <a16:creationId xmlns:a16="http://schemas.microsoft.com/office/drawing/2014/main" id="{1B0C33CC-9CCD-444E-8067-31AB212F57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60623" y="3099878"/>
            <a:ext cx="1700982" cy="1193226"/>
          </a:xfrm>
          <a:prstGeom prst="rect">
            <a:avLst/>
          </a:prstGeom>
        </p:spPr>
      </p:pic>
      <p:pic>
        <p:nvPicPr>
          <p:cNvPr id="16" name="Picture 15">
            <a:extLst>
              <a:ext uri="{FF2B5EF4-FFF2-40B4-BE49-F238E27FC236}">
                <a16:creationId xmlns:a16="http://schemas.microsoft.com/office/drawing/2014/main" id="{06D5F2F0-13ED-447A-A163-B2BB78E51C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53508" y="1304764"/>
            <a:ext cx="1444793" cy="2124236"/>
          </a:xfrm>
          <a:prstGeom prst="rect">
            <a:avLst/>
          </a:prstGeom>
        </p:spPr>
      </p:pic>
      <p:sp>
        <p:nvSpPr>
          <p:cNvPr id="22" name="Rectangle 21">
            <a:extLst>
              <a:ext uri="{FF2B5EF4-FFF2-40B4-BE49-F238E27FC236}">
                <a16:creationId xmlns:a16="http://schemas.microsoft.com/office/drawing/2014/main" id="{CD8A172E-17AF-4434-8374-0FA80CC6447A}"/>
              </a:ext>
            </a:extLst>
          </p:cNvPr>
          <p:cNvSpPr/>
          <p:nvPr/>
        </p:nvSpPr>
        <p:spPr>
          <a:xfrm>
            <a:off x="467544" y="2669415"/>
            <a:ext cx="476847" cy="1728192"/>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000C3E9B-1AEB-4A61-8DC7-022AAA4422B8}"/>
              </a:ext>
            </a:extLst>
          </p:cNvPr>
          <p:cNvSpPr/>
          <p:nvPr/>
        </p:nvSpPr>
        <p:spPr>
          <a:xfrm>
            <a:off x="1115617" y="2669415"/>
            <a:ext cx="2016224" cy="25394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3020ABEE-C73B-4373-B90C-1CB7E3089A9B}"/>
              </a:ext>
            </a:extLst>
          </p:cNvPr>
          <p:cNvSpPr/>
          <p:nvPr/>
        </p:nvSpPr>
        <p:spPr>
          <a:xfrm>
            <a:off x="2555776" y="424705"/>
            <a:ext cx="1063997" cy="2140207"/>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A964054B-7DD7-4D30-B01F-5D075F6F0E6C}"/>
              </a:ext>
            </a:extLst>
          </p:cNvPr>
          <p:cNvSpPr/>
          <p:nvPr/>
        </p:nvSpPr>
        <p:spPr>
          <a:xfrm>
            <a:off x="3735114" y="424705"/>
            <a:ext cx="2089697" cy="6280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1E08022F-845D-493F-857B-A041D28D8A3B}"/>
              </a:ext>
            </a:extLst>
          </p:cNvPr>
          <p:cNvSpPr/>
          <p:nvPr/>
        </p:nvSpPr>
        <p:spPr>
          <a:xfrm>
            <a:off x="5580112" y="2348880"/>
            <a:ext cx="692870" cy="20487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5C78DBB-21E4-4B8E-9528-6BDBCB51E4D8}"/>
              </a:ext>
            </a:extLst>
          </p:cNvPr>
          <p:cNvSpPr/>
          <p:nvPr/>
        </p:nvSpPr>
        <p:spPr>
          <a:xfrm>
            <a:off x="5580112" y="1175915"/>
            <a:ext cx="222245" cy="102894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E5E9E837-20CE-424A-829A-C6ED0CBF2512}"/>
              </a:ext>
            </a:extLst>
          </p:cNvPr>
          <p:cNvSpPr/>
          <p:nvPr/>
        </p:nvSpPr>
        <p:spPr>
          <a:xfrm>
            <a:off x="3275856" y="2669415"/>
            <a:ext cx="343917" cy="17281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3CF25CD7-89CB-4404-BA6E-FC5D7CEDF3A0}"/>
              </a:ext>
            </a:extLst>
          </p:cNvPr>
          <p:cNvSpPr/>
          <p:nvPr/>
        </p:nvSpPr>
        <p:spPr>
          <a:xfrm>
            <a:off x="3735114" y="3675942"/>
            <a:ext cx="1700982" cy="721665"/>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012DD0BA-1355-4ACF-A445-164BF997B03B}"/>
              </a:ext>
            </a:extLst>
          </p:cNvPr>
          <p:cNvSpPr/>
          <p:nvPr/>
        </p:nvSpPr>
        <p:spPr>
          <a:xfrm>
            <a:off x="6444208" y="2348880"/>
            <a:ext cx="1989014" cy="1353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074976" y="2915051"/>
            <a:ext cx="6984776" cy="523220"/>
          </a:xfrm>
          <a:prstGeom prst="rect">
            <a:avLst/>
          </a:prstGeom>
          <a:noFill/>
        </p:spPr>
        <p:txBody>
          <a:bodyPr wrap="square" rtlCol="0">
            <a:spAutoFit/>
          </a:bodyPr>
          <a:lstStyle/>
          <a:p>
            <a:pPr algn="ctr"/>
            <a:r>
              <a:rPr lang="en-GB" sz="2800" i="1" dirty="0"/>
              <a:t>What did we cover in last week’s sessions?</a:t>
            </a:r>
          </a:p>
        </p:txBody>
      </p:sp>
    </p:spTree>
    <p:extLst>
      <p:ext uri="{BB962C8B-B14F-4D97-AF65-F5344CB8AC3E}">
        <p14:creationId xmlns:p14="http://schemas.microsoft.com/office/powerpoint/2010/main" val="319571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My own experience of reflective practice</a:t>
            </a:r>
          </a:p>
        </p:txBody>
      </p:sp>
      <p:sp>
        <p:nvSpPr>
          <p:cNvPr id="3" name="Content Placeholder 2"/>
          <p:cNvSpPr>
            <a:spLocks noGrp="1"/>
          </p:cNvSpPr>
          <p:nvPr>
            <p:ph idx="1"/>
          </p:nvPr>
        </p:nvSpPr>
        <p:spPr>
          <a:xfrm>
            <a:off x="477411" y="2154560"/>
            <a:ext cx="8229600" cy="2548880"/>
          </a:xfrm>
        </p:spPr>
        <p:txBody>
          <a:bodyPr>
            <a:normAutofit fontScale="92500" lnSpcReduction="20000"/>
          </a:bodyPr>
          <a:lstStyle/>
          <a:p>
            <a:pPr>
              <a:spcBef>
                <a:spcPts val="1200"/>
              </a:spcBef>
              <a:spcAft>
                <a:spcPts val="1200"/>
              </a:spcAft>
            </a:pPr>
            <a:r>
              <a:rPr lang="en-GB" dirty="0"/>
              <a:t>Teaching practice (PGCE)</a:t>
            </a:r>
          </a:p>
          <a:p>
            <a:pPr>
              <a:spcBef>
                <a:spcPts val="1200"/>
              </a:spcBef>
              <a:spcAft>
                <a:spcPts val="1200"/>
              </a:spcAft>
            </a:pPr>
            <a:r>
              <a:rPr lang="en-GB" dirty="0"/>
              <a:t>Youth Work</a:t>
            </a:r>
          </a:p>
          <a:p>
            <a:pPr>
              <a:spcBef>
                <a:spcPts val="1200"/>
              </a:spcBef>
              <a:spcAft>
                <a:spcPts val="1200"/>
              </a:spcAft>
            </a:pPr>
            <a:r>
              <a:rPr lang="en-GB" dirty="0"/>
              <a:t>Careers Wales</a:t>
            </a:r>
          </a:p>
          <a:p>
            <a:pPr>
              <a:spcBef>
                <a:spcPts val="1200"/>
              </a:spcBef>
              <a:spcAft>
                <a:spcPts val="1200"/>
              </a:spcAft>
            </a:pPr>
            <a:r>
              <a:rPr lang="en-GB" dirty="0"/>
              <a:t>Introduction to Counselling</a:t>
            </a:r>
          </a:p>
        </p:txBody>
      </p:sp>
    </p:spTree>
    <p:extLst>
      <p:ext uri="{BB962C8B-B14F-4D97-AF65-F5344CB8AC3E}">
        <p14:creationId xmlns:p14="http://schemas.microsoft.com/office/powerpoint/2010/main" val="3601148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429" y="307120"/>
            <a:ext cx="8928992" cy="891117"/>
          </a:xfrm>
        </p:spPr>
        <p:txBody>
          <a:bodyPr>
            <a:normAutofit fontScale="90000"/>
          </a:bodyPr>
          <a:lstStyle/>
          <a:p>
            <a:r>
              <a:rPr lang="en-GB" b="1" dirty="0"/>
              <a:t>Reflective Practice – What does it mean?</a:t>
            </a:r>
          </a:p>
        </p:txBody>
      </p:sp>
      <p:pic>
        <p:nvPicPr>
          <p:cNvPr id="7" name="Picture 6">
            <a:extLst>
              <a:ext uri="{FF2B5EF4-FFF2-40B4-BE49-F238E27FC236}">
                <a16:creationId xmlns:a16="http://schemas.microsoft.com/office/drawing/2014/main" id="{3B7FFCDF-96D2-4980-882A-017CCDE7FBF1}"/>
              </a:ext>
            </a:extLst>
          </p:cNvPr>
          <p:cNvPicPr>
            <a:picLocks noChangeAspect="1"/>
          </p:cNvPicPr>
          <p:nvPr/>
        </p:nvPicPr>
        <p:blipFill>
          <a:blip r:embed="rId2"/>
          <a:stretch>
            <a:fillRect/>
          </a:stretch>
        </p:blipFill>
        <p:spPr>
          <a:xfrm>
            <a:off x="935596" y="1556792"/>
            <a:ext cx="7272808" cy="4082157"/>
          </a:xfrm>
          <a:prstGeom prst="rect">
            <a:avLst/>
          </a:prstGeom>
        </p:spPr>
      </p:pic>
    </p:spTree>
    <p:extLst>
      <p:ext uri="{BB962C8B-B14F-4D97-AF65-F5344CB8AC3E}">
        <p14:creationId xmlns:p14="http://schemas.microsoft.com/office/powerpoint/2010/main" val="2549020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712968" cy="1143000"/>
          </a:xfrm>
        </p:spPr>
        <p:txBody>
          <a:bodyPr>
            <a:normAutofit fontScale="90000"/>
          </a:bodyPr>
          <a:lstStyle/>
          <a:p>
            <a:r>
              <a:rPr lang="en-GB" b="1" dirty="0"/>
              <a:t>Reflective Practice – Why do we do it?</a:t>
            </a:r>
          </a:p>
        </p:txBody>
      </p:sp>
      <p:sp>
        <p:nvSpPr>
          <p:cNvPr id="5" name="TextBox 4">
            <a:extLst>
              <a:ext uri="{FF2B5EF4-FFF2-40B4-BE49-F238E27FC236}">
                <a16:creationId xmlns:a16="http://schemas.microsoft.com/office/drawing/2014/main" id="{18E83B80-1F00-4BB5-A504-7674F759B1C2}"/>
              </a:ext>
            </a:extLst>
          </p:cNvPr>
          <p:cNvSpPr txBox="1"/>
          <p:nvPr/>
        </p:nvSpPr>
        <p:spPr>
          <a:xfrm>
            <a:off x="755576" y="1484784"/>
            <a:ext cx="7488832" cy="1815882"/>
          </a:xfrm>
          <a:prstGeom prst="rect">
            <a:avLst/>
          </a:prstGeom>
          <a:noFill/>
        </p:spPr>
        <p:txBody>
          <a:bodyPr wrap="square" rtlCol="0">
            <a:spAutoFit/>
          </a:bodyPr>
          <a:lstStyle/>
          <a:p>
            <a:pPr algn="ctr"/>
            <a:r>
              <a:rPr lang="en-GB" sz="2800" i="1" dirty="0"/>
              <a:t>Consider the concept of Reflective Practice.</a:t>
            </a:r>
          </a:p>
          <a:p>
            <a:pPr algn="ctr"/>
            <a:endParaRPr lang="en-GB" sz="2800" i="1" dirty="0"/>
          </a:p>
          <a:p>
            <a:pPr algn="ctr"/>
            <a:r>
              <a:rPr lang="en-GB" sz="2800" i="1" dirty="0"/>
              <a:t>What does it involve?</a:t>
            </a:r>
          </a:p>
          <a:p>
            <a:pPr algn="ctr"/>
            <a:r>
              <a:rPr lang="en-GB" sz="2800" i="1" dirty="0"/>
              <a:t>Why do we do it?</a:t>
            </a:r>
          </a:p>
        </p:txBody>
      </p:sp>
      <p:pic>
        <p:nvPicPr>
          <p:cNvPr id="8" name="Picture 7">
            <a:extLst>
              <a:ext uri="{FF2B5EF4-FFF2-40B4-BE49-F238E27FC236}">
                <a16:creationId xmlns:a16="http://schemas.microsoft.com/office/drawing/2014/main" id="{8DCE6C2C-6897-428E-84A9-CD7DBAD4863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03648" y="3789040"/>
            <a:ext cx="748451" cy="748451"/>
          </a:xfrm>
          <a:prstGeom prst="rect">
            <a:avLst/>
          </a:prstGeom>
        </p:spPr>
      </p:pic>
      <p:sp>
        <p:nvSpPr>
          <p:cNvPr id="9" name="TextBox 8">
            <a:extLst>
              <a:ext uri="{FF2B5EF4-FFF2-40B4-BE49-F238E27FC236}">
                <a16:creationId xmlns:a16="http://schemas.microsoft.com/office/drawing/2014/main" id="{1E1CBE0D-1E93-43EF-B124-5317A25126E6}"/>
              </a:ext>
            </a:extLst>
          </p:cNvPr>
          <p:cNvSpPr txBox="1"/>
          <p:nvPr/>
        </p:nvSpPr>
        <p:spPr>
          <a:xfrm>
            <a:off x="2339752" y="4005064"/>
            <a:ext cx="6048672" cy="369332"/>
          </a:xfrm>
          <a:prstGeom prst="rect">
            <a:avLst/>
          </a:prstGeom>
          <a:noFill/>
        </p:spPr>
        <p:txBody>
          <a:bodyPr wrap="square" rtlCol="0">
            <a:spAutoFit/>
          </a:bodyPr>
          <a:lstStyle/>
          <a:p>
            <a:r>
              <a:rPr lang="en-GB" dirty="0"/>
              <a:t>Guided Study Activity: Reflective Practice – First Thoughts</a:t>
            </a:r>
          </a:p>
        </p:txBody>
      </p:sp>
      <p:sp>
        <p:nvSpPr>
          <p:cNvPr id="10" name="TextBox 9">
            <a:extLst>
              <a:ext uri="{FF2B5EF4-FFF2-40B4-BE49-F238E27FC236}">
                <a16:creationId xmlns:a16="http://schemas.microsoft.com/office/drawing/2014/main" id="{244865F6-2A59-4519-A203-DB5510D440DC}"/>
              </a:ext>
            </a:extLst>
          </p:cNvPr>
          <p:cNvSpPr txBox="1"/>
          <p:nvPr/>
        </p:nvSpPr>
        <p:spPr>
          <a:xfrm>
            <a:off x="2555776" y="4559119"/>
            <a:ext cx="4248472" cy="1631216"/>
          </a:xfrm>
          <a:prstGeom prst="rect">
            <a:avLst/>
          </a:prstGeom>
          <a:noFill/>
        </p:spPr>
        <p:txBody>
          <a:bodyPr wrap="square" rtlCol="0">
            <a:spAutoFit/>
          </a:bodyPr>
          <a:lstStyle/>
          <a:p>
            <a:pPr algn="ctr"/>
            <a:r>
              <a:rPr lang="en-GB" sz="2800" i="1" dirty="0"/>
              <a:t>Feedback to your Tutor</a:t>
            </a:r>
          </a:p>
          <a:p>
            <a:pPr algn="ctr"/>
            <a:r>
              <a:rPr lang="en-GB" sz="2400" b="1" i="1" dirty="0"/>
              <a:t>N.B. If you have experience of reflective practice please let others answer first.</a:t>
            </a:r>
          </a:p>
        </p:txBody>
      </p:sp>
    </p:spTree>
    <p:extLst>
      <p:ext uri="{BB962C8B-B14F-4D97-AF65-F5344CB8AC3E}">
        <p14:creationId xmlns:p14="http://schemas.microsoft.com/office/powerpoint/2010/main" val="3773264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2" name="Rectangle 4">
            <a:extLst>
              <a:ext uri="{FF2B5EF4-FFF2-40B4-BE49-F238E27FC236}">
                <a16:creationId xmlns:a16="http://schemas.microsoft.com/office/drawing/2014/main" id="{DE9E0CDC-1D69-42A9-9697-D9E994EA16ED}"/>
              </a:ext>
            </a:extLst>
          </p:cNvPr>
          <p:cNvSpPr>
            <a:spLocks noChangeArrowheads="1"/>
          </p:cNvSpPr>
          <p:nvPr/>
        </p:nvSpPr>
        <p:spPr bwMode="auto">
          <a:xfrm>
            <a:off x="468313" y="92075"/>
            <a:ext cx="8280920" cy="696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eaLnBrk="0" fontAlgn="base" hangingPunct="0">
              <a:spcBef>
                <a:spcPct val="0"/>
              </a:spcBef>
              <a:spcAft>
                <a:spcPct val="0"/>
              </a:spcAft>
              <a:defRPr sz="4400">
                <a:solidFill>
                  <a:schemeClr val="tx2"/>
                </a:solidFill>
                <a:latin typeface="Times New Roman" panose="02020603050405020304" pitchFamily="18" charset="0"/>
              </a:defRPr>
            </a:lvl6pPr>
            <a:lvl7pPr marL="914400" algn="ctr" eaLnBrk="0" fontAlgn="base" hangingPunct="0">
              <a:spcBef>
                <a:spcPct val="0"/>
              </a:spcBef>
              <a:spcAft>
                <a:spcPct val="0"/>
              </a:spcAft>
              <a:defRPr sz="4400">
                <a:solidFill>
                  <a:schemeClr val="tx2"/>
                </a:solidFill>
                <a:latin typeface="Times New Roman" panose="02020603050405020304" pitchFamily="18" charset="0"/>
              </a:defRPr>
            </a:lvl7pPr>
            <a:lvl8pPr marL="1371600" algn="ctr" eaLnBrk="0" fontAlgn="base" hangingPunct="0">
              <a:spcBef>
                <a:spcPct val="0"/>
              </a:spcBef>
              <a:spcAft>
                <a:spcPct val="0"/>
              </a:spcAft>
              <a:defRPr sz="4400">
                <a:solidFill>
                  <a:schemeClr val="tx2"/>
                </a:solidFill>
                <a:latin typeface="Times New Roman" panose="02020603050405020304" pitchFamily="18" charset="0"/>
              </a:defRPr>
            </a:lvl8pPr>
            <a:lvl9pPr marL="1828800" algn="ctr" eaLnBrk="0" fontAlgn="base" hangingPunct="0">
              <a:spcBef>
                <a:spcPct val="0"/>
              </a:spcBef>
              <a:spcAft>
                <a:spcPct val="0"/>
              </a:spcAft>
              <a:defRPr sz="4400">
                <a:solidFill>
                  <a:schemeClr val="tx2"/>
                </a:solidFill>
                <a:latin typeface="Times New Roman" panose="02020603050405020304" pitchFamily="18" charset="0"/>
              </a:defRPr>
            </a:lvl9pPr>
          </a:lstStyle>
          <a:p>
            <a:r>
              <a:rPr lang="en-GB" altLang="en-US" sz="4000" dirty="0">
                <a:solidFill>
                  <a:srgbClr val="339933"/>
                </a:solidFill>
                <a:latin typeface="+mj-lt"/>
              </a:rPr>
              <a:t>The Four Stages of Learning</a:t>
            </a:r>
          </a:p>
        </p:txBody>
      </p:sp>
      <p:sp>
        <p:nvSpPr>
          <p:cNvPr id="73744" name="Text Box 16">
            <a:extLst>
              <a:ext uri="{FF2B5EF4-FFF2-40B4-BE49-F238E27FC236}">
                <a16:creationId xmlns:a16="http://schemas.microsoft.com/office/drawing/2014/main" id="{E3AD3AEB-DB1D-41FF-80B9-6626D5B780E7}"/>
              </a:ext>
            </a:extLst>
          </p:cNvPr>
          <p:cNvSpPr txBox="1">
            <a:spLocks noChangeArrowheads="1"/>
          </p:cNvSpPr>
          <p:nvPr/>
        </p:nvSpPr>
        <p:spPr bwMode="auto">
          <a:xfrm>
            <a:off x="611188" y="5157788"/>
            <a:ext cx="1728787" cy="719137"/>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Unconscious Incompetence</a:t>
            </a:r>
            <a:endParaRPr lang="en-GB" altLang="en-US" sz="1800">
              <a:latin typeface="+mj-lt"/>
            </a:endParaRPr>
          </a:p>
        </p:txBody>
      </p:sp>
      <p:sp>
        <p:nvSpPr>
          <p:cNvPr id="73748" name="Text Box 20">
            <a:extLst>
              <a:ext uri="{FF2B5EF4-FFF2-40B4-BE49-F238E27FC236}">
                <a16:creationId xmlns:a16="http://schemas.microsoft.com/office/drawing/2014/main" id="{D71365C6-A496-4382-A47D-AD8C1D5615F5}"/>
              </a:ext>
            </a:extLst>
          </p:cNvPr>
          <p:cNvSpPr txBox="1">
            <a:spLocks noChangeArrowheads="1"/>
          </p:cNvSpPr>
          <p:nvPr/>
        </p:nvSpPr>
        <p:spPr bwMode="auto">
          <a:xfrm>
            <a:off x="250825" y="5949950"/>
            <a:ext cx="2447925" cy="6397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Don’t know what you can’t do</a:t>
            </a:r>
          </a:p>
        </p:txBody>
      </p:sp>
      <p:sp>
        <p:nvSpPr>
          <p:cNvPr id="73752" name="Text Box 24">
            <a:extLst>
              <a:ext uri="{FF2B5EF4-FFF2-40B4-BE49-F238E27FC236}">
                <a16:creationId xmlns:a16="http://schemas.microsoft.com/office/drawing/2014/main" id="{09EB8451-7DB6-4941-B041-9AA8CFAF1C7A}"/>
              </a:ext>
            </a:extLst>
          </p:cNvPr>
          <p:cNvSpPr txBox="1">
            <a:spLocks noChangeArrowheads="1"/>
          </p:cNvSpPr>
          <p:nvPr/>
        </p:nvSpPr>
        <p:spPr bwMode="auto">
          <a:xfrm>
            <a:off x="323850" y="3644900"/>
            <a:ext cx="1601788" cy="9366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Try to do something</a:t>
            </a:r>
          </a:p>
        </p:txBody>
      </p:sp>
      <p:sp>
        <p:nvSpPr>
          <p:cNvPr id="73753" name="AutoShape 25">
            <a:extLst>
              <a:ext uri="{FF2B5EF4-FFF2-40B4-BE49-F238E27FC236}">
                <a16:creationId xmlns:a16="http://schemas.microsoft.com/office/drawing/2014/main" id="{CFB47A25-E2E7-4C16-BFB1-DD69D0633754}"/>
              </a:ext>
            </a:extLst>
          </p:cNvPr>
          <p:cNvSpPr>
            <a:spLocks noChangeArrowheads="1"/>
          </p:cNvSpPr>
          <p:nvPr/>
        </p:nvSpPr>
        <p:spPr bwMode="auto">
          <a:xfrm rot="-2039444">
            <a:off x="1619250" y="4581525"/>
            <a:ext cx="547688" cy="274638"/>
          </a:xfrm>
          <a:prstGeom prst="rightArrow">
            <a:avLst>
              <a:gd name="adj1" fmla="val 50000"/>
              <a:gd name="adj2" fmla="val 49855"/>
            </a:avLst>
          </a:prstGeom>
          <a:solidFill>
            <a:srgbClr val="00FF00"/>
          </a:solidFill>
          <a:ln w="9525">
            <a:solidFill>
              <a:srgbClr val="000000"/>
            </a:solidFill>
            <a:miter lim="800000"/>
            <a:headEnd/>
            <a:tailEnd/>
          </a:ln>
        </p:spPr>
        <p:txBody>
          <a:bodyPr/>
          <a:lstStyle/>
          <a:p>
            <a:endParaRPr lang="en-GB">
              <a:latin typeface="+mj-lt"/>
            </a:endParaRPr>
          </a:p>
        </p:txBody>
      </p:sp>
      <p:sp>
        <p:nvSpPr>
          <p:cNvPr id="73755" name="AutoShape 27">
            <a:extLst>
              <a:ext uri="{FF2B5EF4-FFF2-40B4-BE49-F238E27FC236}">
                <a16:creationId xmlns:a16="http://schemas.microsoft.com/office/drawing/2014/main" id="{79EEFFD2-D71D-4A04-99EA-D1449EBB5496}"/>
              </a:ext>
            </a:extLst>
          </p:cNvPr>
          <p:cNvSpPr>
            <a:spLocks noChangeArrowheads="1"/>
          </p:cNvSpPr>
          <p:nvPr/>
        </p:nvSpPr>
        <p:spPr bwMode="auto">
          <a:xfrm rot="-2039444">
            <a:off x="3635375" y="3716338"/>
            <a:ext cx="549275" cy="274637"/>
          </a:xfrm>
          <a:prstGeom prst="rightArrow">
            <a:avLst>
              <a:gd name="adj1" fmla="val 50000"/>
              <a:gd name="adj2" fmla="val 50000"/>
            </a:avLst>
          </a:prstGeom>
          <a:solidFill>
            <a:srgbClr val="00FF00"/>
          </a:solidFill>
          <a:ln w="9525">
            <a:solidFill>
              <a:srgbClr val="000000"/>
            </a:solidFill>
            <a:miter lim="800000"/>
            <a:headEnd/>
            <a:tailEnd/>
          </a:ln>
        </p:spPr>
        <p:txBody>
          <a:bodyPr/>
          <a:lstStyle/>
          <a:p>
            <a:endParaRPr lang="en-GB">
              <a:latin typeface="+mj-lt"/>
            </a:endParaRPr>
          </a:p>
        </p:txBody>
      </p:sp>
      <p:sp>
        <p:nvSpPr>
          <p:cNvPr id="73757" name="AutoShape 29">
            <a:extLst>
              <a:ext uri="{FF2B5EF4-FFF2-40B4-BE49-F238E27FC236}">
                <a16:creationId xmlns:a16="http://schemas.microsoft.com/office/drawing/2014/main" id="{33183287-134C-4539-B7F0-591B3935C12E}"/>
              </a:ext>
            </a:extLst>
          </p:cNvPr>
          <p:cNvSpPr>
            <a:spLocks noChangeArrowheads="1"/>
          </p:cNvSpPr>
          <p:nvPr/>
        </p:nvSpPr>
        <p:spPr bwMode="auto">
          <a:xfrm rot="-2039444">
            <a:off x="5580063" y="2852738"/>
            <a:ext cx="549275" cy="273050"/>
          </a:xfrm>
          <a:prstGeom prst="rightArrow">
            <a:avLst>
              <a:gd name="adj1" fmla="val 50000"/>
              <a:gd name="adj2" fmla="val 50291"/>
            </a:avLst>
          </a:prstGeom>
          <a:solidFill>
            <a:srgbClr val="00FF00"/>
          </a:solidFill>
          <a:ln w="9525">
            <a:solidFill>
              <a:srgbClr val="000000"/>
            </a:solidFill>
            <a:miter lim="800000"/>
            <a:headEnd/>
            <a:tailEnd/>
          </a:ln>
        </p:spPr>
        <p:txBody>
          <a:bodyPr/>
          <a:lstStyle/>
          <a:p>
            <a:endParaRPr lang="en-GB">
              <a:latin typeface="+mj-lt"/>
            </a:endParaRPr>
          </a:p>
        </p:txBody>
      </p:sp>
      <p:sp>
        <p:nvSpPr>
          <p:cNvPr id="73759" name="AutoShape 31">
            <a:extLst>
              <a:ext uri="{FF2B5EF4-FFF2-40B4-BE49-F238E27FC236}">
                <a16:creationId xmlns:a16="http://schemas.microsoft.com/office/drawing/2014/main" id="{83F1135D-00A7-4CA8-8B12-7B512F30C814}"/>
              </a:ext>
            </a:extLst>
          </p:cNvPr>
          <p:cNvSpPr>
            <a:spLocks noChangeArrowheads="1"/>
          </p:cNvSpPr>
          <p:nvPr/>
        </p:nvSpPr>
        <p:spPr bwMode="auto">
          <a:xfrm rot="-7903195" flipH="1" flipV="1">
            <a:off x="8036719" y="2231231"/>
            <a:ext cx="1079500" cy="344488"/>
          </a:xfrm>
          <a:prstGeom prst="rightArrow">
            <a:avLst>
              <a:gd name="adj1" fmla="val 50000"/>
              <a:gd name="adj2" fmla="val 78341"/>
            </a:avLst>
          </a:prstGeom>
          <a:solidFill>
            <a:srgbClr val="FF0000"/>
          </a:solidFill>
          <a:ln w="9525">
            <a:solidFill>
              <a:srgbClr val="000000"/>
            </a:solidFill>
            <a:miter lim="800000"/>
            <a:headEnd/>
            <a:tailEnd/>
          </a:ln>
        </p:spPr>
        <p:txBody>
          <a:bodyPr/>
          <a:lstStyle/>
          <a:p>
            <a:endParaRPr lang="en-GB">
              <a:latin typeface="+mj-lt"/>
            </a:endParaRPr>
          </a:p>
        </p:txBody>
      </p:sp>
      <p:grpSp>
        <p:nvGrpSpPr>
          <p:cNvPr id="73772" name="Group 44">
            <a:extLst>
              <a:ext uri="{FF2B5EF4-FFF2-40B4-BE49-F238E27FC236}">
                <a16:creationId xmlns:a16="http://schemas.microsoft.com/office/drawing/2014/main" id="{1C896C1B-58AA-4D4C-920F-5A98CA81282D}"/>
              </a:ext>
            </a:extLst>
          </p:cNvPr>
          <p:cNvGrpSpPr>
            <a:grpSpLocks/>
          </p:cNvGrpSpPr>
          <p:nvPr/>
        </p:nvGrpSpPr>
        <p:grpSpPr bwMode="auto">
          <a:xfrm>
            <a:off x="468313" y="2492375"/>
            <a:ext cx="8675687" cy="3455988"/>
            <a:chOff x="612" y="1797"/>
            <a:chExt cx="4853" cy="2177"/>
          </a:xfrm>
        </p:grpSpPr>
        <p:sp>
          <p:nvSpPr>
            <p:cNvPr id="73760" name="Line 32">
              <a:extLst>
                <a:ext uri="{FF2B5EF4-FFF2-40B4-BE49-F238E27FC236}">
                  <a16:creationId xmlns:a16="http://schemas.microsoft.com/office/drawing/2014/main" id="{4C411104-F945-45F4-87F7-A1049BB55BFF}"/>
                </a:ext>
              </a:extLst>
            </p:cNvPr>
            <p:cNvSpPr>
              <a:spLocks noChangeShapeType="1"/>
            </p:cNvSpPr>
            <p:nvPr/>
          </p:nvSpPr>
          <p:spPr bwMode="auto">
            <a:xfrm>
              <a:off x="612" y="3430"/>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4" name="Line 36">
              <a:extLst>
                <a:ext uri="{FF2B5EF4-FFF2-40B4-BE49-F238E27FC236}">
                  <a16:creationId xmlns:a16="http://schemas.microsoft.com/office/drawing/2014/main" id="{E3EE3874-81E9-4686-9381-DD5DB477D2FD}"/>
                </a:ext>
              </a:extLst>
            </p:cNvPr>
            <p:cNvSpPr>
              <a:spLocks noChangeShapeType="1"/>
            </p:cNvSpPr>
            <p:nvPr/>
          </p:nvSpPr>
          <p:spPr bwMode="auto">
            <a:xfrm>
              <a:off x="612" y="3430"/>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5" name="Line 37">
              <a:extLst>
                <a:ext uri="{FF2B5EF4-FFF2-40B4-BE49-F238E27FC236}">
                  <a16:creationId xmlns:a16="http://schemas.microsoft.com/office/drawing/2014/main" id="{7AE79175-1C1C-4DF5-92B4-B2B398692B45}"/>
                </a:ext>
              </a:extLst>
            </p:cNvPr>
            <p:cNvSpPr>
              <a:spLocks noChangeShapeType="1"/>
            </p:cNvSpPr>
            <p:nvPr/>
          </p:nvSpPr>
          <p:spPr bwMode="auto">
            <a:xfrm>
              <a:off x="3878" y="1797"/>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6" name="Line 38">
              <a:extLst>
                <a:ext uri="{FF2B5EF4-FFF2-40B4-BE49-F238E27FC236}">
                  <a16:creationId xmlns:a16="http://schemas.microsoft.com/office/drawing/2014/main" id="{9FBE878E-CF27-4301-BBDE-1784D837B756}"/>
                </a:ext>
              </a:extLst>
            </p:cNvPr>
            <p:cNvSpPr>
              <a:spLocks noChangeShapeType="1"/>
            </p:cNvSpPr>
            <p:nvPr/>
          </p:nvSpPr>
          <p:spPr bwMode="auto">
            <a:xfrm>
              <a:off x="2789" y="2341"/>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7" name="Line 39">
              <a:extLst>
                <a:ext uri="{FF2B5EF4-FFF2-40B4-BE49-F238E27FC236}">
                  <a16:creationId xmlns:a16="http://schemas.microsoft.com/office/drawing/2014/main" id="{32E79A5E-CBF8-4AE8-AE47-CAE83171CD5A}"/>
                </a:ext>
              </a:extLst>
            </p:cNvPr>
            <p:cNvSpPr>
              <a:spLocks noChangeShapeType="1"/>
            </p:cNvSpPr>
            <p:nvPr/>
          </p:nvSpPr>
          <p:spPr bwMode="auto">
            <a:xfrm>
              <a:off x="1701" y="2886"/>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8" name="Line 40">
              <a:extLst>
                <a:ext uri="{FF2B5EF4-FFF2-40B4-BE49-F238E27FC236}">
                  <a16:creationId xmlns:a16="http://schemas.microsoft.com/office/drawing/2014/main" id="{EC3CDB39-109D-47D5-8187-124CF5F253DE}"/>
                </a:ext>
              </a:extLst>
            </p:cNvPr>
            <p:cNvSpPr>
              <a:spLocks noChangeShapeType="1"/>
            </p:cNvSpPr>
            <p:nvPr/>
          </p:nvSpPr>
          <p:spPr bwMode="auto">
            <a:xfrm>
              <a:off x="3878" y="1797"/>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9" name="Line 41">
              <a:extLst>
                <a:ext uri="{FF2B5EF4-FFF2-40B4-BE49-F238E27FC236}">
                  <a16:creationId xmlns:a16="http://schemas.microsoft.com/office/drawing/2014/main" id="{30A596FE-907D-4DF1-BE6C-671005F7BE00}"/>
                </a:ext>
              </a:extLst>
            </p:cNvPr>
            <p:cNvSpPr>
              <a:spLocks noChangeShapeType="1"/>
            </p:cNvSpPr>
            <p:nvPr/>
          </p:nvSpPr>
          <p:spPr bwMode="auto">
            <a:xfrm>
              <a:off x="2789" y="2341"/>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70" name="Line 42">
              <a:extLst>
                <a:ext uri="{FF2B5EF4-FFF2-40B4-BE49-F238E27FC236}">
                  <a16:creationId xmlns:a16="http://schemas.microsoft.com/office/drawing/2014/main" id="{4935930B-3D3F-4176-9E16-50A66BE11EE2}"/>
                </a:ext>
              </a:extLst>
            </p:cNvPr>
            <p:cNvSpPr>
              <a:spLocks noChangeShapeType="1"/>
            </p:cNvSpPr>
            <p:nvPr/>
          </p:nvSpPr>
          <p:spPr bwMode="auto">
            <a:xfrm>
              <a:off x="1701" y="2886"/>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71" name="Line 43">
              <a:extLst>
                <a:ext uri="{FF2B5EF4-FFF2-40B4-BE49-F238E27FC236}">
                  <a16:creationId xmlns:a16="http://schemas.microsoft.com/office/drawing/2014/main" id="{A236A985-4EDA-4978-B50F-0F90E678966B}"/>
                </a:ext>
              </a:extLst>
            </p:cNvPr>
            <p:cNvSpPr>
              <a:spLocks noChangeShapeType="1"/>
            </p:cNvSpPr>
            <p:nvPr/>
          </p:nvSpPr>
          <p:spPr bwMode="auto">
            <a:xfrm>
              <a:off x="4921" y="1797"/>
              <a:ext cx="544" cy="726"/>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grpSp>
      <p:sp>
        <p:nvSpPr>
          <p:cNvPr id="73773" name="Text Box 45">
            <a:extLst>
              <a:ext uri="{FF2B5EF4-FFF2-40B4-BE49-F238E27FC236}">
                <a16:creationId xmlns:a16="http://schemas.microsoft.com/office/drawing/2014/main" id="{27CADB3D-D18A-4CF8-9157-1F389D3102B4}"/>
              </a:ext>
            </a:extLst>
          </p:cNvPr>
          <p:cNvSpPr txBox="1">
            <a:spLocks noChangeArrowheads="1"/>
          </p:cNvSpPr>
          <p:nvPr/>
        </p:nvSpPr>
        <p:spPr bwMode="auto">
          <a:xfrm>
            <a:off x="2555875" y="4292600"/>
            <a:ext cx="1728788" cy="719138"/>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Conscious Incompetence</a:t>
            </a:r>
            <a:endParaRPr lang="en-GB" altLang="en-US" sz="1800">
              <a:latin typeface="+mj-lt"/>
            </a:endParaRPr>
          </a:p>
        </p:txBody>
      </p:sp>
      <p:sp>
        <p:nvSpPr>
          <p:cNvPr id="73774" name="Text Box 46">
            <a:extLst>
              <a:ext uri="{FF2B5EF4-FFF2-40B4-BE49-F238E27FC236}">
                <a16:creationId xmlns:a16="http://schemas.microsoft.com/office/drawing/2014/main" id="{FF9C9581-246D-431F-B630-82F3618C5E7F}"/>
              </a:ext>
            </a:extLst>
          </p:cNvPr>
          <p:cNvSpPr txBox="1">
            <a:spLocks noChangeArrowheads="1"/>
          </p:cNvSpPr>
          <p:nvPr/>
        </p:nvSpPr>
        <p:spPr bwMode="auto">
          <a:xfrm>
            <a:off x="2557463" y="5157788"/>
            <a:ext cx="1727200" cy="12239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a:latin typeface="+mj-lt"/>
              </a:rPr>
              <a:t>You know that you can’t do it (yet).</a:t>
            </a:r>
          </a:p>
        </p:txBody>
      </p:sp>
      <p:sp>
        <p:nvSpPr>
          <p:cNvPr id="73775" name="Text Box 47">
            <a:extLst>
              <a:ext uri="{FF2B5EF4-FFF2-40B4-BE49-F238E27FC236}">
                <a16:creationId xmlns:a16="http://schemas.microsoft.com/office/drawing/2014/main" id="{0C168525-EEEE-43CC-AFF9-7EF0EA64454D}"/>
              </a:ext>
            </a:extLst>
          </p:cNvPr>
          <p:cNvSpPr txBox="1">
            <a:spLocks noChangeArrowheads="1"/>
          </p:cNvSpPr>
          <p:nvPr/>
        </p:nvSpPr>
        <p:spPr bwMode="auto">
          <a:xfrm>
            <a:off x="2124075" y="2925763"/>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Learn to do something</a:t>
            </a:r>
          </a:p>
        </p:txBody>
      </p:sp>
      <p:sp>
        <p:nvSpPr>
          <p:cNvPr id="73776" name="Text Box 48">
            <a:extLst>
              <a:ext uri="{FF2B5EF4-FFF2-40B4-BE49-F238E27FC236}">
                <a16:creationId xmlns:a16="http://schemas.microsoft.com/office/drawing/2014/main" id="{B0B785E1-24B9-4B47-ACC5-80FCB5275D67}"/>
              </a:ext>
            </a:extLst>
          </p:cNvPr>
          <p:cNvSpPr txBox="1">
            <a:spLocks noChangeArrowheads="1"/>
          </p:cNvSpPr>
          <p:nvPr/>
        </p:nvSpPr>
        <p:spPr bwMode="auto">
          <a:xfrm>
            <a:off x="4500563" y="3500438"/>
            <a:ext cx="1728787" cy="719137"/>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Conscious Competence</a:t>
            </a:r>
            <a:endParaRPr lang="en-GB" altLang="en-US" sz="1800">
              <a:latin typeface="+mj-lt"/>
            </a:endParaRPr>
          </a:p>
        </p:txBody>
      </p:sp>
      <p:sp>
        <p:nvSpPr>
          <p:cNvPr id="73777" name="Text Box 49">
            <a:extLst>
              <a:ext uri="{FF2B5EF4-FFF2-40B4-BE49-F238E27FC236}">
                <a16:creationId xmlns:a16="http://schemas.microsoft.com/office/drawing/2014/main" id="{26C9AA8B-0E7B-4743-B9BA-18B172F179DB}"/>
              </a:ext>
            </a:extLst>
          </p:cNvPr>
          <p:cNvSpPr txBox="1">
            <a:spLocks noChangeArrowheads="1"/>
          </p:cNvSpPr>
          <p:nvPr/>
        </p:nvSpPr>
        <p:spPr bwMode="auto">
          <a:xfrm>
            <a:off x="4429125" y="4365625"/>
            <a:ext cx="1727200" cy="9350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a:latin typeface="+mj-lt"/>
              </a:rPr>
              <a:t>You now know how to do the task</a:t>
            </a:r>
          </a:p>
        </p:txBody>
      </p:sp>
      <p:sp>
        <p:nvSpPr>
          <p:cNvPr id="73778" name="Text Box 50">
            <a:extLst>
              <a:ext uri="{FF2B5EF4-FFF2-40B4-BE49-F238E27FC236}">
                <a16:creationId xmlns:a16="http://schemas.microsoft.com/office/drawing/2014/main" id="{AA4AA621-DB93-4665-98D8-EBE5B8147BDD}"/>
              </a:ext>
            </a:extLst>
          </p:cNvPr>
          <p:cNvSpPr txBox="1">
            <a:spLocks noChangeArrowheads="1"/>
          </p:cNvSpPr>
          <p:nvPr/>
        </p:nvSpPr>
        <p:spPr bwMode="auto">
          <a:xfrm>
            <a:off x="6443663" y="2565400"/>
            <a:ext cx="1728787" cy="719138"/>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Unconscious Competence</a:t>
            </a:r>
            <a:endParaRPr lang="en-GB" altLang="en-US" sz="1800">
              <a:latin typeface="+mj-lt"/>
            </a:endParaRPr>
          </a:p>
        </p:txBody>
      </p:sp>
      <p:sp>
        <p:nvSpPr>
          <p:cNvPr id="73779" name="Text Box 51">
            <a:extLst>
              <a:ext uri="{FF2B5EF4-FFF2-40B4-BE49-F238E27FC236}">
                <a16:creationId xmlns:a16="http://schemas.microsoft.com/office/drawing/2014/main" id="{3693A159-A638-4A88-9B6B-ACBC92AE6670}"/>
              </a:ext>
            </a:extLst>
          </p:cNvPr>
          <p:cNvSpPr txBox="1">
            <a:spLocks noChangeArrowheads="1"/>
          </p:cNvSpPr>
          <p:nvPr/>
        </p:nvSpPr>
        <p:spPr bwMode="auto">
          <a:xfrm>
            <a:off x="6373813" y="3357563"/>
            <a:ext cx="1727200" cy="14395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You can now do the task without thinking about it</a:t>
            </a:r>
          </a:p>
        </p:txBody>
      </p:sp>
      <p:sp>
        <p:nvSpPr>
          <p:cNvPr id="73780" name="Text Box 52">
            <a:extLst>
              <a:ext uri="{FF2B5EF4-FFF2-40B4-BE49-F238E27FC236}">
                <a16:creationId xmlns:a16="http://schemas.microsoft.com/office/drawing/2014/main" id="{0FD67DB0-C6E8-4AB7-82A2-12353E169CB8}"/>
              </a:ext>
            </a:extLst>
          </p:cNvPr>
          <p:cNvSpPr txBox="1">
            <a:spLocks noChangeArrowheads="1"/>
          </p:cNvSpPr>
          <p:nvPr/>
        </p:nvSpPr>
        <p:spPr bwMode="auto">
          <a:xfrm>
            <a:off x="4140200" y="2205038"/>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Perform the task</a:t>
            </a:r>
          </a:p>
        </p:txBody>
      </p:sp>
      <p:sp>
        <p:nvSpPr>
          <p:cNvPr id="73781" name="Text Box 53">
            <a:extLst>
              <a:ext uri="{FF2B5EF4-FFF2-40B4-BE49-F238E27FC236}">
                <a16:creationId xmlns:a16="http://schemas.microsoft.com/office/drawing/2014/main" id="{C2FA687F-E82C-436C-AA49-355ADEDBFB55}"/>
              </a:ext>
            </a:extLst>
          </p:cNvPr>
          <p:cNvSpPr txBox="1">
            <a:spLocks noChangeArrowheads="1"/>
          </p:cNvSpPr>
          <p:nvPr/>
        </p:nvSpPr>
        <p:spPr bwMode="auto">
          <a:xfrm>
            <a:off x="6427788" y="1628775"/>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Go into auto-pilot</a:t>
            </a:r>
          </a:p>
        </p:txBody>
      </p:sp>
      <p:sp>
        <p:nvSpPr>
          <p:cNvPr id="73782" name="Text Box 54">
            <a:extLst>
              <a:ext uri="{FF2B5EF4-FFF2-40B4-BE49-F238E27FC236}">
                <a16:creationId xmlns:a16="http://schemas.microsoft.com/office/drawing/2014/main" id="{5F2F875F-F910-430C-A0D0-AEC472A40BF0}"/>
              </a:ext>
            </a:extLst>
          </p:cNvPr>
          <p:cNvSpPr txBox="1">
            <a:spLocks noChangeArrowheads="1"/>
          </p:cNvSpPr>
          <p:nvPr/>
        </p:nvSpPr>
        <p:spPr bwMode="auto">
          <a:xfrm>
            <a:off x="4932363" y="1196975"/>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Reflect &amp; evaluate</a:t>
            </a:r>
          </a:p>
        </p:txBody>
      </p:sp>
      <p:sp>
        <p:nvSpPr>
          <p:cNvPr id="73783" name="AutoShape 55">
            <a:extLst>
              <a:ext uri="{FF2B5EF4-FFF2-40B4-BE49-F238E27FC236}">
                <a16:creationId xmlns:a16="http://schemas.microsoft.com/office/drawing/2014/main" id="{B3C1EDEC-8A6D-4594-A50D-76DFB75A136F}"/>
              </a:ext>
            </a:extLst>
          </p:cNvPr>
          <p:cNvSpPr>
            <a:spLocks noChangeArrowheads="1"/>
          </p:cNvSpPr>
          <p:nvPr/>
        </p:nvSpPr>
        <p:spPr bwMode="auto">
          <a:xfrm rot="5400000" flipV="1">
            <a:off x="4607719" y="1593056"/>
            <a:ext cx="504825" cy="576263"/>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latin typeface="+mj-lt"/>
            </a:endParaRPr>
          </a:p>
        </p:txBody>
      </p:sp>
      <p:sp>
        <p:nvSpPr>
          <p:cNvPr id="73784" name="AutoShape 56">
            <a:extLst>
              <a:ext uri="{FF2B5EF4-FFF2-40B4-BE49-F238E27FC236}">
                <a16:creationId xmlns:a16="http://schemas.microsoft.com/office/drawing/2014/main" id="{0E36D259-9CCD-4DDE-87A0-3006840CD97E}"/>
              </a:ext>
            </a:extLst>
          </p:cNvPr>
          <p:cNvSpPr>
            <a:spLocks noChangeArrowheads="1"/>
          </p:cNvSpPr>
          <p:nvPr/>
        </p:nvSpPr>
        <p:spPr bwMode="auto">
          <a:xfrm rot="16067115" flipV="1">
            <a:off x="5760244" y="1880394"/>
            <a:ext cx="504825" cy="576263"/>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latin typeface="+mj-lt"/>
            </a:endParaRPr>
          </a:p>
        </p:txBody>
      </p:sp>
      <p:sp>
        <p:nvSpPr>
          <p:cNvPr id="2" name="TextBox 1">
            <a:extLst>
              <a:ext uri="{FF2B5EF4-FFF2-40B4-BE49-F238E27FC236}">
                <a16:creationId xmlns:a16="http://schemas.microsoft.com/office/drawing/2014/main" id="{0842DCF5-9A77-483C-BE97-E62009600654}"/>
              </a:ext>
            </a:extLst>
          </p:cNvPr>
          <p:cNvSpPr txBox="1"/>
          <p:nvPr/>
        </p:nvSpPr>
        <p:spPr>
          <a:xfrm>
            <a:off x="4932363" y="6237312"/>
            <a:ext cx="3321357" cy="369332"/>
          </a:xfrm>
          <a:prstGeom prst="rect">
            <a:avLst/>
          </a:prstGeom>
          <a:noFill/>
        </p:spPr>
        <p:txBody>
          <a:bodyPr wrap="square" rtlCol="0">
            <a:spAutoFit/>
          </a:bodyPr>
          <a:lstStyle/>
          <a:p>
            <a:r>
              <a:rPr lang="en-GB" b="1" dirty="0"/>
              <a:t>Based on Crosbie (2005)</a:t>
            </a:r>
          </a:p>
        </p:txBody>
      </p:sp>
    </p:spTree>
    <p:extLst>
      <p:ext uri="{BB962C8B-B14F-4D97-AF65-F5344CB8AC3E}">
        <p14:creationId xmlns:p14="http://schemas.microsoft.com/office/powerpoint/2010/main" val="4481973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37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74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375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375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377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377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377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375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3776"/>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3777"/>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378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73757"/>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3778"/>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3779"/>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73781"/>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nodeType="clickEffect">
                                  <p:stCondLst>
                                    <p:cond delay="0"/>
                                  </p:stCondLst>
                                  <p:childTnLst>
                                    <p:set>
                                      <p:cBhvr>
                                        <p:cTn id="66" dur="1" fill="hold">
                                          <p:stCondLst>
                                            <p:cond delay="0"/>
                                          </p:stCondLst>
                                        </p:cTn>
                                        <p:tgtEl>
                                          <p:spTgt spid="73759"/>
                                        </p:tgtEl>
                                        <p:attrNameLst>
                                          <p:attrName>style.visibility</p:attrName>
                                        </p:attrNameLst>
                                      </p:cBhvr>
                                      <p:to>
                                        <p:strVal val="visible"/>
                                      </p:to>
                                    </p:set>
                                  </p:childTnLst>
                                </p:cTn>
                              </p:par>
                            </p:childTnLst>
                          </p:cTn>
                        </p:par>
                      </p:childTnLst>
                    </p:cTn>
                  </p:par>
                  <p:par>
                    <p:cTn id="67" fill="hold" nodeType="clickPar">
                      <p:stCondLst>
                        <p:cond delay="indefinite"/>
                      </p:stCondLst>
                      <p:childTnLst>
                        <p:par>
                          <p:cTn id="68" fill="hold" nodeType="withGroup">
                            <p:stCondLst>
                              <p:cond delay="0"/>
                            </p:stCondLst>
                            <p:childTnLst>
                              <p:par>
                                <p:cTn id="69" presetID="9" presetClass="exit" presetSubtype="0" fill="hold" grpId="1" nodeType="clickEffect">
                                  <p:stCondLst>
                                    <p:cond delay="0"/>
                                  </p:stCondLst>
                                  <p:childTnLst>
                                    <p:animEffect transition="out" filter="dissolve">
                                      <p:cBhvr>
                                        <p:cTn id="70" dur="500"/>
                                        <p:tgtEl>
                                          <p:spTgt spid="73781"/>
                                        </p:tgtEl>
                                      </p:cBhvr>
                                    </p:animEffect>
                                    <p:set>
                                      <p:cBhvr>
                                        <p:cTn id="71" dur="1" fill="hold">
                                          <p:stCondLst>
                                            <p:cond delay="499"/>
                                          </p:stCondLst>
                                        </p:cTn>
                                        <p:tgtEl>
                                          <p:spTgt spid="73781"/>
                                        </p:tgtEl>
                                        <p:attrNameLst>
                                          <p:attrName>style.visibility</p:attrName>
                                        </p:attrNameLst>
                                      </p:cBhvr>
                                      <p:to>
                                        <p:strVal val="hidden"/>
                                      </p:to>
                                    </p:set>
                                  </p:childTnLst>
                                </p:cTn>
                              </p:par>
                              <p:par>
                                <p:cTn id="72" presetID="9" presetClass="exit" presetSubtype="0" fill="hold" nodeType="withEffect">
                                  <p:stCondLst>
                                    <p:cond delay="0"/>
                                  </p:stCondLst>
                                  <p:childTnLst>
                                    <p:animEffect transition="out" filter="dissolve">
                                      <p:cBhvr>
                                        <p:cTn id="73" dur="500"/>
                                        <p:tgtEl>
                                          <p:spTgt spid="73759"/>
                                        </p:tgtEl>
                                      </p:cBhvr>
                                    </p:animEffect>
                                    <p:set>
                                      <p:cBhvr>
                                        <p:cTn id="74" dur="1" fill="hold">
                                          <p:stCondLst>
                                            <p:cond delay="499"/>
                                          </p:stCondLst>
                                        </p:cTn>
                                        <p:tgtEl>
                                          <p:spTgt spid="73759"/>
                                        </p:tgtEl>
                                        <p:attrNameLst>
                                          <p:attrName>style.visibility</p:attrName>
                                        </p:attrNameLst>
                                      </p:cBhvr>
                                      <p:to>
                                        <p:strVal val="hidden"/>
                                      </p:to>
                                    </p:set>
                                  </p:childTnLst>
                                </p:cTn>
                              </p:par>
                            </p:childTnLst>
                          </p:cTn>
                        </p:par>
                      </p:childTnLst>
                    </p:cTn>
                  </p:par>
                  <p:par>
                    <p:cTn id="75" fill="hold" nodeType="clickPar">
                      <p:stCondLst>
                        <p:cond delay="indefinite"/>
                      </p:stCondLst>
                      <p:childTnLst>
                        <p:par>
                          <p:cTn id="76" fill="hold" nodeType="withGroup">
                            <p:stCondLst>
                              <p:cond delay="0"/>
                            </p:stCondLst>
                            <p:childTnLst>
                              <p:par>
                                <p:cTn id="77" presetID="1" presetClass="entr" presetSubtype="0" fill="hold" nodeType="clickEffect">
                                  <p:stCondLst>
                                    <p:cond delay="0"/>
                                  </p:stCondLst>
                                  <p:childTnLst>
                                    <p:set>
                                      <p:cBhvr>
                                        <p:cTn id="78" dur="1" fill="hold">
                                          <p:stCondLst>
                                            <p:cond delay="0"/>
                                          </p:stCondLst>
                                        </p:cTn>
                                        <p:tgtEl>
                                          <p:spTgt spid="73784"/>
                                        </p:tgtEl>
                                        <p:attrNameLst>
                                          <p:attrName>style.visibility</p:attrName>
                                        </p:attrNameLst>
                                      </p:cBhvr>
                                      <p:to>
                                        <p:strVal val="visible"/>
                                      </p:to>
                                    </p:set>
                                  </p:childTnLst>
                                </p:cTn>
                              </p:par>
                            </p:childTnLst>
                          </p:cTn>
                        </p:par>
                      </p:childTnLst>
                    </p:cTn>
                  </p:par>
                  <p:par>
                    <p:cTn id="79" fill="hold" nodeType="clickPar">
                      <p:stCondLst>
                        <p:cond delay="indefinite"/>
                      </p:stCondLst>
                      <p:childTnLst>
                        <p:par>
                          <p:cTn id="80" fill="hold" nodeType="withGroup">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73782"/>
                                        </p:tgtEl>
                                        <p:attrNameLst>
                                          <p:attrName>style.visibility</p:attrName>
                                        </p:attrNameLst>
                                      </p:cBhvr>
                                      <p:to>
                                        <p:strVal val="visible"/>
                                      </p:to>
                                    </p:set>
                                  </p:childTnLst>
                                </p:cTn>
                              </p:par>
                            </p:childTnLst>
                          </p:cTn>
                        </p:par>
                      </p:childTnLst>
                    </p:cTn>
                  </p:par>
                  <p:par>
                    <p:cTn id="83" fill="hold" nodeType="clickPar">
                      <p:stCondLst>
                        <p:cond delay="indefinite"/>
                      </p:stCondLst>
                      <p:childTnLst>
                        <p:par>
                          <p:cTn id="84" fill="hold" nodeType="withGroup">
                            <p:stCondLst>
                              <p:cond delay="0"/>
                            </p:stCondLst>
                            <p:childTnLst>
                              <p:par>
                                <p:cTn id="85" presetID="1" presetClass="entr" presetSubtype="0" fill="hold" nodeType="clickEffect">
                                  <p:stCondLst>
                                    <p:cond delay="0"/>
                                  </p:stCondLst>
                                  <p:childTnLst>
                                    <p:set>
                                      <p:cBhvr>
                                        <p:cTn id="86" dur="1" fill="hold">
                                          <p:stCondLst>
                                            <p:cond delay="0"/>
                                          </p:stCondLst>
                                        </p:cTn>
                                        <p:tgtEl>
                                          <p:spTgt spid="73783"/>
                                        </p:tgtEl>
                                        <p:attrNameLst>
                                          <p:attrName>style.visibility</p:attrName>
                                        </p:attrNameLst>
                                      </p:cBhvr>
                                      <p:to>
                                        <p:strVal val="visible"/>
                                      </p:to>
                                    </p:set>
                                  </p:childTnLst>
                                </p:cTn>
                              </p:par>
                              <p:par>
                                <p:cTn id="87" presetID="1" presetClass="exit" presetSubtype="0" fill="hold" nodeType="withEffect">
                                  <p:stCondLst>
                                    <p:cond delay="0"/>
                                  </p:stCondLst>
                                  <p:childTnLst>
                                    <p:set>
                                      <p:cBhvr>
                                        <p:cTn id="88" dur="1" fill="hold">
                                          <p:stCondLst>
                                            <p:cond delay="0"/>
                                          </p:stCondLst>
                                        </p:cTn>
                                        <p:tgtEl>
                                          <p:spTgt spid="73784"/>
                                        </p:tgtEl>
                                        <p:attrNameLst>
                                          <p:attrName>style.visibility</p:attrName>
                                        </p:attrNameLst>
                                      </p:cBhvr>
                                      <p:to>
                                        <p:strVal val="hidden"/>
                                      </p:to>
                                    </p:set>
                                  </p:childTnLst>
                                </p:cTn>
                              </p:par>
                            </p:childTnLst>
                          </p:cTn>
                        </p:par>
                      </p:childTnLst>
                    </p:cTn>
                  </p:par>
                  <p:par>
                    <p:cTn id="89" fill="hold" nodeType="clickPar">
                      <p:stCondLst>
                        <p:cond delay="indefinite"/>
                      </p:stCondLst>
                      <p:childTnLst>
                        <p:par>
                          <p:cTn id="90" fill="hold" nodeType="withGroup">
                            <p:stCondLst>
                              <p:cond delay="0"/>
                            </p:stCondLst>
                            <p:childTnLst>
                              <p:par>
                                <p:cTn id="91" presetID="1" presetClass="entr" presetSubtype="0" fill="hold" nodeType="clickEffect">
                                  <p:stCondLst>
                                    <p:cond delay="0"/>
                                  </p:stCondLst>
                                  <p:childTnLst>
                                    <p:set>
                                      <p:cBhvr>
                                        <p:cTn id="92" dur="1" fill="hold">
                                          <p:stCondLst>
                                            <p:cond delay="0"/>
                                          </p:stCondLst>
                                        </p:cTn>
                                        <p:tgtEl>
                                          <p:spTgt spid="73784"/>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44" grpId="0" animBg="1"/>
      <p:bldP spid="73748" grpId="0" animBg="1"/>
      <p:bldP spid="73752" grpId="0" animBg="1"/>
      <p:bldP spid="73773" grpId="0" animBg="1"/>
      <p:bldP spid="73774" grpId="0" animBg="1"/>
      <p:bldP spid="73775" grpId="0" animBg="1"/>
      <p:bldP spid="73776" grpId="0" animBg="1"/>
      <p:bldP spid="73777" grpId="0" animBg="1"/>
      <p:bldP spid="73778" grpId="0" animBg="1"/>
      <p:bldP spid="73779" grpId="0" animBg="1"/>
      <p:bldP spid="73780" grpId="0" animBg="1"/>
      <p:bldP spid="73781" grpId="0" animBg="1"/>
      <p:bldP spid="73781" grpId="1" animBg="1"/>
      <p:bldP spid="73782" grpId="0" animBg="1"/>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752" y="87323"/>
            <a:ext cx="9036495" cy="657224"/>
          </a:xfrm>
        </p:spPr>
        <p:txBody>
          <a:bodyPr>
            <a:noAutofit/>
          </a:bodyPr>
          <a:lstStyle/>
          <a:p>
            <a:r>
              <a:rPr lang="en-GB" sz="3600" dirty="0"/>
              <a:t>The Nine Dimensions of reflective Practice</a:t>
            </a:r>
          </a:p>
        </p:txBody>
      </p:sp>
      <p:sp>
        <p:nvSpPr>
          <p:cNvPr id="5" name="Rectangle 4"/>
          <p:cNvSpPr/>
          <p:nvPr/>
        </p:nvSpPr>
        <p:spPr>
          <a:xfrm>
            <a:off x="5568907" y="6366215"/>
            <a:ext cx="3355790" cy="300082"/>
          </a:xfrm>
          <a:prstGeom prst="rect">
            <a:avLst/>
          </a:prstGeom>
        </p:spPr>
        <p:txBody>
          <a:bodyPr wrap="none">
            <a:spAutoFit/>
          </a:bodyPr>
          <a:lstStyle/>
          <a:p>
            <a:r>
              <a:rPr lang="en-GB" sz="1350" dirty="0"/>
              <a:t>adapted from Paula </a:t>
            </a:r>
            <a:r>
              <a:rPr lang="en-GB" sz="1350" dirty="0" err="1"/>
              <a:t>Zwozdiak</a:t>
            </a:r>
            <a:r>
              <a:rPr lang="en-GB" sz="1350" dirty="0"/>
              <a:t>-Myers  (2012)  </a:t>
            </a:r>
          </a:p>
        </p:txBody>
      </p:sp>
      <p:sp>
        <p:nvSpPr>
          <p:cNvPr id="6" name="Rounded Rectangle 5"/>
          <p:cNvSpPr/>
          <p:nvPr/>
        </p:nvSpPr>
        <p:spPr>
          <a:xfrm>
            <a:off x="834628" y="4440893"/>
            <a:ext cx="2277316" cy="11757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7: Maximise the growth potential of clients - </a:t>
            </a:r>
            <a:r>
              <a:rPr lang="en-GB" sz="1600" i="1" dirty="0"/>
              <a:t>Inclusive and flexible practice.</a:t>
            </a:r>
            <a:r>
              <a:rPr lang="en-GB" sz="1600" dirty="0"/>
              <a:t> </a:t>
            </a:r>
          </a:p>
        </p:txBody>
      </p:sp>
      <p:sp>
        <p:nvSpPr>
          <p:cNvPr id="7" name="Rounded Rectangle 6"/>
          <p:cNvSpPr/>
          <p:nvPr/>
        </p:nvSpPr>
        <p:spPr>
          <a:xfrm>
            <a:off x="3873755" y="844265"/>
            <a:ext cx="2157706" cy="13883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1: </a:t>
            </a:r>
          </a:p>
          <a:p>
            <a:pPr algn="ctr"/>
            <a:r>
              <a:rPr lang="en-GB" sz="1600" dirty="0"/>
              <a:t>Study your field for personal improvement - </a:t>
            </a:r>
            <a:r>
              <a:rPr lang="en-GB" sz="1600" i="1" dirty="0"/>
              <a:t>Reflect regularly.</a:t>
            </a:r>
            <a:endParaRPr lang="en-GB" sz="1600" dirty="0"/>
          </a:p>
        </p:txBody>
      </p:sp>
      <p:sp>
        <p:nvSpPr>
          <p:cNvPr id="8" name="Rounded Rectangle 7"/>
          <p:cNvSpPr/>
          <p:nvPr/>
        </p:nvSpPr>
        <p:spPr>
          <a:xfrm>
            <a:off x="6838227" y="2353196"/>
            <a:ext cx="2086470" cy="10400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3:</a:t>
            </a:r>
          </a:p>
          <a:p>
            <a:pPr algn="ctr"/>
            <a:r>
              <a:rPr lang="en-GB" sz="1600" dirty="0"/>
              <a:t> Link theory with practice - </a:t>
            </a:r>
            <a:r>
              <a:rPr lang="en-GB" sz="1600" i="1" dirty="0"/>
              <a:t>Use the literature.</a:t>
            </a:r>
            <a:r>
              <a:rPr lang="en-GB" sz="1600" dirty="0"/>
              <a:t> </a:t>
            </a:r>
          </a:p>
        </p:txBody>
      </p:sp>
      <p:sp>
        <p:nvSpPr>
          <p:cNvPr id="9" name="Rounded Rectangle 8"/>
          <p:cNvSpPr/>
          <p:nvPr/>
        </p:nvSpPr>
        <p:spPr>
          <a:xfrm>
            <a:off x="6501703" y="3522025"/>
            <a:ext cx="2431581" cy="11757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4: Question your personal theories and beliefs - </a:t>
            </a:r>
            <a:r>
              <a:rPr lang="en-GB" sz="1600" i="1" dirty="0"/>
              <a:t>Critical analysis.</a:t>
            </a:r>
            <a:r>
              <a:rPr lang="en-GB" sz="1600" dirty="0"/>
              <a:t> </a:t>
            </a:r>
          </a:p>
        </p:txBody>
      </p:sp>
      <p:sp>
        <p:nvSpPr>
          <p:cNvPr id="10" name="Rounded Rectangle 9"/>
          <p:cNvSpPr/>
          <p:nvPr/>
        </p:nvSpPr>
        <p:spPr>
          <a:xfrm>
            <a:off x="5963109" y="4878188"/>
            <a:ext cx="2486236" cy="126010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5: Consider alternative perspectives and possibilities - </a:t>
            </a:r>
            <a:r>
              <a:rPr lang="en-GB" sz="1600" i="1" dirty="0"/>
              <a:t>Learning conversations.</a:t>
            </a:r>
            <a:endParaRPr lang="en-GB" sz="1600" dirty="0"/>
          </a:p>
        </p:txBody>
      </p:sp>
      <p:sp>
        <p:nvSpPr>
          <p:cNvPr id="11" name="Rounded Rectangle 10"/>
          <p:cNvSpPr/>
          <p:nvPr/>
        </p:nvSpPr>
        <p:spPr>
          <a:xfrm>
            <a:off x="6219681" y="1010697"/>
            <a:ext cx="2157706" cy="11757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2: Evaluate your work using Research - </a:t>
            </a:r>
            <a:r>
              <a:rPr lang="en-GB" sz="1600" i="1" dirty="0"/>
              <a:t>Action research and Inquiry.</a:t>
            </a:r>
            <a:endParaRPr lang="en-GB" sz="1600" dirty="0"/>
          </a:p>
        </p:txBody>
      </p:sp>
      <p:sp>
        <p:nvSpPr>
          <p:cNvPr id="12" name="Rounded Rectangle 11"/>
          <p:cNvSpPr/>
          <p:nvPr/>
        </p:nvSpPr>
        <p:spPr>
          <a:xfrm>
            <a:off x="3491880" y="5028733"/>
            <a:ext cx="2261170" cy="10065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6: </a:t>
            </a:r>
          </a:p>
          <a:p>
            <a:pPr algn="ctr"/>
            <a:r>
              <a:rPr lang="en-GB" sz="1600" dirty="0"/>
              <a:t>Try out new strategies and ideas - </a:t>
            </a:r>
            <a:r>
              <a:rPr lang="en-GB" sz="1600" i="1" dirty="0"/>
              <a:t>Innovation.</a:t>
            </a:r>
            <a:r>
              <a:rPr lang="en-GB" sz="1600" dirty="0"/>
              <a:t> </a:t>
            </a:r>
          </a:p>
        </p:txBody>
      </p:sp>
      <p:sp>
        <p:nvSpPr>
          <p:cNvPr id="13" name="Rounded Rectangle 12"/>
          <p:cNvSpPr/>
          <p:nvPr/>
        </p:nvSpPr>
        <p:spPr>
          <a:xfrm>
            <a:off x="284754" y="2842598"/>
            <a:ext cx="2315922" cy="12847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8: Enhance the quality of your organisation’s practice - </a:t>
            </a:r>
            <a:r>
              <a:rPr lang="en-GB" sz="1600" i="1" dirty="0"/>
              <a:t>Effective practice.</a:t>
            </a:r>
            <a:r>
              <a:rPr lang="en-GB" sz="1600" dirty="0"/>
              <a:t> </a:t>
            </a:r>
          </a:p>
        </p:txBody>
      </p:sp>
      <p:sp>
        <p:nvSpPr>
          <p:cNvPr id="14" name="Rounded Rectangle 13"/>
          <p:cNvSpPr/>
          <p:nvPr/>
        </p:nvSpPr>
        <p:spPr>
          <a:xfrm>
            <a:off x="1113197" y="1132365"/>
            <a:ext cx="2315921" cy="12847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9: Continue to improve your practice- </a:t>
            </a:r>
            <a:r>
              <a:rPr lang="en-GB" sz="1600" i="1" dirty="0"/>
              <a:t>Professional development.</a:t>
            </a:r>
            <a:endParaRPr lang="en-GB" sz="1600" dirty="0"/>
          </a:p>
        </p:txBody>
      </p:sp>
      <p:sp>
        <p:nvSpPr>
          <p:cNvPr id="17" name="Thought Bubble: Cloud 16">
            <a:extLst>
              <a:ext uri="{FF2B5EF4-FFF2-40B4-BE49-F238E27FC236}">
                <a16:creationId xmlns:a16="http://schemas.microsoft.com/office/drawing/2014/main" id="{32217165-A760-447B-A109-40CA4A209080}"/>
              </a:ext>
            </a:extLst>
          </p:cNvPr>
          <p:cNvSpPr/>
          <p:nvPr/>
        </p:nvSpPr>
        <p:spPr>
          <a:xfrm>
            <a:off x="3491880" y="2842598"/>
            <a:ext cx="2457074" cy="1487235"/>
          </a:xfrm>
          <a:prstGeom prst="cloudCallout">
            <a:avLst>
              <a:gd name="adj1" fmla="val -53164"/>
              <a:gd name="adj2" fmla="val 70234"/>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b="1" dirty="0"/>
              <a:t>Metacognition </a:t>
            </a:r>
          </a:p>
        </p:txBody>
      </p:sp>
      <p:pic>
        <p:nvPicPr>
          <p:cNvPr id="19" name="Picture 18">
            <a:extLst>
              <a:ext uri="{FF2B5EF4-FFF2-40B4-BE49-F238E27FC236}">
                <a16:creationId xmlns:a16="http://schemas.microsoft.com/office/drawing/2014/main" id="{25D22476-95EB-4D4B-A9A6-3AA183B988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23392" y="3750836"/>
            <a:ext cx="448608" cy="448608"/>
          </a:xfrm>
          <a:prstGeom prst="rect">
            <a:avLst/>
          </a:prstGeom>
        </p:spPr>
      </p:pic>
      <p:pic>
        <p:nvPicPr>
          <p:cNvPr id="21" name="Picture 20">
            <a:hlinkClick r:id="rId3" action="ppaction://hlinkpres?slideindex=1&amp;slidetitle="/>
            <a:extLst>
              <a:ext uri="{FF2B5EF4-FFF2-40B4-BE49-F238E27FC236}">
                <a16:creationId xmlns:a16="http://schemas.microsoft.com/office/drawing/2014/main" id="{BFADE2D3-DACC-4E27-BD1E-F4C6C4F4545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74421" y="3750836"/>
            <a:ext cx="448608" cy="448608"/>
          </a:xfrm>
          <a:prstGeom prst="rect">
            <a:avLst/>
          </a:prstGeom>
        </p:spPr>
      </p:pic>
    </p:spTree>
    <p:extLst>
      <p:ext uri="{BB962C8B-B14F-4D97-AF65-F5344CB8AC3E}">
        <p14:creationId xmlns:p14="http://schemas.microsoft.com/office/powerpoint/2010/main" val="2115369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982" y="116632"/>
            <a:ext cx="7514035" cy="560917"/>
          </a:xfrm>
        </p:spPr>
        <p:txBody>
          <a:bodyPr>
            <a:normAutofit fontScale="90000"/>
          </a:bodyPr>
          <a:lstStyle/>
          <a:p>
            <a:r>
              <a:rPr lang="en-GB" dirty="0"/>
              <a:t>Reflective Practice in practice</a:t>
            </a:r>
          </a:p>
        </p:txBody>
      </p:sp>
      <p:sp>
        <p:nvSpPr>
          <p:cNvPr id="3" name="Content Placeholder 2"/>
          <p:cNvSpPr>
            <a:spLocks noGrp="1"/>
          </p:cNvSpPr>
          <p:nvPr>
            <p:ph idx="1"/>
          </p:nvPr>
        </p:nvSpPr>
        <p:spPr>
          <a:xfrm>
            <a:off x="1043608" y="2093998"/>
            <a:ext cx="7819101" cy="3139679"/>
          </a:xfrm>
        </p:spPr>
        <p:txBody>
          <a:bodyPr>
            <a:noAutofit/>
          </a:bodyPr>
          <a:lstStyle/>
          <a:p>
            <a:pPr>
              <a:spcAft>
                <a:spcPts val="600"/>
              </a:spcAft>
            </a:pPr>
            <a:r>
              <a:rPr lang="en-GB" sz="2400" dirty="0"/>
              <a:t>Planning some work, based on current knowledge and policies</a:t>
            </a:r>
          </a:p>
          <a:p>
            <a:pPr>
              <a:spcAft>
                <a:spcPts val="600"/>
              </a:spcAft>
            </a:pPr>
            <a:r>
              <a:rPr lang="en-GB" sz="2400" dirty="0"/>
              <a:t>Carrying out the work</a:t>
            </a:r>
          </a:p>
          <a:p>
            <a:pPr>
              <a:spcAft>
                <a:spcPts val="600"/>
              </a:spcAft>
            </a:pPr>
            <a:r>
              <a:rPr lang="en-GB" sz="2400" dirty="0" err="1"/>
              <a:t>Evalution</a:t>
            </a:r>
            <a:r>
              <a:rPr lang="en-GB" sz="2400" dirty="0"/>
              <a:t> by self, by stakeholders, and colleagues </a:t>
            </a:r>
          </a:p>
          <a:p>
            <a:pPr>
              <a:spcAft>
                <a:spcPts val="600"/>
              </a:spcAft>
            </a:pPr>
            <a:r>
              <a:rPr lang="en-GB" sz="2400" dirty="0"/>
              <a:t>Research, dialogue, team meetings, strategic meetings</a:t>
            </a:r>
          </a:p>
          <a:p>
            <a:pPr>
              <a:spcAft>
                <a:spcPts val="600"/>
              </a:spcAft>
            </a:pPr>
            <a:r>
              <a:rPr lang="en-GB" sz="2400" dirty="0"/>
              <a:t>Creating a new plan</a:t>
            </a:r>
          </a:p>
          <a:p>
            <a:pPr>
              <a:spcAft>
                <a:spcPts val="600"/>
              </a:spcAft>
            </a:pPr>
            <a:r>
              <a:rPr lang="en-GB" sz="2400" dirty="0"/>
              <a:t>Carrying out work more effectively with increased positive outcomes for the people we work with</a:t>
            </a:r>
          </a:p>
          <a:p>
            <a:pPr>
              <a:spcAft>
                <a:spcPts val="600"/>
              </a:spcAft>
            </a:pPr>
            <a:endParaRPr lang="en-GB" sz="2400" dirty="0"/>
          </a:p>
          <a:p>
            <a:pPr>
              <a:spcAft>
                <a:spcPts val="600"/>
              </a:spcAft>
            </a:pPr>
            <a:endParaRPr lang="en-GB" sz="2400" dirty="0"/>
          </a:p>
        </p:txBody>
      </p:sp>
      <p:sp>
        <p:nvSpPr>
          <p:cNvPr id="4" name="TextBox 3">
            <a:extLst>
              <a:ext uri="{FF2B5EF4-FFF2-40B4-BE49-F238E27FC236}">
                <a16:creationId xmlns:a16="http://schemas.microsoft.com/office/drawing/2014/main" id="{2818E3E8-FC5F-4E12-9978-03B15FF82135}"/>
              </a:ext>
            </a:extLst>
          </p:cNvPr>
          <p:cNvSpPr txBox="1"/>
          <p:nvPr/>
        </p:nvSpPr>
        <p:spPr>
          <a:xfrm>
            <a:off x="323528" y="908720"/>
            <a:ext cx="8280920" cy="954107"/>
          </a:xfrm>
          <a:prstGeom prst="rect">
            <a:avLst/>
          </a:prstGeom>
          <a:noFill/>
        </p:spPr>
        <p:txBody>
          <a:bodyPr wrap="square" rtlCol="0">
            <a:spAutoFit/>
          </a:bodyPr>
          <a:lstStyle/>
          <a:p>
            <a:r>
              <a:rPr lang="en-GB" sz="2800" dirty="0"/>
              <a:t>In practical terms, reflective practice is a cycle which involves; </a:t>
            </a:r>
          </a:p>
        </p:txBody>
      </p:sp>
    </p:spTree>
    <p:extLst>
      <p:ext uri="{BB962C8B-B14F-4D97-AF65-F5344CB8AC3E}">
        <p14:creationId xmlns:p14="http://schemas.microsoft.com/office/powerpoint/2010/main" val="169474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982" y="116632"/>
            <a:ext cx="7514035" cy="679450"/>
          </a:xfrm>
        </p:spPr>
        <p:txBody>
          <a:bodyPr>
            <a:normAutofit fontScale="90000"/>
          </a:bodyPr>
          <a:lstStyle/>
          <a:p>
            <a:r>
              <a:rPr lang="en-GB" dirty="0"/>
              <a:t>Reflective Practice in practice</a:t>
            </a:r>
          </a:p>
        </p:txBody>
      </p:sp>
      <p:sp>
        <p:nvSpPr>
          <p:cNvPr id="3" name="Content Placeholder 2"/>
          <p:cNvSpPr>
            <a:spLocks noGrp="1"/>
          </p:cNvSpPr>
          <p:nvPr>
            <p:ph idx="1"/>
          </p:nvPr>
        </p:nvSpPr>
        <p:spPr>
          <a:xfrm>
            <a:off x="1259632" y="2564904"/>
            <a:ext cx="7514035" cy="3445934"/>
          </a:xfrm>
        </p:spPr>
        <p:txBody>
          <a:bodyPr>
            <a:normAutofit/>
          </a:bodyPr>
          <a:lstStyle/>
          <a:p>
            <a:pPr>
              <a:buFont typeface="+mj-lt"/>
              <a:buAutoNum type="arabicPeriod"/>
            </a:pPr>
            <a:r>
              <a:rPr lang="en-GB" dirty="0"/>
              <a:t>What have we tried?</a:t>
            </a:r>
          </a:p>
          <a:p>
            <a:pPr>
              <a:buFont typeface="+mj-lt"/>
              <a:buAutoNum type="arabicPeriod"/>
            </a:pPr>
            <a:r>
              <a:rPr lang="en-GB" dirty="0"/>
              <a:t>What went well?</a:t>
            </a:r>
          </a:p>
          <a:p>
            <a:pPr>
              <a:buFont typeface="+mj-lt"/>
              <a:buAutoNum type="arabicPeriod"/>
            </a:pPr>
            <a:r>
              <a:rPr lang="en-GB" dirty="0"/>
              <a:t>What could have been better?</a:t>
            </a:r>
          </a:p>
          <a:p>
            <a:pPr>
              <a:buFont typeface="+mj-lt"/>
              <a:buAutoNum type="arabicPeriod"/>
            </a:pPr>
            <a:r>
              <a:rPr lang="en-GB" dirty="0"/>
              <a:t>What will we do differently next time?</a:t>
            </a:r>
          </a:p>
          <a:p>
            <a:pPr>
              <a:buFont typeface="+mj-lt"/>
              <a:buAutoNum type="arabicPeriod"/>
            </a:pPr>
            <a:r>
              <a:rPr lang="en-GB" dirty="0"/>
              <a:t>What actions do we need to take to achieve this?</a:t>
            </a:r>
          </a:p>
          <a:p>
            <a:pPr marL="0" indent="0">
              <a:buNone/>
            </a:pPr>
            <a:endParaRPr lang="en-GB" dirty="0"/>
          </a:p>
        </p:txBody>
      </p:sp>
      <p:sp>
        <p:nvSpPr>
          <p:cNvPr id="6" name="TextBox 5">
            <a:extLst>
              <a:ext uri="{FF2B5EF4-FFF2-40B4-BE49-F238E27FC236}">
                <a16:creationId xmlns:a16="http://schemas.microsoft.com/office/drawing/2014/main" id="{06751528-15C5-4523-8A9A-85BD793D8F1B}"/>
              </a:ext>
            </a:extLst>
          </p:cNvPr>
          <p:cNvSpPr txBox="1"/>
          <p:nvPr/>
        </p:nvSpPr>
        <p:spPr>
          <a:xfrm>
            <a:off x="323528" y="1052736"/>
            <a:ext cx="8568952" cy="1384995"/>
          </a:xfrm>
          <a:prstGeom prst="rect">
            <a:avLst/>
          </a:prstGeom>
          <a:noFill/>
        </p:spPr>
        <p:txBody>
          <a:bodyPr wrap="square" rtlCol="0">
            <a:spAutoFit/>
          </a:bodyPr>
          <a:lstStyle/>
          <a:p>
            <a:r>
              <a:rPr lang="en-GB" sz="2800" dirty="0"/>
              <a:t>As part of the evaluation of the Youth Gateway Project (Careers Wales) we used an evaluation tool that asked the following questions;</a:t>
            </a:r>
          </a:p>
        </p:txBody>
      </p:sp>
    </p:spTree>
    <p:extLst>
      <p:ext uri="{BB962C8B-B14F-4D97-AF65-F5344CB8AC3E}">
        <p14:creationId xmlns:p14="http://schemas.microsoft.com/office/powerpoint/2010/main" val="1729324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124744"/>
            <a:ext cx="8229600" cy="3096344"/>
          </a:xfrm>
        </p:spPr>
        <p:txBody>
          <a:bodyPr>
            <a:noAutofit/>
          </a:bodyPr>
          <a:lstStyle/>
          <a:p>
            <a:r>
              <a:rPr lang="en-GB" sz="3600" dirty="0"/>
              <a:t>Writing in a different way</a:t>
            </a:r>
          </a:p>
          <a:p>
            <a:r>
              <a:rPr lang="en-GB" sz="3600" dirty="0"/>
              <a:t>Writing a personal but objective account</a:t>
            </a:r>
          </a:p>
          <a:p>
            <a:r>
              <a:rPr lang="en-GB" sz="3600" dirty="0"/>
              <a:t>Using academic evidence in reflective writing</a:t>
            </a:r>
          </a:p>
          <a:p>
            <a:r>
              <a:rPr lang="en-GB" sz="3600" dirty="0"/>
              <a:t>Selecting the content</a:t>
            </a:r>
          </a:p>
          <a:p>
            <a:r>
              <a:rPr lang="en-GB" sz="3600" dirty="0"/>
              <a:t>The writing process</a:t>
            </a:r>
          </a:p>
          <a:p>
            <a:r>
              <a:rPr lang="en-GB" sz="3600" dirty="0"/>
              <a:t>Getting the language right</a:t>
            </a:r>
          </a:p>
        </p:txBody>
      </p:sp>
      <p:sp>
        <p:nvSpPr>
          <p:cNvPr id="3" name="Title 2"/>
          <p:cNvSpPr>
            <a:spLocks noGrp="1"/>
          </p:cNvSpPr>
          <p:nvPr>
            <p:ph type="title"/>
          </p:nvPr>
        </p:nvSpPr>
        <p:spPr/>
        <p:txBody>
          <a:bodyPr>
            <a:normAutofit fontScale="90000"/>
          </a:bodyPr>
          <a:lstStyle/>
          <a:p>
            <a:r>
              <a:rPr lang="en-GB" b="1" dirty="0"/>
              <a:t>The challenges of reflective writing</a:t>
            </a:r>
            <a:br>
              <a:rPr lang="en-GB" b="1" dirty="0"/>
            </a:br>
            <a:endParaRPr lang="en-GB" b="1" dirty="0"/>
          </a:p>
        </p:txBody>
      </p:sp>
    </p:spTree>
    <p:extLst>
      <p:ext uri="{BB962C8B-B14F-4D97-AF65-F5344CB8AC3E}">
        <p14:creationId xmlns:p14="http://schemas.microsoft.com/office/powerpoint/2010/main" val="318194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83568" y="1556792"/>
            <a:ext cx="8136904" cy="4525963"/>
          </a:xfrm>
        </p:spPr>
        <p:txBody>
          <a:bodyPr>
            <a:normAutofit lnSpcReduction="10000"/>
          </a:bodyPr>
          <a:lstStyle/>
          <a:p>
            <a:r>
              <a:rPr lang="en-GB" dirty="0"/>
              <a:t>Based on your own experience, so it is appropriate to use the first person: “I”</a:t>
            </a:r>
          </a:p>
          <a:p>
            <a:r>
              <a:rPr lang="en-GB" dirty="0"/>
              <a:t>However, most assignments containing reflective writing will also include academic writing</a:t>
            </a:r>
          </a:p>
          <a:p>
            <a:pPr marL="0" indent="0">
              <a:buNone/>
            </a:pPr>
            <a:r>
              <a:rPr lang="en-GB" dirty="0"/>
              <a:t>You are therefore likely to need to write both </a:t>
            </a:r>
          </a:p>
          <a:p>
            <a:r>
              <a:rPr lang="en-GB" dirty="0"/>
              <a:t>in the first person e.g. ‘I felt…‛ and </a:t>
            </a:r>
          </a:p>
          <a:p>
            <a:r>
              <a:rPr lang="en-GB" dirty="0"/>
              <a:t>in the third person ‘(Smith 2009) proposes that …‛. </a:t>
            </a:r>
          </a:p>
        </p:txBody>
      </p:sp>
      <p:sp>
        <p:nvSpPr>
          <p:cNvPr id="3" name="Title 2"/>
          <p:cNvSpPr>
            <a:spLocks noGrp="1"/>
          </p:cNvSpPr>
          <p:nvPr>
            <p:ph type="title"/>
          </p:nvPr>
        </p:nvSpPr>
        <p:spPr/>
        <p:txBody>
          <a:bodyPr>
            <a:normAutofit fontScale="90000"/>
          </a:bodyPr>
          <a:lstStyle/>
          <a:p>
            <a:r>
              <a:rPr lang="en-GB" b="1" dirty="0"/>
              <a:t>The language of reflective writing – ‘person’</a:t>
            </a:r>
          </a:p>
        </p:txBody>
      </p:sp>
    </p:spTree>
    <p:extLst>
      <p:ext uri="{BB962C8B-B14F-4D97-AF65-F5344CB8AC3E}">
        <p14:creationId xmlns:p14="http://schemas.microsoft.com/office/powerpoint/2010/main" val="226379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b="1" dirty="0"/>
              <a:t>Mixing experience with theory</a:t>
            </a:r>
          </a:p>
          <a:p>
            <a:r>
              <a:rPr lang="en-GB" dirty="0"/>
              <a:t>When writing about your reflections use the past tense as you are referring to a particular moment: </a:t>
            </a:r>
            <a:r>
              <a:rPr lang="en-GB" i="1" dirty="0"/>
              <a:t>I felt…. </a:t>
            </a:r>
          </a:p>
          <a:p>
            <a:r>
              <a:rPr lang="en-GB" dirty="0"/>
              <a:t>When referring to theory use the present tense as the ideas are still current: </a:t>
            </a:r>
            <a:r>
              <a:rPr lang="en-GB" i="1" dirty="0"/>
              <a:t>Smith (2013) proposes that...</a:t>
            </a:r>
          </a:p>
        </p:txBody>
      </p:sp>
      <p:sp>
        <p:nvSpPr>
          <p:cNvPr id="3" name="Title 2"/>
          <p:cNvSpPr>
            <a:spLocks noGrp="1"/>
          </p:cNvSpPr>
          <p:nvPr>
            <p:ph type="title"/>
          </p:nvPr>
        </p:nvSpPr>
        <p:spPr/>
        <p:txBody>
          <a:bodyPr>
            <a:normAutofit fontScale="90000"/>
          </a:bodyPr>
          <a:lstStyle/>
          <a:p>
            <a:r>
              <a:rPr lang="en-GB" b="1" dirty="0"/>
              <a:t>The language of reflective writing - tense</a:t>
            </a:r>
          </a:p>
        </p:txBody>
      </p:sp>
    </p:spTree>
    <p:extLst>
      <p:ext uri="{BB962C8B-B14F-4D97-AF65-F5344CB8AC3E}">
        <p14:creationId xmlns:p14="http://schemas.microsoft.com/office/powerpoint/2010/main" val="2391886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lnSpcReduction="10000"/>
          </a:bodyPr>
          <a:lstStyle/>
          <a:p>
            <a:r>
              <a:rPr lang="en-GB" dirty="0"/>
              <a:t>Involves an exploration and explanation of an event, experience or several connected events.</a:t>
            </a:r>
          </a:p>
          <a:p>
            <a:r>
              <a:rPr lang="en-GB" dirty="0"/>
              <a:t>May feel particularly difficult and more challenging than other forms of academic writing as it involves thinking and writing about anxieties and errors as well as successes in your interactions with an individual or group or when carrying out a practical task. </a:t>
            </a:r>
          </a:p>
          <a:p>
            <a:endParaRPr lang="en-GB" dirty="0"/>
          </a:p>
        </p:txBody>
      </p:sp>
      <p:sp>
        <p:nvSpPr>
          <p:cNvPr id="3" name="Title 2"/>
          <p:cNvSpPr>
            <a:spLocks noGrp="1"/>
          </p:cNvSpPr>
          <p:nvPr>
            <p:ph type="title"/>
          </p:nvPr>
        </p:nvSpPr>
        <p:spPr>
          <a:xfrm>
            <a:off x="457200" y="274638"/>
            <a:ext cx="8229600" cy="850106"/>
          </a:xfrm>
        </p:spPr>
        <p:txBody>
          <a:bodyPr/>
          <a:lstStyle/>
          <a:p>
            <a:r>
              <a:rPr lang="en-GB" b="1" dirty="0"/>
              <a:t>Reflective writing</a:t>
            </a:r>
          </a:p>
        </p:txBody>
      </p:sp>
    </p:spTree>
    <p:extLst>
      <p:ext uri="{BB962C8B-B14F-4D97-AF65-F5344CB8AC3E}">
        <p14:creationId xmlns:p14="http://schemas.microsoft.com/office/powerpoint/2010/main" val="266101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Try to stand back from the situation, give some distance in time before reflecting</a:t>
            </a:r>
          </a:p>
          <a:p>
            <a:r>
              <a:rPr lang="en-GB" dirty="0"/>
              <a:t>Be as </a:t>
            </a:r>
            <a:r>
              <a:rPr lang="en-GB" u="sng" dirty="0"/>
              <a:t>objective</a:t>
            </a:r>
            <a:r>
              <a:rPr lang="en-GB" dirty="0"/>
              <a:t> as possible. </a:t>
            </a:r>
          </a:p>
          <a:p>
            <a:r>
              <a:rPr lang="en-GB" dirty="0"/>
              <a:t>Although you are writing about your own experiences and feelings, you need to be as rigorous and thorough as you would be for any other assignment.</a:t>
            </a:r>
          </a:p>
          <a:p>
            <a:endParaRPr lang="en-GB" dirty="0"/>
          </a:p>
        </p:txBody>
      </p:sp>
      <p:sp>
        <p:nvSpPr>
          <p:cNvPr id="3" name="Title 2"/>
          <p:cNvSpPr>
            <a:spLocks noGrp="1"/>
          </p:cNvSpPr>
          <p:nvPr>
            <p:ph type="title"/>
          </p:nvPr>
        </p:nvSpPr>
        <p:spPr/>
        <p:txBody>
          <a:bodyPr/>
          <a:lstStyle/>
          <a:p>
            <a:r>
              <a:rPr lang="en-GB" b="1" dirty="0"/>
              <a:t>Reflective writing</a:t>
            </a:r>
          </a:p>
        </p:txBody>
      </p:sp>
    </p:spTree>
    <p:extLst>
      <p:ext uri="{BB962C8B-B14F-4D97-AF65-F5344CB8AC3E}">
        <p14:creationId xmlns:p14="http://schemas.microsoft.com/office/powerpoint/2010/main" val="208057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5919853" y="2422004"/>
            <a:ext cx="2952180" cy="409178"/>
          </a:xfrm>
        </p:spPr>
        <p:txBody>
          <a:bodyPr>
            <a:normAutofit/>
          </a:bodyPr>
          <a:lstStyle/>
          <a:p>
            <a:r>
              <a:rPr lang="en-GB" altLang="en-US" sz="1800" b="1" dirty="0">
                <a:solidFill>
                  <a:srgbClr val="006600"/>
                </a:solidFill>
              </a:rPr>
              <a:t>The Reflective Practitioner</a:t>
            </a:r>
          </a:p>
        </p:txBody>
      </p:sp>
      <p:sp>
        <p:nvSpPr>
          <p:cNvPr id="92163" name="Freeform 3"/>
          <p:cNvSpPr>
            <a:spLocks/>
          </p:cNvSpPr>
          <p:nvPr/>
        </p:nvSpPr>
        <p:spPr bwMode="auto">
          <a:xfrm>
            <a:off x="827088" y="1700883"/>
            <a:ext cx="7561262" cy="3384550"/>
          </a:xfrm>
          <a:custGeom>
            <a:avLst/>
            <a:gdLst>
              <a:gd name="T0" fmla="*/ 0 w 4763"/>
              <a:gd name="T1" fmla="*/ 0 h 2132"/>
              <a:gd name="T2" fmla="*/ 1361 w 4763"/>
              <a:gd name="T3" fmla="*/ 499 h 2132"/>
              <a:gd name="T4" fmla="*/ 2177 w 4763"/>
              <a:gd name="T5" fmla="*/ 1860 h 2132"/>
              <a:gd name="T6" fmla="*/ 4763 w 4763"/>
              <a:gd name="T7" fmla="*/ 2132 h 2132"/>
            </a:gdLst>
            <a:ahLst/>
            <a:cxnLst>
              <a:cxn ang="0">
                <a:pos x="T0" y="T1"/>
              </a:cxn>
              <a:cxn ang="0">
                <a:pos x="T2" y="T3"/>
              </a:cxn>
              <a:cxn ang="0">
                <a:pos x="T4" y="T5"/>
              </a:cxn>
              <a:cxn ang="0">
                <a:pos x="T6" y="T7"/>
              </a:cxn>
            </a:cxnLst>
            <a:rect l="0" t="0" r="r" b="b"/>
            <a:pathLst>
              <a:path w="4763" h="2132">
                <a:moveTo>
                  <a:pt x="0" y="0"/>
                </a:moveTo>
                <a:cubicBezTo>
                  <a:pt x="499" y="94"/>
                  <a:pt x="998" y="189"/>
                  <a:pt x="1361" y="499"/>
                </a:cubicBezTo>
                <a:cubicBezTo>
                  <a:pt x="1724" y="809"/>
                  <a:pt x="1610" y="1588"/>
                  <a:pt x="2177" y="1860"/>
                </a:cubicBezTo>
                <a:cubicBezTo>
                  <a:pt x="2744" y="2132"/>
                  <a:pt x="3753" y="2132"/>
                  <a:pt x="4763" y="2132"/>
                </a:cubicBezTo>
              </a:path>
            </a:pathLst>
          </a:custGeom>
          <a:noFill/>
          <a:ln w="38100" cap="flat" cmpd="sng">
            <a:solidFill>
              <a:srgbClr val="008000"/>
            </a:solidFill>
            <a:prstDash val="solid"/>
            <a:round/>
            <a:headEnd/>
            <a:tailEnd/>
          </a:ln>
          <a:effectLst/>
          <a:extLst>
            <a:ext uri="{909E8E84-426E-40DD-AFC4-6F175D3DCCD1}">
              <a14:hiddenFill xmlns:a14="http://schemas.microsoft.com/office/drawing/2010/main">
                <a:solidFill>
                  <a:srgbClr val="CCCC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92164" name="Line 4"/>
          <p:cNvSpPr>
            <a:spLocks noChangeShapeType="1"/>
          </p:cNvSpPr>
          <p:nvPr/>
        </p:nvSpPr>
        <p:spPr bwMode="auto">
          <a:xfrm flipH="1">
            <a:off x="684213" y="3645570"/>
            <a:ext cx="2808287" cy="719138"/>
          </a:xfrm>
          <a:prstGeom prst="line">
            <a:avLst/>
          </a:prstGeom>
          <a:noFill/>
          <a:ln w="28575">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92165" name="Line 5"/>
          <p:cNvSpPr>
            <a:spLocks noChangeShapeType="1"/>
          </p:cNvSpPr>
          <p:nvPr/>
        </p:nvSpPr>
        <p:spPr bwMode="auto">
          <a:xfrm flipH="1">
            <a:off x="3419475" y="4796508"/>
            <a:ext cx="1296988" cy="1223962"/>
          </a:xfrm>
          <a:prstGeom prst="line">
            <a:avLst/>
          </a:prstGeom>
          <a:noFill/>
          <a:ln w="28575">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pic>
        <p:nvPicPr>
          <p:cNvPr id="92166" name="Picture 6" descr="j007862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8888" y="908720"/>
            <a:ext cx="957262" cy="896938"/>
          </a:xfrm>
          <a:prstGeom prst="rect">
            <a:avLst/>
          </a:prstGeom>
          <a:noFill/>
          <a:extLst>
            <a:ext uri="{909E8E84-426E-40DD-AFC4-6F175D3DCCD1}">
              <a14:hiddenFill xmlns:a14="http://schemas.microsoft.com/office/drawing/2010/main">
                <a:solidFill>
                  <a:srgbClr val="FFFFFF"/>
                </a:solidFill>
              </a14:hiddenFill>
            </a:ext>
          </a:extLst>
        </p:spPr>
      </p:pic>
      <p:sp>
        <p:nvSpPr>
          <p:cNvPr id="92167" name="Text Box 7"/>
          <p:cNvSpPr txBox="1">
            <a:spLocks noChangeArrowheads="1"/>
          </p:cNvSpPr>
          <p:nvPr/>
        </p:nvSpPr>
        <p:spPr bwMode="auto">
          <a:xfrm>
            <a:off x="2268538" y="1269083"/>
            <a:ext cx="2376487" cy="457200"/>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400" b="1" dirty="0">
                <a:solidFill>
                  <a:srgbClr val="990000"/>
                </a:solidFill>
              </a:rPr>
              <a:t>High Ground</a:t>
            </a:r>
          </a:p>
        </p:txBody>
      </p:sp>
      <p:sp>
        <p:nvSpPr>
          <p:cNvPr id="92168" name="Text Box 8"/>
          <p:cNvSpPr txBox="1">
            <a:spLocks noChangeArrowheads="1"/>
          </p:cNvSpPr>
          <p:nvPr/>
        </p:nvSpPr>
        <p:spPr bwMode="auto">
          <a:xfrm>
            <a:off x="277046" y="2294608"/>
            <a:ext cx="2376488" cy="707886"/>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Over-confident &amp; Comfortable</a:t>
            </a:r>
          </a:p>
        </p:txBody>
      </p:sp>
      <p:pic>
        <p:nvPicPr>
          <p:cNvPr id="92169" name="Picture 9" descr="j007871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4025" y="4004345"/>
            <a:ext cx="552450" cy="1038225"/>
          </a:xfrm>
          <a:prstGeom prst="rect">
            <a:avLst/>
          </a:prstGeom>
          <a:noFill/>
          <a:extLst>
            <a:ext uri="{909E8E84-426E-40DD-AFC4-6F175D3DCCD1}">
              <a14:hiddenFill xmlns:a14="http://schemas.microsoft.com/office/drawing/2010/main">
                <a:solidFill>
                  <a:srgbClr val="FFFFFF"/>
                </a:solidFill>
              </a14:hiddenFill>
            </a:ext>
          </a:extLst>
        </p:spPr>
      </p:pic>
      <p:sp>
        <p:nvSpPr>
          <p:cNvPr id="92170" name="Text Box 10"/>
          <p:cNvSpPr txBox="1">
            <a:spLocks noChangeArrowheads="1"/>
          </p:cNvSpPr>
          <p:nvPr/>
        </p:nvSpPr>
        <p:spPr bwMode="auto">
          <a:xfrm>
            <a:off x="5940425" y="3069308"/>
            <a:ext cx="2376488" cy="82232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400" b="1" dirty="0">
                <a:solidFill>
                  <a:srgbClr val="990000"/>
                </a:solidFill>
              </a:rPr>
              <a:t>Swampy Lowlands</a:t>
            </a:r>
          </a:p>
        </p:txBody>
      </p:sp>
      <p:sp>
        <p:nvSpPr>
          <p:cNvPr id="92171" name="Text Box 11"/>
          <p:cNvSpPr txBox="1">
            <a:spLocks noChangeArrowheads="1"/>
          </p:cNvSpPr>
          <p:nvPr/>
        </p:nvSpPr>
        <p:spPr bwMode="auto">
          <a:xfrm>
            <a:off x="4500563" y="5156870"/>
            <a:ext cx="3743325" cy="3968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Unsure	 &amp; Scared    </a:t>
            </a:r>
          </a:p>
        </p:txBody>
      </p:sp>
      <p:pic>
        <p:nvPicPr>
          <p:cNvPr id="92172" name="Picture 12" descr="j007862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924300" y="3140745"/>
            <a:ext cx="434975" cy="1319213"/>
          </a:xfrm>
          <a:prstGeom prst="rect">
            <a:avLst/>
          </a:prstGeom>
          <a:noFill/>
          <a:extLst>
            <a:ext uri="{909E8E84-426E-40DD-AFC4-6F175D3DCCD1}">
              <a14:hiddenFill xmlns:a14="http://schemas.microsoft.com/office/drawing/2010/main">
                <a:solidFill>
                  <a:srgbClr val="FFFFFF"/>
                </a:solidFill>
              </a14:hiddenFill>
            </a:ext>
          </a:extLst>
        </p:spPr>
      </p:pic>
      <p:sp>
        <p:nvSpPr>
          <p:cNvPr id="92173" name="Text Box 13"/>
          <p:cNvSpPr txBox="1">
            <a:spLocks noChangeArrowheads="1"/>
          </p:cNvSpPr>
          <p:nvPr/>
        </p:nvSpPr>
        <p:spPr bwMode="auto">
          <a:xfrm>
            <a:off x="3708400" y="2420020"/>
            <a:ext cx="2376488" cy="82232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400" b="1" dirty="0">
                <a:solidFill>
                  <a:srgbClr val="008000"/>
                </a:solidFill>
              </a:rPr>
              <a:t>‘Edge of Chaos’</a:t>
            </a:r>
          </a:p>
        </p:txBody>
      </p:sp>
      <p:sp>
        <p:nvSpPr>
          <p:cNvPr id="92174" name="Text Box 14"/>
          <p:cNvSpPr txBox="1">
            <a:spLocks noChangeArrowheads="1"/>
          </p:cNvSpPr>
          <p:nvPr/>
        </p:nvSpPr>
        <p:spPr bwMode="auto">
          <a:xfrm>
            <a:off x="250825" y="3068960"/>
            <a:ext cx="2627313" cy="7016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No motivation to develop &amp; improve    </a:t>
            </a:r>
          </a:p>
        </p:txBody>
      </p:sp>
      <p:sp>
        <p:nvSpPr>
          <p:cNvPr id="92175" name="Text Box 15"/>
          <p:cNvSpPr txBox="1">
            <a:spLocks noChangeArrowheads="1"/>
          </p:cNvSpPr>
          <p:nvPr/>
        </p:nvSpPr>
        <p:spPr bwMode="auto">
          <a:xfrm>
            <a:off x="4573588" y="5588670"/>
            <a:ext cx="3527425" cy="7016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No ability to develop &amp; improve    </a:t>
            </a:r>
          </a:p>
        </p:txBody>
      </p:sp>
      <p:sp>
        <p:nvSpPr>
          <p:cNvPr id="92176" name="Text Box 16"/>
          <p:cNvSpPr txBox="1">
            <a:spLocks noChangeArrowheads="1"/>
          </p:cNvSpPr>
          <p:nvPr/>
        </p:nvSpPr>
        <p:spPr bwMode="auto">
          <a:xfrm>
            <a:off x="6156176" y="6136456"/>
            <a:ext cx="3241675" cy="307777"/>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1400" b="1" dirty="0">
                <a:solidFill>
                  <a:srgbClr val="008000"/>
                </a:solidFill>
              </a:rPr>
              <a:t>Based on Donald </a:t>
            </a:r>
            <a:r>
              <a:rPr lang="en-GB" altLang="en-US" sz="1400" b="1" dirty="0" err="1">
                <a:solidFill>
                  <a:srgbClr val="008000"/>
                </a:solidFill>
              </a:rPr>
              <a:t>Sch</a:t>
            </a:r>
            <a:r>
              <a:rPr lang="en-US" altLang="en-US" sz="1400" b="1" dirty="0">
                <a:solidFill>
                  <a:srgbClr val="008000"/>
                </a:solidFill>
                <a:cs typeface="Arial" charset="0"/>
              </a:rPr>
              <a:t>ö</a:t>
            </a:r>
            <a:r>
              <a:rPr lang="en-GB" altLang="en-US" sz="1400" b="1" dirty="0">
                <a:solidFill>
                  <a:srgbClr val="008000"/>
                </a:solidFill>
              </a:rPr>
              <a:t>n (2016)</a:t>
            </a:r>
          </a:p>
        </p:txBody>
      </p:sp>
      <p:sp>
        <p:nvSpPr>
          <p:cNvPr id="92177" name="Text Box 17"/>
          <p:cNvSpPr txBox="1">
            <a:spLocks noChangeArrowheads="1"/>
          </p:cNvSpPr>
          <p:nvPr/>
        </p:nvSpPr>
        <p:spPr bwMode="auto">
          <a:xfrm>
            <a:off x="1042988" y="4437733"/>
            <a:ext cx="2376487" cy="13112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008000"/>
                </a:solidFill>
              </a:rPr>
              <a:t>Where we test ourselves and learn from the process</a:t>
            </a:r>
          </a:p>
        </p:txBody>
      </p:sp>
      <p:sp>
        <p:nvSpPr>
          <p:cNvPr id="18" name="Title 3"/>
          <p:cNvSpPr txBox="1">
            <a:spLocks/>
          </p:cNvSpPr>
          <p:nvPr/>
        </p:nvSpPr>
        <p:spPr>
          <a:xfrm>
            <a:off x="446856" y="44624"/>
            <a:ext cx="8229600" cy="77809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Why are we reflecting?</a:t>
            </a:r>
            <a:endParaRPr lang="en-GB" b="1" dirty="0"/>
          </a:p>
        </p:txBody>
      </p:sp>
      <p:sp>
        <p:nvSpPr>
          <p:cNvPr id="2" name="TextBox 1"/>
          <p:cNvSpPr txBox="1"/>
          <p:nvPr/>
        </p:nvSpPr>
        <p:spPr>
          <a:xfrm>
            <a:off x="4192279" y="1301627"/>
            <a:ext cx="2916709" cy="369094"/>
          </a:xfrm>
          <a:prstGeom prst="rect">
            <a:avLst/>
          </a:prstGeom>
          <a:noFill/>
        </p:spPr>
        <p:txBody>
          <a:bodyPr wrap="square" rtlCol="0">
            <a:spAutoFit/>
          </a:bodyPr>
          <a:lstStyle/>
          <a:p>
            <a:r>
              <a:rPr lang="en-GB" b="1" dirty="0">
                <a:solidFill>
                  <a:srgbClr val="C00000"/>
                </a:solidFill>
              </a:rPr>
              <a:t>‘I don’t need to reflect’</a:t>
            </a:r>
          </a:p>
        </p:txBody>
      </p:sp>
      <p:sp>
        <p:nvSpPr>
          <p:cNvPr id="20" name="TextBox 19"/>
          <p:cNvSpPr txBox="1"/>
          <p:nvPr/>
        </p:nvSpPr>
        <p:spPr>
          <a:xfrm>
            <a:off x="7363513" y="3187502"/>
            <a:ext cx="1620565" cy="646331"/>
          </a:xfrm>
          <a:prstGeom prst="rect">
            <a:avLst/>
          </a:prstGeom>
          <a:noFill/>
        </p:spPr>
        <p:txBody>
          <a:bodyPr wrap="square" rtlCol="0">
            <a:spAutoFit/>
          </a:bodyPr>
          <a:lstStyle/>
          <a:p>
            <a:pPr algn="ctr"/>
            <a:r>
              <a:rPr lang="en-GB" b="1" dirty="0">
                <a:solidFill>
                  <a:srgbClr val="C00000"/>
                </a:solidFill>
              </a:rPr>
              <a:t>Unable to reflect</a:t>
            </a:r>
          </a:p>
        </p:txBody>
      </p:sp>
    </p:spTree>
    <p:extLst>
      <p:ext uri="{BB962C8B-B14F-4D97-AF65-F5344CB8AC3E}">
        <p14:creationId xmlns:p14="http://schemas.microsoft.com/office/powerpoint/2010/main" val="250927156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6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216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216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9217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216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92170"/>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216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217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217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216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92172"/>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92173"/>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92162"/>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92177"/>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921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2" grpId="0"/>
      <p:bldP spid="92163" grpId="0" animBg="1"/>
      <p:bldP spid="92164" grpId="0" animBg="1"/>
      <p:bldP spid="92165" grpId="0" animBg="1"/>
      <p:bldP spid="92167" grpId="0"/>
      <p:bldP spid="92168" grpId="0"/>
      <p:bldP spid="92170" grpId="0"/>
      <p:bldP spid="92171" grpId="0"/>
      <p:bldP spid="92173" grpId="0"/>
      <p:bldP spid="92174" grpId="0"/>
      <p:bldP spid="92175" grpId="0"/>
      <p:bldP spid="92176" grpId="0"/>
      <p:bldP spid="92177" grpId="0"/>
      <p:bldP spid="2" grpId="0"/>
      <p:bldP spid="2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46856" y="188640"/>
            <a:ext cx="8229600" cy="778098"/>
          </a:xfrm>
        </p:spPr>
        <p:txBody>
          <a:bodyPr>
            <a:normAutofit/>
          </a:bodyPr>
          <a:lstStyle/>
          <a:p>
            <a:r>
              <a:rPr lang="en-GB" b="1" dirty="0"/>
              <a:t>Why are we reflecting?</a:t>
            </a:r>
          </a:p>
        </p:txBody>
      </p:sp>
      <p:sp>
        <p:nvSpPr>
          <p:cNvPr id="3" name="TextBox 2"/>
          <p:cNvSpPr txBox="1"/>
          <p:nvPr/>
        </p:nvSpPr>
        <p:spPr>
          <a:xfrm>
            <a:off x="467544" y="1052736"/>
            <a:ext cx="3384376" cy="523220"/>
          </a:xfrm>
          <a:prstGeom prst="rect">
            <a:avLst/>
          </a:prstGeom>
          <a:noFill/>
        </p:spPr>
        <p:txBody>
          <a:bodyPr wrap="square" rtlCol="0">
            <a:spAutoFit/>
          </a:bodyPr>
          <a:lstStyle/>
          <a:p>
            <a:r>
              <a:rPr lang="en-GB" sz="2800" b="1" dirty="0"/>
              <a:t>Reflection </a:t>
            </a:r>
            <a:r>
              <a:rPr lang="en-GB" sz="2800" b="1" u="sng" dirty="0"/>
              <a:t>on</a:t>
            </a:r>
            <a:r>
              <a:rPr lang="en-GB" sz="2800" b="1" dirty="0"/>
              <a:t> Action</a:t>
            </a:r>
          </a:p>
        </p:txBody>
      </p:sp>
      <p:sp>
        <p:nvSpPr>
          <p:cNvPr id="5" name="TextBox 4"/>
          <p:cNvSpPr txBox="1"/>
          <p:nvPr/>
        </p:nvSpPr>
        <p:spPr>
          <a:xfrm>
            <a:off x="539552" y="1484784"/>
            <a:ext cx="8352928" cy="954107"/>
          </a:xfrm>
          <a:prstGeom prst="rect">
            <a:avLst/>
          </a:prstGeom>
          <a:noFill/>
        </p:spPr>
        <p:txBody>
          <a:bodyPr wrap="square" rtlCol="0">
            <a:spAutoFit/>
          </a:bodyPr>
          <a:lstStyle/>
          <a:p>
            <a:r>
              <a:rPr lang="en-GB" sz="2800" dirty="0"/>
              <a:t>Reflecting on a past event, action or experience in order to better understand ourselves and what happened</a:t>
            </a:r>
          </a:p>
        </p:txBody>
      </p:sp>
      <p:sp>
        <p:nvSpPr>
          <p:cNvPr id="8" name="TextBox 7"/>
          <p:cNvSpPr txBox="1"/>
          <p:nvPr/>
        </p:nvSpPr>
        <p:spPr>
          <a:xfrm>
            <a:off x="467544" y="3916213"/>
            <a:ext cx="3384376" cy="523220"/>
          </a:xfrm>
          <a:prstGeom prst="rect">
            <a:avLst/>
          </a:prstGeom>
          <a:noFill/>
        </p:spPr>
        <p:txBody>
          <a:bodyPr wrap="square" rtlCol="0">
            <a:spAutoFit/>
          </a:bodyPr>
          <a:lstStyle/>
          <a:p>
            <a:r>
              <a:rPr lang="en-GB" sz="2800" b="1" dirty="0"/>
              <a:t>Reflection </a:t>
            </a:r>
            <a:r>
              <a:rPr lang="en-GB" sz="2800" b="1" u="sng" dirty="0"/>
              <a:t>for</a:t>
            </a:r>
            <a:r>
              <a:rPr lang="en-GB" sz="2800" b="1" dirty="0"/>
              <a:t> Action</a:t>
            </a:r>
          </a:p>
        </p:txBody>
      </p:sp>
      <p:sp>
        <p:nvSpPr>
          <p:cNvPr id="9" name="TextBox 8"/>
          <p:cNvSpPr txBox="1"/>
          <p:nvPr/>
        </p:nvSpPr>
        <p:spPr>
          <a:xfrm>
            <a:off x="539552" y="4348261"/>
            <a:ext cx="8352928" cy="1384995"/>
          </a:xfrm>
          <a:prstGeom prst="rect">
            <a:avLst/>
          </a:prstGeom>
          <a:noFill/>
        </p:spPr>
        <p:txBody>
          <a:bodyPr wrap="square" rtlCol="0">
            <a:spAutoFit/>
          </a:bodyPr>
          <a:lstStyle/>
          <a:p>
            <a:r>
              <a:rPr lang="en-GB" sz="2800" dirty="0"/>
              <a:t>Learning from a past event, action or experience in order to better prepare ourselves for a similar event in the future</a:t>
            </a:r>
          </a:p>
        </p:txBody>
      </p:sp>
      <p:sp>
        <p:nvSpPr>
          <p:cNvPr id="10" name="TextBox 9"/>
          <p:cNvSpPr txBox="1"/>
          <p:nvPr/>
        </p:nvSpPr>
        <p:spPr>
          <a:xfrm>
            <a:off x="467544" y="2492896"/>
            <a:ext cx="3384376" cy="523220"/>
          </a:xfrm>
          <a:prstGeom prst="rect">
            <a:avLst/>
          </a:prstGeom>
          <a:noFill/>
        </p:spPr>
        <p:txBody>
          <a:bodyPr wrap="square" rtlCol="0">
            <a:spAutoFit/>
          </a:bodyPr>
          <a:lstStyle/>
          <a:p>
            <a:r>
              <a:rPr lang="en-GB" sz="2800" b="1" dirty="0"/>
              <a:t>Reflection </a:t>
            </a:r>
            <a:r>
              <a:rPr lang="en-GB" sz="2800" b="1" u="sng" dirty="0"/>
              <a:t>in</a:t>
            </a:r>
            <a:r>
              <a:rPr lang="en-GB" sz="2800" b="1" dirty="0"/>
              <a:t> Action</a:t>
            </a:r>
          </a:p>
        </p:txBody>
      </p:sp>
      <p:sp>
        <p:nvSpPr>
          <p:cNvPr id="11" name="TextBox 10"/>
          <p:cNvSpPr txBox="1"/>
          <p:nvPr/>
        </p:nvSpPr>
        <p:spPr>
          <a:xfrm>
            <a:off x="539552" y="2924944"/>
            <a:ext cx="8352928" cy="954107"/>
          </a:xfrm>
          <a:prstGeom prst="rect">
            <a:avLst/>
          </a:prstGeom>
          <a:noFill/>
        </p:spPr>
        <p:txBody>
          <a:bodyPr wrap="square" rtlCol="0">
            <a:spAutoFit/>
          </a:bodyPr>
          <a:lstStyle/>
          <a:p>
            <a:r>
              <a:rPr lang="en-GB" sz="2800" dirty="0"/>
              <a:t>The ability to analyse a situation whilst it is occurring and to try new solutions or actions ‘in the moment’*</a:t>
            </a:r>
          </a:p>
        </p:txBody>
      </p:sp>
      <p:sp>
        <p:nvSpPr>
          <p:cNvPr id="12" name="TextBox 11"/>
          <p:cNvSpPr txBox="1"/>
          <p:nvPr/>
        </p:nvSpPr>
        <p:spPr>
          <a:xfrm>
            <a:off x="2555776" y="5877272"/>
            <a:ext cx="6120680" cy="830997"/>
          </a:xfrm>
          <a:prstGeom prst="rect">
            <a:avLst/>
          </a:prstGeom>
          <a:noFill/>
        </p:spPr>
        <p:txBody>
          <a:bodyPr wrap="square" rtlCol="0">
            <a:spAutoFit/>
          </a:bodyPr>
          <a:lstStyle/>
          <a:p>
            <a:r>
              <a:rPr lang="en-GB" sz="2400" dirty="0"/>
              <a:t>*Based on Donald </a:t>
            </a:r>
            <a:r>
              <a:rPr lang="en-GB" sz="2400" dirty="0" err="1"/>
              <a:t>Schön</a:t>
            </a:r>
            <a:r>
              <a:rPr lang="en-GB" sz="2400" dirty="0"/>
              <a:t>. Not as applicable to reflective writing</a:t>
            </a:r>
          </a:p>
        </p:txBody>
      </p:sp>
    </p:spTree>
    <p:extLst>
      <p:ext uri="{BB962C8B-B14F-4D97-AF65-F5344CB8AC3E}">
        <p14:creationId xmlns:p14="http://schemas.microsoft.com/office/powerpoint/2010/main" val="550916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8" grpId="0"/>
      <p:bldP spid="9" grpId="0"/>
      <p:bldP spid="10" grpId="0"/>
      <p:bldP spid="11" grpId="0"/>
      <p:bldP spid="1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1600201"/>
            <a:ext cx="8229600" cy="1684784"/>
          </a:xfrm>
        </p:spPr>
        <p:txBody>
          <a:bodyPr>
            <a:normAutofit/>
          </a:bodyPr>
          <a:lstStyle/>
          <a:p>
            <a:pPr marL="0" indent="0">
              <a:buNone/>
            </a:pPr>
            <a:r>
              <a:rPr lang="en-GB" dirty="0"/>
              <a:t> a </a:t>
            </a:r>
            <a:r>
              <a:rPr lang="en-GB" sz="2800" dirty="0"/>
              <a:t>rapid</a:t>
            </a:r>
            <a:r>
              <a:rPr lang="en-GB" dirty="0"/>
              <a:t> intuitive process (in action) is not the same as a slower, more deliberate, process (on action, for action). </a:t>
            </a:r>
          </a:p>
        </p:txBody>
      </p:sp>
      <p:sp>
        <p:nvSpPr>
          <p:cNvPr id="4" name="Title 3"/>
          <p:cNvSpPr>
            <a:spLocks noGrp="1"/>
          </p:cNvSpPr>
          <p:nvPr>
            <p:ph type="title"/>
          </p:nvPr>
        </p:nvSpPr>
        <p:spPr/>
        <p:txBody>
          <a:bodyPr>
            <a:normAutofit fontScale="90000"/>
          </a:bodyPr>
          <a:lstStyle/>
          <a:p>
            <a:r>
              <a:rPr lang="en-GB" b="1" dirty="0"/>
              <a:t>Different models of reflection: in, on, for</a:t>
            </a:r>
          </a:p>
        </p:txBody>
      </p:sp>
      <p:sp>
        <p:nvSpPr>
          <p:cNvPr id="2" name="Footer Placeholder 1"/>
          <p:cNvSpPr>
            <a:spLocks noGrp="1"/>
          </p:cNvSpPr>
          <p:nvPr>
            <p:ph type="ftr" sz="quarter" idx="11"/>
          </p:nvPr>
        </p:nvSpPr>
        <p:spPr>
          <a:xfrm>
            <a:off x="5580112" y="2996952"/>
            <a:ext cx="2895600" cy="365125"/>
          </a:xfrm>
        </p:spPr>
        <p:txBody>
          <a:bodyPr/>
          <a:lstStyle/>
          <a:p>
            <a:r>
              <a:rPr lang="en-US" sz="2400" dirty="0" err="1">
                <a:solidFill>
                  <a:schemeClr val="tx1">
                    <a:lumMod val="95000"/>
                    <a:lumOff val="5000"/>
                  </a:schemeClr>
                </a:solidFill>
              </a:rPr>
              <a:t>Eraut</a:t>
            </a:r>
            <a:r>
              <a:rPr lang="en-US" sz="2400" dirty="0">
                <a:solidFill>
                  <a:schemeClr val="tx1">
                    <a:lumMod val="95000"/>
                    <a:lumOff val="5000"/>
                  </a:schemeClr>
                </a:solidFill>
              </a:rPr>
              <a:t>, 1995, p.9-12</a:t>
            </a:r>
          </a:p>
        </p:txBody>
      </p:sp>
      <p:sp>
        <p:nvSpPr>
          <p:cNvPr id="3" name="TextBox 2"/>
          <p:cNvSpPr txBox="1"/>
          <p:nvPr/>
        </p:nvSpPr>
        <p:spPr>
          <a:xfrm>
            <a:off x="395536" y="3861048"/>
            <a:ext cx="8280920" cy="1815882"/>
          </a:xfrm>
          <a:prstGeom prst="rect">
            <a:avLst/>
          </a:prstGeom>
          <a:noFill/>
        </p:spPr>
        <p:txBody>
          <a:bodyPr wrap="square" rtlCol="0">
            <a:spAutoFit/>
          </a:bodyPr>
          <a:lstStyle/>
          <a:p>
            <a:r>
              <a:rPr lang="en-GB" sz="2800" dirty="0"/>
              <a:t>A reflective account is about analysing your experience (reflection on action). </a:t>
            </a:r>
            <a:r>
              <a:rPr lang="en-GB" sz="2800" b="1" dirty="0"/>
              <a:t>However a really effective reflective practitioner uses this analysis to plan for future events </a:t>
            </a:r>
            <a:r>
              <a:rPr lang="en-GB" sz="2800" dirty="0"/>
              <a:t>(reflection for action)</a:t>
            </a:r>
          </a:p>
        </p:txBody>
      </p:sp>
    </p:spTree>
    <p:extLst>
      <p:ext uri="{BB962C8B-B14F-4D97-AF65-F5344CB8AC3E}">
        <p14:creationId xmlns:p14="http://schemas.microsoft.com/office/powerpoint/2010/main" val="1790837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2"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848" y="116632"/>
            <a:ext cx="8229600" cy="850106"/>
          </a:xfrm>
        </p:spPr>
        <p:txBody>
          <a:bodyPr/>
          <a:lstStyle/>
          <a:p>
            <a:r>
              <a:rPr lang="en-GB" b="1" dirty="0"/>
              <a:t>Models of Reflection</a:t>
            </a:r>
          </a:p>
        </p:txBody>
      </p:sp>
      <p:sp>
        <p:nvSpPr>
          <p:cNvPr id="3" name="TextBox 2"/>
          <p:cNvSpPr txBox="1"/>
          <p:nvPr/>
        </p:nvSpPr>
        <p:spPr>
          <a:xfrm>
            <a:off x="395536" y="1052736"/>
            <a:ext cx="4464496" cy="523220"/>
          </a:xfrm>
          <a:prstGeom prst="rect">
            <a:avLst/>
          </a:prstGeom>
          <a:noFill/>
        </p:spPr>
        <p:txBody>
          <a:bodyPr wrap="square" rtlCol="0">
            <a:spAutoFit/>
          </a:bodyPr>
          <a:lstStyle/>
          <a:p>
            <a:r>
              <a:rPr lang="en-GB" sz="2800" b="1" dirty="0"/>
              <a:t>Kolb – Experiential Learning</a:t>
            </a:r>
          </a:p>
        </p:txBody>
      </p:sp>
      <p:sp>
        <p:nvSpPr>
          <p:cNvPr id="4" name="TextBox 3"/>
          <p:cNvSpPr txBox="1"/>
          <p:nvPr/>
        </p:nvSpPr>
        <p:spPr>
          <a:xfrm>
            <a:off x="2843808" y="1844824"/>
            <a:ext cx="3096344" cy="461665"/>
          </a:xfrm>
          <a:prstGeom prst="rect">
            <a:avLst/>
          </a:prstGeom>
          <a:noFill/>
        </p:spPr>
        <p:txBody>
          <a:bodyPr wrap="square" rtlCol="0">
            <a:spAutoFit/>
          </a:bodyPr>
          <a:lstStyle/>
          <a:p>
            <a:pPr algn="ctr"/>
            <a:r>
              <a:rPr lang="en-GB" sz="2400" b="1" dirty="0"/>
              <a:t>‘Concrete’ Experience</a:t>
            </a:r>
          </a:p>
        </p:txBody>
      </p:sp>
      <p:sp>
        <p:nvSpPr>
          <p:cNvPr id="5" name="TextBox 4"/>
          <p:cNvSpPr txBox="1"/>
          <p:nvPr/>
        </p:nvSpPr>
        <p:spPr>
          <a:xfrm>
            <a:off x="2843808" y="2348880"/>
            <a:ext cx="3096344" cy="707886"/>
          </a:xfrm>
          <a:prstGeom prst="rect">
            <a:avLst/>
          </a:prstGeom>
          <a:noFill/>
        </p:spPr>
        <p:txBody>
          <a:bodyPr wrap="square" rtlCol="0">
            <a:spAutoFit/>
          </a:bodyPr>
          <a:lstStyle/>
          <a:p>
            <a:pPr algn="ctr"/>
            <a:r>
              <a:rPr lang="en-GB" sz="2000" dirty="0"/>
              <a:t>Doing something / having an experience</a:t>
            </a:r>
          </a:p>
        </p:txBody>
      </p:sp>
      <p:sp>
        <p:nvSpPr>
          <p:cNvPr id="7" name="TextBox 6"/>
          <p:cNvSpPr txBox="1"/>
          <p:nvPr/>
        </p:nvSpPr>
        <p:spPr>
          <a:xfrm>
            <a:off x="5940152" y="3153162"/>
            <a:ext cx="3096344" cy="461665"/>
          </a:xfrm>
          <a:prstGeom prst="rect">
            <a:avLst/>
          </a:prstGeom>
          <a:noFill/>
        </p:spPr>
        <p:txBody>
          <a:bodyPr wrap="square" rtlCol="0">
            <a:spAutoFit/>
          </a:bodyPr>
          <a:lstStyle/>
          <a:p>
            <a:pPr algn="ctr"/>
            <a:r>
              <a:rPr lang="en-GB" sz="2400" b="1" dirty="0"/>
              <a:t>Reflective Observation</a:t>
            </a:r>
          </a:p>
        </p:txBody>
      </p:sp>
      <p:sp>
        <p:nvSpPr>
          <p:cNvPr id="8" name="TextBox 7"/>
          <p:cNvSpPr txBox="1"/>
          <p:nvPr/>
        </p:nvSpPr>
        <p:spPr>
          <a:xfrm>
            <a:off x="5940152" y="3657218"/>
            <a:ext cx="3096344" cy="707886"/>
          </a:xfrm>
          <a:prstGeom prst="rect">
            <a:avLst/>
          </a:prstGeom>
          <a:noFill/>
        </p:spPr>
        <p:txBody>
          <a:bodyPr wrap="square" rtlCol="0">
            <a:spAutoFit/>
          </a:bodyPr>
          <a:lstStyle/>
          <a:p>
            <a:pPr algn="ctr"/>
            <a:r>
              <a:rPr lang="en-GB" sz="2000" dirty="0"/>
              <a:t>Reviewing / Reflecting on the experience</a:t>
            </a:r>
          </a:p>
        </p:txBody>
      </p:sp>
      <p:sp>
        <p:nvSpPr>
          <p:cNvPr id="9" name="TextBox 8"/>
          <p:cNvSpPr txBox="1"/>
          <p:nvPr/>
        </p:nvSpPr>
        <p:spPr>
          <a:xfrm>
            <a:off x="2843808" y="4293096"/>
            <a:ext cx="3096344" cy="830997"/>
          </a:xfrm>
          <a:prstGeom prst="rect">
            <a:avLst/>
          </a:prstGeom>
          <a:noFill/>
        </p:spPr>
        <p:txBody>
          <a:bodyPr wrap="square" rtlCol="0">
            <a:spAutoFit/>
          </a:bodyPr>
          <a:lstStyle/>
          <a:p>
            <a:pPr algn="ctr"/>
            <a:r>
              <a:rPr lang="en-GB" sz="2400" b="1" dirty="0"/>
              <a:t>Abstract conceptualising</a:t>
            </a:r>
          </a:p>
        </p:txBody>
      </p:sp>
      <p:sp>
        <p:nvSpPr>
          <p:cNvPr id="10" name="TextBox 9"/>
          <p:cNvSpPr txBox="1"/>
          <p:nvPr/>
        </p:nvSpPr>
        <p:spPr>
          <a:xfrm>
            <a:off x="2843808" y="5097378"/>
            <a:ext cx="3096344" cy="707886"/>
          </a:xfrm>
          <a:prstGeom prst="rect">
            <a:avLst/>
          </a:prstGeom>
          <a:noFill/>
        </p:spPr>
        <p:txBody>
          <a:bodyPr wrap="square" rtlCol="0">
            <a:spAutoFit/>
          </a:bodyPr>
          <a:lstStyle/>
          <a:p>
            <a:pPr algn="ctr"/>
            <a:r>
              <a:rPr lang="en-GB" sz="2000" dirty="0"/>
              <a:t>Concluding / learning from the experience</a:t>
            </a:r>
          </a:p>
        </p:txBody>
      </p:sp>
      <p:sp>
        <p:nvSpPr>
          <p:cNvPr id="11" name="TextBox 10"/>
          <p:cNvSpPr txBox="1"/>
          <p:nvPr/>
        </p:nvSpPr>
        <p:spPr>
          <a:xfrm>
            <a:off x="179512" y="2852936"/>
            <a:ext cx="3096344" cy="830997"/>
          </a:xfrm>
          <a:prstGeom prst="rect">
            <a:avLst/>
          </a:prstGeom>
          <a:noFill/>
        </p:spPr>
        <p:txBody>
          <a:bodyPr wrap="square" rtlCol="0">
            <a:spAutoFit/>
          </a:bodyPr>
          <a:lstStyle/>
          <a:p>
            <a:pPr algn="ctr"/>
            <a:r>
              <a:rPr lang="en-GB" sz="2400" b="1" dirty="0"/>
              <a:t>Active Experimentation</a:t>
            </a:r>
          </a:p>
        </p:txBody>
      </p:sp>
      <p:sp>
        <p:nvSpPr>
          <p:cNvPr id="12" name="TextBox 11"/>
          <p:cNvSpPr txBox="1"/>
          <p:nvPr/>
        </p:nvSpPr>
        <p:spPr>
          <a:xfrm>
            <a:off x="179512" y="3645024"/>
            <a:ext cx="3096344" cy="707886"/>
          </a:xfrm>
          <a:prstGeom prst="rect">
            <a:avLst/>
          </a:prstGeom>
          <a:noFill/>
        </p:spPr>
        <p:txBody>
          <a:bodyPr wrap="square" rtlCol="0">
            <a:spAutoFit/>
          </a:bodyPr>
          <a:lstStyle/>
          <a:p>
            <a:pPr algn="ctr"/>
            <a:r>
              <a:rPr lang="en-GB" sz="2000" dirty="0"/>
              <a:t>Planning / trying out what you have learned</a:t>
            </a:r>
          </a:p>
        </p:txBody>
      </p:sp>
      <p:sp>
        <p:nvSpPr>
          <p:cNvPr id="6" name="Bent Arrow 5"/>
          <p:cNvSpPr/>
          <p:nvPr/>
        </p:nvSpPr>
        <p:spPr>
          <a:xfrm rot="5400000">
            <a:off x="6429109" y="2306489"/>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Bent Arrow 13"/>
          <p:cNvSpPr/>
          <p:nvPr/>
        </p:nvSpPr>
        <p:spPr>
          <a:xfrm rot="10800000">
            <a:off x="6269995" y="4581128"/>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Bent Arrow 14"/>
          <p:cNvSpPr/>
          <p:nvPr/>
        </p:nvSpPr>
        <p:spPr>
          <a:xfrm rot="16200000">
            <a:off x="1748589" y="4494022"/>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Bent Arrow 15"/>
          <p:cNvSpPr/>
          <p:nvPr/>
        </p:nvSpPr>
        <p:spPr>
          <a:xfrm>
            <a:off x="1907704" y="2045750"/>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86857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p:bldP spid="8" grpId="0"/>
      <p:bldP spid="9" grpId="0"/>
      <p:bldP spid="10" grpId="0"/>
      <p:bldP spid="11" grpId="0"/>
      <p:bldP spid="12" grpId="0"/>
      <p:bldP spid="6" grpId="0" animBg="1"/>
      <p:bldP spid="14" grpId="0" animBg="1"/>
      <p:bldP spid="15" grpId="0" animBg="1"/>
      <p:bldP spid="1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46856" y="44624"/>
            <a:ext cx="8229600" cy="850106"/>
          </a:xfrm>
        </p:spPr>
        <p:txBody>
          <a:bodyPr/>
          <a:lstStyle/>
          <a:p>
            <a:r>
              <a:rPr lang="en-GB" b="1" dirty="0"/>
              <a:t>Models of Reflection</a:t>
            </a:r>
          </a:p>
        </p:txBody>
      </p:sp>
      <p:sp>
        <p:nvSpPr>
          <p:cNvPr id="5" name="TextBox 4"/>
          <p:cNvSpPr txBox="1"/>
          <p:nvPr/>
        </p:nvSpPr>
        <p:spPr>
          <a:xfrm>
            <a:off x="395536" y="1052736"/>
            <a:ext cx="4464496" cy="523220"/>
          </a:xfrm>
          <a:prstGeom prst="rect">
            <a:avLst/>
          </a:prstGeom>
          <a:noFill/>
        </p:spPr>
        <p:txBody>
          <a:bodyPr wrap="square" rtlCol="0">
            <a:spAutoFit/>
          </a:bodyPr>
          <a:lstStyle/>
          <a:p>
            <a:r>
              <a:rPr lang="en-GB" sz="2800" b="1" dirty="0"/>
              <a:t>Gibbs – Reflective Model</a:t>
            </a:r>
          </a:p>
        </p:txBody>
      </p:sp>
      <p:sp>
        <p:nvSpPr>
          <p:cNvPr id="7" name="TextBox 6"/>
          <p:cNvSpPr txBox="1"/>
          <p:nvPr/>
        </p:nvSpPr>
        <p:spPr>
          <a:xfrm>
            <a:off x="2771800" y="1700808"/>
            <a:ext cx="3096344" cy="461665"/>
          </a:xfrm>
          <a:prstGeom prst="rect">
            <a:avLst/>
          </a:prstGeom>
          <a:noFill/>
        </p:spPr>
        <p:txBody>
          <a:bodyPr wrap="square" rtlCol="0">
            <a:spAutoFit/>
          </a:bodyPr>
          <a:lstStyle/>
          <a:p>
            <a:pPr algn="ctr"/>
            <a:r>
              <a:rPr lang="en-GB" sz="2400" b="1" dirty="0"/>
              <a:t>Description</a:t>
            </a:r>
          </a:p>
        </p:txBody>
      </p:sp>
      <p:sp>
        <p:nvSpPr>
          <p:cNvPr id="8" name="TextBox 7"/>
          <p:cNvSpPr txBox="1"/>
          <p:nvPr/>
        </p:nvSpPr>
        <p:spPr>
          <a:xfrm>
            <a:off x="3275856" y="2132856"/>
            <a:ext cx="2160240" cy="400110"/>
          </a:xfrm>
          <a:prstGeom prst="rect">
            <a:avLst/>
          </a:prstGeom>
          <a:noFill/>
        </p:spPr>
        <p:txBody>
          <a:bodyPr wrap="square" rtlCol="0">
            <a:spAutoFit/>
          </a:bodyPr>
          <a:lstStyle/>
          <a:p>
            <a:pPr algn="ctr"/>
            <a:r>
              <a:rPr lang="en-GB" sz="2000" i="1" dirty="0"/>
              <a:t>What Happened?</a:t>
            </a:r>
          </a:p>
        </p:txBody>
      </p:sp>
      <p:sp>
        <p:nvSpPr>
          <p:cNvPr id="9" name="TextBox 8"/>
          <p:cNvSpPr txBox="1"/>
          <p:nvPr/>
        </p:nvSpPr>
        <p:spPr>
          <a:xfrm>
            <a:off x="5364088" y="2348880"/>
            <a:ext cx="3096344" cy="461665"/>
          </a:xfrm>
          <a:prstGeom prst="rect">
            <a:avLst/>
          </a:prstGeom>
          <a:noFill/>
        </p:spPr>
        <p:txBody>
          <a:bodyPr wrap="square" rtlCol="0">
            <a:spAutoFit/>
          </a:bodyPr>
          <a:lstStyle/>
          <a:p>
            <a:pPr algn="ctr"/>
            <a:r>
              <a:rPr lang="en-GB" sz="2400" b="1" dirty="0"/>
              <a:t>Feelings</a:t>
            </a:r>
          </a:p>
        </p:txBody>
      </p:sp>
      <p:sp>
        <p:nvSpPr>
          <p:cNvPr id="10" name="TextBox 9"/>
          <p:cNvSpPr txBox="1"/>
          <p:nvPr/>
        </p:nvSpPr>
        <p:spPr>
          <a:xfrm>
            <a:off x="5724128" y="2780928"/>
            <a:ext cx="2448272" cy="707886"/>
          </a:xfrm>
          <a:prstGeom prst="rect">
            <a:avLst/>
          </a:prstGeom>
          <a:noFill/>
        </p:spPr>
        <p:txBody>
          <a:bodyPr wrap="square" rtlCol="0">
            <a:spAutoFit/>
          </a:bodyPr>
          <a:lstStyle/>
          <a:p>
            <a:pPr algn="ctr"/>
            <a:r>
              <a:rPr lang="en-GB" sz="2000" i="1" dirty="0"/>
              <a:t>What were you thinking or feeling?</a:t>
            </a:r>
          </a:p>
        </p:txBody>
      </p:sp>
      <p:sp>
        <p:nvSpPr>
          <p:cNvPr id="11" name="TextBox 10"/>
          <p:cNvSpPr txBox="1"/>
          <p:nvPr/>
        </p:nvSpPr>
        <p:spPr>
          <a:xfrm>
            <a:off x="5364088" y="4059649"/>
            <a:ext cx="3096344" cy="461665"/>
          </a:xfrm>
          <a:prstGeom prst="rect">
            <a:avLst/>
          </a:prstGeom>
          <a:noFill/>
        </p:spPr>
        <p:txBody>
          <a:bodyPr wrap="square" rtlCol="0">
            <a:spAutoFit/>
          </a:bodyPr>
          <a:lstStyle/>
          <a:p>
            <a:pPr algn="ctr"/>
            <a:r>
              <a:rPr lang="en-GB" sz="2400" b="1" dirty="0"/>
              <a:t>Evaluation</a:t>
            </a:r>
          </a:p>
        </p:txBody>
      </p:sp>
      <p:sp>
        <p:nvSpPr>
          <p:cNvPr id="12" name="TextBox 11"/>
          <p:cNvSpPr txBox="1"/>
          <p:nvPr/>
        </p:nvSpPr>
        <p:spPr>
          <a:xfrm>
            <a:off x="5724128" y="4437112"/>
            <a:ext cx="2448272" cy="1015663"/>
          </a:xfrm>
          <a:prstGeom prst="rect">
            <a:avLst/>
          </a:prstGeom>
          <a:noFill/>
        </p:spPr>
        <p:txBody>
          <a:bodyPr wrap="square" rtlCol="0">
            <a:spAutoFit/>
          </a:bodyPr>
          <a:lstStyle/>
          <a:p>
            <a:pPr algn="ctr"/>
            <a:r>
              <a:rPr lang="en-GB" sz="2000" i="1" dirty="0"/>
              <a:t>What was good or bad about the experience?</a:t>
            </a:r>
          </a:p>
        </p:txBody>
      </p:sp>
      <p:sp>
        <p:nvSpPr>
          <p:cNvPr id="13" name="TextBox 12"/>
          <p:cNvSpPr txBox="1"/>
          <p:nvPr/>
        </p:nvSpPr>
        <p:spPr>
          <a:xfrm>
            <a:off x="2771800" y="5079955"/>
            <a:ext cx="3096344" cy="461665"/>
          </a:xfrm>
          <a:prstGeom prst="rect">
            <a:avLst/>
          </a:prstGeom>
          <a:noFill/>
        </p:spPr>
        <p:txBody>
          <a:bodyPr wrap="square" rtlCol="0">
            <a:spAutoFit/>
          </a:bodyPr>
          <a:lstStyle/>
          <a:p>
            <a:pPr algn="ctr"/>
            <a:r>
              <a:rPr lang="en-GB" sz="2400" b="1" dirty="0"/>
              <a:t>Analysis</a:t>
            </a:r>
          </a:p>
        </p:txBody>
      </p:sp>
      <p:sp>
        <p:nvSpPr>
          <p:cNvPr id="14" name="TextBox 13"/>
          <p:cNvSpPr txBox="1"/>
          <p:nvPr/>
        </p:nvSpPr>
        <p:spPr>
          <a:xfrm>
            <a:off x="3131840" y="5457418"/>
            <a:ext cx="2448272" cy="1015663"/>
          </a:xfrm>
          <a:prstGeom prst="rect">
            <a:avLst/>
          </a:prstGeom>
          <a:noFill/>
        </p:spPr>
        <p:txBody>
          <a:bodyPr wrap="square" rtlCol="0">
            <a:spAutoFit/>
          </a:bodyPr>
          <a:lstStyle/>
          <a:p>
            <a:pPr algn="ctr"/>
            <a:r>
              <a:rPr lang="en-GB" sz="2000" i="1" dirty="0"/>
              <a:t>What sense can you make of the situation?</a:t>
            </a:r>
          </a:p>
        </p:txBody>
      </p:sp>
      <p:sp>
        <p:nvSpPr>
          <p:cNvPr id="15" name="TextBox 14"/>
          <p:cNvSpPr txBox="1"/>
          <p:nvPr/>
        </p:nvSpPr>
        <p:spPr>
          <a:xfrm>
            <a:off x="395536" y="4071843"/>
            <a:ext cx="3096344" cy="461665"/>
          </a:xfrm>
          <a:prstGeom prst="rect">
            <a:avLst/>
          </a:prstGeom>
          <a:noFill/>
        </p:spPr>
        <p:txBody>
          <a:bodyPr wrap="square" rtlCol="0">
            <a:spAutoFit/>
          </a:bodyPr>
          <a:lstStyle/>
          <a:p>
            <a:pPr algn="ctr"/>
            <a:r>
              <a:rPr lang="en-GB" sz="2400" b="1" dirty="0"/>
              <a:t>Conclusion</a:t>
            </a:r>
          </a:p>
        </p:txBody>
      </p:sp>
      <p:sp>
        <p:nvSpPr>
          <p:cNvPr id="16" name="TextBox 15"/>
          <p:cNvSpPr txBox="1"/>
          <p:nvPr/>
        </p:nvSpPr>
        <p:spPr>
          <a:xfrm>
            <a:off x="755576" y="4449306"/>
            <a:ext cx="2448272" cy="707886"/>
          </a:xfrm>
          <a:prstGeom prst="rect">
            <a:avLst/>
          </a:prstGeom>
          <a:noFill/>
        </p:spPr>
        <p:txBody>
          <a:bodyPr wrap="square" rtlCol="0">
            <a:spAutoFit/>
          </a:bodyPr>
          <a:lstStyle/>
          <a:p>
            <a:pPr algn="ctr"/>
            <a:r>
              <a:rPr lang="en-GB" sz="2000" i="1" dirty="0"/>
              <a:t>What else could you have done?</a:t>
            </a:r>
          </a:p>
        </p:txBody>
      </p:sp>
      <p:sp>
        <p:nvSpPr>
          <p:cNvPr id="17" name="TextBox 16"/>
          <p:cNvSpPr txBox="1"/>
          <p:nvPr/>
        </p:nvSpPr>
        <p:spPr>
          <a:xfrm>
            <a:off x="395536" y="2420888"/>
            <a:ext cx="3096344" cy="461665"/>
          </a:xfrm>
          <a:prstGeom prst="rect">
            <a:avLst/>
          </a:prstGeom>
          <a:noFill/>
        </p:spPr>
        <p:txBody>
          <a:bodyPr wrap="square" rtlCol="0">
            <a:spAutoFit/>
          </a:bodyPr>
          <a:lstStyle/>
          <a:p>
            <a:pPr algn="ctr"/>
            <a:r>
              <a:rPr lang="en-GB" sz="2400" b="1" dirty="0"/>
              <a:t>Planning</a:t>
            </a:r>
          </a:p>
        </p:txBody>
      </p:sp>
      <p:sp>
        <p:nvSpPr>
          <p:cNvPr id="18" name="TextBox 17"/>
          <p:cNvSpPr txBox="1"/>
          <p:nvPr/>
        </p:nvSpPr>
        <p:spPr>
          <a:xfrm>
            <a:off x="755576" y="2798351"/>
            <a:ext cx="2448272" cy="707886"/>
          </a:xfrm>
          <a:prstGeom prst="rect">
            <a:avLst/>
          </a:prstGeom>
          <a:noFill/>
        </p:spPr>
        <p:txBody>
          <a:bodyPr wrap="square" rtlCol="0">
            <a:spAutoFit/>
          </a:bodyPr>
          <a:lstStyle/>
          <a:p>
            <a:pPr algn="ctr"/>
            <a:r>
              <a:rPr lang="en-GB" sz="2000" i="1" dirty="0"/>
              <a:t>If it happened again what would you do?</a:t>
            </a:r>
          </a:p>
        </p:txBody>
      </p:sp>
      <p:sp>
        <p:nvSpPr>
          <p:cNvPr id="19" name="Right Arrow 18"/>
          <p:cNvSpPr/>
          <p:nvPr/>
        </p:nvSpPr>
        <p:spPr>
          <a:xfrm rot="1520124">
            <a:off x="5388442" y="2283329"/>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ight Arrow 19"/>
          <p:cNvSpPr/>
          <p:nvPr/>
        </p:nvSpPr>
        <p:spPr>
          <a:xfrm rot="5400000">
            <a:off x="6701720" y="3645023"/>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ight Arrow 20"/>
          <p:cNvSpPr/>
          <p:nvPr/>
        </p:nvSpPr>
        <p:spPr>
          <a:xfrm rot="9285901">
            <a:off x="5601039" y="5523184"/>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ight Arrow 21"/>
          <p:cNvSpPr/>
          <p:nvPr/>
        </p:nvSpPr>
        <p:spPr>
          <a:xfrm rot="12150149">
            <a:off x="2422240" y="5479324"/>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ight Arrow 22"/>
          <p:cNvSpPr/>
          <p:nvPr/>
        </p:nvSpPr>
        <p:spPr>
          <a:xfrm rot="20221468">
            <a:off x="2504685" y="2308488"/>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ight Arrow 23"/>
          <p:cNvSpPr/>
          <p:nvPr/>
        </p:nvSpPr>
        <p:spPr>
          <a:xfrm rot="16200000">
            <a:off x="1697163" y="3629368"/>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40284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6"/>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4"/>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17"/>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1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P spid="12" grpId="0"/>
      <p:bldP spid="13" grpId="0"/>
      <p:bldP spid="14" grpId="0"/>
      <p:bldP spid="15" grpId="0"/>
      <p:bldP spid="16" grpId="0"/>
      <p:bldP spid="17" grpId="0"/>
      <p:bldP spid="18" grpId="0"/>
      <p:bldP spid="19" grpId="0" animBg="1"/>
      <p:bldP spid="20" grpId="0" animBg="1"/>
      <p:bldP spid="21" grpId="0" animBg="1"/>
      <p:bldP spid="22" grpId="0" animBg="1"/>
      <p:bldP spid="23" grpId="0" animBg="1"/>
      <p:bldP spid="2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46856" y="44624"/>
            <a:ext cx="8229600" cy="850106"/>
          </a:xfrm>
        </p:spPr>
        <p:txBody>
          <a:bodyPr/>
          <a:lstStyle/>
          <a:p>
            <a:r>
              <a:rPr lang="en-GB" b="1" dirty="0"/>
              <a:t>Models of Reflection</a:t>
            </a:r>
          </a:p>
        </p:txBody>
      </p:sp>
      <p:sp>
        <p:nvSpPr>
          <p:cNvPr id="5" name="TextBox 4"/>
          <p:cNvSpPr txBox="1"/>
          <p:nvPr/>
        </p:nvSpPr>
        <p:spPr>
          <a:xfrm>
            <a:off x="395536" y="1052736"/>
            <a:ext cx="5760640" cy="523220"/>
          </a:xfrm>
          <a:prstGeom prst="rect">
            <a:avLst/>
          </a:prstGeom>
          <a:noFill/>
        </p:spPr>
        <p:txBody>
          <a:bodyPr wrap="square" rtlCol="0">
            <a:spAutoFit/>
          </a:bodyPr>
          <a:lstStyle/>
          <a:p>
            <a:r>
              <a:rPr lang="en-GB" sz="2800" b="1" dirty="0" err="1"/>
              <a:t>Boud</a:t>
            </a:r>
            <a:r>
              <a:rPr lang="en-GB" sz="2800" b="1" dirty="0"/>
              <a:t> et al – Returning to Experience</a:t>
            </a:r>
          </a:p>
        </p:txBody>
      </p:sp>
      <p:sp>
        <p:nvSpPr>
          <p:cNvPr id="6" name="TextBox 5"/>
          <p:cNvSpPr txBox="1"/>
          <p:nvPr/>
        </p:nvSpPr>
        <p:spPr>
          <a:xfrm>
            <a:off x="539552" y="1700808"/>
            <a:ext cx="8280920" cy="4401205"/>
          </a:xfrm>
          <a:prstGeom prst="rect">
            <a:avLst/>
          </a:prstGeom>
          <a:noFill/>
        </p:spPr>
        <p:txBody>
          <a:bodyPr wrap="square" rtlCol="0">
            <a:spAutoFit/>
          </a:bodyPr>
          <a:lstStyle/>
          <a:p>
            <a:pPr marL="285750" indent="-285750">
              <a:buFont typeface="Arial" panose="020B0604020202020204" pitchFamily="34" charset="0"/>
              <a:buChar char="•"/>
            </a:pPr>
            <a:r>
              <a:rPr lang="en-GB" sz="2800" dirty="0"/>
              <a:t>Returning to experience – that is to say recalling or detailing salient events.</a:t>
            </a:r>
          </a:p>
          <a:p>
            <a:pPr marL="285750" indent="-285750">
              <a:buFont typeface="Arial" panose="020B0604020202020204" pitchFamily="34" charset="0"/>
              <a:buChar char="•"/>
            </a:pPr>
            <a:r>
              <a:rPr lang="en-GB" sz="2800" dirty="0"/>
              <a:t>Attending to (or connecting with) feelings – this has two aspects: using helpful feelings and removing or containing obstructive ones.</a:t>
            </a:r>
          </a:p>
          <a:p>
            <a:pPr marL="285750" indent="-285750">
              <a:buFont typeface="Arial" panose="020B0604020202020204" pitchFamily="34" charset="0"/>
              <a:buChar char="•"/>
            </a:pPr>
            <a:r>
              <a:rPr lang="en-GB" sz="2800" dirty="0"/>
              <a:t>Evaluating experience – this involves re-examining experience in the light of one’s intent and existing knowledge etc. It also involves integrating this new knowledge into one’s conceptual framework.</a:t>
            </a:r>
          </a:p>
          <a:p>
            <a:pPr marL="285750" indent="-285750">
              <a:buFont typeface="Arial" panose="020B0604020202020204" pitchFamily="34" charset="0"/>
              <a:buChar char="•"/>
            </a:pPr>
            <a:r>
              <a:rPr lang="en-GB" sz="2800" dirty="0"/>
              <a:t>What will I do differently </a:t>
            </a:r>
            <a:r>
              <a:rPr lang="en-GB" sz="2800"/>
              <a:t>next time. </a:t>
            </a:r>
            <a:endParaRPr lang="en-GB" sz="2800" dirty="0"/>
          </a:p>
        </p:txBody>
      </p:sp>
    </p:spTree>
    <p:extLst>
      <p:ext uri="{BB962C8B-B14F-4D97-AF65-F5344CB8AC3E}">
        <p14:creationId xmlns:p14="http://schemas.microsoft.com/office/powerpoint/2010/main" val="2427933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46856" y="44624"/>
            <a:ext cx="8229600" cy="850106"/>
          </a:xfrm>
        </p:spPr>
        <p:txBody>
          <a:bodyPr/>
          <a:lstStyle/>
          <a:p>
            <a:r>
              <a:rPr lang="en-GB" b="1" dirty="0"/>
              <a:t>Models of Reflection</a:t>
            </a:r>
          </a:p>
        </p:txBody>
      </p:sp>
      <p:sp>
        <p:nvSpPr>
          <p:cNvPr id="5" name="TextBox 4"/>
          <p:cNvSpPr txBox="1"/>
          <p:nvPr/>
        </p:nvSpPr>
        <p:spPr>
          <a:xfrm>
            <a:off x="395536" y="836712"/>
            <a:ext cx="5760640" cy="523220"/>
          </a:xfrm>
          <a:prstGeom prst="rect">
            <a:avLst/>
          </a:prstGeom>
          <a:noFill/>
        </p:spPr>
        <p:txBody>
          <a:bodyPr wrap="square" rtlCol="0">
            <a:spAutoFit/>
          </a:bodyPr>
          <a:lstStyle/>
          <a:p>
            <a:r>
              <a:rPr lang="en-GB" sz="2800" b="1" dirty="0"/>
              <a:t>O’Donnell et al – Reflecting </a:t>
            </a:r>
            <a:r>
              <a:rPr lang="en-GB" sz="2800" b="1" u="sng" dirty="0"/>
              <a:t>for</a:t>
            </a:r>
            <a:r>
              <a:rPr lang="en-GB" sz="2800" b="1" dirty="0"/>
              <a:t> action</a:t>
            </a:r>
          </a:p>
        </p:txBody>
      </p:sp>
      <p:sp>
        <p:nvSpPr>
          <p:cNvPr id="6" name="TextBox 5"/>
          <p:cNvSpPr txBox="1"/>
          <p:nvPr/>
        </p:nvSpPr>
        <p:spPr>
          <a:xfrm>
            <a:off x="2195736" y="1412776"/>
            <a:ext cx="4536504" cy="461665"/>
          </a:xfrm>
          <a:prstGeom prst="rect">
            <a:avLst/>
          </a:prstGeom>
          <a:noFill/>
        </p:spPr>
        <p:txBody>
          <a:bodyPr wrap="square" rtlCol="0">
            <a:spAutoFit/>
          </a:bodyPr>
          <a:lstStyle/>
          <a:p>
            <a:pPr algn="ctr"/>
            <a:r>
              <a:rPr lang="en-GB" sz="2400" b="1" dirty="0"/>
              <a:t>Observation of Experience</a:t>
            </a:r>
          </a:p>
        </p:txBody>
      </p:sp>
      <p:sp>
        <p:nvSpPr>
          <p:cNvPr id="7" name="TextBox 6"/>
          <p:cNvSpPr txBox="1"/>
          <p:nvPr/>
        </p:nvSpPr>
        <p:spPr>
          <a:xfrm>
            <a:off x="2771800" y="1772816"/>
            <a:ext cx="3456384" cy="369332"/>
          </a:xfrm>
          <a:prstGeom prst="rect">
            <a:avLst/>
          </a:prstGeom>
          <a:noFill/>
        </p:spPr>
        <p:txBody>
          <a:bodyPr wrap="square" rtlCol="0">
            <a:spAutoFit/>
          </a:bodyPr>
          <a:lstStyle/>
          <a:p>
            <a:pPr algn="ctr"/>
            <a:r>
              <a:rPr lang="en-GB" i="1" dirty="0"/>
              <a:t>I found it difficult to……..</a:t>
            </a:r>
          </a:p>
        </p:txBody>
      </p:sp>
      <p:sp>
        <p:nvSpPr>
          <p:cNvPr id="8" name="TextBox 7"/>
          <p:cNvSpPr txBox="1"/>
          <p:nvPr/>
        </p:nvSpPr>
        <p:spPr>
          <a:xfrm>
            <a:off x="2195736" y="2372687"/>
            <a:ext cx="4536504" cy="461665"/>
          </a:xfrm>
          <a:prstGeom prst="rect">
            <a:avLst/>
          </a:prstGeom>
          <a:noFill/>
        </p:spPr>
        <p:txBody>
          <a:bodyPr wrap="square" rtlCol="0">
            <a:spAutoFit/>
          </a:bodyPr>
          <a:lstStyle/>
          <a:p>
            <a:pPr algn="ctr"/>
            <a:r>
              <a:rPr lang="en-GB" sz="2400" b="1" dirty="0"/>
              <a:t>Reflection</a:t>
            </a:r>
          </a:p>
        </p:txBody>
      </p:sp>
      <p:sp>
        <p:nvSpPr>
          <p:cNvPr id="9" name="TextBox 8"/>
          <p:cNvSpPr txBox="1"/>
          <p:nvPr/>
        </p:nvSpPr>
        <p:spPr>
          <a:xfrm>
            <a:off x="611560" y="2699628"/>
            <a:ext cx="7776864" cy="369332"/>
          </a:xfrm>
          <a:prstGeom prst="rect">
            <a:avLst/>
          </a:prstGeom>
          <a:noFill/>
        </p:spPr>
        <p:txBody>
          <a:bodyPr wrap="square" rtlCol="0">
            <a:spAutoFit/>
          </a:bodyPr>
          <a:lstStyle/>
          <a:p>
            <a:pPr algn="ctr"/>
            <a:r>
              <a:rPr lang="en-GB" i="1" dirty="0"/>
              <a:t>What is this an example of? Conjecture #1, Conjecture #2, Conjecture #3</a:t>
            </a:r>
          </a:p>
        </p:txBody>
      </p:sp>
      <p:sp>
        <p:nvSpPr>
          <p:cNvPr id="10" name="TextBox 9"/>
          <p:cNvSpPr txBox="1"/>
          <p:nvPr/>
        </p:nvSpPr>
        <p:spPr>
          <a:xfrm>
            <a:off x="2195736" y="3390091"/>
            <a:ext cx="4536504" cy="461665"/>
          </a:xfrm>
          <a:prstGeom prst="rect">
            <a:avLst/>
          </a:prstGeom>
          <a:noFill/>
        </p:spPr>
        <p:txBody>
          <a:bodyPr wrap="square" rtlCol="0">
            <a:spAutoFit/>
          </a:bodyPr>
          <a:lstStyle/>
          <a:p>
            <a:pPr algn="ctr"/>
            <a:r>
              <a:rPr lang="en-GB" sz="2400" b="1" dirty="0"/>
              <a:t>Information Gathering</a:t>
            </a:r>
          </a:p>
        </p:txBody>
      </p:sp>
      <p:sp>
        <p:nvSpPr>
          <p:cNvPr id="11" name="TextBox 10"/>
          <p:cNvSpPr txBox="1"/>
          <p:nvPr/>
        </p:nvSpPr>
        <p:spPr>
          <a:xfrm>
            <a:off x="611560" y="3717032"/>
            <a:ext cx="7776864" cy="369332"/>
          </a:xfrm>
          <a:prstGeom prst="rect">
            <a:avLst/>
          </a:prstGeom>
          <a:noFill/>
        </p:spPr>
        <p:txBody>
          <a:bodyPr wrap="square" rtlCol="0">
            <a:spAutoFit/>
          </a:bodyPr>
          <a:lstStyle/>
          <a:p>
            <a:pPr algn="ctr"/>
            <a:r>
              <a:rPr lang="en-GB" i="1" dirty="0"/>
              <a:t>What information do I need to understand what happened, who should I ask? </a:t>
            </a:r>
          </a:p>
        </p:txBody>
      </p:sp>
      <p:sp>
        <p:nvSpPr>
          <p:cNvPr id="12" name="TextBox 11"/>
          <p:cNvSpPr txBox="1"/>
          <p:nvPr/>
        </p:nvSpPr>
        <p:spPr>
          <a:xfrm>
            <a:off x="2195736" y="4388911"/>
            <a:ext cx="4536504" cy="461665"/>
          </a:xfrm>
          <a:prstGeom prst="rect">
            <a:avLst/>
          </a:prstGeom>
          <a:noFill/>
        </p:spPr>
        <p:txBody>
          <a:bodyPr wrap="square" rtlCol="0">
            <a:spAutoFit/>
          </a:bodyPr>
          <a:lstStyle/>
          <a:p>
            <a:pPr algn="ctr"/>
            <a:r>
              <a:rPr lang="en-GB" sz="2400" b="1" dirty="0"/>
              <a:t>Decision Making</a:t>
            </a:r>
          </a:p>
        </p:txBody>
      </p:sp>
      <p:sp>
        <p:nvSpPr>
          <p:cNvPr id="13" name="TextBox 12"/>
          <p:cNvSpPr txBox="1"/>
          <p:nvPr/>
        </p:nvSpPr>
        <p:spPr>
          <a:xfrm>
            <a:off x="881934" y="4715852"/>
            <a:ext cx="7290466" cy="369332"/>
          </a:xfrm>
          <a:prstGeom prst="rect">
            <a:avLst/>
          </a:prstGeom>
          <a:noFill/>
        </p:spPr>
        <p:txBody>
          <a:bodyPr wrap="square" rtlCol="0">
            <a:spAutoFit/>
          </a:bodyPr>
          <a:lstStyle/>
          <a:p>
            <a:pPr algn="ctr"/>
            <a:r>
              <a:rPr lang="en-GB" i="1" dirty="0"/>
              <a:t>Given what I have learned what is the best explanation of what happened?</a:t>
            </a:r>
          </a:p>
        </p:txBody>
      </p:sp>
      <p:sp>
        <p:nvSpPr>
          <p:cNvPr id="14" name="TextBox 13"/>
          <p:cNvSpPr txBox="1"/>
          <p:nvPr/>
        </p:nvSpPr>
        <p:spPr>
          <a:xfrm>
            <a:off x="2195736" y="5408056"/>
            <a:ext cx="4536504" cy="461665"/>
          </a:xfrm>
          <a:prstGeom prst="rect">
            <a:avLst/>
          </a:prstGeom>
          <a:noFill/>
        </p:spPr>
        <p:txBody>
          <a:bodyPr wrap="square" rtlCol="0">
            <a:spAutoFit/>
          </a:bodyPr>
          <a:lstStyle/>
          <a:p>
            <a:pPr algn="ctr"/>
            <a:r>
              <a:rPr lang="en-GB" sz="2400" b="1" dirty="0"/>
              <a:t>Evaluation</a:t>
            </a:r>
          </a:p>
        </p:txBody>
      </p:sp>
      <p:sp>
        <p:nvSpPr>
          <p:cNvPr id="15" name="TextBox 14"/>
          <p:cNvSpPr txBox="1"/>
          <p:nvPr/>
        </p:nvSpPr>
        <p:spPr>
          <a:xfrm>
            <a:off x="2771800" y="5734997"/>
            <a:ext cx="3456384" cy="646331"/>
          </a:xfrm>
          <a:prstGeom prst="rect">
            <a:avLst/>
          </a:prstGeom>
          <a:noFill/>
        </p:spPr>
        <p:txBody>
          <a:bodyPr wrap="square" rtlCol="0">
            <a:spAutoFit/>
          </a:bodyPr>
          <a:lstStyle/>
          <a:p>
            <a:pPr algn="ctr"/>
            <a:r>
              <a:rPr lang="en-GB" i="1" dirty="0"/>
              <a:t>What would be the best thing to do if it happens again?</a:t>
            </a:r>
          </a:p>
        </p:txBody>
      </p:sp>
      <p:sp>
        <p:nvSpPr>
          <p:cNvPr id="21" name="Down Arrow 20"/>
          <p:cNvSpPr/>
          <p:nvPr/>
        </p:nvSpPr>
        <p:spPr>
          <a:xfrm>
            <a:off x="4355975" y="2142148"/>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Down Arrow 21"/>
          <p:cNvSpPr/>
          <p:nvPr/>
        </p:nvSpPr>
        <p:spPr>
          <a:xfrm>
            <a:off x="4355976" y="3078252"/>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Down Arrow 22"/>
          <p:cNvSpPr/>
          <p:nvPr/>
        </p:nvSpPr>
        <p:spPr>
          <a:xfrm>
            <a:off x="4355976" y="4086364"/>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Down Arrow 23"/>
          <p:cNvSpPr/>
          <p:nvPr/>
        </p:nvSpPr>
        <p:spPr>
          <a:xfrm>
            <a:off x="4355976" y="5085184"/>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11737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3"/>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4"/>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4"/>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3" grpId="0"/>
      <p:bldP spid="14" grpId="0"/>
      <p:bldP spid="15" grpId="0"/>
      <p:bldP spid="21" grpId="0" animBg="1"/>
      <p:bldP spid="22" grpId="0" animBg="1"/>
      <p:bldP spid="23" grpId="0" animBg="1"/>
      <p:bldP spid="2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2116832"/>
          </a:xfrm>
        </p:spPr>
        <p:txBody>
          <a:bodyPr>
            <a:normAutofit/>
          </a:bodyPr>
          <a:lstStyle/>
          <a:p>
            <a:r>
              <a:rPr lang="en-GB" dirty="0"/>
              <a:t>You will gain more marks for your reflective insights and not for the description of events, so keep your descriptions of what happened brief and to the point.</a:t>
            </a:r>
          </a:p>
        </p:txBody>
      </p:sp>
      <p:sp>
        <p:nvSpPr>
          <p:cNvPr id="3" name="Title 2"/>
          <p:cNvSpPr>
            <a:spLocks noGrp="1"/>
          </p:cNvSpPr>
          <p:nvPr>
            <p:ph type="title"/>
          </p:nvPr>
        </p:nvSpPr>
        <p:spPr/>
        <p:txBody>
          <a:bodyPr>
            <a:normAutofit/>
          </a:bodyPr>
          <a:lstStyle/>
          <a:p>
            <a:r>
              <a:rPr lang="en-GB" b="1" dirty="0"/>
              <a:t>Combining reflection and theory</a:t>
            </a:r>
          </a:p>
        </p:txBody>
      </p:sp>
      <p:sp>
        <p:nvSpPr>
          <p:cNvPr id="6" name="TextBox 5"/>
          <p:cNvSpPr txBox="1"/>
          <p:nvPr/>
        </p:nvSpPr>
        <p:spPr>
          <a:xfrm>
            <a:off x="611560" y="4204005"/>
            <a:ext cx="2808312" cy="461665"/>
          </a:xfrm>
          <a:prstGeom prst="rect">
            <a:avLst/>
          </a:prstGeom>
          <a:noFill/>
        </p:spPr>
        <p:txBody>
          <a:bodyPr wrap="square" rtlCol="0">
            <a:spAutoFit/>
          </a:bodyPr>
          <a:lstStyle/>
          <a:p>
            <a:pPr algn="ctr"/>
            <a:r>
              <a:rPr lang="en-GB" sz="2400" b="1" dirty="0"/>
              <a:t>Reflective Insight =</a:t>
            </a:r>
          </a:p>
        </p:txBody>
      </p:sp>
      <p:sp>
        <p:nvSpPr>
          <p:cNvPr id="8" name="TextBox 7"/>
          <p:cNvSpPr txBox="1"/>
          <p:nvPr/>
        </p:nvSpPr>
        <p:spPr>
          <a:xfrm>
            <a:off x="3419872" y="4204005"/>
            <a:ext cx="4896544" cy="461665"/>
          </a:xfrm>
          <a:prstGeom prst="rect">
            <a:avLst/>
          </a:prstGeom>
          <a:noFill/>
        </p:spPr>
        <p:txBody>
          <a:bodyPr wrap="square" rtlCol="0">
            <a:spAutoFit/>
          </a:bodyPr>
          <a:lstStyle/>
          <a:p>
            <a:pPr algn="ctr"/>
            <a:r>
              <a:rPr lang="en-GB" sz="2400" b="1" dirty="0"/>
              <a:t>Experience x Theory + Policy</a:t>
            </a:r>
          </a:p>
        </p:txBody>
      </p:sp>
      <p:cxnSp>
        <p:nvCxnSpPr>
          <p:cNvPr id="10" name="Straight Connector 9"/>
          <p:cNvCxnSpPr/>
          <p:nvPr/>
        </p:nvCxnSpPr>
        <p:spPr>
          <a:xfrm>
            <a:off x="3995936" y="4797152"/>
            <a:ext cx="3816424"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4932040" y="5085184"/>
            <a:ext cx="1872208" cy="461665"/>
          </a:xfrm>
          <a:prstGeom prst="rect">
            <a:avLst/>
          </a:prstGeom>
          <a:noFill/>
        </p:spPr>
        <p:txBody>
          <a:bodyPr wrap="square" rtlCol="0">
            <a:spAutoFit/>
          </a:bodyPr>
          <a:lstStyle/>
          <a:p>
            <a:pPr algn="ctr"/>
            <a:r>
              <a:rPr lang="en-GB" sz="2400" b="1" dirty="0"/>
              <a:t>Over Time</a:t>
            </a:r>
          </a:p>
        </p:txBody>
      </p:sp>
    </p:spTree>
    <p:extLst>
      <p:ext uri="{BB962C8B-B14F-4D97-AF65-F5344CB8AC3E}">
        <p14:creationId xmlns:p14="http://schemas.microsoft.com/office/powerpoint/2010/main" val="2025623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P spid="8" grpId="0"/>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lstStyle/>
          <a:p>
            <a:pPr marL="0" indent="0">
              <a:buNone/>
            </a:pPr>
            <a:r>
              <a:rPr lang="en-GB" dirty="0"/>
              <a:t>Produce a balance </a:t>
            </a:r>
          </a:p>
          <a:p>
            <a:r>
              <a:rPr lang="en-GB" dirty="0"/>
              <a:t>by weaving together sections of ‘I thought… ‘I felt,…’ and the relevant academic theories. </a:t>
            </a:r>
          </a:p>
          <a:p>
            <a:r>
              <a:rPr lang="en-GB" dirty="0"/>
              <a:t>This is more effective than having a section which deals with the theory and a separate section dealing with your experiences. </a:t>
            </a:r>
          </a:p>
          <a:p>
            <a:r>
              <a:rPr lang="en-GB" dirty="0"/>
              <a:t>Try to avoid emotive or subjective terms.</a:t>
            </a:r>
          </a:p>
        </p:txBody>
      </p:sp>
      <p:sp>
        <p:nvSpPr>
          <p:cNvPr id="3" name="Title 2"/>
          <p:cNvSpPr>
            <a:spLocks noGrp="1"/>
          </p:cNvSpPr>
          <p:nvPr>
            <p:ph type="title"/>
          </p:nvPr>
        </p:nvSpPr>
        <p:spPr>
          <a:xfrm>
            <a:off x="457200" y="274638"/>
            <a:ext cx="8229600" cy="850106"/>
          </a:xfrm>
        </p:spPr>
        <p:txBody>
          <a:bodyPr/>
          <a:lstStyle/>
          <a:p>
            <a:r>
              <a:rPr lang="en-GB" b="1" dirty="0"/>
              <a:t>Reflective writing</a:t>
            </a:r>
          </a:p>
        </p:txBody>
      </p:sp>
    </p:spTree>
    <p:extLst>
      <p:ext uri="{BB962C8B-B14F-4D97-AF65-F5344CB8AC3E}">
        <p14:creationId xmlns:p14="http://schemas.microsoft.com/office/powerpoint/2010/main" val="1011892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4525963"/>
          </a:xfrm>
        </p:spPr>
        <p:txBody>
          <a:bodyPr>
            <a:normAutofit fontScale="70000" lnSpcReduction="20000"/>
          </a:bodyPr>
          <a:lstStyle/>
          <a:p>
            <a:r>
              <a:rPr lang="en-GB" dirty="0"/>
              <a:t>You are aiming to draw out the links between theory and practice. So you will need to keep comparing the two and exploring the relationship between them.</a:t>
            </a:r>
          </a:p>
          <a:p>
            <a:r>
              <a:rPr lang="en-GB" dirty="0"/>
              <a:t>Analyse the event and think about it with reference to a particular theory or academic evidence. </a:t>
            </a:r>
          </a:p>
          <a:p>
            <a:r>
              <a:rPr lang="en-GB" dirty="0"/>
              <a:t>Are your observations consistent with the theory, policy, models or published academic evidence? </a:t>
            </a:r>
          </a:p>
          <a:p>
            <a:r>
              <a:rPr lang="en-GB" dirty="0"/>
              <a:t>How can the theories help you to interpret your experience? </a:t>
            </a:r>
          </a:p>
          <a:p>
            <a:r>
              <a:rPr lang="en-GB" dirty="0"/>
              <a:t>Also consider how your experience in practice helps you to understand the theories and policies. </a:t>
            </a:r>
          </a:p>
          <a:p>
            <a:r>
              <a:rPr lang="en-GB" dirty="0"/>
              <a:t>Does it seem to bear out what the theories have predicted; and the policies prescribe? </a:t>
            </a:r>
          </a:p>
          <a:p>
            <a:r>
              <a:rPr lang="en-GB" dirty="0"/>
              <a:t>Or is it quite different? If so, can you identify why it’s different? (Perhaps you were operating in different circumstances from the original research, for instance.)</a:t>
            </a:r>
          </a:p>
          <a:p>
            <a:endParaRPr lang="en-GB" dirty="0"/>
          </a:p>
        </p:txBody>
      </p:sp>
      <p:sp>
        <p:nvSpPr>
          <p:cNvPr id="3" name="Title 2"/>
          <p:cNvSpPr>
            <a:spLocks noGrp="1"/>
          </p:cNvSpPr>
          <p:nvPr>
            <p:ph type="title"/>
          </p:nvPr>
        </p:nvSpPr>
        <p:spPr>
          <a:xfrm>
            <a:off x="944088" y="365126"/>
            <a:ext cx="7571262" cy="1325563"/>
          </a:xfrm>
        </p:spPr>
        <p:txBody>
          <a:bodyPr>
            <a:normAutofit fontScale="90000"/>
          </a:bodyPr>
          <a:lstStyle/>
          <a:p>
            <a:r>
              <a:rPr lang="en-GB" b="1" dirty="0"/>
              <a:t>Using academic evidence and policy  in reflective writing</a:t>
            </a:r>
            <a:br>
              <a:rPr lang="en-GB" b="1" dirty="0"/>
            </a:br>
            <a:endParaRPr lang="en-GB" b="1" dirty="0"/>
          </a:p>
        </p:txBody>
      </p:sp>
    </p:spTree>
    <p:extLst>
      <p:ext uri="{BB962C8B-B14F-4D97-AF65-F5344CB8AC3E}">
        <p14:creationId xmlns:p14="http://schemas.microsoft.com/office/powerpoint/2010/main" val="4032797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92500" lnSpcReduction="10000"/>
          </a:bodyPr>
          <a:lstStyle/>
          <a:p>
            <a:pPr marL="0" indent="0">
              <a:buNone/>
            </a:pPr>
            <a:r>
              <a:rPr lang="en-GB" dirty="0"/>
              <a:t>Be selective: </a:t>
            </a:r>
          </a:p>
          <a:p>
            <a:r>
              <a:rPr lang="en-GB" dirty="0"/>
              <a:t>Identify challenging or successful parts of the encounter.</a:t>
            </a:r>
          </a:p>
          <a:p>
            <a:r>
              <a:rPr lang="en-GB" dirty="0"/>
              <a:t>Reflect deeply on a few significant aspects and learning points.</a:t>
            </a:r>
          </a:p>
          <a:p>
            <a:pPr marL="0" indent="0">
              <a:buNone/>
            </a:pPr>
            <a:r>
              <a:rPr lang="en-GB" dirty="0"/>
              <a:t>Discuss your reflections with others to </a:t>
            </a:r>
          </a:p>
          <a:p>
            <a:r>
              <a:rPr lang="en-GB" dirty="0"/>
              <a:t>deepen your insight, </a:t>
            </a:r>
          </a:p>
          <a:p>
            <a:r>
              <a:rPr lang="en-GB" dirty="0"/>
              <a:t>improve your ability to express your ideas and </a:t>
            </a:r>
          </a:p>
          <a:p>
            <a:r>
              <a:rPr lang="en-GB" dirty="0"/>
              <a:t>help to explore a range of perspectives</a:t>
            </a:r>
          </a:p>
        </p:txBody>
      </p:sp>
      <p:sp>
        <p:nvSpPr>
          <p:cNvPr id="3" name="Title 2"/>
          <p:cNvSpPr>
            <a:spLocks noGrp="1"/>
          </p:cNvSpPr>
          <p:nvPr>
            <p:ph type="title"/>
          </p:nvPr>
        </p:nvSpPr>
        <p:spPr>
          <a:xfrm>
            <a:off x="457200" y="-99392"/>
            <a:ext cx="8229600" cy="1143000"/>
          </a:xfrm>
        </p:spPr>
        <p:txBody>
          <a:bodyPr/>
          <a:lstStyle/>
          <a:p>
            <a:r>
              <a:rPr lang="en-GB" b="1" dirty="0"/>
              <a:t>Reflective writing</a:t>
            </a:r>
          </a:p>
        </p:txBody>
      </p:sp>
    </p:spTree>
    <p:extLst>
      <p:ext uri="{BB962C8B-B14F-4D97-AF65-F5344CB8AC3E}">
        <p14:creationId xmlns:p14="http://schemas.microsoft.com/office/powerpoint/2010/main" val="572230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85000" lnSpcReduction="10000"/>
          </a:bodyPr>
          <a:lstStyle/>
          <a:p>
            <a:pPr marL="0" indent="0">
              <a:buNone/>
            </a:pPr>
            <a:r>
              <a:rPr lang="en-GB" dirty="0"/>
              <a:t>Collect evidence There are three sources of evidence which need to be used in reflective writing assignments:</a:t>
            </a:r>
          </a:p>
          <a:p>
            <a:r>
              <a:rPr lang="en-GB" dirty="0"/>
              <a:t>1) Your reflections form essential evidence of your experiences. Keep notes on your reflections and the developments that have occurred during the process. Reflective accounts!</a:t>
            </a:r>
          </a:p>
          <a:p>
            <a:r>
              <a:rPr lang="en-GB" dirty="0"/>
              <a:t>2) Academic evidence from published case studies and theories to show how your ideas and practices have developed in the context of the relevant academic literature. </a:t>
            </a:r>
          </a:p>
          <a:p>
            <a:r>
              <a:rPr lang="en-GB" dirty="0"/>
              <a:t>3) Policies and reports.</a:t>
            </a:r>
          </a:p>
        </p:txBody>
      </p:sp>
      <p:sp>
        <p:nvSpPr>
          <p:cNvPr id="3" name="Title 2"/>
          <p:cNvSpPr>
            <a:spLocks noGrp="1"/>
          </p:cNvSpPr>
          <p:nvPr>
            <p:ph type="title"/>
          </p:nvPr>
        </p:nvSpPr>
        <p:spPr/>
        <p:txBody>
          <a:bodyPr/>
          <a:lstStyle/>
          <a:p>
            <a:r>
              <a:rPr lang="en-GB" b="1" dirty="0"/>
              <a:t>Reflective writing</a:t>
            </a:r>
          </a:p>
        </p:txBody>
      </p:sp>
    </p:spTree>
    <p:extLst>
      <p:ext uri="{BB962C8B-B14F-4D97-AF65-F5344CB8AC3E}">
        <p14:creationId xmlns:p14="http://schemas.microsoft.com/office/powerpoint/2010/main" val="2275120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Use the reflective learning cycle to structure your writing: plan; act; observe; reflect; gain insights, plan again etc. This will make sure you cover the whole process and explain not just what happened, but why it happened and what improvements can be made based on your new understanding.</a:t>
            </a:r>
          </a:p>
        </p:txBody>
      </p:sp>
      <p:sp>
        <p:nvSpPr>
          <p:cNvPr id="3" name="Title 2"/>
          <p:cNvSpPr>
            <a:spLocks noGrp="1"/>
          </p:cNvSpPr>
          <p:nvPr>
            <p:ph type="title"/>
          </p:nvPr>
        </p:nvSpPr>
        <p:spPr/>
        <p:txBody>
          <a:bodyPr/>
          <a:lstStyle/>
          <a:p>
            <a:r>
              <a:rPr lang="en-GB" b="1" dirty="0"/>
              <a:t>Reflective writing</a:t>
            </a:r>
          </a:p>
        </p:txBody>
      </p:sp>
    </p:spTree>
    <p:extLst>
      <p:ext uri="{BB962C8B-B14F-4D97-AF65-F5344CB8AC3E}">
        <p14:creationId xmlns:p14="http://schemas.microsoft.com/office/powerpoint/2010/main" val="4130526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could pose barriers to reflective practice?</a:t>
            </a:r>
          </a:p>
        </p:txBody>
      </p:sp>
      <p:sp>
        <p:nvSpPr>
          <p:cNvPr id="6" name="TextBox 5">
            <a:extLst>
              <a:ext uri="{FF2B5EF4-FFF2-40B4-BE49-F238E27FC236}">
                <a16:creationId xmlns:a16="http://schemas.microsoft.com/office/drawing/2014/main" id="{A909DEC7-BCF6-4CCF-BBF0-D2CE8412A1FF}"/>
              </a:ext>
            </a:extLst>
          </p:cNvPr>
          <p:cNvSpPr txBox="1"/>
          <p:nvPr/>
        </p:nvSpPr>
        <p:spPr>
          <a:xfrm>
            <a:off x="457200" y="1916832"/>
            <a:ext cx="8363272" cy="954107"/>
          </a:xfrm>
          <a:prstGeom prst="rect">
            <a:avLst/>
          </a:prstGeom>
          <a:noFill/>
        </p:spPr>
        <p:txBody>
          <a:bodyPr wrap="square" rtlCol="0">
            <a:spAutoFit/>
          </a:bodyPr>
          <a:lstStyle/>
          <a:p>
            <a:pPr algn="ctr"/>
            <a:r>
              <a:rPr lang="en-GB" sz="2800" i="1" dirty="0"/>
              <a:t>In small groups discuss potential barriers to becoming an effective reflective practitioner.</a:t>
            </a:r>
          </a:p>
        </p:txBody>
      </p:sp>
      <p:pic>
        <p:nvPicPr>
          <p:cNvPr id="8" name="Picture 7">
            <a:extLst>
              <a:ext uri="{FF2B5EF4-FFF2-40B4-BE49-F238E27FC236}">
                <a16:creationId xmlns:a16="http://schemas.microsoft.com/office/drawing/2014/main" id="{C1D4A1C1-44AA-45D8-ACCF-4E69EA6AC2A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55776" y="3166603"/>
            <a:ext cx="820459" cy="820459"/>
          </a:xfrm>
          <a:prstGeom prst="rect">
            <a:avLst/>
          </a:prstGeom>
        </p:spPr>
      </p:pic>
      <p:sp>
        <p:nvSpPr>
          <p:cNvPr id="9" name="TextBox 8">
            <a:extLst>
              <a:ext uri="{FF2B5EF4-FFF2-40B4-BE49-F238E27FC236}">
                <a16:creationId xmlns:a16="http://schemas.microsoft.com/office/drawing/2014/main" id="{77FF4D12-1B28-4CF0-946A-F965F26B17FE}"/>
              </a:ext>
            </a:extLst>
          </p:cNvPr>
          <p:cNvSpPr txBox="1"/>
          <p:nvPr/>
        </p:nvSpPr>
        <p:spPr>
          <a:xfrm>
            <a:off x="3491880" y="3356992"/>
            <a:ext cx="4608512" cy="369332"/>
          </a:xfrm>
          <a:prstGeom prst="rect">
            <a:avLst/>
          </a:prstGeom>
          <a:noFill/>
        </p:spPr>
        <p:txBody>
          <a:bodyPr wrap="square" rtlCol="0">
            <a:spAutoFit/>
          </a:bodyPr>
          <a:lstStyle/>
          <a:p>
            <a:r>
              <a:rPr lang="en-GB" dirty="0"/>
              <a:t>Guided Study Activity – Barriers to Reflection</a:t>
            </a:r>
          </a:p>
        </p:txBody>
      </p:sp>
      <p:sp>
        <p:nvSpPr>
          <p:cNvPr id="10" name="TextBox 9">
            <a:extLst>
              <a:ext uri="{FF2B5EF4-FFF2-40B4-BE49-F238E27FC236}">
                <a16:creationId xmlns:a16="http://schemas.microsoft.com/office/drawing/2014/main" id="{0117D9BC-28FD-49A1-AF4F-05D6F6EE3D4B}"/>
              </a:ext>
            </a:extLst>
          </p:cNvPr>
          <p:cNvSpPr txBox="1"/>
          <p:nvPr/>
        </p:nvSpPr>
        <p:spPr>
          <a:xfrm>
            <a:off x="2267744" y="4478892"/>
            <a:ext cx="5400600" cy="523220"/>
          </a:xfrm>
          <a:prstGeom prst="rect">
            <a:avLst/>
          </a:prstGeom>
          <a:noFill/>
        </p:spPr>
        <p:txBody>
          <a:bodyPr wrap="square" rtlCol="0">
            <a:spAutoFit/>
          </a:bodyPr>
          <a:lstStyle/>
          <a:p>
            <a:pPr algn="ctr"/>
            <a:r>
              <a:rPr lang="en-GB" sz="2800" i="1" dirty="0"/>
              <a:t>Feedback to your Tutor</a:t>
            </a:r>
          </a:p>
        </p:txBody>
      </p:sp>
    </p:spTree>
    <p:extLst>
      <p:ext uri="{BB962C8B-B14F-4D97-AF65-F5344CB8AC3E}">
        <p14:creationId xmlns:p14="http://schemas.microsoft.com/office/powerpoint/2010/main" val="1775050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could pose barriers to reflective practice?</a:t>
            </a:r>
          </a:p>
        </p:txBody>
      </p:sp>
      <p:sp>
        <p:nvSpPr>
          <p:cNvPr id="3" name="Content Placeholder 2"/>
          <p:cNvSpPr>
            <a:spLocks noGrp="1"/>
          </p:cNvSpPr>
          <p:nvPr>
            <p:ph idx="1"/>
          </p:nvPr>
        </p:nvSpPr>
        <p:spPr/>
        <p:txBody>
          <a:bodyPr>
            <a:normAutofit lnSpcReduction="10000"/>
          </a:bodyPr>
          <a:lstStyle/>
          <a:p>
            <a:r>
              <a:rPr lang="en-GB" dirty="0"/>
              <a:t>Time constraints (individually or on a team level)</a:t>
            </a:r>
          </a:p>
          <a:p>
            <a:r>
              <a:rPr lang="en-GB" dirty="0"/>
              <a:t>Organisational structures – we may reflect, but does this lead to any changes? (unchangeable procedures, decision-making rests with individuals who either don’t reflect or who don’t see the need to change)</a:t>
            </a:r>
          </a:p>
          <a:p>
            <a:r>
              <a:rPr lang="en-GB" dirty="0"/>
              <a:t>Cultural/individual attitudes</a:t>
            </a:r>
          </a:p>
          <a:p>
            <a:r>
              <a:rPr lang="en-GB" dirty="0"/>
              <a:t>Change is often resisted </a:t>
            </a:r>
          </a:p>
          <a:p>
            <a:endParaRPr lang="en-GB" dirty="0"/>
          </a:p>
        </p:txBody>
      </p:sp>
    </p:spTree>
    <p:extLst>
      <p:ext uri="{BB962C8B-B14F-4D97-AF65-F5344CB8AC3E}">
        <p14:creationId xmlns:p14="http://schemas.microsoft.com/office/powerpoint/2010/main" val="33601105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33352"/>
            <a:ext cx="7514035" cy="492919"/>
          </a:xfrm>
        </p:spPr>
        <p:txBody>
          <a:bodyPr>
            <a:normAutofit fontScale="90000"/>
          </a:bodyPr>
          <a:lstStyle/>
          <a:p>
            <a:r>
              <a:rPr lang="en-GB" dirty="0"/>
              <a:t>Bibliography</a:t>
            </a:r>
          </a:p>
        </p:txBody>
      </p:sp>
      <p:sp>
        <p:nvSpPr>
          <p:cNvPr id="6" name="TextBox 5">
            <a:extLst>
              <a:ext uri="{FF2B5EF4-FFF2-40B4-BE49-F238E27FC236}">
                <a16:creationId xmlns:a16="http://schemas.microsoft.com/office/drawing/2014/main" id="{10A3F63C-07D9-4067-A8D1-915462E7436E}"/>
              </a:ext>
            </a:extLst>
          </p:cNvPr>
          <p:cNvSpPr txBox="1"/>
          <p:nvPr/>
        </p:nvSpPr>
        <p:spPr>
          <a:xfrm>
            <a:off x="181123" y="692696"/>
            <a:ext cx="8781753" cy="707886"/>
          </a:xfrm>
          <a:prstGeom prst="rect">
            <a:avLst/>
          </a:prstGeom>
          <a:noFill/>
        </p:spPr>
        <p:txBody>
          <a:bodyPr wrap="square" rtlCol="0">
            <a:spAutoFit/>
          </a:bodyPr>
          <a:lstStyle/>
          <a:p>
            <a:pPr indent="-457200"/>
            <a:r>
              <a:rPr lang="en-GB" sz="2000" dirty="0" err="1"/>
              <a:t>Boud</a:t>
            </a:r>
            <a:r>
              <a:rPr lang="en-GB" sz="2000" dirty="0"/>
              <a:t>, D. et al (eds.) (1985) </a:t>
            </a:r>
            <a:r>
              <a:rPr lang="en-GB" sz="2000" i="1" dirty="0"/>
              <a:t>Reflection. Turning experience into learning</a:t>
            </a:r>
            <a:r>
              <a:rPr lang="en-GB" sz="2000" dirty="0"/>
              <a:t>, London: Kogan Page</a:t>
            </a:r>
          </a:p>
        </p:txBody>
      </p:sp>
      <p:sp>
        <p:nvSpPr>
          <p:cNvPr id="8" name="Rectangle 7">
            <a:extLst>
              <a:ext uri="{FF2B5EF4-FFF2-40B4-BE49-F238E27FC236}">
                <a16:creationId xmlns:a16="http://schemas.microsoft.com/office/drawing/2014/main" id="{6C4F5834-8EBE-4324-A046-AC5FD81AE4E5}"/>
              </a:ext>
            </a:extLst>
          </p:cNvPr>
          <p:cNvSpPr/>
          <p:nvPr/>
        </p:nvSpPr>
        <p:spPr>
          <a:xfrm>
            <a:off x="181122" y="1457564"/>
            <a:ext cx="8781753" cy="707886"/>
          </a:xfrm>
          <a:prstGeom prst="rect">
            <a:avLst/>
          </a:prstGeom>
        </p:spPr>
        <p:txBody>
          <a:bodyPr wrap="square">
            <a:spAutoFit/>
          </a:bodyPr>
          <a:lstStyle/>
          <a:p>
            <a:r>
              <a:rPr lang="en-GB" sz="2000" dirty="0"/>
              <a:t>Crosbie, R. (2005) ‘Learning the soft skills of leadership’ </a:t>
            </a:r>
            <a:r>
              <a:rPr lang="en-GB" sz="2000" i="1" dirty="0"/>
              <a:t>Industrial and Commercial Training</a:t>
            </a:r>
            <a:r>
              <a:rPr lang="en-GB" sz="2000" dirty="0"/>
              <a:t>; Vol:37, Issue:1; pp. 45-51</a:t>
            </a:r>
          </a:p>
        </p:txBody>
      </p:sp>
      <p:sp>
        <p:nvSpPr>
          <p:cNvPr id="11" name="TextBox 10">
            <a:extLst>
              <a:ext uri="{FF2B5EF4-FFF2-40B4-BE49-F238E27FC236}">
                <a16:creationId xmlns:a16="http://schemas.microsoft.com/office/drawing/2014/main" id="{CE5606D9-8510-4E53-9672-57E69C081FA9}"/>
              </a:ext>
            </a:extLst>
          </p:cNvPr>
          <p:cNvSpPr txBox="1"/>
          <p:nvPr/>
        </p:nvSpPr>
        <p:spPr>
          <a:xfrm>
            <a:off x="199175" y="3297178"/>
            <a:ext cx="8639349" cy="400110"/>
          </a:xfrm>
          <a:prstGeom prst="rect">
            <a:avLst/>
          </a:prstGeom>
          <a:noFill/>
        </p:spPr>
        <p:txBody>
          <a:bodyPr wrap="square" rtlCol="0">
            <a:spAutoFit/>
          </a:bodyPr>
          <a:lstStyle/>
          <a:p>
            <a:r>
              <a:rPr lang="en-GB" sz="2000" dirty="0"/>
              <a:t>Dewey, J. (1938) Logic: The Theory of Inquiry. MN: Rinehart &amp; Winston</a:t>
            </a:r>
          </a:p>
        </p:txBody>
      </p:sp>
      <p:sp>
        <p:nvSpPr>
          <p:cNvPr id="13" name="TextBox 12">
            <a:extLst>
              <a:ext uri="{FF2B5EF4-FFF2-40B4-BE49-F238E27FC236}">
                <a16:creationId xmlns:a16="http://schemas.microsoft.com/office/drawing/2014/main" id="{3F6716EA-ABCC-44EA-8B24-3BF851BA044A}"/>
              </a:ext>
            </a:extLst>
          </p:cNvPr>
          <p:cNvSpPr txBox="1"/>
          <p:nvPr/>
        </p:nvSpPr>
        <p:spPr>
          <a:xfrm>
            <a:off x="199176" y="3801234"/>
            <a:ext cx="8773234" cy="707886"/>
          </a:xfrm>
          <a:prstGeom prst="rect">
            <a:avLst/>
          </a:prstGeom>
          <a:noFill/>
        </p:spPr>
        <p:txBody>
          <a:bodyPr wrap="square" rtlCol="0">
            <a:spAutoFit/>
          </a:bodyPr>
          <a:lstStyle/>
          <a:p>
            <a:r>
              <a:rPr lang="en-GB" sz="2000" dirty="0" err="1"/>
              <a:t>Eraut</a:t>
            </a:r>
            <a:r>
              <a:rPr lang="en-GB" sz="2000" dirty="0"/>
              <a:t>, Michael (1995), Schoen </a:t>
            </a:r>
            <a:r>
              <a:rPr lang="en-GB" sz="2000" dirty="0" err="1"/>
              <a:t>Schock</a:t>
            </a:r>
            <a:r>
              <a:rPr lang="en-GB" sz="2000" dirty="0"/>
              <a:t>, a case for refraining reflection-in-action, London: Routledge</a:t>
            </a:r>
          </a:p>
        </p:txBody>
      </p:sp>
      <p:sp>
        <p:nvSpPr>
          <p:cNvPr id="14" name="TextBox 13">
            <a:extLst>
              <a:ext uri="{FF2B5EF4-FFF2-40B4-BE49-F238E27FC236}">
                <a16:creationId xmlns:a16="http://schemas.microsoft.com/office/drawing/2014/main" id="{7D17F4DE-B8CC-4883-B120-288A85457EC5}"/>
              </a:ext>
            </a:extLst>
          </p:cNvPr>
          <p:cNvSpPr txBox="1"/>
          <p:nvPr/>
        </p:nvSpPr>
        <p:spPr>
          <a:xfrm>
            <a:off x="190148" y="4593322"/>
            <a:ext cx="8657402" cy="646331"/>
          </a:xfrm>
          <a:prstGeom prst="rect">
            <a:avLst/>
          </a:prstGeom>
          <a:noFill/>
        </p:spPr>
        <p:txBody>
          <a:bodyPr wrap="square" rtlCol="0">
            <a:spAutoFit/>
          </a:bodyPr>
          <a:lstStyle/>
          <a:p>
            <a:r>
              <a:rPr lang="en-GB" dirty="0"/>
              <a:t>Gibbs, G. (1988) Learning by Doing: A Guide to teaching and learning methods. Oxford: Further Education Unit, Oxford Brookes University</a:t>
            </a:r>
          </a:p>
        </p:txBody>
      </p:sp>
      <p:sp>
        <p:nvSpPr>
          <p:cNvPr id="15" name="TextBox 14">
            <a:extLst>
              <a:ext uri="{FF2B5EF4-FFF2-40B4-BE49-F238E27FC236}">
                <a16:creationId xmlns:a16="http://schemas.microsoft.com/office/drawing/2014/main" id="{71A8B7F7-077B-48AB-933B-F82A0AEF2FE9}"/>
              </a:ext>
            </a:extLst>
          </p:cNvPr>
          <p:cNvSpPr txBox="1"/>
          <p:nvPr/>
        </p:nvSpPr>
        <p:spPr>
          <a:xfrm>
            <a:off x="181122" y="5313402"/>
            <a:ext cx="8442988" cy="707886"/>
          </a:xfrm>
          <a:prstGeom prst="rect">
            <a:avLst/>
          </a:prstGeom>
          <a:noFill/>
        </p:spPr>
        <p:txBody>
          <a:bodyPr wrap="square" rtlCol="0">
            <a:spAutoFit/>
          </a:bodyPr>
          <a:lstStyle/>
          <a:p>
            <a:r>
              <a:rPr lang="en-GB" sz="2000" dirty="0" err="1"/>
              <a:t>Ixer</a:t>
            </a:r>
            <a:r>
              <a:rPr lang="en-GB" sz="2000" dirty="0"/>
              <a:t>, G. (2003) Developing the relationship between reflective practice &amp; social work values. Journal of Practice Teaching, 5, 1, pp 7-22.</a:t>
            </a:r>
          </a:p>
        </p:txBody>
      </p:sp>
      <p:sp>
        <p:nvSpPr>
          <p:cNvPr id="17" name="TextBox 16">
            <a:extLst>
              <a:ext uri="{FF2B5EF4-FFF2-40B4-BE49-F238E27FC236}">
                <a16:creationId xmlns:a16="http://schemas.microsoft.com/office/drawing/2014/main" id="{11A6F0E2-826C-4A8B-B411-5C3F621F9D78}"/>
              </a:ext>
            </a:extLst>
          </p:cNvPr>
          <p:cNvSpPr txBox="1"/>
          <p:nvPr/>
        </p:nvSpPr>
        <p:spPr>
          <a:xfrm>
            <a:off x="169302" y="2197313"/>
            <a:ext cx="9001000" cy="1015663"/>
          </a:xfrm>
          <a:prstGeom prst="rect">
            <a:avLst/>
          </a:prstGeom>
          <a:noFill/>
        </p:spPr>
        <p:txBody>
          <a:bodyPr wrap="square" rtlCol="0">
            <a:spAutoFit/>
          </a:bodyPr>
          <a:lstStyle/>
          <a:p>
            <a:r>
              <a:rPr lang="en-GB" sz="2000" dirty="0"/>
              <a:t>Davis, M. (2003) ‘Barriers to Reflective Practice: The Changing Nature of Higher Education’ </a:t>
            </a:r>
            <a:r>
              <a:rPr lang="en-GB" sz="2000" i="1" dirty="0"/>
              <a:t>Active Learning in Higher Education </a:t>
            </a:r>
            <a:r>
              <a:rPr lang="en-GB" sz="2000" dirty="0"/>
              <a:t>Vol 4, Issue 3, pp. 243 – 255 </a:t>
            </a:r>
            <a:r>
              <a:rPr lang="en-GB" sz="2000" dirty="0">
                <a:hlinkClick r:id="rId2"/>
              </a:rPr>
              <a:t>https://doi.org/10.1177/14697874030043004</a:t>
            </a:r>
            <a:r>
              <a:rPr lang="en-GB" sz="2000" dirty="0"/>
              <a:t> </a:t>
            </a:r>
          </a:p>
        </p:txBody>
      </p:sp>
    </p:spTree>
    <p:extLst>
      <p:ext uri="{BB962C8B-B14F-4D97-AF65-F5344CB8AC3E}">
        <p14:creationId xmlns:p14="http://schemas.microsoft.com/office/powerpoint/2010/main" val="2564073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74638"/>
            <a:ext cx="8229600" cy="778098"/>
          </a:xfrm>
        </p:spPr>
        <p:txBody>
          <a:bodyPr/>
          <a:lstStyle/>
          <a:p>
            <a:r>
              <a:rPr lang="en-GB" b="1" dirty="0"/>
              <a:t>Bibliography</a:t>
            </a:r>
          </a:p>
        </p:txBody>
      </p:sp>
      <p:sp>
        <p:nvSpPr>
          <p:cNvPr id="2" name="TextBox 1">
            <a:extLst>
              <a:ext uri="{FF2B5EF4-FFF2-40B4-BE49-F238E27FC236}">
                <a16:creationId xmlns:a16="http://schemas.microsoft.com/office/drawing/2014/main" id="{E1DB8A9F-6757-4C36-AB12-7E5A148C37A5}"/>
              </a:ext>
            </a:extLst>
          </p:cNvPr>
          <p:cNvSpPr txBox="1"/>
          <p:nvPr/>
        </p:nvSpPr>
        <p:spPr>
          <a:xfrm>
            <a:off x="251520" y="1588730"/>
            <a:ext cx="8435280" cy="400110"/>
          </a:xfrm>
          <a:prstGeom prst="rect">
            <a:avLst/>
          </a:prstGeom>
          <a:noFill/>
        </p:spPr>
        <p:txBody>
          <a:bodyPr wrap="square" rtlCol="0">
            <a:spAutoFit/>
          </a:bodyPr>
          <a:lstStyle/>
          <a:p>
            <a:r>
              <a:rPr lang="en-GB" sz="2000" dirty="0"/>
              <a:t>Kolb, D. A. (1984) Experiential Learning, Englewood Cliffs, NJ.: Prentice Hall</a:t>
            </a:r>
          </a:p>
        </p:txBody>
      </p:sp>
      <p:sp>
        <p:nvSpPr>
          <p:cNvPr id="4" name="TextBox 3">
            <a:extLst>
              <a:ext uri="{FF2B5EF4-FFF2-40B4-BE49-F238E27FC236}">
                <a16:creationId xmlns:a16="http://schemas.microsoft.com/office/drawing/2014/main" id="{F706B60C-013E-46D5-A84F-E8E8979D9C80}"/>
              </a:ext>
            </a:extLst>
          </p:cNvPr>
          <p:cNvSpPr txBox="1"/>
          <p:nvPr/>
        </p:nvSpPr>
        <p:spPr>
          <a:xfrm>
            <a:off x="251520" y="2145050"/>
            <a:ext cx="8568952" cy="707886"/>
          </a:xfrm>
          <a:prstGeom prst="rect">
            <a:avLst/>
          </a:prstGeom>
          <a:noFill/>
        </p:spPr>
        <p:txBody>
          <a:bodyPr wrap="square" rtlCol="0">
            <a:spAutoFit/>
          </a:bodyPr>
          <a:lstStyle/>
          <a:p>
            <a:r>
              <a:rPr lang="en-GB" sz="2000" dirty="0"/>
              <a:t>O’Donnell, A.M. et al (2012) Educational Psychology: Reflection for Action Hoboken: J. Wiley</a:t>
            </a:r>
          </a:p>
        </p:txBody>
      </p:sp>
      <p:sp>
        <p:nvSpPr>
          <p:cNvPr id="5" name="TextBox 4">
            <a:extLst>
              <a:ext uri="{FF2B5EF4-FFF2-40B4-BE49-F238E27FC236}">
                <a16:creationId xmlns:a16="http://schemas.microsoft.com/office/drawing/2014/main" id="{9309785C-BBCE-4472-9145-51DE69770160}"/>
              </a:ext>
            </a:extLst>
          </p:cNvPr>
          <p:cNvSpPr txBox="1"/>
          <p:nvPr/>
        </p:nvSpPr>
        <p:spPr>
          <a:xfrm>
            <a:off x="251520" y="2937138"/>
            <a:ext cx="8435280" cy="707886"/>
          </a:xfrm>
          <a:prstGeom prst="rect">
            <a:avLst/>
          </a:prstGeom>
          <a:noFill/>
        </p:spPr>
        <p:txBody>
          <a:bodyPr wrap="square" rtlCol="0">
            <a:spAutoFit/>
          </a:bodyPr>
          <a:lstStyle/>
          <a:p>
            <a:r>
              <a:rPr lang="en-GB" sz="2000" dirty="0"/>
              <a:t>Schön, D. (1987) Educating the Reflective Practitioner, San Francisco: Jossey-Bass</a:t>
            </a:r>
          </a:p>
        </p:txBody>
      </p:sp>
      <p:sp>
        <p:nvSpPr>
          <p:cNvPr id="8" name="TextBox 7">
            <a:extLst>
              <a:ext uri="{FF2B5EF4-FFF2-40B4-BE49-F238E27FC236}">
                <a16:creationId xmlns:a16="http://schemas.microsoft.com/office/drawing/2014/main" id="{3B68B1F1-5AF6-43AE-AD9A-96064F8E13D2}"/>
              </a:ext>
            </a:extLst>
          </p:cNvPr>
          <p:cNvSpPr txBox="1"/>
          <p:nvPr/>
        </p:nvSpPr>
        <p:spPr>
          <a:xfrm>
            <a:off x="257131" y="3729226"/>
            <a:ext cx="8568952" cy="707886"/>
          </a:xfrm>
          <a:prstGeom prst="rect">
            <a:avLst/>
          </a:prstGeom>
          <a:noFill/>
        </p:spPr>
        <p:txBody>
          <a:bodyPr wrap="square" rtlCol="0">
            <a:spAutoFit/>
          </a:bodyPr>
          <a:lstStyle/>
          <a:p>
            <a:r>
              <a:rPr lang="en-GB" sz="2000" dirty="0"/>
              <a:t>Schön, D. (2016) The Reflective Practitioner: How professionals think in action London: Routledge</a:t>
            </a:r>
          </a:p>
        </p:txBody>
      </p:sp>
      <p:sp>
        <p:nvSpPr>
          <p:cNvPr id="9" name="TextBox 8">
            <a:extLst>
              <a:ext uri="{FF2B5EF4-FFF2-40B4-BE49-F238E27FC236}">
                <a16:creationId xmlns:a16="http://schemas.microsoft.com/office/drawing/2014/main" id="{32247FE6-FF61-4025-AD50-AB8EFAE44DC2}"/>
              </a:ext>
            </a:extLst>
          </p:cNvPr>
          <p:cNvSpPr txBox="1"/>
          <p:nvPr/>
        </p:nvSpPr>
        <p:spPr>
          <a:xfrm>
            <a:off x="259836" y="4521314"/>
            <a:ext cx="8635349" cy="707886"/>
          </a:xfrm>
          <a:prstGeom prst="rect">
            <a:avLst/>
          </a:prstGeom>
          <a:noFill/>
        </p:spPr>
        <p:txBody>
          <a:bodyPr wrap="square" rtlCol="0">
            <a:spAutoFit/>
          </a:bodyPr>
          <a:lstStyle/>
          <a:p>
            <a:r>
              <a:rPr lang="en-GB" sz="2000" dirty="0"/>
              <a:t>Tate, S. &amp; Sills, M. (eds) (2004). The Development of Critical Reflection in the Health Professions. London; Higher Education Authority.</a:t>
            </a:r>
          </a:p>
        </p:txBody>
      </p:sp>
      <p:sp>
        <p:nvSpPr>
          <p:cNvPr id="12" name="TextBox 11">
            <a:extLst>
              <a:ext uri="{FF2B5EF4-FFF2-40B4-BE49-F238E27FC236}">
                <a16:creationId xmlns:a16="http://schemas.microsoft.com/office/drawing/2014/main" id="{B68EBF61-3A66-4003-98D8-ED2B441DC91B}"/>
              </a:ext>
            </a:extLst>
          </p:cNvPr>
          <p:cNvSpPr txBox="1"/>
          <p:nvPr/>
        </p:nvSpPr>
        <p:spPr>
          <a:xfrm>
            <a:off x="251047" y="5313402"/>
            <a:ext cx="8560636" cy="707886"/>
          </a:xfrm>
          <a:prstGeom prst="rect">
            <a:avLst/>
          </a:prstGeom>
          <a:noFill/>
        </p:spPr>
        <p:txBody>
          <a:bodyPr wrap="square" rtlCol="0">
            <a:spAutoFit/>
          </a:bodyPr>
          <a:lstStyle/>
          <a:p>
            <a:r>
              <a:rPr lang="en-GB" sz="2000" dirty="0" err="1"/>
              <a:t>Zwozdiak</a:t>
            </a:r>
            <a:r>
              <a:rPr lang="en-GB" sz="2000" dirty="0"/>
              <a:t>-Myers, P. (2012). The teacher's reflective practice handbook. Abingdon, Oxon: Routledge.</a:t>
            </a:r>
          </a:p>
        </p:txBody>
      </p:sp>
      <p:sp>
        <p:nvSpPr>
          <p:cNvPr id="13" name="TextBox 12">
            <a:extLst>
              <a:ext uri="{FF2B5EF4-FFF2-40B4-BE49-F238E27FC236}">
                <a16:creationId xmlns:a16="http://schemas.microsoft.com/office/drawing/2014/main" id="{B3C91DD1-C421-4D52-ADC7-1BEB384CE5B3}"/>
              </a:ext>
            </a:extLst>
          </p:cNvPr>
          <p:cNvSpPr txBox="1"/>
          <p:nvPr/>
        </p:nvSpPr>
        <p:spPr>
          <a:xfrm>
            <a:off x="276942" y="1032410"/>
            <a:ext cx="8657402" cy="400110"/>
          </a:xfrm>
          <a:prstGeom prst="rect">
            <a:avLst/>
          </a:prstGeom>
          <a:noFill/>
        </p:spPr>
        <p:txBody>
          <a:bodyPr wrap="square" rtlCol="0">
            <a:spAutoFit/>
          </a:bodyPr>
          <a:lstStyle/>
          <a:p>
            <a:r>
              <a:rPr lang="en-GB" sz="2000" dirty="0"/>
              <a:t>Johns, C. (2000). Becoming a Reflective Practitioner. Oxford; Blackwell</a:t>
            </a:r>
          </a:p>
        </p:txBody>
      </p:sp>
    </p:spTree>
    <p:extLst>
      <p:ext uri="{BB962C8B-B14F-4D97-AF65-F5344CB8AC3E}">
        <p14:creationId xmlns:p14="http://schemas.microsoft.com/office/powerpoint/2010/main" val="38295890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7812B1-E810-49F9-AF20-A668CBBE79A3}"/>
              </a:ext>
            </a:extLst>
          </p:cNvPr>
          <p:cNvSpPr txBox="1"/>
          <p:nvPr/>
        </p:nvSpPr>
        <p:spPr>
          <a:xfrm>
            <a:off x="683568" y="332656"/>
            <a:ext cx="7632848" cy="646331"/>
          </a:xfrm>
          <a:prstGeom prst="rect">
            <a:avLst/>
          </a:prstGeom>
          <a:noFill/>
        </p:spPr>
        <p:txBody>
          <a:bodyPr wrap="square" rtlCol="0">
            <a:spAutoFit/>
          </a:bodyPr>
          <a:lstStyle/>
          <a:p>
            <a:pPr algn="ctr"/>
            <a:r>
              <a:rPr lang="en-GB" sz="3600" b="1" dirty="0"/>
              <a:t>Image References</a:t>
            </a:r>
          </a:p>
        </p:txBody>
      </p:sp>
      <p:sp>
        <p:nvSpPr>
          <p:cNvPr id="3" name="TextBox 2">
            <a:extLst>
              <a:ext uri="{FF2B5EF4-FFF2-40B4-BE49-F238E27FC236}">
                <a16:creationId xmlns:a16="http://schemas.microsoft.com/office/drawing/2014/main" id="{2AC51C54-7329-433E-BACF-626A31E83CDA}"/>
              </a:ext>
            </a:extLst>
          </p:cNvPr>
          <p:cNvSpPr txBox="1"/>
          <p:nvPr/>
        </p:nvSpPr>
        <p:spPr>
          <a:xfrm>
            <a:off x="323528" y="1340768"/>
            <a:ext cx="8352928" cy="923330"/>
          </a:xfrm>
          <a:prstGeom prst="rect">
            <a:avLst/>
          </a:prstGeom>
          <a:noFill/>
        </p:spPr>
        <p:txBody>
          <a:bodyPr wrap="square" rtlCol="0">
            <a:spAutoFit/>
          </a:bodyPr>
          <a:lstStyle/>
          <a:p>
            <a:r>
              <a:rPr lang="en-GB" dirty="0"/>
              <a:t>Image 1 – Source: </a:t>
            </a:r>
            <a:r>
              <a:rPr lang="en-GB" dirty="0" err="1"/>
              <a:t>PictureQuotes</a:t>
            </a:r>
            <a:r>
              <a:rPr lang="en-GB" dirty="0"/>
              <a:t> Available at: </a:t>
            </a:r>
            <a:r>
              <a:rPr lang="en-GB" dirty="0">
                <a:hlinkClick r:id="rId2"/>
              </a:rPr>
              <a:t>http://www.picturequotes.com/life-is-about-choices-you-make-a-mistake-once-its-a-mistake-you-make-the-same-mistake-again-thats-a-choice-quote-4542</a:t>
            </a:r>
            <a:r>
              <a:rPr lang="en-GB" dirty="0"/>
              <a:t> </a:t>
            </a:r>
          </a:p>
        </p:txBody>
      </p:sp>
    </p:spTree>
    <p:extLst>
      <p:ext uri="{BB962C8B-B14F-4D97-AF65-F5344CB8AC3E}">
        <p14:creationId xmlns:p14="http://schemas.microsoft.com/office/powerpoint/2010/main" val="3410277554"/>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507</TotalTime>
  <Words>2123</Words>
  <Application>Microsoft Office PowerPoint</Application>
  <PresentationFormat>On-screen Show (4:3)</PresentationFormat>
  <Paragraphs>228</Paragraphs>
  <Slides>32</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32</vt:i4>
      </vt:variant>
    </vt:vector>
  </HeadingPairs>
  <TitlesOfParts>
    <vt:vector size="35" baseType="lpstr">
      <vt:lpstr>Arial</vt:lpstr>
      <vt:lpstr>Calibri</vt:lpstr>
      <vt:lpstr>UWTSD blue background</vt:lpstr>
      <vt:lpstr>PowerPoint Presentation</vt:lpstr>
      <vt:lpstr>Learning Review</vt:lpstr>
      <vt:lpstr>My own experience of reflective practice</vt:lpstr>
      <vt:lpstr>Reflective Practice – What does it mean?</vt:lpstr>
      <vt:lpstr>Reflective Practice – Why do we do it?</vt:lpstr>
      <vt:lpstr>PowerPoint Presentation</vt:lpstr>
      <vt:lpstr>The Nine Dimensions of reflective Practice</vt:lpstr>
      <vt:lpstr>Reflective Practice in practice</vt:lpstr>
      <vt:lpstr>Reflective Practice in practice</vt:lpstr>
      <vt:lpstr>The challenges of reflective writing </vt:lpstr>
      <vt:lpstr>The language of reflective writing – ‘person’</vt:lpstr>
      <vt:lpstr>The language of reflective writing - tense</vt:lpstr>
      <vt:lpstr>Reflective writing</vt:lpstr>
      <vt:lpstr>Reflective writing</vt:lpstr>
      <vt:lpstr>The Reflective Practitioner</vt:lpstr>
      <vt:lpstr>Why are we reflecting?</vt:lpstr>
      <vt:lpstr>Different models of reflection: in, on, for</vt:lpstr>
      <vt:lpstr>Models of Reflection</vt:lpstr>
      <vt:lpstr>Models of Reflection</vt:lpstr>
      <vt:lpstr>Models of Reflection</vt:lpstr>
      <vt:lpstr>Models of Reflection</vt:lpstr>
      <vt:lpstr>Combining reflection and theory</vt:lpstr>
      <vt:lpstr>Reflective writing</vt:lpstr>
      <vt:lpstr>Using academic evidence and policy  in reflective writing </vt:lpstr>
      <vt:lpstr>Reflective writing</vt:lpstr>
      <vt:lpstr>Reflective writing</vt:lpstr>
      <vt:lpstr>Reflective writing</vt:lpstr>
      <vt:lpstr>What could pose barriers to reflective practice?</vt:lpstr>
      <vt:lpstr>What could pose barriers to reflective practice?</vt:lpstr>
      <vt:lpstr>Bibliography</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34</cp:revision>
  <dcterms:created xsi:type="dcterms:W3CDTF">2018-09-29T14:18:48Z</dcterms:created>
  <dcterms:modified xsi:type="dcterms:W3CDTF">2022-01-28T13:25:04Z</dcterms:modified>
</cp:coreProperties>
</file>