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0"/>
  </p:notes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4F86D-7471-470F-B8AE-3C7C3383EE84}" v="54" dt="2020-10-05T10:47:41.924"/>
    <p1510:client id="{95BDCA76-17FB-D92D-5263-A9A40C724E91}" v="1121" dt="2020-10-08T14:32:50.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6" d="100"/>
          <a:sy n="76" d="100"/>
        </p:scale>
        <p:origin x="51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8F334E-F88B-4769-9CB9-4E565061FBBA}" type="datetimeFigureOut">
              <a:rPr lang="en-GB"/>
              <a:t>08/10/2020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FF9D3-52BE-4F99-8880-BFFCD3F250FA}" type="slidenum">
              <a:rPr lang="en-GB"/>
              <a:t>‹#›</a:t>
            </a:fld>
            <a:endParaRPr lang="en-GB"/>
          </a:p>
        </p:txBody>
      </p:sp>
    </p:spTree>
    <p:extLst>
      <p:ext uri="{BB962C8B-B14F-4D97-AF65-F5344CB8AC3E}">
        <p14:creationId xmlns:p14="http://schemas.microsoft.com/office/powerpoint/2010/main" val="1456555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6FF9D3-52BE-4F99-8880-BFFCD3F250FA}" type="slidenum">
              <a:rPr lang="en-GB"/>
              <a:t>1</a:t>
            </a:fld>
            <a:endParaRPr lang="en-GB"/>
          </a:p>
        </p:txBody>
      </p:sp>
    </p:spTree>
    <p:extLst>
      <p:ext uri="{BB962C8B-B14F-4D97-AF65-F5344CB8AC3E}">
        <p14:creationId xmlns:p14="http://schemas.microsoft.com/office/powerpoint/2010/main" val="5512906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Legislature and executive:</a:t>
            </a:r>
          </a:p>
          <a:p>
            <a:r>
              <a:rPr lang="en-US" dirty="0">
                <a:cs typeface="Calibri"/>
              </a:rPr>
              <a:t>Government ministers can act as MPs- many have to vote with their political party or resign – bias.</a:t>
            </a:r>
          </a:p>
          <a:p>
            <a:endParaRPr lang="en-US" dirty="0">
              <a:cs typeface="Calibri"/>
            </a:endParaRPr>
          </a:p>
          <a:p>
            <a:r>
              <a:rPr lang="en-US" dirty="0">
                <a:cs typeface="Calibri"/>
              </a:rPr>
              <a:t>Executive and judiciary: Attorney general (cabinet member) - concerns over possible political influence upon his decision making as law officer.</a:t>
            </a:r>
          </a:p>
        </p:txBody>
      </p:sp>
      <p:sp>
        <p:nvSpPr>
          <p:cNvPr id="4" name="Slide Number Placeholder 3"/>
          <p:cNvSpPr>
            <a:spLocks noGrp="1"/>
          </p:cNvSpPr>
          <p:nvPr>
            <p:ph type="sldNum" sz="quarter" idx="5"/>
          </p:nvPr>
        </p:nvSpPr>
        <p:spPr/>
        <p:txBody>
          <a:bodyPr/>
          <a:lstStyle/>
          <a:p>
            <a:fld id="{526FF9D3-52BE-4F99-8880-BFFCD3F250FA}" type="slidenum">
              <a:rPr lang="en-GB"/>
              <a:t>2</a:t>
            </a:fld>
            <a:endParaRPr lang="en-GB"/>
          </a:p>
        </p:txBody>
      </p:sp>
    </p:spTree>
    <p:extLst>
      <p:ext uri="{BB962C8B-B14F-4D97-AF65-F5344CB8AC3E}">
        <p14:creationId xmlns:p14="http://schemas.microsoft.com/office/powerpoint/2010/main" val="2367173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a:t>
            </a:r>
            <a:r>
              <a:rPr lang="en-US" b="1" dirty="0"/>
              <a:t>Part 4 CRA (2005): </a:t>
            </a:r>
            <a:r>
              <a:rPr lang="en-US" dirty="0"/>
              <a:t>Provides for the establishment of an independent Judicial Appointments Commission and a Judicial Appointments and Conduct Ombudsman. This was with the intended aim to introduce objectivity and transparency into the procedure for appointing judges.</a:t>
            </a:r>
          </a:p>
          <a:p>
            <a:r>
              <a:rPr lang="en-US" b="1" dirty="0"/>
              <a:t>CRA (2005):  </a:t>
            </a:r>
            <a:r>
              <a:rPr lang="en-US" dirty="0"/>
              <a:t>provides that the commission should select a </a:t>
            </a:r>
            <a:r>
              <a:rPr lang="en-US" b="1" dirty="0"/>
              <a:t>suitable candidate</a:t>
            </a:r>
            <a:r>
              <a:rPr lang="en-US" dirty="0"/>
              <a:t>, the powers of the Lord Chancellor being </a:t>
            </a:r>
            <a:r>
              <a:rPr lang="en-US" b="1" dirty="0"/>
              <a:t>limited</a:t>
            </a:r>
            <a:r>
              <a:rPr lang="en-US" dirty="0"/>
              <a:t> accepting the selection, rejecting the selection or requiring the selection panel to reconsider the selection.</a:t>
            </a:r>
            <a:endParaRPr lang="en-US" dirty="0">
              <a:cs typeface="Calibri"/>
            </a:endParaRPr>
          </a:p>
          <a:p>
            <a:endParaRPr lang="en-US" dirty="0">
              <a:cs typeface="Calibri"/>
            </a:endParaRPr>
          </a:p>
          <a:p>
            <a:r>
              <a:rPr lang="en-US" dirty="0">
                <a:cs typeface="Calibri"/>
              </a:rPr>
              <a:t>2. </a:t>
            </a:r>
            <a:r>
              <a:rPr lang="en-US" dirty="0"/>
              <a:t>Security of tenure (job security) was first given to judges by the </a:t>
            </a:r>
            <a:r>
              <a:rPr lang="en-US" b="1" dirty="0"/>
              <a:t>Act of Settlement 1701.</a:t>
            </a:r>
            <a:endParaRPr lang="en-US" dirty="0">
              <a:cs typeface="Calibri"/>
            </a:endParaRPr>
          </a:p>
          <a:p>
            <a:r>
              <a:rPr lang="en-US" dirty="0"/>
              <a:t>The modern basis for it is found in the</a:t>
            </a:r>
            <a:r>
              <a:rPr lang="en-US" b="1" dirty="0"/>
              <a:t> Senior Courts Act 1981 and CRA 2005. </a:t>
            </a:r>
            <a:endParaRPr lang="en-US" dirty="0"/>
          </a:p>
          <a:p>
            <a:r>
              <a:rPr lang="en-US" dirty="0"/>
              <a:t>-Senior judges hold office “during good </a:t>
            </a:r>
            <a:r>
              <a:rPr lang="en-US" dirty="0" err="1"/>
              <a:t>behaviour</a:t>
            </a:r>
            <a:r>
              <a:rPr lang="en-US" dirty="0"/>
              <a:t>” </a:t>
            </a:r>
            <a:endParaRPr lang="en-US" dirty="0">
              <a:cs typeface="Calibri"/>
            </a:endParaRPr>
          </a:p>
          <a:p>
            <a:r>
              <a:rPr lang="en-US" dirty="0"/>
              <a:t>-May be dismissed by the monarch only following a vote of both Houses of Parliament.</a:t>
            </a:r>
            <a:endParaRPr lang="en-US" dirty="0">
              <a:cs typeface="Calibri"/>
            </a:endParaRPr>
          </a:p>
          <a:p>
            <a:r>
              <a:rPr lang="en-US" b="1" dirty="0"/>
              <a:t>This preserves the separation of powers by ensuring that judges cannot be dismissed because they give a judgement with which the government of the day disagrees. </a:t>
            </a:r>
            <a:endParaRPr lang="en-US" dirty="0"/>
          </a:p>
          <a:p>
            <a:endParaRPr lang="en-US" dirty="0">
              <a:cs typeface="Calibri"/>
            </a:endParaRPr>
          </a:p>
          <a:p>
            <a:r>
              <a:rPr lang="en-US" dirty="0">
                <a:cs typeface="Calibri"/>
              </a:rPr>
              <a:t>3. </a:t>
            </a:r>
            <a:r>
              <a:rPr lang="en-US" dirty="0"/>
              <a:t>The Crime and Courts Act and its regulations improve the efficiency, transparency and diversity of judicial appointments.</a:t>
            </a:r>
            <a:endParaRPr lang="en-US" dirty="0">
              <a:cs typeface="Calibri"/>
            </a:endParaRPr>
          </a:p>
          <a:p>
            <a:r>
              <a:rPr lang="en-US" dirty="0"/>
              <a:t>The Act received Royal Assent in April 2013 and the relevant regulations commenced in September and October. Some of the changes are now in place and others require policies to be </a:t>
            </a:r>
            <a:r>
              <a:rPr lang="en-US" dirty="0" err="1"/>
              <a:t>finalised</a:t>
            </a:r>
            <a:r>
              <a:rPr lang="en-US" dirty="0"/>
              <a:t> and published over the next few months.</a:t>
            </a:r>
            <a:endParaRPr lang="en-US" dirty="0">
              <a:cs typeface="Calibri"/>
            </a:endParaRPr>
          </a:p>
          <a:p>
            <a:r>
              <a:rPr lang="en-US" b="1" dirty="0"/>
              <a:t>Working arrangements for judges</a:t>
            </a:r>
            <a:endParaRPr lang="en-US" dirty="0"/>
          </a:p>
          <a:p>
            <a:pPr marL="171450" indent="-171450">
              <a:buFont typeface="Arial"/>
              <a:buChar char="•"/>
            </a:pPr>
            <a:r>
              <a:rPr lang="en-US" dirty="0"/>
              <a:t>Flexible working is now available in the High Court and above and opportunities to work flexibly will be clearly highlighted in each JAC selection process.</a:t>
            </a:r>
            <a:endParaRPr lang="en-US" dirty="0">
              <a:cs typeface="Calibri"/>
            </a:endParaRPr>
          </a:p>
          <a:p>
            <a:pPr marL="171450" indent="-171450">
              <a:buFont typeface="Arial"/>
              <a:buChar char="•"/>
            </a:pPr>
            <a:r>
              <a:rPr lang="en-US" dirty="0"/>
              <a:t>Flexible deployment has been introduced so judges can more easily move between working in the courts and tribunals, to help judicial career development.</a:t>
            </a:r>
            <a:endParaRPr lang="en-US" dirty="0">
              <a:cs typeface="Calibri"/>
            </a:endParaRPr>
          </a:p>
          <a:p>
            <a:r>
              <a:rPr lang="en-US" b="1" dirty="0"/>
              <a:t>New selection processes</a:t>
            </a:r>
            <a:endParaRPr lang="en-US" dirty="0"/>
          </a:p>
          <a:p>
            <a:pPr marL="171450" indent="-171450">
              <a:buFont typeface="Arial"/>
              <a:buChar char="•"/>
            </a:pPr>
            <a:r>
              <a:rPr lang="en-US" dirty="0"/>
              <a:t>The JAC will determine the processes to select a pool of candidates from which future </a:t>
            </a:r>
            <a:r>
              <a:rPr lang="en-US" dirty="0" err="1"/>
              <a:t>authorisations</a:t>
            </a:r>
            <a:r>
              <a:rPr lang="en-US" dirty="0"/>
              <a:t> as deputy High Court judges will be made. Circuit judges, Recorders and certain tribunal judges are eligible. The JAC will also determine our concurrence role in </a:t>
            </a:r>
            <a:r>
              <a:rPr lang="en-US" dirty="0" err="1"/>
              <a:t>authorisations</a:t>
            </a:r>
            <a:r>
              <a:rPr lang="en-US" dirty="0"/>
              <a:t> for circuit judges to sit in the Court of Appeal Criminal Division. The processes will be published on our website when they are agreed.  Fundamental to the proposed new approach will be open and transparent processes that will provide opportunities for all eligible candidates to be objectively assessed. The policy for this is being </a:t>
            </a:r>
            <a:r>
              <a:rPr lang="en-US" dirty="0" err="1"/>
              <a:t>finalised</a:t>
            </a:r>
            <a:r>
              <a:rPr lang="en-US" dirty="0"/>
              <a:t>.</a:t>
            </a:r>
            <a:endParaRPr lang="en-US" dirty="0">
              <a:cs typeface="Calibri"/>
            </a:endParaRPr>
          </a:p>
          <a:p>
            <a:pPr marL="171450" indent="-171450">
              <a:buFont typeface="Arial"/>
              <a:buChar char="•"/>
            </a:pPr>
            <a:r>
              <a:rPr lang="en-US" dirty="0"/>
              <a:t>The introduction of an 'equal merit provision' to clarify that where two persons are of equal merit, a candidate can be selected on the basis of improving diversity. During the summer, the JAC consulted widely on how this could be applied in practice and we are now developing a policy.</a:t>
            </a:r>
            <a:endParaRPr lang="en-US" dirty="0">
              <a:cs typeface="Calibri"/>
            </a:endParaRPr>
          </a:p>
          <a:p>
            <a:pPr marL="171450" indent="-171450">
              <a:buFont typeface="Arial"/>
              <a:buChar char="•"/>
            </a:pPr>
            <a:r>
              <a:rPr lang="en-US" dirty="0"/>
              <a:t>The Lord Chancellor and Lord Chief Justice have joined the JAC in having a statutory diversity duty. They are now required to take such steps as they consider appropriate for the purpose of encouraging judicial diversity.</a:t>
            </a:r>
            <a:endParaRPr lang="en-US" dirty="0">
              <a:cs typeface="Calibri"/>
            </a:endParaRPr>
          </a:p>
          <a:p>
            <a:pPr marL="171450" indent="-171450">
              <a:buFont typeface="Arial"/>
              <a:buChar char="•"/>
            </a:pPr>
            <a:r>
              <a:rPr lang="en-US" dirty="0"/>
              <a:t>For positions below High Court, the JAC is no longer required under statute to consult two judges with relevant knowledge of the judicial vacancies on the candidates it is minded to select. This 'statutory consultation' can be with one judge and for some vacancies, for example lay tribunal positions, no statutory consultation may be necessary.</a:t>
            </a:r>
            <a:endParaRPr lang="en-US" dirty="0">
              <a:cs typeface="Calibri"/>
            </a:endParaRPr>
          </a:p>
          <a:p>
            <a:pPr marL="171450" indent="-171450">
              <a:buFont typeface="Arial"/>
              <a:buChar char="•"/>
            </a:pPr>
            <a:r>
              <a:rPr lang="en-US" dirty="0"/>
              <a:t>The Lord Chancellor's powers to accept, reject or ask for reconsideration of recommendations for judicial appointments below the High Court have been transferred to the Lord Chief Justice or to the Senior President of Tribunals for tribunal appointments. The Lord Chancellor will therefore focus on the more senior judicial positions. The only exception to this is tribunal appointments outside of the First-tier and Upper Tribunal structure (for example the Employment Tribunals), which remain with the Lord Chancellor.</a:t>
            </a:r>
            <a:endParaRPr lang="en-US" dirty="0">
              <a:cs typeface="Calibri"/>
            </a:endParaRPr>
          </a:p>
          <a:p>
            <a:pPr marL="171450" indent="-171450">
              <a:buFont typeface="Arial"/>
              <a:buChar char="•"/>
            </a:pPr>
            <a:r>
              <a:rPr lang="en-US" dirty="0"/>
              <a:t>In line with the previous point, consultation with the Lord Chancellor has been introduced for appointments to the Lord Chief Justice, Heads of Division, and the Lords Justices of Appeal.</a:t>
            </a:r>
            <a:endParaRPr lang="en-US" dirty="0">
              <a:cs typeface="Calibri"/>
            </a:endParaRPr>
          </a:p>
          <a:p>
            <a:r>
              <a:rPr lang="en-US" b="1" dirty="0"/>
              <a:t>The make-up of selection panels</a:t>
            </a:r>
            <a:endParaRPr lang="en-US" dirty="0"/>
          </a:p>
          <a:p>
            <a:pPr marL="171450" indent="-171450">
              <a:buFont typeface="Arial"/>
              <a:buChar char="•"/>
            </a:pPr>
            <a:r>
              <a:rPr lang="en-US" dirty="0"/>
              <a:t>There must now be an odd number of members for selection panels for senior judicial roles and those making nominations to the panels must have regard for the desirability of more diversity among panel members. There will also be a lay chair for the most senior appointments – President of the Supreme Court and Lord Chief Justice – and a better balance of lay and judicial influence in these decisions.</a:t>
            </a:r>
            <a:endParaRPr lang="en-US" dirty="0">
              <a:cs typeface="Calibri"/>
            </a:endParaRPr>
          </a:p>
          <a:p>
            <a:r>
              <a:rPr lang="en-US" b="1" dirty="0"/>
              <a:t>Composition of the JAC Commission</a:t>
            </a:r>
            <a:endParaRPr lang="en-US" dirty="0"/>
          </a:p>
          <a:p>
            <a:pPr marL="171450" indent="-171450">
              <a:buFont typeface="Arial"/>
              <a:buChar char="•"/>
            </a:pPr>
            <a:r>
              <a:rPr lang="en-US" dirty="0"/>
              <a:t>The composition of the Commission will become more representative of the roles the JAC selects for and those who are eligible to apply for them. Going forward, one of the Judicial Appointments Commission's judicial members nominated by the judiciary (through the Judges' Council) will be a senior tribunal judge. Two Commissioner roles selected through open competition will also change. One of the two members from the legal professions could now be a CILEx Fellow and tribunal lay members may also apply for what was originally the lay magistrate Commissioner position.</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26FF9D3-52BE-4F99-8880-BFFCD3F250FA}" type="slidenum">
              <a:rPr lang="en-GB"/>
              <a:t>3</a:t>
            </a:fld>
            <a:endParaRPr lang="en-GB"/>
          </a:p>
        </p:txBody>
      </p:sp>
    </p:spTree>
    <p:extLst>
      <p:ext uri="{BB962C8B-B14F-4D97-AF65-F5344CB8AC3E}">
        <p14:creationId xmlns:p14="http://schemas.microsoft.com/office/powerpoint/2010/main" val="859278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Anti-terrorism legislation such as the Prevention of Terrorism Act 2005 was eroding the distinction between the executive and the judiciary by permitting the state to subject terrorist suspects (not yet convicted of any crime) to restrictions on their liberty</a:t>
            </a:r>
          </a:p>
          <a:p>
            <a:r>
              <a:rPr lang="en-US" dirty="0"/>
              <a:t>The separation of powers theory returns to the spotlight in light of terrorism when national security may be deemed to be at risk. During these times, the executive , charged with governing the nation and protecting the public, may attempt to increase its powers to defend the state.</a:t>
            </a:r>
            <a:endParaRPr lang="en-GB" dirty="0"/>
          </a:p>
          <a:p>
            <a:r>
              <a:rPr lang="en-US" dirty="0"/>
              <a:t>CRIMINAL TRIALS BEHIND DOORS</a:t>
            </a:r>
            <a:endParaRPr lang="en-GB" dirty="0"/>
          </a:p>
          <a:p>
            <a:r>
              <a:rPr lang="en-US" dirty="0"/>
              <a:t>Recent reforms have also sought to take some aspects of criminal trials behind closed doors so as to ensure that evidence is not made public (exposure of which is deemed to pose a risk to national security), and has placed judges in an extremely difficult position. Do they uphold the principle that they are responsible for doing justice (if that is possible within a secret context) or do they uphold the principle that justice must seen to be done? Justice conducted in the glare of publicity provides the means for us to assess more easily the extent to which our judiciary is independent of executive interference. Secret trials may be considered necessary to allow the judiciary and jury fully to review the evidence against the accused, but they lead to concerns about a lack of fairness in the trial process itself, with consequent worries about abuse of power by the state, which the S.O.P. theory aims to prevent.</a:t>
            </a:r>
            <a:endParaRPr lang="en-GB" dirty="0"/>
          </a:p>
          <a:p>
            <a:r>
              <a:rPr lang="en-US" dirty="0"/>
              <a:t>SUPER INJUNCTIONS</a:t>
            </a:r>
            <a:endParaRPr lang="en-GB" dirty="0"/>
          </a:p>
          <a:p>
            <a:r>
              <a:rPr lang="en-US" dirty="0"/>
              <a:t>The judiciary has also been </a:t>
            </a:r>
            <a:r>
              <a:rPr lang="en-US" dirty="0" err="1"/>
              <a:t>criticised</a:t>
            </a:r>
            <a:r>
              <a:rPr lang="en-US" dirty="0"/>
              <a:t> for using its powers so as to develop (or some would say create) new laws on privacy. Others go even further and suggest that the judiciary is trying to usurp the power of Parliament altogether by stifling debate of this issue in the House by its use of super injunctions. This has led to an investigation into the use of super injunctions p. 141 READ EXTRACT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526FF9D3-52BE-4F99-8880-BFFCD3F250FA}" type="slidenum">
              <a:rPr lang="en-GB"/>
              <a:t>4</a:t>
            </a:fld>
            <a:endParaRPr lang="en-GB"/>
          </a:p>
        </p:txBody>
      </p:sp>
    </p:spTree>
    <p:extLst>
      <p:ext uri="{BB962C8B-B14F-4D97-AF65-F5344CB8AC3E}">
        <p14:creationId xmlns:p14="http://schemas.microsoft.com/office/powerpoint/2010/main" val="2976990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6FF9D3-52BE-4F99-8880-BFFCD3F250FA}" type="slidenum">
              <a:rPr lang="en-GB"/>
              <a:t>5</a:t>
            </a:fld>
            <a:endParaRPr lang="en-GB"/>
          </a:p>
        </p:txBody>
      </p:sp>
    </p:spTree>
    <p:extLst>
      <p:ext uri="{BB962C8B-B14F-4D97-AF65-F5344CB8AC3E}">
        <p14:creationId xmlns:p14="http://schemas.microsoft.com/office/powerpoint/2010/main" val="1635059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Consider</a:t>
            </a:r>
          </a:p>
          <a:p>
            <a:r>
              <a:rPr lang="en-US" dirty="0">
                <a:cs typeface="Calibri"/>
              </a:rPr>
              <a:t>1. EXECUTIVE AND JUDICIARY</a:t>
            </a:r>
          </a:p>
          <a:p>
            <a:r>
              <a:rPr lang="en-US" dirty="0">
                <a:cs typeface="Calibri"/>
              </a:rPr>
              <a:t>2. LEGISLATIVE AND JUDICIARY</a:t>
            </a:r>
          </a:p>
        </p:txBody>
      </p:sp>
      <p:sp>
        <p:nvSpPr>
          <p:cNvPr id="4" name="Slide Number Placeholder 3"/>
          <p:cNvSpPr>
            <a:spLocks noGrp="1"/>
          </p:cNvSpPr>
          <p:nvPr>
            <p:ph type="sldNum" sz="quarter" idx="5"/>
          </p:nvPr>
        </p:nvSpPr>
        <p:spPr/>
        <p:txBody>
          <a:bodyPr/>
          <a:lstStyle/>
          <a:p>
            <a:fld id="{526FF9D3-52BE-4F99-8880-BFFCD3F250FA}" type="slidenum">
              <a:rPr lang="en-GB"/>
              <a:t>6</a:t>
            </a:fld>
            <a:endParaRPr lang="en-GB"/>
          </a:p>
        </p:txBody>
      </p:sp>
    </p:spTree>
    <p:extLst>
      <p:ext uri="{BB962C8B-B14F-4D97-AF65-F5344CB8AC3E}">
        <p14:creationId xmlns:p14="http://schemas.microsoft.com/office/powerpoint/2010/main" val="4032931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(Miller) v Secretary of State for Exiting the European Union (2017): Lord Chancellor failed to defend the judiciary adequately against the criticism of the High Courts Judgement.</a:t>
            </a:r>
          </a:p>
          <a:p>
            <a:endParaRPr lang="en-GB" dirty="0">
              <a:cs typeface="Calibri"/>
            </a:endParaRPr>
          </a:p>
          <a:p>
            <a:endParaRPr lang="en-GB" dirty="0">
              <a:cs typeface="Calibri"/>
            </a:endParaRPr>
          </a:p>
          <a:p>
            <a:r>
              <a:rPr lang="en-GB" dirty="0">
                <a:cs typeface="Calibri"/>
              </a:rPr>
              <a:t>Separation may be deficient: </a:t>
            </a:r>
            <a:endParaRPr lang="en-GB" dirty="0"/>
          </a:p>
          <a:p>
            <a:endParaRPr lang="en-GB" dirty="0">
              <a:cs typeface="Calibri" panose="020F0502020204030204"/>
            </a:endParaRPr>
          </a:p>
          <a:p>
            <a:r>
              <a:rPr lang="en-GB" dirty="0">
                <a:cs typeface="Calibri" panose="020F0502020204030204"/>
              </a:rPr>
              <a:t>When the courts are required to deal with particularly sensitive issues e.g. </a:t>
            </a:r>
            <a:endParaRPr lang="en-GB" dirty="0"/>
          </a:p>
          <a:p>
            <a:r>
              <a:rPr lang="en-GB" dirty="0"/>
              <a:t>A V Home Secretary (2005) ('Belmarsh') on the detention of suspected terrorists</a:t>
            </a:r>
            <a:endParaRPr lang="en-GB" dirty="0">
              <a:cs typeface="Calibri" panose="020F0502020204030204"/>
            </a:endParaRPr>
          </a:p>
          <a:p>
            <a:endParaRPr lang="en-GB" dirty="0">
              <a:cs typeface="Calibri" panose="020F0502020204030204"/>
            </a:endParaRPr>
          </a:p>
          <a:p>
            <a:r>
              <a:rPr lang="en-GB" dirty="0">
                <a:cs typeface="Calibri" panose="020F0502020204030204"/>
              </a:rPr>
              <a:t>When judges exercise quasi-judicial roles: Stafford v UK (2002) - The Home secretary lost the power to set the tariff of prisoners subject to life sentences</a:t>
            </a:r>
          </a:p>
        </p:txBody>
      </p:sp>
      <p:sp>
        <p:nvSpPr>
          <p:cNvPr id="4" name="Slide Number Placeholder 3"/>
          <p:cNvSpPr>
            <a:spLocks noGrp="1"/>
          </p:cNvSpPr>
          <p:nvPr>
            <p:ph type="sldNum" sz="quarter" idx="5"/>
          </p:nvPr>
        </p:nvSpPr>
        <p:spPr/>
        <p:txBody>
          <a:bodyPr/>
          <a:lstStyle/>
          <a:p>
            <a:fld id="{526FF9D3-52BE-4F99-8880-BFFCD3F250FA}" type="slidenum">
              <a:rPr lang="en-GB"/>
              <a:t>7</a:t>
            </a:fld>
            <a:endParaRPr lang="en-GB"/>
          </a:p>
        </p:txBody>
      </p:sp>
    </p:spTree>
    <p:extLst>
      <p:ext uri="{BB962C8B-B14F-4D97-AF65-F5344CB8AC3E}">
        <p14:creationId xmlns:p14="http://schemas.microsoft.com/office/powerpoint/2010/main" val="1998487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Judicial Independence &amp; Accountability: A View from the Supreme Court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526FF9D3-52BE-4F99-8880-BFFCD3F250FA}" type="slidenum">
              <a:rPr lang="en-GB"/>
              <a:t>8</a:t>
            </a:fld>
            <a:endParaRPr lang="en-GB"/>
          </a:p>
        </p:txBody>
      </p:sp>
    </p:spTree>
    <p:extLst>
      <p:ext uri="{BB962C8B-B14F-4D97-AF65-F5344CB8AC3E}">
        <p14:creationId xmlns:p14="http://schemas.microsoft.com/office/powerpoint/2010/main" val="1975782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10/8/2020</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093170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10/8/2020</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24673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10/8/2020</a:t>
            </a:fld>
            <a:endParaRPr lang="en-US" dirty="0"/>
          </a:p>
        </p:txBody>
      </p:sp>
    </p:spTree>
    <p:extLst>
      <p:ext uri="{BB962C8B-B14F-4D97-AF65-F5344CB8AC3E}">
        <p14:creationId xmlns:p14="http://schemas.microsoft.com/office/powerpoint/2010/main" val="223121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10/8/2020</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33923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10/8/2020</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77504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10/8/2020</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39869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10/8/2020</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66376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10/8/2020</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2256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10/8/2020</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28929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10/8/2020</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56738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10/8/2020</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2488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10/8/2020</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12792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player.vimeo.com/video/19792347?app_id=122963" TargetMode="Externa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48A96DD1-EB6B-45D4-9CD3-7C572228D2F5}"/>
              </a:ext>
            </a:extLst>
          </p:cNvPr>
          <p:cNvPicPr>
            <a:picLocks noChangeAspect="1"/>
          </p:cNvPicPr>
          <p:nvPr/>
        </p:nvPicPr>
        <p:blipFill rotWithShape="1">
          <a:blip r:embed="rId3"/>
          <a:srcRect t="2758" r="6" b="12954"/>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052121" y="3870285"/>
            <a:ext cx="3848430" cy="2186393"/>
          </a:xfrm>
        </p:spPr>
        <p:txBody>
          <a:bodyPr anchor="b">
            <a:normAutofit/>
          </a:bodyPr>
          <a:lstStyle/>
          <a:p>
            <a:r>
              <a:rPr lang="en-GB" sz="4000">
                <a:solidFill>
                  <a:schemeClr val="tx1">
                    <a:lumMod val="75000"/>
                    <a:lumOff val="25000"/>
                  </a:schemeClr>
                </a:solidFill>
                <a:cs typeface="Calibri Light"/>
              </a:rPr>
              <a:t>Public law tutorial 3</a:t>
            </a:r>
            <a:endParaRPr lang="en-GB" sz="4000">
              <a:solidFill>
                <a:schemeClr val="tx1">
                  <a:lumMod val="75000"/>
                  <a:lumOff val="25000"/>
                </a:schemeClr>
              </a:solidFill>
            </a:endParaRPr>
          </a:p>
        </p:txBody>
      </p:sp>
      <p:sp>
        <p:nvSpPr>
          <p:cNvPr id="3" name="Subtitle 2"/>
          <p:cNvSpPr>
            <a:spLocks noGrp="1"/>
          </p:cNvSpPr>
          <p:nvPr>
            <p:ph type="subTitle" idx="1"/>
          </p:nvPr>
        </p:nvSpPr>
        <p:spPr>
          <a:xfrm>
            <a:off x="1062127" y="6056678"/>
            <a:ext cx="3848429" cy="678633"/>
          </a:xfrm>
        </p:spPr>
        <p:txBody>
          <a:bodyPr vert="horz" lIns="91440" tIns="45720" rIns="91440" bIns="45720" rtlCol="0" anchor="t">
            <a:normAutofit/>
          </a:bodyPr>
          <a:lstStyle/>
          <a:p>
            <a:r>
              <a:rPr lang="en-GB" sz="1800">
                <a:solidFill>
                  <a:schemeClr val="tx1">
                    <a:lumMod val="75000"/>
                    <a:lumOff val="25000"/>
                  </a:schemeClr>
                </a:solidFill>
                <a:cs typeface="Calibri"/>
              </a:rPr>
              <a:t>Laura Knight</a:t>
            </a:r>
            <a:endParaRPr lang="en-GB" sz="1800">
              <a:solidFill>
                <a:schemeClr val="tx1">
                  <a:lumMod val="75000"/>
                  <a:lumOff val="2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5076E-67DC-4EEA-BCE3-03356E87371F}"/>
              </a:ext>
            </a:extLst>
          </p:cNvPr>
          <p:cNvSpPr>
            <a:spLocks noGrp="1"/>
          </p:cNvSpPr>
          <p:nvPr>
            <p:ph type="title"/>
          </p:nvPr>
        </p:nvSpPr>
        <p:spPr/>
        <p:txBody>
          <a:bodyPr/>
          <a:lstStyle/>
          <a:p>
            <a:r>
              <a:rPr lang="en-GB" dirty="0">
                <a:ea typeface="Meiryo"/>
              </a:rPr>
              <a:t>Recap from lecture</a:t>
            </a:r>
            <a:endParaRPr lang="en-GB" dirty="0"/>
          </a:p>
        </p:txBody>
      </p:sp>
      <p:sp>
        <p:nvSpPr>
          <p:cNvPr id="3" name="Content Placeholder 2">
            <a:extLst>
              <a:ext uri="{FF2B5EF4-FFF2-40B4-BE49-F238E27FC236}">
                <a16:creationId xmlns:a16="http://schemas.microsoft.com/office/drawing/2014/main" id="{E43FF76C-3B44-427C-884C-A51C3234D517}"/>
              </a:ext>
            </a:extLst>
          </p:cNvPr>
          <p:cNvSpPr>
            <a:spLocks noGrp="1"/>
          </p:cNvSpPr>
          <p:nvPr>
            <p:ph idx="1"/>
          </p:nvPr>
        </p:nvSpPr>
        <p:spPr>
          <a:xfrm>
            <a:off x="1316578" y="2312276"/>
            <a:ext cx="9374233" cy="3958283"/>
          </a:xfrm>
        </p:spPr>
        <p:txBody>
          <a:bodyPr vert="horz" lIns="109728" tIns="109728" rIns="109728" bIns="91440" rtlCol="0" anchor="t">
            <a:normAutofit/>
          </a:bodyPr>
          <a:lstStyle/>
          <a:p>
            <a:r>
              <a:rPr lang="en-GB" b="1" dirty="0">
                <a:ea typeface="Meiryo"/>
              </a:rPr>
              <a:t>- What is the separation of powers theory?</a:t>
            </a:r>
          </a:p>
          <a:p>
            <a:r>
              <a:rPr lang="en-GB" b="1" dirty="0">
                <a:ea typeface="Meiryo"/>
              </a:rPr>
              <a:t>- Why do we need a separation of powers?</a:t>
            </a:r>
          </a:p>
          <a:p>
            <a:r>
              <a:rPr lang="en-GB" b="1" dirty="0">
                <a:ea typeface="Meiryo"/>
              </a:rPr>
              <a:t>- Key theorists?</a:t>
            </a:r>
          </a:p>
          <a:p>
            <a:r>
              <a:rPr lang="en-GB" b="1" dirty="0">
                <a:ea typeface="Meiryo"/>
              </a:rPr>
              <a:t>- What evidence shows an overlap between legislature and executive?</a:t>
            </a:r>
          </a:p>
          <a:p>
            <a:r>
              <a:rPr lang="en-GB" b="1" dirty="0">
                <a:ea typeface="Meiryo"/>
              </a:rPr>
              <a:t>- What evidence shows an overlap between executive and the judiciary?</a:t>
            </a:r>
          </a:p>
          <a:p>
            <a:endParaRPr lang="en-GB" dirty="0">
              <a:ea typeface="Meiryo"/>
            </a:endParaRPr>
          </a:p>
        </p:txBody>
      </p:sp>
    </p:spTree>
    <p:extLst>
      <p:ext uri="{BB962C8B-B14F-4D97-AF65-F5344CB8AC3E}">
        <p14:creationId xmlns:p14="http://schemas.microsoft.com/office/powerpoint/2010/main" val="417770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9999F-EC37-4A8F-91DF-D9D7BB7F75B3}"/>
              </a:ext>
            </a:extLst>
          </p:cNvPr>
          <p:cNvSpPr>
            <a:spLocks noGrp="1"/>
          </p:cNvSpPr>
          <p:nvPr>
            <p:ph type="title"/>
          </p:nvPr>
        </p:nvSpPr>
        <p:spPr/>
        <p:txBody>
          <a:bodyPr/>
          <a:lstStyle/>
          <a:p>
            <a:r>
              <a:rPr lang="en-GB" dirty="0">
                <a:ea typeface="Meiryo"/>
              </a:rPr>
              <a:t>Recap from lecture</a:t>
            </a:r>
            <a:endParaRPr lang="en-GB" dirty="0"/>
          </a:p>
        </p:txBody>
      </p:sp>
      <p:sp>
        <p:nvSpPr>
          <p:cNvPr id="3" name="Content Placeholder 2">
            <a:extLst>
              <a:ext uri="{FF2B5EF4-FFF2-40B4-BE49-F238E27FC236}">
                <a16:creationId xmlns:a16="http://schemas.microsoft.com/office/drawing/2014/main" id="{AB9A84D1-8A40-4D18-858F-4ACA91DD4AAB}"/>
              </a:ext>
            </a:extLst>
          </p:cNvPr>
          <p:cNvSpPr>
            <a:spLocks noGrp="1"/>
          </p:cNvSpPr>
          <p:nvPr>
            <p:ph idx="1"/>
          </p:nvPr>
        </p:nvSpPr>
        <p:spPr/>
        <p:txBody>
          <a:bodyPr vert="horz" lIns="109728" tIns="109728" rIns="109728" bIns="91440" rtlCol="0" anchor="t">
            <a:noAutofit/>
          </a:bodyPr>
          <a:lstStyle/>
          <a:p>
            <a:r>
              <a:rPr lang="en-GB" sz="2400" dirty="0">
                <a:ea typeface="Meiryo"/>
              </a:rPr>
              <a:t>How do the following help in trying to preserve the </a:t>
            </a:r>
            <a:r>
              <a:rPr lang="en-GB" sz="2400" dirty="0" err="1">
                <a:ea typeface="Meiryo"/>
              </a:rPr>
              <a:t>s.o.p</a:t>
            </a:r>
            <a:r>
              <a:rPr lang="en-GB" sz="2400" dirty="0">
                <a:ea typeface="Meiryo"/>
              </a:rPr>
              <a:t>?</a:t>
            </a:r>
          </a:p>
          <a:p>
            <a:r>
              <a:rPr lang="en-GB" sz="2400" dirty="0">
                <a:ea typeface="Meiryo"/>
              </a:rPr>
              <a:t>1. </a:t>
            </a:r>
            <a:r>
              <a:rPr lang="en-GB" sz="2400" dirty="0">
                <a:solidFill>
                  <a:srgbClr val="FF0000"/>
                </a:solidFill>
                <a:ea typeface="Meiryo"/>
              </a:rPr>
              <a:t>CRA (2005) Part 4</a:t>
            </a:r>
          </a:p>
          <a:p>
            <a:r>
              <a:rPr lang="en-GB" sz="2400" dirty="0">
                <a:ea typeface="Meiryo"/>
              </a:rPr>
              <a:t>2. </a:t>
            </a:r>
            <a:r>
              <a:rPr lang="en-GB" sz="2400" dirty="0">
                <a:solidFill>
                  <a:srgbClr val="FF0000"/>
                </a:solidFill>
                <a:ea typeface="Meiryo"/>
              </a:rPr>
              <a:t>Security of tenure: Act of Settlement 1701</a:t>
            </a:r>
          </a:p>
          <a:p>
            <a:r>
              <a:rPr lang="en-GB" sz="2400" dirty="0">
                <a:solidFill>
                  <a:srgbClr val="FF0000"/>
                </a:solidFill>
                <a:ea typeface="Meiryo"/>
              </a:rPr>
              <a:t>Senior Courts Act (1981)</a:t>
            </a:r>
          </a:p>
          <a:p>
            <a:r>
              <a:rPr lang="en-GB" sz="2400" dirty="0">
                <a:ea typeface="Meiryo"/>
              </a:rPr>
              <a:t>3. </a:t>
            </a:r>
            <a:r>
              <a:rPr lang="en-GB" sz="2400" dirty="0">
                <a:solidFill>
                  <a:srgbClr val="FF0000"/>
                </a:solidFill>
                <a:ea typeface="Meiryo"/>
              </a:rPr>
              <a:t>The Crime and Courts Act 2013</a:t>
            </a:r>
          </a:p>
        </p:txBody>
      </p:sp>
    </p:spTree>
    <p:extLst>
      <p:ext uri="{BB962C8B-B14F-4D97-AF65-F5344CB8AC3E}">
        <p14:creationId xmlns:p14="http://schemas.microsoft.com/office/powerpoint/2010/main" val="848476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C7D0C-A1C0-446F-9860-2BD87863BE3B}"/>
              </a:ext>
            </a:extLst>
          </p:cNvPr>
          <p:cNvSpPr>
            <a:spLocks noGrp="1"/>
          </p:cNvSpPr>
          <p:nvPr>
            <p:ph type="title"/>
          </p:nvPr>
        </p:nvSpPr>
        <p:spPr/>
        <p:txBody>
          <a:bodyPr/>
          <a:lstStyle/>
          <a:p>
            <a:r>
              <a:rPr lang="en-GB" dirty="0">
                <a:ea typeface="Meiryo"/>
              </a:rPr>
              <a:t>Recap from lecture</a:t>
            </a:r>
            <a:endParaRPr lang="en-GB" dirty="0"/>
          </a:p>
        </p:txBody>
      </p:sp>
      <p:sp>
        <p:nvSpPr>
          <p:cNvPr id="3" name="Content Placeholder 2">
            <a:extLst>
              <a:ext uri="{FF2B5EF4-FFF2-40B4-BE49-F238E27FC236}">
                <a16:creationId xmlns:a16="http://schemas.microsoft.com/office/drawing/2014/main" id="{E5D783FE-22D9-4591-B86F-61A0CDF79242}"/>
              </a:ext>
            </a:extLst>
          </p:cNvPr>
          <p:cNvSpPr>
            <a:spLocks noGrp="1"/>
          </p:cNvSpPr>
          <p:nvPr>
            <p:ph idx="1"/>
          </p:nvPr>
        </p:nvSpPr>
        <p:spPr/>
        <p:txBody>
          <a:bodyPr vert="horz" lIns="109728" tIns="109728" rIns="109728" bIns="91440" rtlCol="0" anchor="t">
            <a:normAutofit/>
          </a:bodyPr>
          <a:lstStyle/>
          <a:p>
            <a:r>
              <a:rPr lang="en-GB" b="1" u="sng" dirty="0">
                <a:ea typeface="Meiryo"/>
              </a:rPr>
              <a:t>How is the </a:t>
            </a:r>
            <a:r>
              <a:rPr lang="en-GB" b="1" u="sng" dirty="0" err="1">
                <a:ea typeface="Meiryo"/>
              </a:rPr>
              <a:t>s.o.p</a:t>
            </a:r>
            <a:r>
              <a:rPr lang="en-GB" b="1" u="sng" dirty="0">
                <a:ea typeface="Meiryo"/>
              </a:rPr>
              <a:t> relevant today?</a:t>
            </a:r>
          </a:p>
          <a:p>
            <a:endParaRPr lang="en-GB" dirty="0">
              <a:ea typeface="+mn-lt"/>
              <a:cs typeface="+mn-lt"/>
            </a:endParaRPr>
          </a:p>
          <a:p>
            <a:pPr marL="285750" indent="-285750">
              <a:buFont typeface="Arial" panose="020B0503020204020204" pitchFamily="34" charset="0"/>
              <a:buChar char="•"/>
            </a:pPr>
            <a:r>
              <a:rPr lang="en-GB" dirty="0">
                <a:ea typeface="+mn-lt"/>
                <a:cs typeface="+mn-lt"/>
              </a:rPr>
              <a:t>Anti-terrorism legislation: Prevention of Terrorism Act 2005</a:t>
            </a:r>
            <a:endParaRPr lang="en-GB" dirty="0">
              <a:ea typeface="Meiryo"/>
            </a:endParaRPr>
          </a:p>
          <a:p>
            <a:pPr marL="285750" indent="-285750">
              <a:buFont typeface="Arial" panose="020B0503020204020204" pitchFamily="34" charset="0"/>
              <a:buChar char="•"/>
            </a:pPr>
            <a:endParaRPr lang="en-GB" dirty="0">
              <a:ea typeface="Meiryo"/>
            </a:endParaRPr>
          </a:p>
          <a:p>
            <a:pPr marL="285750" indent="-285750">
              <a:buFont typeface="Arial" panose="020B0503020204020204" pitchFamily="34" charset="0"/>
              <a:buChar char="•"/>
            </a:pPr>
            <a:r>
              <a:rPr lang="en-GB" dirty="0">
                <a:ea typeface="+mn-lt"/>
                <a:cs typeface="+mn-lt"/>
              </a:rPr>
              <a:t>Criminal trials behind doors</a:t>
            </a:r>
            <a:endParaRPr lang="en-GB" dirty="0">
              <a:ea typeface="Meiryo"/>
            </a:endParaRPr>
          </a:p>
          <a:p>
            <a:pPr marL="285750" indent="-285750">
              <a:buFont typeface="Arial" panose="020B0503020204020204" pitchFamily="34" charset="0"/>
              <a:buChar char="•"/>
            </a:pPr>
            <a:endParaRPr lang="en-GB" dirty="0">
              <a:ea typeface="+mn-lt"/>
              <a:cs typeface="+mn-lt"/>
            </a:endParaRPr>
          </a:p>
          <a:p>
            <a:pPr marL="342900" indent="-342900">
              <a:buFont typeface="Arial" panose="020B0503020204020204" pitchFamily="34" charset="0"/>
              <a:buChar char="•"/>
            </a:pPr>
            <a:r>
              <a:rPr lang="en-GB" sz="2000" b="1" dirty="0">
                <a:solidFill>
                  <a:srgbClr val="00B0F0"/>
                </a:solidFill>
                <a:ea typeface="+mn-lt"/>
                <a:cs typeface="+mn-lt"/>
              </a:rPr>
              <a:t>Super injunctions</a:t>
            </a:r>
            <a:endParaRPr lang="en-GB">
              <a:solidFill>
                <a:srgbClr val="00B0F0"/>
              </a:solidFill>
              <a:ea typeface="Meiryo"/>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1459830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7F4ED-EAB8-4D10-B55F-BD31FFAC7C78}"/>
              </a:ext>
            </a:extLst>
          </p:cNvPr>
          <p:cNvSpPr>
            <a:spLocks noGrp="1"/>
          </p:cNvSpPr>
          <p:nvPr>
            <p:ph type="title"/>
          </p:nvPr>
        </p:nvSpPr>
        <p:spPr>
          <a:xfrm>
            <a:off x="920734" y="442220"/>
            <a:ext cx="9770077" cy="1523398"/>
          </a:xfrm>
        </p:spPr>
        <p:txBody>
          <a:bodyPr>
            <a:normAutofit fontScale="90000"/>
          </a:bodyPr>
          <a:lstStyle/>
          <a:p>
            <a:r>
              <a:rPr lang="en-GB" dirty="0">
                <a:ea typeface="Meiryo"/>
              </a:rPr>
              <a:t>A Loss of Innocence? Judicial Independence and the Separation of Powers (1999)</a:t>
            </a:r>
            <a:endParaRPr lang="en-GB" dirty="0"/>
          </a:p>
        </p:txBody>
      </p:sp>
      <p:sp>
        <p:nvSpPr>
          <p:cNvPr id="3" name="Content Placeholder 2">
            <a:extLst>
              <a:ext uri="{FF2B5EF4-FFF2-40B4-BE49-F238E27FC236}">
                <a16:creationId xmlns:a16="http://schemas.microsoft.com/office/drawing/2014/main" id="{4DF14B21-F93D-4211-B3EC-4F3DF88E151B}"/>
              </a:ext>
            </a:extLst>
          </p:cNvPr>
          <p:cNvSpPr>
            <a:spLocks noGrp="1"/>
          </p:cNvSpPr>
          <p:nvPr>
            <p:ph idx="1"/>
          </p:nvPr>
        </p:nvSpPr>
        <p:spPr/>
        <p:txBody>
          <a:bodyPr vert="horz" lIns="109728" tIns="109728" rIns="109728" bIns="91440" rtlCol="0" anchor="t">
            <a:normAutofit/>
          </a:bodyPr>
          <a:lstStyle/>
          <a:p>
            <a:r>
              <a:rPr lang="en-GB" b="1" u="sng" dirty="0">
                <a:solidFill>
                  <a:srgbClr val="00B0F0"/>
                </a:solidFill>
                <a:ea typeface="Meiryo"/>
              </a:rPr>
              <a:t>KEY POINTS</a:t>
            </a:r>
            <a:endParaRPr lang="en-GB" b="1" u="sng" dirty="0">
              <a:solidFill>
                <a:srgbClr val="00B0F0"/>
              </a:solidFill>
            </a:endParaRPr>
          </a:p>
        </p:txBody>
      </p:sp>
    </p:spTree>
    <p:extLst>
      <p:ext uri="{BB962C8B-B14F-4D97-AF65-F5344CB8AC3E}">
        <p14:creationId xmlns:p14="http://schemas.microsoft.com/office/powerpoint/2010/main" val="842408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766B8-BF0A-423E-8BDA-551EF5EED267}"/>
              </a:ext>
            </a:extLst>
          </p:cNvPr>
          <p:cNvSpPr>
            <a:spLocks noGrp="1"/>
          </p:cNvSpPr>
          <p:nvPr>
            <p:ph type="title"/>
          </p:nvPr>
        </p:nvSpPr>
        <p:spPr/>
        <p:txBody>
          <a:bodyPr>
            <a:normAutofit fontScale="90000"/>
          </a:bodyPr>
          <a:lstStyle/>
          <a:p>
            <a:r>
              <a:rPr lang="en-GB" dirty="0">
                <a:ea typeface="Meiryo"/>
              </a:rPr>
              <a:t>Some of the things you should be reading about . . . . </a:t>
            </a:r>
          </a:p>
        </p:txBody>
      </p:sp>
      <p:sp>
        <p:nvSpPr>
          <p:cNvPr id="3" name="Content Placeholder 2">
            <a:extLst>
              <a:ext uri="{FF2B5EF4-FFF2-40B4-BE49-F238E27FC236}">
                <a16:creationId xmlns:a16="http://schemas.microsoft.com/office/drawing/2014/main" id="{63F5D892-62DC-4BCA-87F7-30B3BF53522A}"/>
              </a:ext>
            </a:extLst>
          </p:cNvPr>
          <p:cNvSpPr>
            <a:spLocks noGrp="1"/>
          </p:cNvSpPr>
          <p:nvPr>
            <p:ph idx="1"/>
          </p:nvPr>
        </p:nvSpPr>
        <p:spPr>
          <a:xfrm>
            <a:off x="980111" y="2312276"/>
            <a:ext cx="9710700" cy="4482776"/>
          </a:xfrm>
        </p:spPr>
        <p:txBody>
          <a:bodyPr vert="horz" lIns="109728" tIns="109728" rIns="109728" bIns="91440" rtlCol="0" anchor="t">
            <a:normAutofit/>
          </a:bodyPr>
          <a:lstStyle/>
          <a:p>
            <a:r>
              <a:rPr lang="en-GB" sz="2000" dirty="0">
                <a:ea typeface="Meiryo"/>
              </a:rPr>
              <a:t>-</a:t>
            </a:r>
            <a:r>
              <a:rPr lang="en-GB" sz="2000" dirty="0">
                <a:solidFill>
                  <a:srgbClr val="FF0000"/>
                </a:solidFill>
                <a:ea typeface="Meiryo"/>
              </a:rPr>
              <a:t> The ways in which the Constitutional Reform Act 2005 has strengthened the separation between the executive and the judiciary</a:t>
            </a:r>
          </a:p>
          <a:p>
            <a:r>
              <a:rPr lang="en-GB" sz="2000" dirty="0">
                <a:ea typeface="Meiryo"/>
              </a:rPr>
              <a:t>e.g. s.3 imposes a statutory duty on the Lord Chancellor and other ministers to uphold judicial independence</a:t>
            </a:r>
          </a:p>
          <a:p>
            <a:r>
              <a:rPr lang="en-GB" sz="2000" dirty="0">
                <a:ea typeface="Meiryo"/>
              </a:rPr>
              <a:t>The appointment of judges</a:t>
            </a:r>
          </a:p>
          <a:p>
            <a:r>
              <a:rPr lang="en-GB" sz="2000" dirty="0">
                <a:solidFill>
                  <a:srgbClr val="FF0000"/>
                </a:solidFill>
                <a:ea typeface="Meiryo"/>
              </a:rPr>
              <a:t>What about before the Constitutional Reform Act of 2005?</a:t>
            </a:r>
          </a:p>
          <a:p>
            <a:r>
              <a:rPr lang="en-GB" sz="2000" dirty="0">
                <a:ea typeface="Meiryo"/>
              </a:rPr>
              <a:t>e.g. security of tenure</a:t>
            </a:r>
          </a:p>
        </p:txBody>
      </p:sp>
    </p:spTree>
    <p:extLst>
      <p:ext uri="{BB962C8B-B14F-4D97-AF65-F5344CB8AC3E}">
        <p14:creationId xmlns:p14="http://schemas.microsoft.com/office/powerpoint/2010/main" val="2925332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4C9A-46FB-4AB9-ACA7-4B460A9BF151}"/>
              </a:ext>
            </a:extLst>
          </p:cNvPr>
          <p:cNvSpPr>
            <a:spLocks noGrp="1"/>
          </p:cNvSpPr>
          <p:nvPr>
            <p:ph type="title"/>
          </p:nvPr>
        </p:nvSpPr>
        <p:spPr/>
        <p:txBody>
          <a:bodyPr/>
          <a:lstStyle/>
          <a:p>
            <a:r>
              <a:rPr lang="en-GB" dirty="0">
                <a:ea typeface="Meiryo"/>
              </a:rPr>
              <a:t>KEY CASES</a:t>
            </a:r>
            <a:endParaRPr lang="en-GB" dirty="0"/>
          </a:p>
        </p:txBody>
      </p:sp>
      <p:sp>
        <p:nvSpPr>
          <p:cNvPr id="3" name="Content Placeholder 2">
            <a:extLst>
              <a:ext uri="{FF2B5EF4-FFF2-40B4-BE49-F238E27FC236}">
                <a16:creationId xmlns:a16="http://schemas.microsoft.com/office/drawing/2014/main" id="{E5327938-F94E-4624-B81F-7783D215FB03}"/>
              </a:ext>
            </a:extLst>
          </p:cNvPr>
          <p:cNvSpPr>
            <a:spLocks noGrp="1"/>
          </p:cNvSpPr>
          <p:nvPr>
            <p:ph idx="1"/>
          </p:nvPr>
        </p:nvSpPr>
        <p:spPr>
          <a:xfrm>
            <a:off x="1069176" y="2312276"/>
            <a:ext cx="9621635" cy="4136413"/>
          </a:xfrm>
        </p:spPr>
        <p:txBody>
          <a:bodyPr vert="horz" lIns="109728" tIns="109728" rIns="109728" bIns="91440" rtlCol="0" anchor="t">
            <a:normAutofit/>
          </a:bodyPr>
          <a:lstStyle/>
          <a:p>
            <a:r>
              <a:rPr lang="en-GB" b="1" u="sng" dirty="0">
                <a:ea typeface="Meiryo"/>
              </a:rPr>
              <a:t>Executive and judiciary</a:t>
            </a:r>
            <a:endParaRPr lang="en-GB" dirty="0">
              <a:ea typeface="Meiryo"/>
            </a:endParaRPr>
          </a:p>
          <a:p>
            <a:r>
              <a:rPr lang="en-GB" dirty="0">
                <a:solidFill>
                  <a:srgbClr val="FF0000"/>
                </a:solidFill>
                <a:ea typeface="Meiryo"/>
              </a:rPr>
              <a:t>R (Miller) v Secretary of State for Exiting the European Union (2017)</a:t>
            </a:r>
            <a:endParaRPr lang="en-GB">
              <a:solidFill>
                <a:srgbClr val="FF0000"/>
              </a:solidFill>
              <a:ea typeface="Meiryo"/>
            </a:endParaRPr>
          </a:p>
          <a:p>
            <a:r>
              <a:rPr lang="en-GB" dirty="0">
                <a:solidFill>
                  <a:srgbClr val="FF0000"/>
                </a:solidFill>
                <a:ea typeface="Meiryo"/>
              </a:rPr>
              <a:t>A V Home Secretary (2005) ('Belmarsh')</a:t>
            </a:r>
          </a:p>
          <a:p>
            <a:r>
              <a:rPr lang="en-GB" dirty="0">
                <a:solidFill>
                  <a:srgbClr val="FF0000"/>
                </a:solidFill>
                <a:ea typeface="Meiryo"/>
              </a:rPr>
              <a:t>Stafford v UK (2002)</a:t>
            </a:r>
            <a:endParaRPr lang="en-GB" b="1" u="sng" dirty="0">
              <a:solidFill>
                <a:srgbClr val="404040"/>
              </a:solidFill>
              <a:ea typeface="Meiryo"/>
            </a:endParaRPr>
          </a:p>
          <a:p>
            <a:r>
              <a:rPr lang="en-GB" b="1" u="sng" dirty="0">
                <a:ea typeface="+mn-lt"/>
                <a:cs typeface="+mn-lt"/>
              </a:rPr>
              <a:t>Legislature and judiciary</a:t>
            </a:r>
            <a:endParaRPr lang="en-GB" dirty="0"/>
          </a:p>
          <a:p>
            <a:r>
              <a:rPr lang="en-GB" dirty="0">
                <a:solidFill>
                  <a:srgbClr val="FF0000"/>
                </a:solidFill>
                <a:ea typeface="Meiryo"/>
              </a:rPr>
              <a:t>s.1. House of Commons Disqualification Act 1975</a:t>
            </a:r>
          </a:p>
          <a:p>
            <a:r>
              <a:rPr lang="en-GB" dirty="0">
                <a:solidFill>
                  <a:srgbClr val="FF0000"/>
                </a:solidFill>
                <a:ea typeface="Meiryo"/>
              </a:rPr>
              <a:t>Jackson v Attorney General (2005)</a:t>
            </a:r>
            <a:endParaRPr lang="en-GB" dirty="0"/>
          </a:p>
          <a:p>
            <a:r>
              <a:rPr lang="en-GB" dirty="0">
                <a:solidFill>
                  <a:srgbClr val="FF0000"/>
                </a:solidFill>
                <a:ea typeface="Meiryo"/>
              </a:rPr>
              <a:t>Burmah Oil v Lord Advocate (1965)</a:t>
            </a:r>
          </a:p>
        </p:txBody>
      </p:sp>
    </p:spTree>
    <p:extLst>
      <p:ext uri="{BB962C8B-B14F-4D97-AF65-F5344CB8AC3E}">
        <p14:creationId xmlns:p14="http://schemas.microsoft.com/office/powerpoint/2010/main" val="3798159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A537B-CD11-4E9D-AE91-3B7066197BDB}"/>
              </a:ext>
            </a:extLst>
          </p:cNvPr>
          <p:cNvSpPr>
            <a:spLocks noGrp="1"/>
          </p:cNvSpPr>
          <p:nvPr>
            <p:ph type="title"/>
          </p:nvPr>
        </p:nvSpPr>
        <p:spPr/>
        <p:txBody>
          <a:bodyPr>
            <a:normAutofit fontScale="90000"/>
          </a:bodyPr>
          <a:lstStyle/>
          <a:p>
            <a:r>
              <a:rPr lang="en-GB" b="0" dirty="0"/>
              <a:t>Judicial Independence &amp; Accountability: A View from the Supreme Court</a:t>
            </a:r>
            <a:endParaRPr lang="en-US" dirty="0"/>
          </a:p>
        </p:txBody>
      </p:sp>
      <p:sp>
        <p:nvSpPr>
          <p:cNvPr id="3" name="Content Placeholder 2">
            <a:extLst>
              <a:ext uri="{FF2B5EF4-FFF2-40B4-BE49-F238E27FC236}">
                <a16:creationId xmlns:a16="http://schemas.microsoft.com/office/drawing/2014/main" id="{C8B35650-DC5F-41A2-B4A5-DC3B9F26A72A}"/>
              </a:ext>
            </a:extLst>
          </p:cNvPr>
          <p:cNvSpPr>
            <a:spLocks noGrp="1"/>
          </p:cNvSpPr>
          <p:nvPr>
            <p:ph idx="1"/>
          </p:nvPr>
        </p:nvSpPr>
        <p:spPr/>
        <p:txBody>
          <a:bodyPr vert="horz" lIns="109728" tIns="109728" rIns="109728" bIns="91440" rtlCol="0" anchor="t">
            <a:normAutofit/>
          </a:bodyPr>
          <a:lstStyle/>
          <a:p>
            <a:endParaRPr lang="en-GB" dirty="0"/>
          </a:p>
          <a:p>
            <a:endParaRPr lang="en-GB" dirty="0">
              <a:ea typeface="Meiryo"/>
            </a:endParaRPr>
          </a:p>
        </p:txBody>
      </p:sp>
      <p:pic>
        <p:nvPicPr>
          <p:cNvPr id="4" name="Picture 4">
            <a:hlinkClick r:id="" action="ppaction://media"/>
            <a:extLst>
              <a:ext uri="{FF2B5EF4-FFF2-40B4-BE49-F238E27FC236}">
                <a16:creationId xmlns:a16="http://schemas.microsoft.com/office/drawing/2014/main" id="{826656A7-37F9-42E7-AC72-DB5498958A37}"/>
              </a:ext>
            </a:extLst>
          </p:cNvPr>
          <p:cNvPicPr>
            <a:picLocks noRot="1" noChangeAspect="1"/>
          </p:cNvPicPr>
          <p:nvPr>
            <a:videoFile r:link="rId1"/>
          </p:nvPr>
        </p:nvPicPr>
        <p:blipFill>
          <a:blip r:embed="rId4"/>
          <a:stretch>
            <a:fillRect/>
          </a:stretch>
        </p:blipFill>
        <p:spPr>
          <a:xfrm>
            <a:off x="2840181" y="2726994"/>
            <a:ext cx="6808520" cy="3581153"/>
          </a:xfrm>
          <a:prstGeom prst="rect">
            <a:avLst/>
          </a:prstGeom>
        </p:spPr>
      </p:pic>
    </p:spTree>
    <p:extLst>
      <p:ext uri="{BB962C8B-B14F-4D97-AF65-F5344CB8AC3E}">
        <p14:creationId xmlns:p14="http://schemas.microsoft.com/office/powerpoint/2010/main" val="1119614082"/>
      </p:ext>
    </p:extLst>
  </p:cSld>
  <p:clrMapOvr>
    <a:masterClrMapping/>
  </p:clrMapOvr>
</p:sld>
</file>

<file path=ppt/theme/theme1.xml><?xml version="1.0" encoding="utf-8"?>
<a:theme xmlns:a="http://schemas.openxmlformats.org/drawingml/2006/main" name="SketchLinesVTI">
  <a:themeElements>
    <a:clrScheme name="AnalogousFromLightSeedRightStep">
      <a:dk1>
        <a:srgbClr val="000000"/>
      </a:dk1>
      <a:lt1>
        <a:srgbClr val="FFFFFF"/>
      </a:lt1>
      <a:dk2>
        <a:srgbClr val="413424"/>
      </a:dk2>
      <a:lt2>
        <a:srgbClr val="E5E8E2"/>
      </a:lt2>
      <a:accent1>
        <a:srgbClr val="AA92CB"/>
      </a:accent1>
      <a:accent2>
        <a:srgbClr val="B579BF"/>
      </a:accent2>
      <a:accent3>
        <a:srgbClr val="CB92BB"/>
      </a:accent3>
      <a:accent4>
        <a:srgbClr val="BF798F"/>
      </a:accent4>
      <a:accent5>
        <a:srgbClr val="CB9792"/>
      </a:accent5>
      <a:accent6>
        <a:srgbClr val="BF9E79"/>
      </a:accent6>
      <a:hlink>
        <a:srgbClr val="738B54"/>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745</Words>
  <Application>Microsoft Office PowerPoint</Application>
  <PresentationFormat>Widescreen</PresentationFormat>
  <Paragraphs>96</Paragraphs>
  <Slides>8</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Meiryo</vt:lpstr>
      <vt:lpstr>Arial</vt:lpstr>
      <vt:lpstr>Calibri</vt:lpstr>
      <vt:lpstr>Corbel</vt:lpstr>
      <vt:lpstr>SketchLinesVTI</vt:lpstr>
      <vt:lpstr>Public law tutorial 3</vt:lpstr>
      <vt:lpstr>Recap from lecture</vt:lpstr>
      <vt:lpstr>Recap from lecture</vt:lpstr>
      <vt:lpstr>Recap from lecture</vt:lpstr>
      <vt:lpstr>A Loss of Innocence? Judicial Independence and the Separation of Powers (1999)</vt:lpstr>
      <vt:lpstr>Some of the things you should be reading about . . . . </vt:lpstr>
      <vt:lpstr>KEY CASES</vt:lpstr>
      <vt:lpstr>Judicial Independence &amp; Accountability: A View from the Supreme Court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271</cp:revision>
  <dcterms:created xsi:type="dcterms:W3CDTF">2020-10-05T10:46:32Z</dcterms:created>
  <dcterms:modified xsi:type="dcterms:W3CDTF">2020-10-08T14:33:47Z</dcterms:modified>
</cp:coreProperties>
</file>