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3"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1" d="100"/>
          <a:sy n="111" d="100"/>
        </p:scale>
        <p:origin x="5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E298-EE0A-0872-2622-FF2B7823C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E8FC9E0-9124-90D3-DFFC-EAA97ABE17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7EB2F5-39DE-FD6E-54C2-89F709CA0141}"/>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5" name="Footer Placeholder 4">
            <a:extLst>
              <a:ext uri="{FF2B5EF4-FFF2-40B4-BE49-F238E27FC236}">
                <a16:creationId xmlns:a16="http://schemas.microsoft.com/office/drawing/2014/main" id="{D75C92F9-5C04-842A-AAAB-AA4CC37CE4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4613A0-AE19-11C1-F174-9AB1E9583C74}"/>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3608650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1542F-CE32-B664-1C33-DA54F009FF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43FC8E-B1A7-35DE-4C1E-C9858FF178A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D8FD11-BE49-2F4F-AAC6-53AD69A5C329}"/>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5" name="Footer Placeholder 4">
            <a:extLst>
              <a:ext uri="{FF2B5EF4-FFF2-40B4-BE49-F238E27FC236}">
                <a16:creationId xmlns:a16="http://schemas.microsoft.com/office/drawing/2014/main" id="{1637168A-7736-D483-4345-583B3EAC69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523481-8BAB-BE1F-1BB3-CB7B0534B5A4}"/>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3454091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F7189-E042-E75F-153F-3CDD5834E8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D07FD76-6116-C733-B8BA-39D3C349D6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6AA249-E1BF-05C3-8BA9-2547E283C950}"/>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5" name="Footer Placeholder 4">
            <a:extLst>
              <a:ext uri="{FF2B5EF4-FFF2-40B4-BE49-F238E27FC236}">
                <a16:creationId xmlns:a16="http://schemas.microsoft.com/office/drawing/2014/main" id="{3DAE951F-0030-66EA-F3F5-C62C2A471F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FEF0B6-15AF-EBDD-9210-6C90CCFA5CF8}"/>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6899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5649B-194B-6F97-FAB4-E7BECE72A2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3710D6-E275-E500-0652-42BCA1BB98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1547DD-5809-09EF-D21C-597EBCD733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3C823A-C80E-6231-E0BB-166BDA212362}"/>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6" name="Footer Placeholder 5">
            <a:extLst>
              <a:ext uri="{FF2B5EF4-FFF2-40B4-BE49-F238E27FC236}">
                <a16:creationId xmlns:a16="http://schemas.microsoft.com/office/drawing/2014/main" id="{6F9CB8AF-CD93-0BC9-56AA-1F3FFDC681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F162E7-EF9D-1998-9E09-124C3C22E508}"/>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1997946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40A96-C42E-0289-8C0B-CC7407E499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C2AD4E-23D1-3DD3-683C-7B5DF48E8E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DF8292-4946-D7CF-5AED-14E337FA8CA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45314E1-48BC-D377-ABEB-7607C0FAB5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C128B2A-EF18-EC96-AD03-7A4F99CEF5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31E6DD-265F-0C0E-05BA-7CB533C3B82B}"/>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8" name="Footer Placeholder 7">
            <a:extLst>
              <a:ext uri="{FF2B5EF4-FFF2-40B4-BE49-F238E27FC236}">
                <a16:creationId xmlns:a16="http://schemas.microsoft.com/office/drawing/2014/main" id="{1B06B51A-31C2-DB10-5E20-FFF8F1E97E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34B631-33D5-F17E-0ADA-9E544842A26B}"/>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3832400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22B5A-FD01-F9F1-A5A3-1997824EA6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92D25A-195B-FBE8-5415-466CEE7C7078}"/>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4" name="Footer Placeholder 3">
            <a:extLst>
              <a:ext uri="{FF2B5EF4-FFF2-40B4-BE49-F238E27FC236}">
                <a16:creationId xmlns:a16="http://schemas.microsoft.com/office/drawing/2014/main" id="{89CCDC88-65A5-0A8E-6DB5-46BC912459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4E82A9-6D2E-DB3D-873B-7739C58F740B}"/>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3352594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FBAE14-87AE-8F90-3147-91BF2E1DD8A5}"/>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3" name="Footer Placeholder 2">
            <a:extLst>
              <a:ext uri="{FF2B5EF4-FFF2-40B4-BE49-F238E27FC236}">
                <a16:creationId xmlns:a16="http://schemas.microsoft.com/office/drawing/2014/main" id="{9D93C6C9-60EC-2F2F-B8D8-E620AE7FDFF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156A04-799C-047D-63C9-6E6E193FA638}"/>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3743548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A20CA-1A1A-D475-5A1C-712324052C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771577-3EC2-477F-7EB3-0F7D87885C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B3A13B-4105-567E-B966-78D4084BC3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DDF4C8-699E-94EE-4810-72B505F9DA94}"/>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6" name="Footer Placeholder 5">
            <a:extLst>
              <a:ext uri="{FF2B5EF4-FFF2-40B4-BE49-F238E27FC236}">
                <a16:creationId xmlns:a16="http://schemas.microsoft.com/office/drawing/2014/main" id="{11FA9E12-59AB-3895-08BF-C30D8BEAF3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58D43E-A83E-DCA2-4A91-AABACB864928}"/>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4151746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4BAF2-E885-A791-8435-F1E2FE7E7C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03D0DF0-B060-D680-7296-0E8BDCEE9E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B67889-4D93-9538-621B-F4510AA2BD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F1B760-2B25-F574-A737-ABACE79CDA62}"/>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6" name="Footer Placeholder 5">
            <a:extLst>
              <a:ext uri="{FF2B5EF4-FFF2-40B4-BE49-F238E27FC236}">
                <a16:creationId xmlns:a16="http://schemas.microsoft.com/office/drawing/2014/main" id="{C93EEB4B-1B73-0A6C-CECC-18B83F3733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6449B1-069C-4F85-8ED2-DB14E47FBFA7}"/>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2336779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E1149-B58F-38F1-8D05-8043E5FED9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81EBC9-A85F-5B72-8D28-5B9145BBBD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628C2F-58F1-44C5-C837-691C6B598B1E}"/>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5" name="Footer Placeholder 4">
            <a:extLst>
              <a:ext uri="{FF2B5EF4-FFF2-40B4-BE49-F238E27FC236}">
                <a16:creationId xmlns:a16="http://schemas.microsoft.com/office/drawing/2014/main" id="{C484A371-2CE3-8D45-658A-33DCD72F8E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A65F9A-00BA-6CD6-009A-17593E6076CC}"/>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38859717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E5C19B-A221-8F7C-3279-4E524E42CB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B3B4308-4EF7-818F-C5C9-451F216BE3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F2BE37-6C90-5B0C-1D9B-97A9B349B7F7}"/>
              </a:ext>
            </a:extLst>
          </p:cNvPr>
          <p:cNvSpPr>
            <a:spLocks noGrp="1"/>
          </p:cNvSpPr>
          <p:nvPr>
            <p:ph type="dt" sz="half" idx="10"/>
          </p:nvPr>
        </p:nvSpPr>
        <p:spPr/>
        <p:txBody>
          <a:bodyPr/>
          <a:lstStyle/>
          <a:p>
            <a:fld id="{1D49A9C2-86EF-49CE-9B7B-3A8C0F8BF793}" type="datetimeFigureOut">
              <a:rPr lang="en-GB" smtClean="0"/>
              <a:t>21/10/2024</a:t>
            </a:fld>
            <a:endParaRPr lang="en-GB"/>
          </a:p>
        </p:txBody>
      </p:sp>
      <p:sp>
        <p:nvSpPr>
          <p:cNvPr id="5" name="Footer Placeholder 4">
            <a:extLst>
              <a:ext uri="{FF2B5EF4-FFF2-40B4-BE49-F238E27FC236}">
                <a16:creationId xmlns:a16="http://schemas.microsoft.com/office/drawing/2014/main" id="{8528E2DC-561D-D30C-D7CA-33BE4DC74B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A74848-DE2A-F448-FC60-36EE8C3B5584}"/>
              </a:ext>
            </a:extLst>
          </p:cNvPr>
          <p:cNvSpPr>
            <a:spLocks noGrp="1"/>
          </p:cNvSpPr>
          <p:nvPr>
            <p:ph type="sldNum" sz="quarter" idx="12"/>
          </p:nvPr>
        </p:nvSpPr>
        <p:spPr/>
        <p:txBody>
          <a:bodyPr/>
          <a:lstStyle/>
          <a:p>
            <a:fld id="{3AA67BC8-9FB3-4F84-88E2-B43ECF1DB9C3}" type="slidenum">
              <a:rPr lang="en-GB" smtClean="0"/>
              <a:t>‹#›</a:t>
            </a:fld>
            <a:endParaRPr lang="en-GB"/>
          </a:p>
        </p:txBody>
      </p:sp>
    </p:spTree>
    <p:extLst>
      <p:ext uri="{BB962C8B-B14F-4D97-AF65-F5344CB8AC3E}">
        <p14:creationId xmlns:p14="http://schemas.microsoft.com/office/powerpoint/2010/main" val="1877509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F9D0F3-1B7D-490E-9D2A-6D628ABA98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2FCE60-2354-FC1C-6C38-6FC9215F81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93052-603E-9BCB-37FE-06A16CE896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49A9C2-86EF-49CE-9B7B-3A8C0F8BF793}" type="datetimeFigureOut">
              <a:rPr lang="en-GB" smtClean="0"/>
              <a:t>21/10/2024</a:t>
            </a:fld>
            <a:endParaRPr lang="en-GB"/>
          </a:p>
        </p:txBody>
      </p:sp>
      <p:sp>
        <p:nvSpPr>
          <p:cNvPr id="5" name="Footer Placeholder 4">
            <a:extLst>
              <a:ext uri="{FF2B5EF4-FFF2-40B4-BE49-F238E27FC236}">
                <a16:creationId xmlns:a16="http://schemas.microsoft.com/office/drawing/2014/main" id="{0863FDBC-348C-C779-F6A6-0FFBF9ADAC8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A36DBEC-AEF8-B66F-0B11-E9FF33513C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A67BC8-9FB3-4F84-88E2-B43ECF1DB9C3}" type="slidenum">
              <a:rPr lang="en-GB" smtClean="0"/>
              <a:t>‹#›</a:t>
            </a:fld>
            <a:endParaRPr lang="en-GB"/>
          </a:p>
        </p:txBody>
      </p:sp>
    </p:spTree>
    <p:extLst>
      <p:ext uri="{BB962C8B-B14F-4D97-AF65-F5344CB8AC3E}">
        <p14:creationId xmlns:p14="http://schemas.microsoft.com/office/powerpoint/2010/main" val="4148046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4">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788D36-2C92-ECFA-62D9-1A0C69B10310}"/>
              </a:ext>
            </a:extLst>
          </p:cNvPr>
          <p:cNvSpPr>
            <a:spLocks noGrp="1"/>
          </p:cNvSpPr>
          <p:nvPr>
            <p:ph type="ctrTitle"/>
          </p:nvPr>
        </p:nvSpPr>
        <p:spPr>
          <a:xfrm>
            <a:off x="1255058" y="5563379"/>
            <a:ext cx="9681882" cy="739880"/>
          </a:xfrm>
        </p:spPr>
        <p:txBody>
          <a:bodyPr anchor="b">
            <a:noAutofit/>
          </a:bodyPr>
          <a:lstStyle/>
          <a:p>
            <a:r>
              <a:rPr lang="en-GB" sz="3200" b="1" dirty="0">
                <a:solidFill>
                  <a:schemeClr val="tx1">
                    <a:lumMod val="85000"/>
                    <a:lumOff val="15000"/>
                  </a:schemeClr>
                </a:solidFill>
              </a:rPr>
              <a:t>Rome Transformed: The World of Late Antiquity</a:t>
            </a:r>
            <a:endParaRPr lang="en-GB" sz="3200" dirty="0">
              <a:solidFill>
                <a:schemeClr val="tx1">
                  <a:lumMod val="85000"/>
                  <a:lumOff val="15000"/>
                </a:schemeClr>
              </a:solidFill>
            </a:endParaRPr>
          </a:p>
        </p:txBody>
      </p:sp>
      <p:sp>
        <p:nvSpPr>
          <p:cNvPr id="3" name="Subtitle 2">
            <a:extLst>
              <a:ext uri="{FF2B5EF4-FFF2-40B4-BE49-F238E27FC236}">
                <a16:creationId xmlns:a16="http://schemas.microsoft.com/office/drawing/2014/main" id="{6D9CF4F9-25C0-8CA0-2564-BD45C7E93D64}"/>
              </a:ext>
            </a:extLst>
          </p:cNvPr>
          <p:cNvSpPr>
            <a:spLocks noGrp="1"/>
          </p:cNvSpPr>
          <p:nvPr>
            <p:ph type="subTitle" idx="1"/>
          </p:nvPr>
        </p:nvSpPr>
        <p:spPr>
          <a:xfrm>
            <a:off x="2438399" y="6398066"/>
            <a:ext cx="7315199" cy="365125"/>
          </a:xfrm>
        </p:spPr>
        <p:txBody>
          <a:bodyPr anchor="t">
            <a:normAutofit/>
          </a:bodyPr>
          <a:lstStyle/>
          <a:p>
            <a:r>
              <a:rPr lang="en-GB" sz="1600" b="1" dirty="0">
                <a:solidFill>
                  <a:schemeClr val="tx1">
                    <a:lumMod val="85000"/>
                    <a:lumOff val="15000"/>
                  </a:schemeClr>
                </a:solidFill>
              </a:rPr>
              <a:t>Beyond the Frontiers (HPAH5079/6079)</a:t>
            </a:r>
          </a:p>
        </p:txBody>
      </p:sp>
      <p:pic>
        <p:nvPicPr>
          <p:cNvPr id="6" name="Picture 5" descr="Map&#10;&#10;Description automatically generated">
            <a:extLst>
              <a:ext uri="{FF2B5EF4-FFF2-40B4-BE49-F238E27FC236}">
                <a16:creationId xmlns:a16="http://schemas.microsoft.com/office/drawing/2014/main" id="{E026524C-7DD8-D4BD-0E35-0E0DB2533A8D}"/>
              </a:ext>
            </a:extLst>
          </p:cNvPr>
          <p:cNvPicPr>
            <a:picLocks noChangeAspect="1"/>
          </p:cNvPicPr>
          <p:nvPr/>
        </p:nvPicPr>
        <p:blipFill rotWithShape="1">
          <a:blip r:embed="rId2"/>
          <a:srcRect t="12451" b="13269"/>
          <a:stretch/>
        </p:blipFill>
        <p:spPr>
          <a:xfrm>
            <a:off x="20" y="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2712168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6974E3-4C97-8EC3-F5BC-205D7BDFBF6D}"/>
              </a:ext>
            </a:extLst>
          </p:cNvPr>
          <p:cNvSpPr>
            <a:spLocks noGrp="1"/>
          </p:cNvSpPr>
          <p:nvPr>
            <p:ph type="title"/>
          </p:nvPr>
        </p:nvSpPr>
        <p:spPr>
          <a:xfrm>
            <a:off x="572493" y="238539"/>
            <a:ext cx="11018520" cy="1434415"/>
          </a:xfrm>
        </p:spPr>
        <p:txBody>
          <a:bodyPr anchor="b">
            <a:normAutofit/>
          </a:bodyPr>
          <a:lstStyle/>
          <a:p>
            <a:r>
              <a:rPr lang="en-GB" sz="5400" b="1" dirty="0"/>
              <a:t>Traditional narratives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3D23E8-ACE4-E2F7-907A-73D1BE8913CC}"/>
              </a:ext>
            </a:extLst>
          </p:cNvPr>
          <p:cNvSpPr>
            <a:spLocks noGrp="1"/>
          </p:cNvSpPr>
          <p:nvPr>
            <p:ph idx="1"/>
          </p:nvPr>
        </p:nvSpPr>
        <p:spPr>
          <a:xfrm>
            <a:off x="207034" y="1929781"/>
            <a:ext cx="7334669" cy="4891643"/>
          </a:xfrm>
        </p:spPr>
        <p:txBody>
          <a:bodyPr anchor="t">
            <a:normAutofit fontScale="92500"/>
          </a:bodyPr>
          <a:lstStyle/>
          <a:p>
            <a:r>
              <a:rPr lang="en-GB" dirty="0"/>
              <a:t>Emphasis on “barbarian” invasions common in earlier scholarship – Mediterranean as the centre</a:t>
            </a:r>
            <a:r>
              <a:rPr lang="en-GB" sz="3200" dirty="0"/>
              <a:t>. </a:t>
            </a:r>
          </a:p>
          <a:p>
            <a:endParaRPr lang="en-GB" sz="200" dirty="0"/>
          </a:p>
          <a:p>
            <a:r>
              <a:rPr lang="en-GB" dirty="0"/>
              <a:t>Better to view Roman and Sassanian worlds as part of a series of interlocking regions across Afro-Eurasia.</a:t>
            </a:r>
          </a:p>
          <a:p>
            <a:endParaRPr lang="en-GB" sz="200" dirty="0"/>
          </a:p>
          <a:p>
            <a:r>
              <a:rPr lang="en-GB" dirty="0"/>
              <a:t>Challenge of gaining a more varied perspective:</a:t>
            </a:r>
          </a:p>
          <a:p>
            <a:pPr lvl="1"/>
            <a:r>
              <a:rPr lang="en-GB" sz="2800" dirty="0"/>
              <a:t>Limitations of our source material and need to examine a wider array of literature (Syriac, Chinese, etc.) </a:t>
            </a:r>
          </a:p>
          <a:p>
            <a:pPr lvl="1"/>
            <a:r>
              <a:rPr lang="en-GB" sz="2800" dirty="0"/>
              <a:t>How much can one say about (ethnic) identity from material culture alone?  </a:t>
            </a:r>
          </a:p>
          <a:p>
            <a:endParaRPr lang="en-GB" sz="1700" dirty="0"/>
          </a:p>
        </p:txBody>
      </p:sp>
      <p:pic>
        <p:nvPicPr>
          <p:cNvPr id="4" name="Picture 3" descr="A painting of a person riding a horse with a group of people around him&#10;&#10;Description automatically generated with low confidence">
            <a:extLst>
              <a:ext uri="{FF2B5EF4-FFF2-40B4-BE49-F238E27FC236}">
                <a16:creationId xmlns:a16="http://schemas.microsoft.com/office/drawing/2014/main" id="{CBCAFA73-C2C1-CA12-AFC4-16052B2646D1}"/>
              </a:ext>
            </a:extLst>
          </p:cNvPr>
          <p:cNvPicPr>
            <a:picLocks noChangeAspect="1"/>
          </p:cNvPicPr>
          <p:nvPr/>
        </p:nvPicPr>
        <p:blipFill rotWithShape="1">
          <a:blip r:embed="rId2"/>
          <a:srcRect l="9830" r="25905"/>
          <a:stretch/>
        </p:blipFill>
        <p:spPr>
          <a:xfrm>
            <a:off x="7675658" y="2093976"/>
            <a:ext cx="3941064" cy="4096512"/>
          </a:xfrm>
          <a:prstGeom prst="rect">
            <a:avLst/>
          </a:prstGeom>
        </p:spPr>
      </p:pic>
    </p:spTree>
    <p:extLst>
      <p:ext uri="{BB962C8B-B14F-4D97-AF65-F5344CB8AC3E}">
        <p14:creationId xmlns:p14="http://schemas.microsoft.com/office/powerpoint/2010/main" val="909852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barn(inVertical)">
                                      <p:cBhvr>
                                        <p:cTn id="13" dur="500"/>
                                        <p:tgtEl>
                                          <p:spTgt spid="3">
                                            <p:txEl>
                                              <p:pRg st="4" end="4"/>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barn(inVertical)">
                                      <p:cBhvr>
                                        <p:cTn id="16" dur="500"/>
                                        <p:tgtEl>
                                          <p:spTgt spid="3">
                                            <p:txEl>
                                              <p:pRg st="5" end="5"/>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barn(inVertical)">
                                      <p:cBhvr>
                                        <p:cTn id="19"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E2CFBC99-FB8F-41F7-A81D-A5288D688D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ap of a city&#10;&#10;Description automatically generated with low confidence">
            <a:extLst>
              <a:ext uri="{FF2B5EF4-FFF2-40B4-BE49-F238E27FC236}">
                <a16:creationId xmlns:a16="http://schemas.microsoft.com/office/drawing/2014/main" id="{445AB8BB-0821-6E3B-33EB-5D307CFAB4EF}"/>
              </a:ext>
            </a:extLst>
          </p:cNvPr>
          <p:cNvPicPr>
            <a:picLocks noChangeAspect="1"/>
          </p:cNvPicPr>
          <p:nvPr/>
        </p:nvPicPr>
        <p:blipFill rotWithShape="1">
          <a:blip r:embed="rId2"/>
          <a:srcRect r="25"/>
          <a:stretch/>
        </p:blipFill>
        <p:spPr>
          <a:xfrm>
            <a:off x="20" y="10"/>
            <a:ext cx="12188932" cy="6857990"/>
          </a:xfrm>
          <a:prstGeom prst="rect">
            <a:avLst/>
          </a:prstGeom>
        </p:spPr>
      </p:pic>
      <p:sp>
        <p:nvSpPr>
          <p:cNvPr id="11" name="Freeform: Shape 10">
            <a:extLst>
              <a:ext uri="{FF2B5EF4-FFF2-40B4-BE49-F238E27FC236}">
                <a16:creationId xmlns:a16="http://schemas.microsoft.com/office/drawing/2014/main" id="{A435A76B-D478-4F38-9D76-040E49ADC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0138" y="2758601"/>
            <a:ext cx="7832767" cy="4099399"/>
          </a:xfrm>
          <a:custGeom>
            <a:avLst/>
            <a:gdLst>
              <a:gd name="connsiteX0" fmla="*/ 4436398 w 7832767"/>
              <a:gd name="connsiteY0" fmla="*/ 580 h 4099399"/>
              <a:gd name="connsiteX1" fmla="*/ 5062070 w 7832767"/>
              <a:gd name="connsiteY1" fmla="*/ 20166 h 4099399"/>
              <a:gd name="connsiteX2" fmla="*/ 6429770 w 7832767"/>
              <a:gd name="connsiteY2" fmla="*/ 44716 h 4099399"/>
              <a:gd name="connsiteX3" fmla="*/ 7261927 w 7832767"/>
              <a:gd name="connsiteY3" fmla="*/ 147922 h 4099399"/>
              <a:gd name="connsiteX4" fmla="*/ 7370574 w 7832767"/>
              <a:gd name="connsiteY4" fmla="*/ 185497 h 4099399"/>
              <a:gd name="connsiteX5" fmla="*/ 7342690 w 7832767"/>
              <a:gd name="connsiteY5" fmla="*/ 262652 h 4099399"/>
              <a:gd name="connsiteX6" fmla="*/ 7154722 w 7832767"/>
              <a:gd name="connsiteY6" fmla="*/ 283192 h 4099399"/>
              <a:gd name="connsiteX7" fmla="*/ 7257600 w 7832767"/>
              <a:gd name="connsiteY7" fmla="*/ 340809 h 4099399"/>
              <a:gd name="connsiteX8" fmla="*/ 7031654 w 7832767"/>
              <a:gd name="connsiteY8" fmla="*/ 384897 h 4099399"/>
              <a:gd name="connsiteX9" fmla="*/ 7061460 w 7832767"/>
              <a:gd name="connsiteY9" fmla="*/ 415459 h 4099399"/>
              <a:gd name="connsiteX10" fmla="*/ 7091746 w 7832767"/>
              <a:gd name="connsiteY10" fmla="*/ 444516 h 4099399"/>
              <a:gd name="connsiteX11" fmla="*/ 6661966 w 7832767"/>
              <a:gd name="connsiteY11" fmla="*/ 519166 h 4099399"/>
              <a:gd name="connsiteX12" fmla="*/ 7169625 w 7832767"/>
              <a:gd name="connsiteY12" fmla="*/ 655940 h 4099399"/>
              <a:gd name="connsiteX13" fmla="*/ 7077324 w 7832767"/>
              <a:gd name="connsiteY13" fmla="*/ 729587 h 4099399"/>
              <a:gd name="connsiteX14" fmla="*/ 7370574 w 7832767"/>
              <a:gd name="connsiteY14" fmla="*/ 845819 h 4099399"/>
              <a:gd name="connsiteX15" fmla="*/ 7608539 w 7832767"/>
              <a:gd name="connsiteY15" fmla="*/ 990610 h 4099399"/>
              <a:gd name="connsiteX16" fmla="*/ 7742185 w 7832767"/>
              <a:gd name="connsiteY16" fmla="*/ 1180991 h 4099399"/>
              <a:gd name="connsiteX17" fmla="*/ 7789296 w 7832767"/>
              <a:gd name="connsiteY17" fmla="*/ 1266161 h 4099399"/>
              <a:gd name="connsiteX18" fmla="*/ 7831602 w 7832767"/>
              <a:gd name="connsiteY18" fmla="*/ 1355841 h 4099399"/>
              <a:gd name="connsiteX19" fmla="*/ 7758529 w 7832767"/>
              <a:gd name="connsiteY19" fmla="*/ 1445019 h 4099399"/>
              <a:gd name="connsiteX20" fmla="*/ 7710936 w 7832767"/>
              <a:gd name="connsiteY20" fmla="*/ 1553237 h 4099399"/>
              <a:gd name="connsiteX21" fmla="*/ 7754684 w 7832767"/>
              <a:gd name="connsiteY21" fmla="*/ 1616863 h 4099399"/>
              <a:gd name="connsiteX22" fmla="*/ 7755645 w 7832767"/>
              <a:gd name="connsiteY22" fmla="*/ 1759148 h 4099399"/>
              <a:gd name="connsiteX23" fmla="*/ 7725360 w 7832767"/>
              <a:gd name="connsiteY23" fmla="*/ 1826283 h 4099399"/>
              <a:gd name="connsiteX24" fmla="*/ 7633056 w 7832767"/>
              <a:gd name="connsiteY24" fmla="*/ 1972074 h 4099399"/>
              <a:gd name="connsiteX25" fmla="*/ 7554696 w 7832767"/>
              <a:gd name="connsiteY25" fmla="*/ 2004640 h 4099399"/>
              <a:gd name="connsiteX26" fmla="*/ 7562870 w 7832767"/>
              <a:gd name="connsiteY26" fmla="*/ 2592817 h 4099399"/>
              <a:gd name="connsiteX27" fmla="*/ 7620078 w 7832767"/>
              <a:gd name="connsiteY27" fmla="*/ 2877387 h 4099399"/>
              <a:gd name="connsiteX28" fmla="*/ 7579695 w 7832767"/>
              <a:gd name="connsiteY28" fmla="*/ 3198029 h 4099399"/>
              <a:gd name="connsiteX29" fmla="*/ 7713340 w 7832767"/>
              <a:gd name="connsiteY29" fmla="*/ 3435003 h 4099399"/>
              <a:gd name="connsiteX30" fmla="*/ 7658054 w 7832767"/>
              <a:gd name="connsiteY30" fmla="*/ 3526187 h 4099399"/>
              <a:gd name="connsiteX31" fmla="*/ 7813815 w 7832767"/>
              <a:gd name="connsiteY31" fmla="*/ 3628391 h 4099399"/>
              <a:gd name="connsiteX32" fmla="*/ 7669112 w 7832767"/>
              <a:gd name="connsiteY32" fmla="*/ 3773681 h 4099399"/>
              <a:gd name="connsiteX33" fmla="*/ 7429704 w 7832767"/>
              <a:gd name="connsiteY33" fmla="*/ 4001137 h 4099399"/>
              <a:gd name="connsiteX34" fmla="*/ 7417475 w 7832767"/>
              <a:gd name="connsiteY34" fmla="*/ 4099399 h 4099399"/>
              <a:gd name="connsiteX35" fmla="*/ 180606 w 7832767"/>
              <a:gd name="connsiteY35" fmla="*/ 4099399 h 4099399"/>
              <a:gd name="connsiteX36" fmla="*/ 164649 w 7832767"/>
              <a:gd name="connsiteY36" fmla="*/ 4093760 h 4099399"/>
              <a:gd name="connsiteX37" fmla="*/ 160465 w 7832767"/>
              <a:gd name="connsiteY37" fmla="*/ 4076287 h 4099399"/>
              <a:gd name="connsiteX38" fmla="*/ 549383 w 7832767"/>
              <a:gd name="connsiteY38" fmla="*/ 3827790 h 4099399"/>
              <a:gd name="connsiteX39" fmla="*/ 756100 w 7832767"/>
              <a:gd name="connsiteY39" fmla="*/ 3722078 h 4099399"/>
              <a:gd name="connsiteX40" fmla="*/ 415738 w 7832767"/>
              <a:gd name="connsiteY40" fmla="*/ 3746126 h 4099399"/>
              <a:gd name="connsiteX41" fmla="*/ 671971 w 7832767"/>
              <a:gd name="connsiteY41" fmla="*/ 3563762 h 4099399"/>
              <a:gd name="connsiteX42" fmla="*/ 619570 w 7832767"/>
              <a:gd name="connsiteY42" fmla="*/ 3530194 h 4099399"/>
              <a:gd name="connsiteX43" fmla="*/ 523422 w 7832767"/>
              <a:gd name="connsiteY43" fmla="*/ 3507649 h 4099399"/>
              <a:gd name="connsiteX44" fmla="*/ 957048 w 7832767"/>
              <a:gd name="connsiteY44" fmla="*/ 3392918 h 4099399"/>
              <a:gd name="connsiteX45" fmla="*/ 835904 w 7832767"/>
              <a:gd name="connsiteY45" fmla="*/ 3231596 h 4099399"/>
              <a:gd name="connsiteX46" fmla="*/ 930608 w 7832767"/>
              <a:gd name="connsiteY46" fmla="*/ 3195022 h 4099399"/>
              <a:gd name="connsiteX47" fmla="*/ 817153 w 7832767"/>
              <a:gd name="connsiteY47" fmla="*/ 3190514 h 4099399"/>
              <a:gd name="connsiteX48" fmla="*/ 727736 w 7832767"/>
              <a:gd name="connsiteY48" fmla="*/ 3191015 h 4099399"/>
              <a:gd name="connsiteX49" fmla="*/ 567170 w 7832767"/>
              <a:gd name="connsiteY49" fmla="*/ 3150434 h 4099399"/>
              <a:gd name="connsiteX50" fmla="*/ 2784 w 7832767"/>
              <a:gd name="connsiteY50" fmla="*/ 3218569 h 4099399"/>
              <a:gd name="connsiteX51" fmla="*/ 122006 w 7832767"/>
              <a:gd name="connsiteY51" fmla="*/ 3122877 h 4099399"/>
              <a:gd name="connsiteX52" fmla="*/ 264786 w 7832767"/>
              <a:gd name="connsiteY52" fmla="*/ 3068269 h 4099399"/>
              <a:gd name="connsiteX53" fmla="*/ 72009 w 7832767"/>
              <a:gd name="connsiteY53" fmla="*/ 3039210 h 4099399"/>
              <a:gd name="connsiteX54" fmla="*/ 459485 w 7832767"/>
              <a:gd name="connsiteY54" fmla="*/ 2948028 h 4099399"/>
              <a:gd name="connsiteX55" fmla="*/ 365260 w 7832767"/>
              <a:gd name="connsiteY55" fmla="*/ 2866364 h 4099399"/>
              <a:gd name="connsiteX56" fmla="*/ 607071 w 7832767"/>
              <a:gd name="connsiteY56" fmla="*/ 2498127 h 4099399"/>
              <a:gd name="connsiteX57" fmla="*/ 1090213 w 7832767"/>
              <a:gd name="connsiteY57" fmla="*/ 2289209 h 4099399"/>
              <a:gd name="connsiteX58" fmla="*/ 1337313 w 7832767"/>
              <a:gd name="connsiteY58" fmla="*/ 2272676 h 4099399"/>
              <a:gd name="connsiteX59" fmla="*/ 1268086 w 7832767"/>
              <a:gd name="connsiteY59" fmla="*/ 2205541 h 4099399"/>
              <a:gd name="connsiteX60" fmla="*/ 1449324 w 7832767"/>
              <a:gd name="connsiteY60" fmla="*/ 1827285 h 4099399"/>
              <a:gd name="connsiteX61" fmla="*/ 1255107 w 7832767"/>
              <a:gd name="connsiteY61" fmla="*/ 1849829 h 4099399"/>
              <a:gd name="connsiteX62" fmla="*/ 259497 w 7832767"/>
              <a:gd name="connsiteY62" fmla="*/ 1865862 h 4099399"/>
              <a:gd name="connsiteX63" fmla="*/ 160947 w 7832767"/>
              <a:gd name="connsiteY63" fmla="*/ 1851332 h 4099399"/>
              <a:gd name="connsiteX64" fmla="*/ 845998 w 7832767"/>
              <a:gd name="connsiteY64" fmla="*/ 1661453 h 4099399"/>
              <a:gd name="connsiteX65" fmla="*/ 575343 w 7832767"/>
              <a:gd name="connsiteY65" fmla="*/ 1610350 h 4099399"/>
              <a:gd name="connsiteX66" fmla="*/ 512846 w 7832767"/>
              <a:gd name="connsiteY66" fmla="*/ 1589809 h 4099399"/>
              <a:gd name="connsiteX67" fmla="*/ 570054 w 7832767"/>
              <a:gd name="connsiteY67" fmla="*/ 1536702 h 4099399"/>
              <a:gd name="connsiteX68" fmla="*/ 714276 w 7832767"/>
              <a:gd name="connsiteY68" fmla="*/ 1483095 h 4099399"/>
              <a:gd name="connsiteX69" fmla="*/ 321033 w 7832767"/>
              <a:gd name="connsiteY69" fmla="*/ 1560250 h 4099399"/>
              <a:gd name="connsiteX70" fmla="*/ 348915 w 7832767"/>
              <a:gd name="connsiteY70" fmla="*/ 1478587 h 4099399"/>
              <a:gd name="connsiteX71" fmla="*/ 309975 w 7832767"/>
              <a:gd name="connsiteY71" fmla="*/ 1404938 h 4099399"/>
              <a:gd name="connsiteX72" fmla="*/ 531595 w 7832767"/>
              <a:gd name="connsiteY72" fmla="*/ 1310249 h 4099399"/>
              <a:gd name="connsiteX73" fmla="*/ 840230 w 7832767"/>
              <a:gd name="connsiteY73" fmla="*/ 1125380 h 4099399"/>
              <a:gd name="connsiteX74" fmla="*/ 1149825 w 7832767"/>
              <a:gd name="connsiteY74" fmla="*/ 1007142 h 4099399"/>
              <a:gd name="connsiteX75" fmla="*/ 1405096 w 7832767"/>
              <a:gd name="connsiteY75" fmla="*/ 901932 h 4099399"/>
              <a:gd name="connsiteX76" fmla="*/ 1167613 w 7832767"/>
              <a:gd name="connsiteY76" fmla="*/ 918465 h 4099399"/>
              <a:gd name="connsiteX77" fmla="*/ 1563740 w 7832767"/>
              <a:gd name="connsiteY77" fmla="*/ 752632 h 4099399"/>
              <a:gd name="connsiteX78" fmla="*/ 1623833 w 7832767"/>
              <a:gd name="connsiteY78" fmla="*/ 742112 h 4099399"/>
              <a:gd name="connsiteX79" fmla="*/ 2259848 w 7832767"/>
              <a:gd name="connsiteY79" fmla="*/ 624877 h 4099399"/>
              <a:gd name="connsiteX80" fmla="*/ 2382917 w 7832767"/>
              <a:gd name="connsiteY80" fmla="*/ 566761 h 4099399"/>
              <a:gd name="connsiteX81" fmla="*/ 2241099 w 7832767"/>
              <a:gd name="connsiteY81" fmla="*/ 554235 h 4099399"/>
              <a:gd name="connsiteX82" fmla="*/ 1768535 w 7832767"/>
              <a:gd name="connsiteY82" fmla="*/ 588806 h 4099399"/>
              <a:gd name="connsiteX83" fmla="*/ 2089668 w 7832767"/>
              <a:gd name="connsiteY83" fmla="*/ 516159 h 4099399"/>
              <a:gd name="connsiteX84" fmla="*/ 1739690 w 7832767"/>
              <a:gd name="connsiteY84" fmla="*/ 493614 h 4099399"/>
              <a:gd name="connsiteX85" fmla="*/ 1657003 w 7832767"/>
              <a:gd name="connsiteY85" fmla="*/ 436500 h 4099399"/>
              <a:gd name="connsiteX86" fmla="*/ 1716134 w 7832767"/>
              <a:gd name="connsiteY86" fmla="*/ 380889 h 4099399"/>
              <a:gd name="connsiteX87" fmla="*/ 1931986 w 7832767"/>
              <a:gd name="connsiteY87" fmla="*/ 319766 h 4099399"/>
              <a:gd name="connsiteX88" fmla="*/ 2152163 w 7832767"/>
              <a:gd name="connsiteY88" fmla="*/ 230087 h 4099399"/>
              <a:gd name="connsiteX89" fmla="*/ 2858367 w 7832767"/>
              <a:gd name="connsiteY89" fmla="*/ 102831 h 4099399"/>
              <a:gd name="connsiteX90" fmla="*/ 3327568 w 7832767"/>
              <a:gd name="connsiteY90" fmla="*/ 61248 h 4099399"/>
              <a:gd name="connsiteX91" fmla="*/ 4227028 w 7832767"/>
              <a:gd name="connsiteY91" fmla="*/ 1129 h 4099399"/>
              <a:gd name="connsiteX92" fmla="*/ 4436398 w 7832767"/>
              <a:gd name="connsiteY92" fmla="*/ 580 h 409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7832767" h="4099399">
                <a:moveTo>
                  <a:pt x="4436398" y="580"/>
                </a:moveTo>
                <a:cubicBezTo>
                  <a:pt x="4645360" y="3164"/>
                  <a:pt x="4853309" y="13778"/>
                  <a:pt x="5062070" y="20166"/>
                </a:cubicBezTo>
                <a:cubicBezTo>
                  <a:pt x="5516848" y="34696"/>
                  <a:pt x="5974030" y="34194"/>
                  <a:pt x="6429770" y="44716"/>
                </a:cubicBezTo>
                <a:cubicBezTo>
                  <a:pt x="6713886" y="51228"/>
                  <a:pt x="6994637" y="74776"/>
                  <a:pt x="7261927" y="147922"/>
                </a:cubicBezTo>
                <a:cubicBezTo>
                  <a:pt x="7299424" y="158443"/>
                  <a:pt x="7341729" y="160448"/>
                  <a:pt x="7370574" y="185497"/>
                </a:cubicBezTo>
                <a:cubicBezTo>
                  <a:pt x="7402784" y="213553"/>
                  <a:pt x="7389804" y="254635"/>
                  <a:pt x="7342690" y="262652"/>
                </a:cubicBezTo>
                <a:cubicBezTo>
                  <a:pt x="7282599" y="273173"/>
                  <a:pt x="7221066" y="276179"/>
                  <a:pt x="7154722" y="283192"/>
                </a:cubicBezTo>
                <a:cubicBezTo>
                  <a:pt x="7180202" y="321770"/>
                  <a:pt x="7241736" y="292713"/>
                  <a:pt x="7257600" y="340809"/>
                </a:cubicBezTo>
                <a:cubicBezTo>
                  <a:pt x="7186452" y="373874"/>
                  <a:pt x="7100400" y="352331"/>
                  <a:pt x="7031654" y="384897"/>
                </a:cubicBezTo>
                <a:cubicBezTo>
                  <a:pt x="7033577" y="407441"/>
                  <a:pt x="7048960" y="409446"/>
                  <a:pt x="7061460" y="415459"/>
                </a:cubicBezTo>
                <a:cubicBezTo>
                  <a:pt x="7073960" y="420968"/>
                  <a:pt x="7105206" y="412953"/>
                  <a:pt x="7091746" y="444516"/>
                </a:cubicBezTo>
                <a:cubicBezTo>
                  <a:pt x="6948967" y="463553"/>
                  <a:pt x="6812438" y="528183"/>
                  <a:pt x="6661966" y="519166"/>
                </a:cubicBezTo>
                <a:cubicBezTo>
                  <a:pt x="6848013" y="536700"/>
                  <a:pt x="7005214" y="608344"/>
                  <a:pt x="7169625" y="655940"/>
                </a:cubicBezTo>
                <a:cubicBezTo>
                  <a:pt x="7162896" y="712052"/>
                  <a:pt x="7096554" y="689507"/>
                  <a:pt x="7077324" y="729587"/>
                </a:cubicBezTo>
                <a:cubicBezTo>
                  <a:pt x="7182606" y="757642"/>
                  <a:pt x="7283560" y="790709"/>
                  <a:pt x="7370574" y="845819"/>
                </a:cubicBezTo>
                <a:cubicBezTo>
                  <a:pt x="7448935" y="895418"/>
                  <a:pt x="7523448" y="950028"/>
                  <a:pt x="7608539" y="990610"/>
                </a:cubicBezTo>
                <a:cubicBezTo>
                  <a:pt x="7697957" y="1033195"/>
                  <a:pt x="7752280" y="1087804"/>
                  <a:pt x="7742185" y="1180991"/>
                </a:cubicBezTo>
                <a:cubicBezTo>
                  <a:pt x="7737858" y="1219067"/>
                  <a:pt x="7749396" y="1251131"/>
                  <a:pt x="7789296" y="1266161"/>
                </a:cubicBezTo>
                <a:cubicBezTo>
                  <a:pt x="7838813" y="1284698"/>
                  <a:pt x="7833526" y="1312754"/>
                  <a:pt x="7831602" y="1355841"/>
                </a:cubicBezTo>
                <a:cubicBezTo>
                  <a:pt x="7828717" y="1407443"/>
                  <a:pt x="7803238" y="1427485"/>
                  <a:pt x="7758529" y="1445019"/>
                </a:cubicBezTo>
                <a:cubicBezTo>
                  <a:pt x="7694591" y="1469568"/>
                  <a:pt x="7694110" y="1507644"/>
                  <a:pt x="7710936" y="1553237"/>
                </a:cubicBezTo>
                <a:cubicBezTo>
                  <a:pt x="7720072" y="1578286"/>
                  <a:pt x="7734012" y="1598327"/>
                  <a:pt x="7754684" y="1616863"/>
                </a:cubicBezTo>
                <a:cubicBezTo>
                  <a:pt x="7826314" y="1681493"/>
                  <a:pt x="7825833" y="1682494"/>
                  <a:pt x="7755645" y="1759148"/>
                </a:cubicBezTo>
                <a:cubicBezTo>
                  <a:pt x="7736896" y="1779688"/>
                  <a:pt x="7716704" y="1793216"/>
                  <a:pt x="7725360" y="1826283"/>
                </a:cubicBezTo>
                <a:cubicBezTo>
                  <a:pt x="7754684" y="1936002"/>
                  <a:pt x="7750838" y="1936002"/>
                  <a:pt x="7633056" y="1972074"/>
                </a:cubicBezTo>
                <a:cubicBezTo>
                  <a:pt x="7606135" y="1980591"/>
                  <a:pt x="7570080" y="1973076"/>
                  <a:pt x="7554696" y="2004640"/>
                </a:cubicBezTo>
                <a:cubicBezTo>
                  <a:pt x="7564311" y="2027686"/>
                  <a:pt x="7541716" y="2583799"/>
                  <a:pt x="7562870" y="2592817"/>
                </a:cubicBezTo>
                <a:cubicBezTo>
                  <a:pt x="7728244" y="2663458"/>
                  <a:pt x="7748914" y="2746625"/>
                  <a:pt x="7620078" y="2877387"/>
                </a:cubicBezTo>
                <a:cubicBezTo>
                  <a:pt x="7533544" y="2965063"/>
                  <a:pt x="7543639" y="3108349"/>
                  <a:pt x="7579695" y="3198029"/>
                </a:cubicBezTo>
                <a:cubicBezTo>
                  <a:pt x="7715743" y="3237608"/>
                  <a:pt x="7685939" y="3342818"/>
                  <a:pt x="7713340" y="3435003"/>
                </a:cubicBezTo>
                <a:cubicBezTo>
                  <a:pt x="7733531" y="3504142"/>
                  <a:pt x="7654210" y="3494623"/>
                  <a:pt x="7658054" y="3526187"/>
                </a:cubicBezTo>
                <a:cubicBezTo>
                  <a:pt x="7708052" y="3564262"/>
                  <a:pt x="7774874" y="3576287"/>
                  <a:pt x="7813815" y="3628391"/>
                </a:cubicBezTo>
                <a:cubicBezTo>
                  <a:pt x="7743627" y="3666467"/>
                  <a:pt x="7708052" y="3720074"/>
                  <a:pt x="7669112" y="3773681"/>
                </a:cubicBezTo>
                <a:cubicBezTo>
                  <a:pt x="7606135" y="3860855"/>
                  <a:pt x="7520564" y="3934503"/>
                  <a:pt x="7429704" y="4001137"/>
                </a:cubicBezTo>
                <a:lnTo>
                  <a:pt x="7417475" y="4099399"/>
                </a:lnTo>
                <a:lnTo>
                  <a:pt x="180606" y="4099399"/>
                </a:lnTo>
                <a:lnTo>
                  <a:pt x="164649" y="4093760"/>
                </a:lnTo>
                <a:cubicBezTo>
                  <a:pt x="148507" y="4086464"/>
                  <a:pt x="145082" y="4080295"/>
                  <a:pt x="160465" y="4076287"/>
                </a:cubicBezTo>
                <a:cubicBezTo>
                  <a:pt x="230173" y="4057751"/>
                  <a:pt x="478714" y="3837810"/>
                  <a:pt x="549383" y="3827790"/>
                </a:cubicBezTo>
                <a:cubicBezTo>
                  <a:pt x="631589" y="3816267"/>
                  <a:pt x="647934" y="3800736"/>
                  <a:pt x="756100" y="3722078"/>
                </a:cubicBezTo>
                <a:cubicBezTo>
                  <a:pt x="827251" y="3670474"/>
                  <a:pt x="531115" y="3782698"/>
                  <a:pt x="415738" y="3746126"/>
                </a:cubicBezTo>
                <a:cubicBezTo>
                  <a:pt x="373433" y="3732598"/>
                  <a:pt x="671971" y="3589813"/>
                  <a:pt x="671971" y="3563762"/>
                </a:cubicBezTo>
                <a:cubicBezTo>
                  <a:pt x="671971" y="3536206"/>
                  <a:pt x="645049" y="3530194"/>
                  <a:pt x="619570" y="3530194"/>
                </a:cubicBezTo>
                <a:cubicBezTo>
                  <a:pt x="562844" y="3530194"/>
                  <a:pt x="580151" y="3506145"/>
                  <a:pt x="523422" y="3507649"/>
                </a:cubicBezTo>
                <a:cubicBezTo>
                  <a:pt x="689758" y="3438010"/>
                  <a:pt x="792637" y="3456547"/>
                  <a:pt x="957048" y="3392918"/>
                </a:cubicBezTo>
                <a:cubicBezTo>
                  <a:pt x="1037333" y="3361856"/>
                  <a:pt x="753217" y="3258649"/>
                  <a:pt x="835904" y="3231596"/>
                </a:cubicBezTo>
                <a:cubicBezTo>
                  <a:pt x="867151" y="3221074"/>
                  <a:pt x="908974" y="3232097"/>
                  <a:pt x="930608" y="3195022"/>
                </a:cubicBezTo>
                <a:cubicBezTo>
                  <a:pt x="896476" y="3165464"/>
                  <a:pt x="851286" y="3178490"/>
                  <a:pt x="817153" y="3190514"/>
                </a:cubicBezTo>
                <a:cubicBezTo>
                  <a:pt x="730141" y="3221576"/>
                  <a:pt x="736391" y="3214062"/>
                  <a:pt x="727736" y="3191015"/>
                </a:cubicBezTo>
                <a:cubicBezTo>
                  <a:pt x="699374" y="3112357"/>
                  <a:pt x="629186" y="3137408"/>
                  <a:pt x="567170" y="3150434"/>
                </a:cubicBezTo>
                <a:cubicBezTo>
                  <a:pt x="379682" y="3189512"/>
                  <a:pt x="189791" y="3178490"/>
                  <a:pt x="2784" y="3218569"/>
                </a:cubicBezTo>
                <a:cubicBezTo>
                  <a:pt x="-17406" y="3223079"/>
                  <a:pt x="77299" y="3133400"/>
                  <a:pt x="122006" y="3122877"/>
                </a:cubicBezTo>
                <a:cubicBezTo>
                  <a:pt x="170561" y="3111856"/>
                  <a:pt x="230173" y="3119872"/>
                  <a:pt x="264786" y="3068269"/>
                </a:cubicBezTo>
                <a:cubicBezTo>
                  <a:pt x="203252" y="3055243"/>
                  <a:pt x="133065" y="3080292"/>
                  <a:pt x="72009" y="3039210"/>
                </a:cubicBezTo>
                <a:cubicBezTo>
                  <a:pt x="207578" y="2982597"/>
                  <a:pt x="342665" y="2984601"/>
                  <a:pt x="459485" y="2948028"/>
                </a:cubicBezTo>
                <a:cubicBezTo>
                  <a:pt x="470061" y="2880393"/>
                  <a:pt x="393143" y="2904941"/>
                  <a:pt x="365260" y="2866364"/>
                </a:cubicBezTo>
                <a:cubicBezTo>
                  <a:pt x="1245010" y="2800232"/>
                  <a:pt x="753697" y="2604840"/>
                  <a:pt x="607071" y="2498127"/>
                </a:cubicBezTo>
                <a:cubicBezTo>
                  <a:pt x="558036" y="2462556"/>
                  <a:pt x="1073387" y="2293717"/>
                  <a:pt x="1090213" y="2289209"/>
                </a:cubicBezTo>
                <a:cubicBezTo>
                  <a:pt x="1132999" y="2278688"/>
                  <a:pt x="1302700" y="2286203"/>
                  <a:pt x="1337313" y="2272676"/>
                </a:cubicBezTo>
                <a:cubicBezTo>
                  <a:pt x="1381541" y="2255643"/>
                  <a:pt x="1235395" y="2226083"/>
                  <a:pt x="1268086" y="2205541"/>
                </a:cubicBezTo>
                <a:cubicBezTo>
                  <a:pt x="1497398" y="2060752"/>
                  <a:pt x="1513743" y="1842815"/>
                  <a:pt x="1449324" y="1827285"/>
                </a:cubicBezTo>
                <a:cubicBezTo>
                  <a:pt x="1382502" y="1811252"/>
                  <a:pt x="1317121" y="1823778"/>
                  <a:pt x="1255107" y="1849829"/>
                </a:cubicBezTo>
                <a:cubicBezTo>
                  <a:pt x="1154152" y="1892415"/>
                  <a:pt x="455158" y="1831793"/>
                  <a:pt x="259497" y="1865862"/>
                </a:cubicBezTo>
                <a:cubicBezTo>
                  <a:pt x="229691" y="1870872"/>
                  <a:pt x="189311" y="1893417"/>
                  <a:pt x="160947" y="1851332"/>
                </a:cubicBezTo>
                <a:cubicBezTo>
                  <a:pt x="362377" y="1715060"/>
                  <a:pt x="621013" y="1754138"/>
                  <a:pt x="845998" y="1661453"/>
                </a:cubicBezTo>
                <a:cubicBezTo>
                  <a:pt x="757542" y="1597824"/>
                  <a:pt x="667645" y="1600832"/>
                  <a:pt x="575343" y="1610350"/>
                </a:cubicBezTo>
                <a:cubicBezTo>
                  <a:pt x="551306" y="1612855"/>
                  <a:pt x="518615" y="1616362"/>
                  <a:pt x="512846" y="1589809"/>
                </a:cubicBezTo>
                <a:cubicBezTo>
                  <a:pt x="505636" y="1556242"/>
                  <a:pt x="544576" y="1550229"/>
                  <a:pt x="570054" y="1536702"/>
                </a:cubicBezTo>
                <a:cubicBezTo>
                  <a:pt x="608994" y="1515660"/>
                  <a:pt x="666682" y="1540710"/>
                  <a:pt x="714276" y="1483095"/>
                </a:cubicBezTo>
                <a:cubicBezTo>
                  <a:pt x="570054" y="1496622"/>
                  <a:pt x="448428" y="1520170"/>
                  <a:pt x="321033" y="1560250"/>
                </a:cubicBezTo>
                <a:cubicBezTo>
                  <a:pt x="332089" y="1524679"/>
                  <a:pt x="370548" y="1508145"/>
                  <a:pt x="348915" y="1478587"/>
                </a:cubicBezTo>
                <a:cubicBezTo>
                  <a:pt x="332571" y="1456542"/>
                  <a:pt x="285939" y="1446021"/>
                  <a:pt x="309975" y="1404938"/>
                </a:cubicBezTo>
                <a:cubicBezTo>
                  <a:pt x="377759" y="1361351"/>
                  <a:pt x="473907" y="1372876"/>
                  <a:pt x="531595" y="1310249"/>
                </a:cubicBezTo>
                <a:cubicBezTo>
                  <a:pt x="613321" y="1221071"/>
                  <a:pt x="740236" y="1190509"/>
                  <a:pt x="840230" y="1125380"/>
                </a:cubicBezTo>
                <a:cubicBezTo>
                  <a:pt x="873400" y="1104337"/>
                  <a:pt x="1091175" y="1030690"/>
                  <a:pt x="1149825" y="1007142"/>
                </a:cubicBezTo>
                <a:cubicBezTo>
                  <a:pt x="1231551" y="974076"/>
                  <a:pt x="1324813" y="962553"/>
                  <a:pt x="1405096" y="901932"/>
                </a:cubicBezTo>
                <a:cubicBezTo>
                  <a:pt x="1326255" y="889406"/>
                  <a:pt x="1262318" y="946021"/>
                  <a:pt x="1167613" y="918465"/>
                </a:cubicBezTo>
                <a:cubicBezTo>
                  <a:pt x="1317602" y="859848"/>
                  <a:pt x="1455092" y="833294"/>
                  <a:pt x="1563740" y="752632"/>
                </a:cubicBezTo>
                <a:cubicBezTo>
                  <a:pt x="1577201" y="742613"/>
                  <a:pt x="1603642" y="745619"/>
                  <a:pt x="1623833" y="742112"/>
                </a:cubicBezTo>
                <a:cubicBezTo>
                  <a:pt x="1836317" y="706540"/>
                  <a:pt x="2049765" y="676480"/>
                  <a:pt x="2259848" y="624877"/>
                </a:cubicBezTo>
                <a:cubicBezTo>
                  <a:pt x="2307442" y="612853"/>
                  <a:pt x="2391570" y="609847"/>
                  <a:pt x="2382917" y="566761"/>
                </a:cubicBezTo>
                <a:cubicBezTo>
                  <a:pt x="2369937" y="502131"/>
                  <a:pt x="2291577" y="548223"/>
                  <a:pt x="2241099" y="554235"/>
                </a:cubicBezTo>
                <a:cubicBezTo>
                  <a:pt x="2084379" y="573775"/>
                  <a:pt x="1927659" y="607843"/>
                  <a:pt x="1768535" y="588806"/>
                </a:cubicBezTo>
                <a:cubicBezTo>
                  <a:pt x="1875738" y="564757"/>
                  <a:pt x="1982463" y="540207"/>
                  <a:pt x="2089668" y="516159"/>
                </a:cubicBezTo>
                <a:cubicBezTo>
                  <a:pt x="1966597" y="524676"/>
                  <a:pt x="1859394" y="468563"/>
                  <a:pt x="1739690" y="493614"/>
                </a:cubicBezTo>
                <a:cubicBezTo>
                  <a:pt x="1701230" y="501630"/>
                  <a:pt x="1660850" y="476079"/>
                  <a:pt x="1657003" y="436500"/>
                </a:cubicBezTo>
                <a:cubicBezTo>
                  <a:pt x="1652677" y="404937"/>
                  <a:pt x="1688732" y="390909"/>
                  <a:pt x="1716134" y="380889"/>
                </a:cubicBezTo>
                <a:cubicBezTo>
                  <a:pt x="1786322" y="355337"/>
                  <a:pt x="1842086" y="279687"/>
                  <a:pt x="1931986" y="319766"/>
                </a:cubicBezTo>
                <a:cubicBezTo>
                  <a:pt x="1988712" y="256640"/>
                  <a:pt x="2079091" y="246619"/>
                  <a:pt x="2152163" y="230087"/>
                </a:cubicBezTo>
                <a:cubicBezTo>
                  <a:pt x="2385321" y="177982"/>
                  <a:pt x="2621844" y="137401"/>
                  <a:pt x="2858367" y="102831"/>
                </a:cubicBezTo>
                <a:cubicBezTo>
                  <a:pt x="3013645" y="80286"/>
                  <a:pt x="3173731" y="89806"/>
                  <a:pt x="3327568" y="61248"/>
                </a:cubicBezTo>
                <a:cubicBezTo>
                  <a:pt x="3628510" y="5637"/>
                  <a:pt x="3927528" y="7141"/>
                  <a:pt x="4227028" y="1129"/>
                </a:cubicBezTo>
                <a:cubicBezTo>
                  <a:pt x="4296975" y="-249"/>
                  <a:pt x="4366742" y="-281"/>
                  <a:pt x="4436398" y="580"/>
                </a:cubicBezTo>
                <a:close/>
              </a:path>
            </a:pathLst>
          </a:cu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1A3E7D-7AC4-A9FC-149F-43FD8951BFE0}"/>
              </a:ext>
            </a:extLst>
          </p:cNvPr>
          <p:cNvSpPr>
            <a:spLocks noGrp="1"/>
          </p:cNvSpPr>
          <p:nvPr>
            <p:ph type="title"/>
          </p:nvPr>
        </p:nvSpPr>
        <p:spPr>
          <a:xfrm>
            <a:off x="6096000" y="3657600"/>
            <a:ext cx="5257799" cy="1878144"/>
          </a:xfrm>
        </p:spPr>
        <p:txBody>
          <a:bodyPr vert="horz" lIns="91440" tIns="45720" rIns="91440" bIns="45720" rtlCol="0" anchor="b">
            <a:normAutofit/>
          </a:bodyPr>
          <a:lstStyle/>
          <a:p>
            <a:r>
              <a:rPr lang="en-US" sz="4100" b="1"/>
              <a:t>Nomads, the “Silk Road” and the Roman World in Late Antiquity</a:t>
            </a:r>
            <a:endParaRPr lang="en-US" sz="4100"/>
          </a:p>
        </p:txBody>
      </p:sp>
    </p:spTree>
    <p:extLst>
      <p:ext uri="{BB962C8B-B14F-4D97-AF65-F5344CB8AC3E}">
        <p14:creationId xmlns:p14="http://schemas.microsoft.com/office/powerpoint/2010/main" val="17822880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descr="Map&#10;&#10;Description automatically generated">
            <a:extLst>
              <a:ext uri="{FF2B5EF4-FFF2-40B4-BE49-F238E27FC236}">
                <a16:creationId xmlns:a16="http://schemas.microsoft.com/office/drawing/2014/main" id="{256A5841-F616-9FC3-F9C4-382D666854E5}"/>
              </a:ext>
            </a:extLst>
          </p:cNvPr>
          <p:cNvPicPr>
            <a:picLocks noChangeAspect="1"/>
          </p:cNvPicPr>
          <p:nvPr/>
        </p:nvPicPr>
        <p:blipFill rotWithShape="1">
          <a:blip r:embed="rId2"/>
          <a:srcRect t="18306" r="-2" b="22095"/>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group of animals stand in a field&#10;&#10;Description automatically generated with medium confidence">
            <a:extLst>
              <a:ext uri="{FF2B5EF4-FFF2-40B4-BE49-F238E27FC236}">
                <a16:creationId xmlns:a16="http://schemas.microsoft.com/office/drawing/2014/main" id="{847DCB1A-D11F-F420-45E5-D45F1225EE28}"/>
              </a:ext>
            </a:extLst>
          </p:cNvPr>
          <p:cNvPicPr>
            <a:picLocks noChangeAspect="1"/>
          </p:cNvPicPr>
          <p:nvPr/>
        </p:nvPicPr>
        <p:blipFill rotWithShape="1">
          <a:blip r:embed="rId3"/>
          <a:srcRect t="25460" r="-1" b="2008"/>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785B324B-269B-C52A-58E9-80E8698CF92B}"/>
              </a:ext>
            </a:extLst>
          </p:cNvPr>
          <p:cNvSpPr>
            <a:spLocks noGrp="1"/>
          </p:cNvSpPr>
          <p:nvPr>
            <p:ph type="title"/>
          </p:nvPr>
        </p:nvSpPr>
        <p:spPr>
          <a:xfrm>
            <a:off x="448056" y="859536"/>
            <a:ext cx="4832802" cy="1243584"/>
          </a:xfrm>
        </p:spPr>
        <p:txBody>
          <a:bodyPr>
            <a:normAutofit/>
          </a:bodyPr>
          <a:lstStyle/>
          <a:p>
            <a:r>
              <a:rPr lang="en-GB" sz="4800" b="1" dirty="0"/>
              <a:t>The Great Invasion</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94921BC-F109-42A1-4184-9589B5624177}"/>
              </a:ext>
            </a:extLst>
          </p:cNvPr>
          <p:cNvSpPr>
            <a:spLocks noGrp="1"/>
          </p:cNvSpPr>
          <p:nvPr>
            <p:ph idx="1"/>
          </p:nvPr>
        </p:nvSpPr>
        <p:spPr>
          <a:xfrm>
            <a:off x="128016" y="2359152"/>
            <a:ext cx="5731246" cy="4498848"/>
          </a:xfrm>
        </p:spPr>
        <p:txBody>
          <a:bodyPr>
            <a:normAutofit/>
          </a:bodyPr>
          <a:lstStyle/>
          <a:p>
            <a:r>
              <a:rPr lang="en-GB" dirty="0"/>
              <a:t>W Central Asia open directly onto the step belt (whereas E Central Asia is bordered by the Tianshan </a:t>
            </a:r>
            <a:r>
              <a:rPr lang="en-GB" dirty="0" err="1"/>
              <a:t>Mtns</a:t>
            </a:r>
            <a:r>
              <a:rPr lang="en-GB" dirty="0"/>
              <a:t>).</a:t>
            </a:r>
          </a:p>
          <a:p>
            <a:endParaRPr lang="en-GB" sz="300" dirty="0"/>
          </a:p>
          <a:p>
            <a:r>
              <a:rPr lang="en-GB" dirty="0"/>
              <a:t>Wave of north-eastern invaders into central Asia around AD 350.</a:t>
            </a:r>
          </a:p>
          <a:p>
            <a:pPr lvl="1"/>
            <a:r>
              <a:rPr lang="en-GB" sz="2800" dirty="0"/>
              <a:t>Climatic factors? </a:t>
            </a:r>
          </a:p>
          <a:p>
            <a:pPr lvl="2"/>
            <a:r>
              <a:rPr lang="en-GB" sz="2400" dirty="0"/>
              <a:t>paleoclimatology indicates dramatic climatic change in the Altay range in mid-4th century (nomadic grazing grounds). </a:t>
            </a:r>
          </a:p>
          <a:p>
            <a:endParaRPr lang="en-GB" sz="2000" dirty="0"/>
          </a:p>
        </p:txBody>
      </p:sp>
      <p:sp>
        <p:nvSpPr>
          <p:cNvPr id="6" name="TextBox 5">
            <a:extLst>
              <a:ext uri="{FF2B5EF4-FFF2-40B4-BE49-F238E27FC236}">
                <a16:creationId xmlns:a16="http://schemas.microsoft.com/office/drawing/2014/main" id="{99858FA4-BB60-558D-E2AB-261E9320AE3D}"/>
              </a:ext>
            </a:extLst>
          </p:cNvPr>
          <p:cNvSpPr txBox="1"/>
          <p:nvPr/>
        </p:nvSpPr>
        <p:spPr>
          <a:xfrm>
            <a:off x="8093321" y="3429000"/>
            <a:ext cx="1705082" cy="369332"/>
          </a:xfrm>
          <a:prstGeom prst="rect">
            <a:avLst/>
          </a:prstGeom>
          <a:solidFill>
            <a:schemeClr val="accent3">
              <a:lumMod val="20000"/>
              <a:lumOff val="80000"/>
            </a:schemeClr>
          </a:solidFill>
        </p:spPr>
        <p:txBody>
          <a:bodyPr wrap="none" rtlCol="0">
            <a:spAutoFit/>
          </a:bodyPr>
          <a:lstStyle/>
          <a:p>
            <a:r>
              <a:rPr lang="en-GB" dirty="0"/>
              <a:t>Altay mountains</a:t>
            </a:r>
          </a:p>
        </p:txBody>
      </p:sp>
      <p:sp>
        <p:nvSpPr>
          <p:cNvPr id="7" name="Content Placeholder 2">
            <a:extLst>
              <a:ext uri="{FF2B5EF4-FFF2-40B4-BE49-F238E27FC236}">
                <a16:creationId xmlns:a16="http://schemas.microsoft.com/office/drawing/2014/main" id="{4E9CB4A3-44D0-DC0E-ECD3-842AA96191EE}"/>
              </a:ext>
            </a:extLst>
          </p:cNvPr>
          <p:cNvSpPr txBox="1">
            <a:spLocks/>
          </p:cNvSpPr>
          <p:nvPr/>
        </p:nvSpPr>
        <p:spPr>
          <a:xfrm>
            <a:off x="128015" y="112143"/>
            <a:ext cx="11935969" cy="6668219"/>
          </a:xfrm>
          <a:prstGeom prst="rect">
            <a:avLst/>
          </a:prstGeom>
          <a:solidFill>
            <a:schemeClr val="accent2">
              <a:lumMod val="20000"/>
              <a:lumOff val="80000"/>
            </a:schemeClr>
          </a:solidFill>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b="1" dirty="0"/>
              <a:t>Evidence for movements and conflict:</a:t>
            </a:r>
          </a:p>
          <a:p>
            <a:r>
              <a:rPr lang="en-GB" sz="3200" dirty="0"/>
              <a:t>Chinese texts: death of king of Samarkand from </a:t>
            </a:r>
            <a:r>
              <a:rPr lang="en-GB" sz="3200" dirty="0" err="1"/>
              <a:t>Xiongnu</a:t>
            </a:r>
            <a:r>
              <a:rPr lang="en-GB" sz="3200" dirty="0"/>
              <a:t> attacks.</a:t>
            </a:r>
          </a:p>
          <a:p>
            <a:r>
              <a:rPr lang="en-GB" sz="3200" dirty="0"/>
              <a:t>Ammianus (AD 356): </a:t>
            </a:r>
            <a:r>
              <a:rPr lang="en-GB" sz="3200" dirty="0" err="1"/>
              <a:t>Shapur</a:t>
            </a:r>
            <a:r>
              <a:rPr lang="en-GB" sz="3200" dirty="0"/>
              <a:t> II fighting against the </a:t>
            </a:r>
            <a:r>
              <a:rPr lang="en-GB" sz="3200" dirty="0" err="1"/>
              <a:t>Chionites</a:t>
            </a:r>
            <a:r>
              <a:rPr lang="en-GB" sz="3200" dirty="0"/>
              <a:t> (and then allied). </a:t>
            </a:r>
          </a:p>
          <a:p>
            <a:r>
              <a:rPr lang="en-GB" sz="3200" dirty="0"/>
              <a:t>Armenia sources note the routing of Sassanians between AD 368-379 by a “king of the Kushans” reigning in Balkh.</a:t>
            </a:r>
          </a:p>
          <a:p>
            <a:r>
              <a:rPr lang="en-GB" sz="3200" dirty="0"/>
              <a:t>No wars mentioned between nomads and </a:t>
            </a:r>
            <a:r>
              <a:rPr lang="en-GB" sz="3200" dirty="0" err="1"/>
              <a:t>Sassanisn</a:t>
            </a:r>
            <a:r>
              <a:rPr lang="en-GB" sz="3200" dirty="0"/>
              <a:t> between AD 375-425.</a:t>
            </a:r>
          </a:p>
          <a:p>
            <a:r>
              <a:rPr lang="en-GB" sz="3200" dirty="0"/>
              <a:t>Several sources reporting attacks on Merv, ca. AD 420-438 (r. </a:t>
            </a:r>
            <a:r>
              <a:rPr lang="en-GB" sz="3200" dirty="0" err="1"/>
              <a:t>Vahram</a:t>
            </a:r>
            <a:r>
              <a:rPr lang="en-GB" sz="3200" dirty="0"/>
              <a:t> V).</a:t>
            </a:r>
          </a:p>
          <a:p>
            <a:r>
              <a:rPr lang="en-GB" sz="3200" dirty="0"/>
              <a:t>Defeat of the </a:t>
            </a:r>
            <a:r>
              <a:rPr lang="en-GB" sz="3200" dirty="0" err="1"/>
              <a:t>Kidarites</a:t>
            </a:r>
            <a:r>
              <a:rPr lang="en-GB" sz="3200" dirty="0"/>
              <a:t> by the Sassanian emperor </a:t>
            </a:r>
            <a:r>
              <a:rPr lang="en-GB" sz="3200" dirty="0" err="1"/>
              <a:t>Peroz</a:t>
            </a:r>
            <a:r>
              <a:rPr lang="en-GB" sz="3200" dirty="0"/>
              <a:t> in AD 468.</a:t>
            </a:r>
          </a:p>
          <a:p>
            <a:r>
              <a:rPr lang="en-GB" sz="3200" dirty="0"/>
              <a:t>Sassanians paying tribute to the Hephthalites – late 5th to early 6th century.</a:t>
            </a:r>
          </a:p>
          <a:p>
            <a:r>
              <a:rPr lang="en-GB" sz="3200" dirty="0"/>
              <a:t>White Huns controlling </a:t>
            </a:r>
            <a:r>
              <a:rPr lang="en-GB" sz="3200" dirty="0" err="1"/>
              <a:t>Tarim</a:t>
            </a:r>
            <a:r>
              <a:rPr lang="en-GB" sz="3200" dirty="0"/>
              <a:t> basin </a:t>
            </a:r>
          </a:p>
          <a:p>
            <a:pPr lvl="1"/>
            <a:r>
              <a:rPr lang="en-GB" sz="2800" dirty="0"/>
              <a:t>Defeated by a Sassanian and Turkic alliance in AD 560.</a:t>
            </a:r>
          </a:p>
          <a:p>
            <a:endParaRPr lang="en-GB" dirty="0"/>
          </a:p>
        </p:txBody>
      </p:sp>
    </p:spTree>
    <p:extLst>
      <p:ext uri="{BB962C8B-B14F-4D97-AF65-F5344CB8AC3E}">
        <p14:creationId xmlns:p14="http://schemas.microsoft.com/office/powerpoint/2010/main" val="3382731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p&#10;&#10;Description automatically generated">
            <a:extLst>
              <a:ext uri="{FF2B5EF4-FFF2-40B4-BE49-F238E27FC236}">
                <a16:creationId xmlns:a16="http://schemas.microsoft.com/office/drawing/2014/main" id="{78ECE194-DC08-9D85-7027-20C779B393AE}"/>
              </a:ext>
            </a:extLst>
          </p:cNvPr>
          <p:cNvPicPr>
            <a:picLocks noChangeAspect="1"/>
          </p:cNvPicPr>
          <p:nvPr/>
        </p:nvPicPr>
        <p:blipFill rotWithShape="1">
          <a:blip r:embed="rId2"/>
          <a:srcRect t="19828" r="-2" b="1171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Content Placeholder 5" descr="Map&#10;&#10;Description automatically generated">
            <a:extLst>
              <a:ext uri="{FF2B5EF4-FFF2-40B4-BE49-F238E27FC236}">
                <a16:creationId xmlns:a16="http://schemas.microsoft.com/office/drawing/2014/main" id="{BDEF25C1-F233-1E88-2755-8808453A0337}"/>
              </a:ext>
            </a:extLst>
          </p:cNvPr>
          <p:cNvPicPr>
            <a:picLocks noChangeAspect="1"/>
          </p:cNvPicPr>
          <p:nvPr/>
        </p:nvPicPr>
        <p:blipFill rotWithShape="1">
          <a:blip r:embed="rId3"/>
          <a:srcRect t="5091" r="1" b="12004"/>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C0C1DB1-3CA9-459F-1E87-0BE94BAD1BBE}"/>
              </a:ext>
            </a:extLst>
          </p:cNvPr>
          <p:cNvSpPr>
            <a:spLocks noGrp="1"/>
          </p:cNvSpPr>
          <p:nvPr>
            <p:ph type="title"/>
          </p:nvPr>
        </p:nvSpPr>
        <p:spPr>
          <a:xfrm>
            <a:off x="448056" y="859536"/>
            <a:ext cx="4832802" cy="1243584"/>
          </a:xfrm>
        </p:spPr>
        <p:txBody>
          <a:bodyPr>
            <a:normAutofit/>
          </a:bodyPr>
          <a:lstStyle/>
          <a:p>
            <a:r>
              <a:rPr lang="en-GB" sz="4800" b="1" dirty="0"/>
              <a:t>The Huns</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782ACB5-819F-59D9-51DF-E42C9E1B5A84}"/>
              </a:ext>
            </a:extLst>
          </p:cNvPr>
          <p:cNvSpPr>
            <a:spLocks noGrp="1"/>
          </p:cNvSpPr>
          <p:nvPr>
            <p:ph idx="1"/>
          </p:nvPr>
        </p:nvSpPr>
        <p:spPr>
          <a:xfrm>
            <a:off x="128017" y="2450591"/>
            <a:ext cx="5410634" cy="4407400"/>
          </a:xfrm>
        </p:spPr>
        <p:txBody>
          <a:bodyPr>
            <a:normAutofit fontScale="92500"/>
          </a:bodyPr>
          <a:lstStyle/>
          <a:p>
            <a:r>
              <a:rPr lang="en-GB" sz="2000" dirty="0"/>
              <a:t>Were the “Huns” the </a:t>
            </a:r>
            <a:r>
              <a:rPr lang="en-GB" sz="2000" dirty="0" err="1"/>
              <a:t>Xiongnu</a:t>
            </a:r>
            <a:r>
              <a:rPr lang="en-GB" sz="2000" dirty="0"/>
              <a:t> of Chinese sources? </a:t>
            </a:r>
          </a:p>
          <a:p>
            <a:pPr lvl="1"/>
            <a:r>
              <a:rPr lang="en-GB" sz="1900" dirty="0"/>
              <a:t>AD 313, letter from Samarkand describes </a:t>
            </a:r>
            <a:r>
              <a:rPr lang="en-GB" sz="1900" dirty="0" err="1"/>
              <a:t>Xiongnu</a:t>
            </a:r>
            <a:r>
              <a:rPr lang="en-GB" sz="1900" dirty="0"/>
              <a:t> </a:t>
            </a:r>
            <a:r>
              <a:rPr lang="en-GB" sz="1900" dirty="0" err="1"/>
              <a:t>pillagers</a:t>
            </a:r>
            <a:r>
              <a:rPr lang="en-GB" sz="1900" dirty="0"/>
              <a:t> of northern China as Huns.</a:t>
            </a:r>
          </a:p>
          <a:p>
            <a:pPr lvl="1"/>
            <a:r>
              <a:rPr lang="en-GB" sz="1900" dirty="0"/>
              <a:t>Bactrian monk translation of a Buddhist Indic sutra into Chinese renders “Huna” as “</a:t>
            </a:r>
            <a:r>
              <a:rPr lang="en-GB" sz="1900" dirty="0" err="1"/>
              <a:t>Xiongnu</a:t>
            </a:r>
            <a:r>
              <a:rPr lang="en-GB" sz="1900" dirty="0"/>
              <a:t>”.</a:t>
            </a:r>
          </a:p>
          <a:p>
            <a:pPr lvl="1"/>
            <a:r>
              <a:rPr lang="en-GB" sz="1900" dirty="0"/>
              <a:t>Similarities between </a:t>
            </a:r>
            <a:r>
              <a:rPr lang="en-GB" sz="1900" dirty="0" err="1"/>
              <a:t>Xiongnu</a:t>
            </a:r>
            <a:r>
              <a:rPr lang="en-GB" sz="1900" dirty="0"/>
              <a:t> cauldrons from Mongolia and Hunnic ones from Hungary. </a:t>
            </a:r>
          </a:p>
          <a:p>
            <a:endParaRPr lang="en-GB" sz="300" dirty="0"/>
          </a:p>
          <a:p>
            <a:r>
              <a:rPr lang="en-GB" sz="2000" dirty="0"/>
              <a:t>Migration from the Altay </a:t>
            </a:r>
            <a:r>
              <a:rPr lang="en-GB" sz="2000" dirty="0" err="1"/>
              <a:t>Mtns</a:t>
            </a:r>
            <a:r>
              <a:rPr lang="en-GB" sz="2000" dirty="0"/>
              <a:t> (mid-4th century, some heading to W Central Asia, others to the Volga River).</a:t>
            </a:r>
          </a:p>
          <a:p>
            <a:endParaRPr lang="en-GB" sz="300" dirty="0"/>
          </a:p>
          <a:p>
            <a:r>
              <a:rPr lang="en-GB" sz="2000" dirty="0" err="1"/>
              <a:t>Chionite</a:t>
            </a:r>
            <a:r>
              <a:rPr lang="en-GB" sz="2000" dirty="0"/>
              <a:t>, </a:t>
            </a:r>
            <a:r>
              <a:rPr lang="en-GB" sz="2000" dirty="0" err="1"/>
              <a:t>Kidarite</a:t>
            </a:r>
            <a:r>
              <a:rPr lang="en-GB" sz="2000" dirty="0"/>
              <a:t> and Hephthalite invasions now generally seen as part of one large episode of mass migration starting from around AD 350-360.</a:t>
            </a:r>
          </a:p>
          <a:p>
            <a:endParaRPr lang="en-GB" sz="1300" dirty="0"/>
          </a:p>
        </p:txBody>
      </p:sp>
    </p:spTree>
    <p:extLst>
      <p:ext uri="{BB962C8B-B14F-4D97-AF65-F5344CB8AC3E}">
        <p14:creationId xmlns:p14="http://schemas.microsoft.com/office/powerpoint/2010/main" val="3439726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anim calcmode="lin" valueType="num">
                                      <p:cBhvr additive="base">
                                        <p:cTn id="1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p&#10;&#10;Description automatically generated">
            <a:extLst>
              <a:ext uri="{FF2B5EF4-FFF2-40B4-BE49-F238E27FC236}">
                <a16:creationId xmlns:a16="http://schemas.microsoft.com/office/drawing/2014/main" id="{AB1C5F15-1642-01F8-FB6C-FEF25250AEB8}"/>
              </a:ext>
            </a:extLst>
          </p:cNvPr>
          <p:cNvPicPr>
            <a:picLocks noChangeAspect="1"/>
          </p:cNvPicPr>
          <p:nvPr/>
        </p:nvPicPr>
        <p:blipFill rotWithShape="1">
          <a:blip r:embed="rId2">
            <a:alphaModFix amt="40000"/>
          </a:blip>
          <a:srcRect b="3017"/>
          <a:stretch/>
        </p:blipFill>
        <p:spPr>
          <a:xfrm>
            <a:off x="20" y="10"/>
            <a:ext cx="12191979" cy="6857990"/>
          </a:xfrm>
          <a:prstGeom prst="rect">
            <a:avLst/>
          </a:prstGeom>
        </p:spPr>
      </p:pic>
      <p:sp>
        <p:nvSpPr>
          <p:cNvPr id="2" name="Title 1">
            <a:extLst>
              <a:ext uri="{FF2B5EF4-FFF2-40B4-BE49-F238E27FC236}">
                <a16:creationId xmlns:a16="http://schemas.microsoft.com/office/drawing/2014/main" id="{C60899FC-1119-98F9-212F-F4B062D8402F}"/>
              </a:ext>
            </a:extLst>
          </p:cNvPr>
          <p:cNvSpPr>
            <a:spLocks noGrp="1"/>
          </p:cNvSpPr>
          <p:nvPr>
            <p:ph type="title"/>
          </p:nvPr>
        </p:nvSpPr>
        <p:spPr>
          <a:xfrm>
            <a:off x="841249" y="941832"/>
            <a:ext cx="10506456" cy="2057400"/>
          </a:xfrm>
        </p:spPr>
        <p:txBody>
          <a:bodyPr anchor="b">
            <a:normAutofit/>
          </a:bodyPr>
          <a:lstStyle/>
          <a:p>
            <a:r>
              <a:rPr lang="en-GB" sz="5000"/>
              <a:t>The Impact on the Silk Road</a:t>
            </a:r>
          </a:p>
        </p:txBody>
      </p:sp>
      <p:sp>
        <p:nvSpPr>
          <p:cNvPr id="15" name="Rectangle 1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435591C-AABB-6207-F933-EEBD8143FE91}"/>
              </a:ext>
            </a:extLst>
          </p:cNvPr>
          <p:cNvSpPr>
            <a:spLocks noGrp="1"/>
          </p:cNvSpPr>
          <p:nvPr>
            <p:ph idx="1"/>
          </p:nvPr>
        </p:nvSpPr>
        <p:spPr>
          <a:xfrm>
            <a:off x="285749" y="3429001"/>
            <a:ext cx="11744325" cy="3305174"/>
          </a:xfrm>
        </p:spPr>
        <p:txBody>
          <a:bodyPr>
            <a:normAutofit/>
          </a:bodyPr>
          <a:lstStyle/>
          <a:p>
            <a:r>
              <a:rPr lang="en-GB" sz="2000" dirty="0"/>
              <a:t>Bactria region devastated by Sassanian and nomadic conflict, whereas Sogdiana was more easily integrated under nomadic control.</a:t>
            </a:r>
          </a:p>
          <a:p>
            <a:endParaRPr lang="en-GB" sz="400" dirty="0"/>
          </a:p>
          <a:p>
            <a:r>
              <a:rPr lang="en-GB" sz="2000" dirty="0"/>
              <a:t>Advancement of agriculture Sogdiana and appearance of castles of new </a:t>
            </a:r>
            <a:r>
              <a:rPr lang="en-GB" sz="2000" dirty="0" err="1"/>
              <a:t>sedentarized</a:t>
            </a:r>
            <a:r>
              <a:rPr lang="en-GB" sz="2000" dirty="0"/>
              <a:t> nomadic aristocracy. </a:t>
            </a:r>
          </a:p>
          <a:p>
            <a:endParaRPr lang="en-GB" sz="400" dirty="0"/>
          </a:p>
          <a:p>
            <a:r>
              <a:rPr lang="en-GB" sz="2000" dirty="0"/>
              <a:t>Shift northwards of silk routes.</a:t>
            </a:r>
          </a:p>
          <a:p>
            <a:pPr lvl="1"/>
            <a:r>
              <a:rPr lang="en-GB" sz="2000" dirty="0"/>
              <a:t>Late Antique “Silk Road” – travel through E Central Asia and the Steppe to Sogdiana, and then to Sassanian Empire and Byzantium. </a:t>
            </a:r>
          </a:p>
          <a:p>
            <a:pPr lvl="2"/>
            <a:r>
              <a:rPr lang="en-GB" dirty="0"/>
              <a:t>Distinct involvement of Sogdiana traders from 5th to 8th centuries, but with historic antecedents.</a:t>
            </a:r>
          </a:p>
          <a:p>
            <a:pPr lvl="1"/>
            <a:r>
              <a:rPr lang="en-GB" sz="2000" dirty="0"/>
              <a:t>Antique “Silk Road” had been particularly Sino-Indic.</a:t>
            </a:r>
          </a:p>
          <a:p>
            <a:endParaRPr lang="en-GB" sz="1400" dirty="0"/>
          </a:p>
        </p:txBody>
      </p:sp>
    </p:spTree>
    <p:extLst>
      <p:ext uri="{BB962C8B-B14F-4D97-AF65-F5344CB8AC3E}">
        <p14:creationId xmlns:p14="http://schemas.microsoft.com/office/powerpoint/2010/main" val="21048262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500"/>
                                        <p:tgtEl>
                                          <p:spTgt spid="3">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5" end="5"/>
                                            </p:txEl>
                                          </p:spTgt>
                                        </p:tgtEl>
                                        <p:attrNameLst>
                                          <p:attrName>style.visibility</p:attrName>
                                        </p:attrNameLst>
                                      </p:cBhvr>
                                      <p:to>
                                        <p:strVal val="visible"/>
                                      </p:to>
                                    </p:set>
                                    <p:animEffect transition="in" filter="fade">
                                      <p:cBhvr>
                                        <p:cTn id="10" dur="500"/>
                                        <p:tgtEl>
                                          <p:spTgt spid="3">
                                            <p:txEl>
                                              <p:pRg st="5" end="5"/>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Effect transition="in" filter="fade">
                                      <p:cBhvr>
                                        <p:cTn id="13" dur="500"/>
                                        <p:tgtEl>
                                          <p:spTgt spid="3">
                                            <p:txEl>
                                              <p:pRg st="6" end="6"/>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7" end="7"/>
                                            </p:txEl>
                                          </p:spTgt>
                                        </p:tgtEl>
                                        <p:attrNameLst>
                                          <p:attrName>style.visibility</p:attrName>
                                        </p:attrNameLst>
                                      </p:cBhvr>
                                      <p:to>
                                        <p:strVal val="visible"/>
                                      </p:to>
                                    </p:set>
                                    <p:animEffect transition="in" filter="fade">
                                      <p:cBhvr>
                                        <p:cTn id="1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51531B-3A32-AC72-3AAE-F6C5C32CD842}"/>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dirty="0">
                <a:solidFill>
                  <a:schemeClr val="bg1"/>
                </a:solidFill>
                <a:latin typeface="+mj-lt"/>
                <a:ea typeface="+mj-ea"/>
                <a:cs typeface="+mj-cs"/>
              </a:rPr>
              <a:t>Maritime vs. overland “Silk Road”</a:t>
            </a:r>
            <a:endParaRPr lang="en-US" sz="3200" kern="1200" dirty="0">
              <a:solidFill>
                <a:schemeClr val="bg1"/>
              </a:solidFill>
              <a:latin typeface="+mj-lt"/>
              <a:ea typeface="+mj-ea"/>
              <a:cs typeface="+mj-cs"/>
            </a:endParaRPr>
          </a:p>
        </p:txBody>
      </p:sp>
      <p:pic>
        <p:nvPicPr>
          <p:cNvPr id="4" name="Content Placeholder 5" descr="Map&#10;&#10;Description automatically generated">
            <a:extLst>
              <a:ext uri="{FF2B5EF4-FFF2-40B4-BE49-F238E27FC236}">
                <a16:creationId xmlns:a16="http://schemas.microsoft.com/office/drawing/2014/main" id="{D56D197D-2B4F-74A4-FF47-95DEDD3B771F}"/>
              </a:ext>
            </a:extLst>
          </p:cNvPr>
          <p:cNvPicPr>
            <a:picLocks noGrp="1" noChangeAspect="1"/>
          </p:cNvPicPr>
          <p:nvPr>
            <p:ph idx="1"/>
          </p:nvPr>
        </p:nvPicPr>
        <p:blipFill>
          <a:blip r:embed="rId2"/>
          <a:stretch>
            <a:fillRect/>
          </a:stretch>
        </p:blipFill>
        <p:spPr>
          <a:xfrm>
            <a:off x="1205948" y="1675227"/>
            <a:ext cx="10058399" cy="4903470"/>
          </a:xfrm>
          <a:prstGeom prst="rect">
            <a:avLst/>
          </a:prstGeom>
        </p:spPr>
      </p:pic>
      <p:sp>
        <p:nvSpPr>
          <p:cNvPr id="5" name="Content Placeholder 2">
            <a:extLst>
              <a:ext uri="{FF2B5EF4-FFF2-40B4-BE49-F238E27FC236}">
                <a16:creationId xmlns:a16="http://schemas.microsoft.com/office/drawing/2014/main" id="{20B33D48-08B9-9D60-BFCC-361456BD27A4}"/>
              </a:ext>
            </a:extLst>
          </p:cNvPr>
          <p:cNvSpPr txBox="1">
            <a:spLocks/>
          </p:cNvSpPr>
          <p:nvPr/>
        </p:nvSpPr>
        <p:spPr>
          <a:xfrm>
            <a:off x="259444" y="279303"/>
            <a:ext cx="11508013" cy="6299394"/>
          </a:xfrm>
          <a:prstGeom prst="rect">
            <a:avLst/>
          </a:prstGeom>
          <a:solidFill>
            <a:schemeClr val="accent4">
              <a:lumMod val="40000"/>
              <a:lumOff val="60000"/>
            </a:schemeClr>
          </a:solidFill>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400" dirty="0"/>
              <a:t>“For the country in question deflects considerably to the left, so that the loads of silk passing by land through one nation after another, reach Persia in a comparatively short time; whilst the route by sea to Persia is vastly greater. For just as great a distance as the Persian Gulf runs up into Persia, so great a distance and even a greater has one to run, who, being bound for </a:t>
            </a:r>
            <a:r>
              <a:rPr lang="en-GB" sz="3400" dirty="0" err="1"/>
              <a:t>Tzinitza</a:t>
            </a:r>
            <a:r>
              <a:rPr lang="en-GB" sz="3400" dirty="0"/>
              <a:t>, sails eastward from </a:t>
            </a:r>
            <a:r>
              <a:rPr lang="en-GB" sz="3400" dirty="0" err="1"/>
              <a:t>Taprobanê</a:t>
            </a:r>
            <a:r>
              <a:rPr lang="en-GB" sz="3400" dirty="0"/>
              <a:t>; while besides, the distances from the mouth of the Persian Gulf to </a:t>
            </a:r>
            <a:r>
              <a:rPr lang="en-GB" sz="3400" dirty="0" err="1"/>
              <a:t>Taprobanê</a:t>
            </a:r>
            <a:r>
              <a:rPr lang="en-GB" sz="3400" dirty="0"/>
              <a:t>; and the parts beyond through the whole width of the Indian sea are very considerable. He then who comes by land from </a:t>
            </a:r>
            <a:r>
              <a:rPr lang="en-GB" sz="3400" dirty="0" err="1"/>
              <a:t>Tzinitza</a:t>
            </a:r>
            <a:r>
              <a:rPr lang="en-GB" sz="3400" dirty="0"/>
              <a:t> to Persia shortens very considerably the length of the journey. This is why there is always to be found a great quantity of silk in Persia.” – </a:t>
            </a:r>
            <a:r>
              <a:rPr lang="en-GB" sz="3400" b="1" dirty="0"/>
              <a:t>Cosmas </a:t>
            </a:r>
            <a:r>
              <a:rPr lang="en-GB" sz="3400" b="1" dirty="0" err="1"/>
              <a:t>Indicopleustes</a:t>
            </a:r>
            <a:r>
              <a:rPr lang="en-GB" sz="3400" b="1" dirty="0"/>
              <a:t> </a:t>
            </a:r>
            <a:r>
              <a:rPr lang="en-GB" sz="3400" b="1" i="1" dirty="0"/>
              <a:t>Christian Topography </a:t>
            </a:r>
            <a:r>
              <a:rPr lang="en-GB" sz="3400" b="1" dirty="0"/>
              <a:t>2.138</a:t>
            </a:r>
            <a:r>
              <a:rPr lang="en-GB" sz="3400" dirty="0"/>
              <a:t>.</a:t>
            </a:r>
          </a:p>
        </p:txBody>
      </p:sp>
    </p:spTree>
    <p:extLst>
      <p:ext uri="{BB962C8B-B14F-4D97-AF65-F5344CB8AC3E}">
        <p14:creationId xmlns:p14="http://schemas.microsoft.com/office/powerpoint/2010/main" val="264390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A1ED06-4733-4020-9C60-81D4D8014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CA3509-3AF9-45FE-93ED-57BB5D5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388" y="181576"/>
            <a:ext cx="11823637" cy="6501088"/>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5ED48EE-CB02-F5DA-B6A9-3A08E50D2C7E}"/>
              </a:ext>
            </a:extLst>
          </p:cNvPr>
          <p:cNvPicPr>
            <a:picLocks noChangeAspect="1"/>
          </p:cNvPicPr>
          <p:nvPr/>
        </p:nvPicPr>
        <p:blipFill rotWithShape="1">
          <a:blip r:embed="rId2">
            <a:alphaModFix amt="60000"/>
          </a:blip>
          <a:srcRect t="17644"/>
          <a:stretch/>
        </p:blipFill>
        <p:spPr>
          <a:xfrm>
            <a:off x="180975" y="182880"/>
            <a:ext cx="11823637" cy="6499784"/>
          </a:xfrm>
          <a:prstGeom prst="rect">
            <a:avLst/>
          </a:prstGeom>
        </p:spPr>
      </p:pic>
      <p:sp>
        <p:nvSpPr>
          <p:cNvPr id="3" name="Content Placeholder 2">
            <a:extLst>
              <a:ext uri="{FF2B5EF4-FFF2-40B4-BE49-F238E27FC236}">
                <a16:creationId xmlns:a16="http://schemas.microsoft.com/office/drawing/2014/main" id="{C128F3FC-9E08-4128-DB4F-DFD60FB88B9F}"/>
              </a:ext>
            </a:extLst>
          </p:cNvPr>
          <p:cNvSpPr>
            <a:spLocks noGrp="1"/>
          </p:cNvSpPr>
          <p:nvPr>
            <p:ph idx="1"/>
          </p:nvPr>
        </p:nvSpPr>
        <p:spPr>
          <a:xfrm>
            <a:off x="428625" y="371475"/>
            <a:ext cx="11458575" cy="6115050"/>
          </a:xfrm>
        </p:spPr>
        <p:txBody>
          <a:bodyPr>
            <a:normAutofit fontScale="92500"/>
          </a:bodyPr>
          <a:lstStyle/>
          <a:p>
            <a:pPr marL="0" indent="0">
              <a:buNone/>
            </a:pPr>
            <a:r>
              <a:rPr lang="en-GB" sz="3200" dirty="0">
                <a:solidFill>
                  <a:schemeClr val="accent4">
                    <a:lumMod val="20000"/>
                    <a:lumOff val="80000"/>
                  </a:schemeClr>
                </a:solidFill>
              </a:rPr>
              <a:t>“About the same time </a:t>
            </a:r>
            <a:r>
              <a:rPr lang="en-GB" sz="3200" b="1" dirty="0">
                <a:solidFill>
                  <a:schemeClr val="accent4">
                    <a:lumMod val="20000"/>
                    <a:lumOff val="80000"/>
                  </a:schemeClr>
                </a:solidFill>
              </a:rPr>
              <a:t>there came from India certain monks</a:t>
            </a:r>
            <a:r>
              <a:rPr lang="en-GB" sz="3200" dirty="0">
                <a:solidFill>
                  <a:schemeClr val="accent4">
                    <a:lumMod val="20000"/>
                    <a:lumOff val="80000"/>
                  </a:schemeClr>
                </a:solidFill>
              </a:rPr>
              <a:t>; and when </a:t>
            </a:r>
            <a:r>
              <a:rPr lang="en-GB" sz="3200" b="1" dirty="0">
                <a:solidFill>
                  <a:schemeClr val="accent4">
                    <a:lumMod val="20000"/>
                    <a:lumOff val="80000"/>
                  </a:schemeClr>
                </a:solidFill>
              </a:rPr>
              <a:t>they had satisfied Justinian Augustus that the Romans no longer should buy silk from the Persians</a:t>
            </a:r>
            <a:r>
              <a:rPr lang="en-GB" sz="3200" dirty="0">
                <a:solidFill>
                  <a:schemeClr val="accent4">
                    <a:lumMod val="20000"/>
                    <a:lumOff val="80000"/>
                  </a:schemeClr>
                </a:solidFill>
              </a:rPr>
              <a:t>, they promised the emperor in an meeting that they would deliver the materials for making silk… the monks replied that certain worms were manufacturers of silk, nature itself forcing them to keep always at work; the worms could certainly not be brought here alive, but they could be grown easily and without difficulty; the eggs of single hatchings are innumerable; as soon as they are laid men cover them with dung and keep them warm for as long as it is necessary so that they produce insects. … , they returned to India. When they had brought the eggs to Byzantium, the method having been learned, as I have said, they changed them by metamorphosis into worms which feed on the leaves of mulberry. Thus began the art of making silk from that time on in the Roman Empire.” – </a:t>
            </a:r>
            <a:r>
              <a:rPr lang="en-GB" sz="3200" b="1" dirty="0">
                <a:solidFill>
                  <a:schemeClr val="accent4">
                    <a:lumMod val="20000"/>
                    <a:lumOff val="80000"/>
                  </a:schemeClr>
                </a:solidFill>
              </a:rPr>
              <a:t>Procopius </a:t>
            </a:r>
            <a:r>
              <a:rPr lang="en-GB" sz="3200" b="1" i="1" dirty="0">
                <a:solidFill>
                  <a:schemeClr val="accent4">
                    <a:lumMod val="20000"/>
                    <a:lumOff val="80000"/>
                  </a:schemeClr>
                </a:solidFill>
              </a:rPr>
              <a:t>Gothic Wars</a:t>
            </a:r>
            <a:r>
              <a:rPr lang="en-GB" sz="3200" b="1" dirty="0">
                <a:solidFill>
                  <a:schemeClr val="accent4">
                    <a:lumMod val="20000"/>
                    <a:lumOff val="80000"/>
                  </a:schemeClr>
                </a:solidFill>
              </a:rPr>
              <a:t> 4.17.1</a:t>
            </a:r>
            <a:r>
              <a:rPr lang="en-GB" sz="3200" dirty="0">
                <a:solidFill>
                  <a:schemeClr val="accent4">
                    <a:lumMod val="20000"/>
                    <a:lumOff val="80000"/>
                  </a:schemeClr>
                </a:solidFill>
              </a:rPr>
              <a:t>.</a:t>
            </a:r>
          </a:p>
        </p:txBody>
      </p:sp>
    </p:spTree>
    <p:extLst>
      <p:ext uri="{BB962C8B-B14F-4D97-AF65-F5344CB8AC3E}">
        <p14:creationId xmlns:p14="http://schemas.microsoft.com/office/powerpoint/2010/main" val="3636148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4E5BF0-E7F3-A8FC-CCBA-B02B65A7B99E}"/>
              </a:ext>
            </a:extLst>
          </p:cNvPr>
          <p:cNvSpPr>
            <a:spLocks noGrp="1"/>
          </p:cNvSpPr>
          <p:nvPr>
            <p:ph type="title"/>
          </p:nvPr>
        </p:nvSpPr>
        <p:spPr>
          <a:xfrm>
            <a:off x="457407" y="145786"/>
            <a:ext cx="5472987" cy="1149614"/>
          </a:xfrm>
        </p:spPr>
        <p:txBody>
          <a:bodyPr>
            <a:normAutofit/>
          </a:bodyPr>
          <a:lstStyle/>
          <a:p>
            <a:r>
              <a:rPr lang="en-GB" b="1" dirty="0"/>
              <a:t>Religious “exchange”?</a:t>
            </a:r>
            <a:endParaRPr lang="en-GB" dirty="0"/>
          </a:p>
        </p:txBody>
      </p:sp>
      <p:sp>
        <p:nvSpPr>
          <p:cNvPr id="3" name="Content Placeholder 2">
            <a:extLst>
              <a:ext uri="{FF2B5EF4-FFF2-40B4-BE49-F238E27FC236}">
                <a16:creationId xmlns:a16="http://schemas.microsoft.com/office/drawing/2014/main" id="{5E739EF8-A0EF-05B6-3BDD-6B8A234B4D8A}"/>
              </a:ext>
            </a:extLst>
          </p:cNvPr>
          <p:cNvSpPr>
            <a:spLocks noGrp="1"/>
          </p:cNvSpPr>
          <p:nvPr>
            <p:ph idx="1"/>
          </p:nvPr>
        </p:nvSpPr>
        <p:spPr>
          <a:xfrm>
            <a:off x="152400" y="1495424"/>
            <a:ext cx="5950034" cy="5216789"/>
          </a:xfrm>
        </p:spPr>
        <p:txBody>
          <a:bodyPr>
            <a:normAutofit fontScale="92500"/>
          </a:bodyPr>
          <a:lstStyle/>
          <a:p>
            <a:r>
              <a:rPr lang="en-GB" sz="3200" dirty="0"/>
              <a:t>The “Church of the East” (Nestorianism) travelled eastward in this period.</a:t>
            </a:r>
          </a:p>
          <a:p>
            <a:pPr lvl="1"/>
            <a:r>
              <a:rPr lang="en-GB" sz="3000" dirty="0"/>
              <a:t>In Merv by AD 424 and had reached Sogdiana in the 5th to 6th centuries.  Appears in China as early as AD 635.</a:t>
            </a:r>
          </a:p>
          <a:p>
            <a:pPr lvl="2"/>
            <a:r>
              <a:rPr lang="en-GB" sz="2800" dirty="0"/>
              <a:t>Nestorian Stele of Xi’an (AD 781).</a:t>
            </a:r>
          </a:p>
          <a:p>
            <a:r>
              <a:rPr lang="en-GB" sz="3200" dirty="0"/>
              <a:t>Manichaeism arriving in China earlier, ca. second half of 6</a:t>
            </a:r>
            <a:r>
              <a:rPr lang="en-GB" sz="3200" baseline="30000" dirty="0"/>
              <a:t>th</a:t>
            </a:r>
            <a:r>
              <a:rPr lang="en-GB" sz="3200" dirty="0"/>
              <a:t> century (driven eastwards by Sassanian persecution)? </a:t>
            </a:r>
          </a:p>
          <a:p>
            <a:endParaRPr lang="en-GB" sz="1400" dirty="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A person with a beard&#10;&#10;Description automatically generated with medium confidence">
            <a:extLst>
              <a:ext uri="{FF2B5EF4-FFF2-40B4-BE49-F238E27FC236}">
                <a16:creationId xmlns:a16="http://schemas.microsoft.com/office/drawing/2014/main" id="{79E9BC0C-664F-C3BB-F40C-95F9C3DF1BEB}"/>
              </a:ext>
            </a:extLst>
          </p:cNvPr>
          <p:cNvPicPr>
            <a:picLocks noChangeAspect="1"/>
          </p:cNvPicPr>
          <p:nvPr/>
        </p:nvPicPr>
        <p:blipFill rotWithShape="1">
          <a:blip r:embed="rId2"/>
          <a:srcRect t="8706" r="1" b="538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Content Placeholder 6" descr="Diagram, map&#10;&#10;Description automatically generated with medium confidence">
            <a:extLst>
              <a:ext uri="{FF2B5EF4-FFF2-40B4-BE49-F238E27FC236}">
                <a16:creationId xmlns:a16="http://schemas.microsoft.com/office/drawing/2014/main" id="{D10975D9-AD47-1EA2-97A0-1175109E293D}"/>
              </a:ext>
            </a:extLst>
          </p:cNvPr>
          <p:cNvPicPr>
            <a:picLocks noChangeAspect="1"/>
          </p:cNvPicPr>
          <p:nvPr/>
        </p:nvPicPr>
        <p:blipFill rotWithShape="1">
          <a:blip r:embed="rId3"/>
          <a:srcRect l="12224" r="12312" b="4"/>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115243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E11E1-3B10-599F-2E57-D031937D7D94}"/>
              </a:ext>
            </a:extLst>
          </p:cNvPr>
          <p:cNvSpPr>
            <a:spLocks noGrp="1"/>
          </p:cNvSpPr>
          <p:nvPr>
            <p:ph type="title"/>
          </p:nvPr>
        </p:nvSpPr>
        <p:spPr>
          <a:xfrm>
            <a:off x="5016675" y="143491"/>
            <a:ext cx="7021448" cy="1676603"/>
          </a:xfrm>
        </p:spPr>
        <p:txBody>
          <a:bodyPr>
            <a:normAutofit/>
          </a:bodyPr>
          <a:lstStyle/>
          <a:p>
            <a:r>
              <a:rPr lang="en-GB" sz="4000" b="1" dirty="0"/>
              <a:t>Decline of the Late Antique “Silk Road”</a:t>
            </a:r>
            <a:endParaRPr lang="en-GB" sz="4000" dirty="0"/>
          </a:p>
        </p:txBody>
      </p:sp>
      <p:sp>
        <p:nvSpPr>
          <p:cNvPr id="10" name="Rectangle 9">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619CA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6" descr="Map&#10;&#10;Description automatically generated">
            <a:extLst>
              <a:ext uri="{FF2B5EF4-FFF2-40B4-BE49-F238E27FC236}">
                <a16:creationId xmlns:a16="http://schemas.microsoft.com/office/drawing/2014/main" id="{878004E1-B885-0121-9AA5-3D96C6977BCD}"/>
              </a:ext>
            </a:extLst>
          </p:cNvPr>
          <p:cNvPicPr>
            <a:picLocks noChangeAspect="1"/>
          </p:cNvPicPr>
          <p:nvPr/>
        </p:nvPicPr>
        <p:blipFill>
          <a:blip r:embed="rId2"/>
          <a:stretch>
            <a:fillRect/>
          </a:stretch>
        </p:blipFill>
        <p:spPr>
          <a:xfrm>
            <a:off x="752476" y="803049"/>
            <a:ext cx="3133724" cy="3024044"/>
          </a:xfrm>
          <a:prstGeom prst="rect">
            <a:avLst/>
          </a:prstGeom>
        </p:spPr>
      </p:pic>
      <p:pic>
        <p:nvPicPr>
          <p:cNvPr id="5" name="Picture 4" descr="Map&#10;&#10;Description automatically generated">
            <a:extLst>
              <a:ext uri="{FF2B5EF4-FFF2-40B4-BE49-F238E27FC236}">
                <a16:creationId xmlns:a16="http://schemas.microsoft.com/office/drawing/2014/main" id="{E81926D0-BE70-58BD-4A19-7C9792167E6A}"/>
              </a:ext>
            </a:extLst>
          </p:cNvPr>
          <p:cNvPicPr>
            <a:picLocks noChangeAspect="1"/>
          </p:cNvPicPr>
          <p:nvPr/>
        </p:nvPicPr>
        <p:blipFill>
          <a:blip r:embed="rId3"/>
          <a:stretch>
            <a:fillRect/>
          </a:stretch>
        </p:blipFill>
        <p:spPr>
          <a:xfrm>
            <a:off x="652273" y="4000500"/>
            <a:ext cx="3325550" cy="1745912"/>
          </a:xfrm>
          <a:prstGeom prst="rect">
            <a:avLst/>
          </a:prstGeom>
          <a:effectLst/>
        </p:spPr>
      </p:pic>
      <p:sp>
        <p:nvSpPr>
          <p:cNvPr id="3" name="Content Placeholder 2">
            <a:extLst>
              <a:ext uri="{FF2B5EF4-FFF2-40B4-BE49-F238E27FC236}">
                <a16:creationId xmlns:a16="http://schemas.microsoft.com/office/drawing/2014/main" id="{8EE1ED73-2259-B6CA-7E0E-876502DCF753}"/>
              </a:ext>
            </a:extLst>
          </p:cNvPr>
          <p:cNvSpPr>
            <a:spLocks noGrp="1"/>
          </p:cNvSpPr>
          <p:nvPr>
            <p:ph idx="1"/>
          </p:nvPr>
        </p:nvSpPr>
        <p:spPr>
          <a:xfrm>
            <a:off x="4803649" y="1820093"/>
            <a:ext cx="7234473" cy="4894415"/>
          </a:xfrm>
        </p:spPr>
        <p:txBody>
          <a:bodyPr>
            <a:normAutofit fontScale="92500" lnSpcReduction="10000"/>
          </a:bodyPr>
          <a:lstStyle/>
          <a:p>
            <a:r>
              <a:rPr lang="en-GB" sz="2400" dirty="0"/>
              <a:t>The Central Asian long distance trade seems to come to an abrupt end around the mid-8</a:t>
            </a:r>
            <a:r>
              <a:rPr lang="en-GB" sz="2400" baseline="30000" dirty="0"/>
              <a:t>th</a:t>
            </a:r>
            <a:r>
              <a:rPr lang="en-GB" sz="2400" dirty="0"/>
              <a:t> century. A number of potential factors:</a:t>
            </a:r>
          </a:p>
          <a:p>
            <a:pPr lvl="1"/>
            <a:r>
              <a:rPr lang="en-GB" dirty="0"/>
              <a:t>Conflict and conquest in 8</a:t>
            </a:r>
            <a:r>
              <a:rPr lang="en-GB" baseline="30000" dirty="0"/>
              <a:t>th</a:t>
            </a:r>
            <a:r>
              <a:rPr lang="en-GB" dirty="0"/>
              <a:t> century, Islamic conquest into Central Asia.</a:t>
            </a:r>
          </a:p>
          <a:p>
            <a:pPr lvl="1"/>
            <a:r>
              <a:rPr lang="en-GB" dirty="0"/>
              <a:t>An Lushan, military governor in NE China (Sogdian father and Turkish mother), rebelled in AD 755 against the Tang dynasty.</a:t>
            </a:r>
          </a:p>
          <a:p>
            <a:pPr lvl="2"/>
            <a:r>
              <a:rPr lang="en-GB" sz="2400" dirty="0"/>
              <a:t>Many texts show Sogdians supporting the rebellion.</a:t>
            </a:r>
          </a:p>
          <a:p>
            <a:pPr lvl="2"/>
            <a:r>
              <a:rPr lang="en-GB" sz="2400" dirty="0"/>
              <a:t>But many Sogdians in China sided with the Tang.</a:t>
            </a:r>
          </a:p>
          <a:p>
            <a:pPr lvl="2"/>
            <a:r>
              <a:rPr lang="en-GB" sz="2400" dirty="0"/>
              <a:t>Chinese troops pulled out of Central Asia.</a:t>
            </a:r>
          </a:p>
          <a:p>
            <a:pPr lvl="2"/>
            <a:r>
              <a:rPr lang="en-GB" sz="2400" dirty="0"/>
              <a:t>Trade disrupted during 8</a:t>
            </a:r>
            <a:r>
              <a:rPr lang="en-GB" sz="2400" baseline="30000" dirty="0"/>
              <a:t>th</a:t>
            </a:r>
            <a:r>
              <a:rPr lang="en-GB" sz="2400" dirty="0"/>
              <a:t> century and at a low level during 9</a:t>
            </a:r>
            <a:r>
              <a:rPr lang="en-GB" sz="2400" baseline="30000" dirty="0"/>
              <a:t>th</a:t>
            </a:r>
            <a:r>
              <a:rPr lang="en-GB" sz="2400" dirty="0"/>
              <a:t>.</a:t>
            </a:r>
          </a:p>
          <a:p>
            <a:r>
              <a:rPr lang="en-GB" sz="2400" dirty="0"/>
              <a:t>Not until Mongol period that there was a major “reinvigoration” of the “Silk Road”.</a:t>
            </a:r>
          </a:p>
          <a:p>
            <a:endParaRPr lang="en-GB" sz="1700" dirty="0"/>
          </a:p>
        </p:txBody>
      </p:sp>
    </p:spTree>
    <p:extLst>
      <p:ext uri="{BB962C8B-B14F-4D97-AF65-F5344CB8AC3E}">
        <p14:creationId xmlns:p14="http://schemas.microsoft.com/office/powerpoint/2010/main" val="16027490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1050</Words>
  <Application>Microsoft Office PowerPoint</Application>
  <PresentationFormat>Widescreen</PresentationFormat>
  <Paragraphs>63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Rome Transformed: The World of Late Antiquity</vt:lpstr>
      <vt:lpstr>Traditional narratives</vt:lpstr>
      <vt:lpstr>Nomads, the “Silk Road” and the Roman World in Late Antiquity</vt:lpstr>
      <vt:lpstr>The Great Invasion</vt:lpstr>
      <vt:lpstr>The Huns</vt:lpstr>
      <vt:lpstr>The Impact on the Silk Road</vt:lpstr>
      <vt:lpstr>Maritime vs. overland “Silk Road”</vt:lpstr>
      <vt:lpstr>PowerPoint Presentation</vt:lpstr>
      <vt:lpstr>Religious “exchange”?</vt:lpstr>
      <vt:lpstr>Decline of the Late Antique “Silk Road”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From the twilight of Rome to the Dawn of Islam: The World of Late Antiquity (AD 235-632)</dc:title>
  <dc:creator>Matthew Cobb</dc:creator>
  <cp:lastModifiedBy>Matthew Cobb</cp:lastModifiedBy>
  <cp:revision>19</cp:revision>
  <dcterms:created xsi:type="dcterms:W3CDTF">2022-12-01T21:33:14Z</dcterms:created>
  <dcterms:modified xsi:type="dcterms:W3CDTF">2024-10-21T13:35:50Z</dcterms:modified>
</cp:coreProperties>
</file>