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63" r:id="rId5"/>
    <p:sldId id="264" r:id="rId6"/>
    <p:sldId id="265" r:id="rId7"/>
    <p:sldId id="269" r:id="rId8"/>
    <p:sldId id="266"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zh-TW" altLang="en-US"/>
              <a:t>按一下以編輯母片標題樣式</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TW" altLang="en-US"/>
              <a:t>按一下以編輯母片子標題樣式</a:t>
            </a:r>
            <a:endParaRPr lang="en-US" dirty="0"/>
          </a:p>
        </p:txBody>
      </p:sp>
      <p:sp>
        <p:nvSpPr>
          <p:cNvPr id="4" name="Date Placeholder 3"/>
          <p:cNvSpPr>
            <a:spLocks noGrp="1"/>
          </p:cNvSpPr>
          <p:nvPr>
            <p:ph type="dt" sz="half" idx="10"/>
          </p:nvPr>
        </p:nvSpPr>
        <p:spPr/>
        <p:txBody>
          <a:bodyPr/>
          <a:lstStyle/>
          <a:p>
            <a:fld id="{C7151A7C-6205-4956-918E-B2F3ECC31B8D}" type="datetimeFigureOut">
              <a:rPr lang="zh-HK" altLang="en-US" smtClean="0"/>
              <a:t>15/6/2019</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9A43A51F-B247-4DB6-875D-A8A7024B0275}" type="slidenum">
              <a:rPr lang="zh-HK" altLang="en-US" smtClean="0"/>
              <a:t>‹#›</a:t>
            </a:fld>
            <a:endParaRPr lang="zh-HK"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7367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zh-TW" altLang="en-US"/>
              <a:t>按一下以編輯母片標題樣式</a:t>
            </a:r>
            <a:endParaRPr lang="en-US" dirty="0"/>
          </a:p>
        </p:txBody>
      </p:sp>
      <p:sp>
        <p:nvSpPr>
          <p:cNvPr id="3" name="Content Placeholder 2"/>
          <p:cNvSpPr>
            <a:spLocks noGrp="1"/>
          </p:cNvSpPr>
          <p:nvPr>
            <p:ph idx="1"/>
          </p:nvPr>
        </p:nvSpPr>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C7151A7C-6205-4956-918E-B2F3ECC31B8D}" type="datetimeFigureOut">
              <a:rPr lang="zh-HK" altLang="en-US" smtClean="0"/>
              <a:t>15/6/2019</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9A43A51F-B247-4DB6-875D-A8A7024B0275}" type="slidenum">
              <a:rPr lang="zh-HK" altLang="en-US" smtClean="0"/>
              <a:t>‹#›</a:t>
            </a:fld>
            <a:endParaRPr lang="zh-HK" altLang="en-US"/>
          </a:p>
        </p:txBody>
      </p:sp>
    </p:spTree>
    <p:extLst>
      <p:ext uri="{BB962C8B-B14F-4D97-AF65-F5344CB8AC3E}">
        <p14:creationId xmlns:p14="http://schemas.microsoft.com/office/powerpoint/2010/main" val="2253443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章節標題">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zh-TW" altLang="en-US"/>
              <a:t>按一下以編輯母片標題樣式</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編輯母片文字樣式</a:t>
            </a:r>
          </a:p>
        </p:txBody>
      </p:sp>
      <p:sp>
        <p:nvSpPr>
          <p:cNvPr id="4" name="Date Placeholder 3"/>
          <p:cNvSpPr>
            <a:spLocks noGrp="1"/>
          </p:cNvSpPr>
          <p:nvPr>
            <p:ph type="dt" sz="half" idx="10"/>
          </p:nvPr>
        </p:nvSpPr>
        <p:spPr/>
        <p:txBody>
          <a:bodyPr/>
          <a:lstStyle/>
          <a:p>
            <a:fld id="{C7151A7C-6205-4956-918E-B2F3ECC31B8D}" type="datetimeFigureOut">
              <a:rPr lang="zh-HK" altLang="en-US" smtClean="0"/>
              <a:t>15/6/2019</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9A43A51F-B247-4DB6-875D-A8A7024B0275}" type="slidenum">
              <a:rPr lang="zh-HK" altLang="en-US" smtClean="0"/>
              <a:t>‹#›</a:t>
            </a:fld>
            <a:endParaRPr lang="zh-HK"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9831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zh-TW" altLang="en-US"/>
              <a:t>按一下以編輯母片標題樣式</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Date Placeholder 4"/>
          <p:cNvSpPr>
            <a:spLocks noGrp="1"/>
          </p:cNvSpPr>
          <p:nvPr>
            <p:ph type="dt" sz="half" idx="10"/>
          </p:nvPr>
        </p:nvSpPr>
        <p:spPr/>
        <p:txBody>
          <a:bodyPr/>
          <a:lstStyle/>
          <a:p>
            <a:fld id="{C7151A7C-6205-4956-918E-B2F3ECC31B8D}" type="datetimeFigureOut">
              <a:rPr lang="zh-HK" altLang="en-US" smtClean="0"/>
              <a:t>15/6/2019</a:t>
            </a:fld>
            <a:endParaRPr lang="zh-HK" altLang="en-US"/>
          </a:p>
        </p:txBody>
      </p:sp>
      <p:sp>
        <p:nvSpPr>
          <p:cNvPr id="6" name="Footer Placeholder 5"/>
          <p:cNvSpPr>
            <a:spLocks noGrp="1"/>
          </p:cNvSpPr>
          <p:nvPr>
            <p:ph type="ftr" sz="quarter" idx="11"/>
          </p:nvPr>
        </p:nvSpPr>
        <p:spPr/>
        <p:txBody>
          <a:bodyPr/>
          <a:lstStyle/>
          <a:p>
            <a:endParaRPr lang="zh-HK" altLang="en-US"/>
          </a:p>
        </p:txBody>
      </p:sp>
      <p:sp>
        <p:nvSpPr>
          <p:cNvPr id="7" name="Slide Number Placeholder 6"/>
          <p:cNvSpPr>
            <a:spLocks noGrp="1"/>
          </p:cNvSpPr>
          <p:nvPr>
            <p:ph type="sldNum" sz="quarter" idx="12"/>
          </p:nvPr>
        </p:nvSpPr>
        <p:spPr/>
        <p:txBody>
          <a:bodyPr/>
          <a:lstStyle/>
          <a:p>
            <a:fld id="{9A43A51F-B247-4DB6-875D-A8A7024B0275}" type="slidenum">
              <a:rPr lang="zh-HK" altLang="en-US" smtClean="0"/>
              <a:t>‹#›</a:t>
            </a:fld>
            <a:endParaRPr lang="zh-HK" altLang="en-US"/>
          </a:p>
        </p:txBody>
      </p:sp>
    </p:spTree>
    <p:extLst>
      <p:ext uri="{BB962C8B-B14F-4D97-AF65-F5344CB8AC3E}">
        <p14:creationId xmlns:p14="http://schemas.microsoft.com/office/powerpoint/2010/main" val="230484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zh-TW" altLang="en-US"/>
              <a:t>按一下以編輯母片標題樣式</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4" name="Content Placeholder 3"/>
          <p:cNvSpPr>
            <a:spLocks noGrp="1"/>
          </p:cNvSpPr>
          <p:nvPr>
            <p:ph sz="half" idx="2"/>
          </p:nvPr>
        </p:nvSpPr>
        <p:spPr>
          <a:xfrm>
            <a:off x="1097280" y="2582334"/>
            <a:ext cx="4937760" cy="3378200"/>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6" name="Content Placeholder 5"/>
          <p:cNvSpPr>
            <a:spLocks noGrp="1"/>
          </p:cNvSpPr>
          <p:nvPr>
            <p:ph sz="quarter" idx="4"/>
          </p:nvPr>
        </p:nvSpPr>
        <p:spPr>
          <a:xfrm>
            <a:off x="6217920" y="2582334"/>
            <a:ext cx="4937760" cy="3378200"/>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7" name="Date Placeholder 6"/>
          <p:cNvSpPr>
            <a:spLocks noGrp="1"/>
          </p:cNvSpPr>
          <p:nvPr>
            <p:ph type="dt" sz="half" idx="10"/>
          </p:nvPr>
        </p:nvSpPr>
        <p:spPr/>
        <p:txBody>
          <a:bodyPr/>
          <a:lstStyle/>
          <a:p>
            <a:fld id="{C7151A7C-6205-4956-918E-B2F3ECC31B8D}" type="datetimeFigureOut">
              <a:rPr lang="zh-HK" altLang="en-US" smtClean="0"/>
              <a:t>15/6/2019</a:t>
            </a:fld>
            <a:endParaRPr lang="zh-HK" altLang="en-US"/>
          </a:p>
        </p:txBody>
      </p:sp>
      <p:sp>
        <p:nvSpPr>
          <p:cNvPr id="8" name="Footer Placeholder 7"/>
          <p:cNvSpPr>
            <a:spLocks noGrp="1"/>
          </p:cNvSpPr>
          <p:nvPr>
            <p:ph type="ftr" sz="quarter" idx="11"/>
          </p:nvPr>
        </p:nvSpPr>
        <p:spPr/>
        <p:txBody>
          <a:bodyPr/>
          <a:lstStyle/>
          <a:p>
            <a:endParaRPr lang="zh-HK" altLang="en-US"/>
          </a:p>
        </p:txBody>
      </p:sp>
      <p:sp>
        <p:nvSpPr>
          <p:cNvPr id="9" name="Slide Number Placeholder 8"/>
          <p:cNvSpPr>
            <a:spLocks noGrp="1"/>
          </p:cNvSpPr>
          <p:nvPr>
            <p:ph type="sldNum" sz="quarter" idx="12"/>
          </p:nvPr>
        </p:nvSpPr>
        <p:spPr/>
        <p:txBody>
          <a:bodyPr/>
          <a:lstStyle/>
          <a:p>
            <a:fld id="{9A43A51F-B247-4DB6-875D-A8A7024B0275}" type="slidenum">
              <a:rPr lang="zh-HK" altLang="en-US" smtClean="0"/>
              <a:t>‹#›</a:t>
            </a:fld>
            <a:endParaRPr lang="zh-HK" altLang="en-US"/>
          </a:p>
        </p:txBody>
      </p:sp>
    </p:spTree>
    <p:extLst>
      <p:ext uri="{BB962C8B-B14F-4D97-AF65-F5344CB8AC3E}">
        <p14:creationId xmlns:p14="http://schemas.microsoft.com/office/powerpoint/2010/main" val="4110770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Date Placeholder 2"/>
          <p:cNvSpPr>
            <a:spLocks noGrp="1"/>
          </p:cNvSpPr>
          <p:nvPr>
            <p:ph type="dt" sz="half" idx="10"/>
          </p:nvPr>
        </p:nvSpPr>
        <p:spPr/>
        <p:txBody>
          <a:bodyPr/>
          <a:lstStyle/>
          <a:p>
            <a:fld id="{C7151A7C-6205-4956-918E-B2F3ECC31B8D}" type="datetimeFigureOut">
              <a:rPr lang="zh-HK" altLang="en-US" smtClean="0"/>
              <a:t>15/6/2019</a:t>
            </a:fld>
            <a:endParaRPr lang="zh-HK" altLang="en-US"/>
          </a:p>
        </p:txBody>
      </p:sp>
      <p:sp>
        <p:nvSpPr>
          <p:cNvPr id="4" name="Footer Placeholder 3"/>
          <p:cNvSpPr>
            <a:spLocks noGrp="1"/>
          </p:cNvSpPr>
          <p:nvPr>
            <p:ph type="ftr" sz="quarter" idx="11"/>
          </p:nvPr>
        </p:nvSpPr>
        <p:spPr/>
        <p:txBody>
          <a:bodyPr/>
          <a:lstStyle/>
          <a:p>
            <a:endParaRPr lang="zh-HK" altLang="en-US"/>
          </a:p>
        </p:txBody>
      </p:sp>
      <p:sp>
        <p:nvSpPr>
          <p:cNvPr id="5" name="Slide Number Placeholder 4"/>
          <p:cNvSpPr>
            <a:spLocks noGrp="1"/>
          </p:cNvSpPr>
          <p:nvPr>
            <p:ph type="sldNum" sz="quarter" idx="12"/>
          </p:nvPr>
        </p:nvSpPr>
        <p:spPr/>
        <p:txBody>
          <a:bodyPr/>
          <a:lstStyle/>
          <a:p>
            <a:fld id="{9A43A51F-B247-4DB6-875D-A8A7024B0275}" type="slidenum">
              <a:rPr lang="zh-HK" altLang="en-US" smtClean="0"/>
              <a:t>‹#›</a:t>
            </a:fld>
            <a:endParaRPr lang="zh-HK" altLang="en-US"/>
          </a:p>
        </p:txBody>
      </p:sp>
    </p:spTree>
    <p:extLst>
      <p:ext uri="{BB962C8B-B14F-4D97-AF65-F5344CB8AC3E}">
        <p14:creationId xmlns:p14="http://schemas.microsoft.com/office/powerpoint/2010/main" val="2755636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7151A7C-6205-4956-918E-B2F3ECC31B8D}" type="datetimeFigureOut">
              <a:rPr lang="zh-HK" altLang="en-US" smtClean="0"/>
              <a:t>15/6/2019</a:t>
            </a:fld>
            <a:endParaRPr lang="zh-HK" alt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zh-HK" altLang="en-US"/>
          </a:p>
        </p:txBody>
      </p:sp>
      <p:sp>
        <p:nvSpPr>
          <p:cNvPr id="9" name="Slide Number Placeholder 8"/>
          <p:cNvSpPr>
            <a:spLocks noGrp="1"/>
          </p:cNvSpPr>
          <p:nvPr>
            <p:ph type="sldNum" sz="quarter" idx="12"/>
          </p:nvPr>
        </p:nvSpPr>
        <p:spPr/>
        <p:txBody>
          <a:bodyPr/>
          <a:lstStyle/>
          <a:p>
            <a:fld id="{9A43A51F-B247-4DB6-875D-A8A7024B0275}" type="slidenum">
              <a:rPr lang="zh-HK" altLang="en-US" smtClean="0"/>
              <a:t>‹#›</a:t>
            </a:fld>
            <a:endParaRPr lang="zh-HK" altLang="en-US"/>
          </a:p>
        </p:txBody>
      </p:sp>
    </p:spTree>
    <p:extLst>
      <p:ext uri="{BB962C8B-B14F-4D97-AF65-F5344CB8AC3E}">
        <p14:creationId xmlns:p14="http://schemas.microsoft.com/office/powerpoint/2010/main" val="1770650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含輔助字幕的內容">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zh-TW" altLang="en-US"/>
              <a:t>按一下以編輯母片標題樣式</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7151A7C-6205-4956-918E-B2F3ECC31B8D}" type="datetimeFigureOut">
              <a:rPr lang="zh-HK" altLang="en-US" smtClean="0"/>
              <a:t>15/6/2019</a:t>
            </a:fld>
            <a:endParaRPr lang="zh-HK" alt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zh-HK" alt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A43A51F-B247-4DB6-875D-A8A7024B0275}" type="slidenum">
              <a:rPr lang="zh-HK" altLang="en-US" smtClean="0"/>
              <a:t>‹#›</a:t>
            </a:fld>
            <a:endParaRPr lang="zh-HK" altLang="en-US"/>
          </a:p>
        </p:txBody>
      </p:sp>
    </p:spTree>
    <p:extLst>
      <p:ext uri="{BB962C8B-B14F-4D97-AF65-F5344CB8AC3E}">
        <p14:creationId xmlns:p14="http://schemas.microsoft.com/office/powerpoint/2010/main" val="1668186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含輔助字幕的圖片">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zh-TW" altLang="en-US"/>
              <a:t>按一下以編輯母片標題樣式</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TW" altLang="en-US"/>
              <a:t>按一下圖示以新增圖片</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5" name="Date Placeholder 4"/>
          <p:cNvSpPr>
            <a:spLocks noGrp="1"/>
          </p:cNvSpPr>
          <p:nvPr>
            <p:ph type="dt" sz="half" idx="10"/>
          </p:nvPr>
        </p:nvSpPr>
        <p:spPr/>
        <p:txBody>
          <a:bodyPr/>
          <a:lstStyle/>
          <a:p>
            <a:fld id="{C7151A7C-6205-4956-918E-B2F3ECC31B8D}" type="datetimeFigureOut">
              <a:rPr lang="zh-HK" altLang="en-US" smtClean="0"/>
              <a:t>15/6/2019</a:t>
            </a:fld>
            <a:endParaRPr lang="zh-HK" altLang="en-US"/>
          </a:p>
        </p:txBody>
      </p:sp>
      <p:sp>
        <p:nvSpPr>
          <p:cNvPr id="6" name="Footer Placeholder 5"/>
          <p:cNvSpPr>
            <a:spLocks noGrp="1"/>
          </p:cNvSpPr>
          <p:nvPr>
            <p:ph type="ftr" sz="quarter" idx="11"/>
          </p:nvPr>
        </p:nvSpPr>
        <p:spPr/>
        <p:txBody>
          <a:bodyPr/>
          <a:lstStyle/>
          <a:p>
            <a:endParaRPr lang="zh-HK" altLang="en-US"/>
          </a:p>
        </p:txBody>
      </p:sp>
      <p:sp>
        <p:nvSpPr>
          <p:cNvPr id="7" name="Slide Number Placeholder 6"/>
          <p:cNvSpPr>
            <a:spLocks noGrp="1"/>
          </p:cNvSpPr>
          <p:nvPr>
            <p:ph type="sldNum" sz="quarter" idx="12"/>
          </p:nvPr>
        </p:nvSpPr>
        <p:spPr/>
        <p:txBody>
          <a:bodyPr/>
          <a:lstStyle/>
          <a:p>
            <a:fld id="{9A43A51F-B247-4DB6-875D-A8A7024B0275}" type="slidenum">
              <a:rPr lang="zh-HK" altLang="en-US" smtClean="0"/>
              <a:t>‹#›</a:t>
            </a:fld>
            <a:endParaRPr lang="zh-HK" altLang="en-US"/>
          </a:p>
        </p:txBody>
      </p:sp>
    </p:spTree>
    <p:extLst>
      <p:ext uri="{BB962C8B-B14F-4D97-AF65-F5344CB8AC3E}">
        <p14:creationId xmlns:p14="http://schemas.microsoft.com/office/powerpoint/2010/main" val="18748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C7151A7C-6205-4956-918E-B2F3ECC31B8D}" type="datetimeFigureOut">
              <a:rPr lang="zh-HK" altLang="en-US" smtClean="0"/>
              <a:t>15/6/2019</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9A43A51F-B247-4DB6-875D-A8A7024B0275}" type="slidenum">
              <a:rPr lang="zh-HK" altLang="en-US" smtClean="0"/>
              <a:t>‹#›</a:t>
            </a:fld>
            <a:endParaRPr lang="zh-HK" altLang="en-US"/>
          </a:p>
        </p:txBody>
      </p:sp>
    </p:spTree>
    <p:extLst>
      <p:ext uri="{BB962C8B-B14F-4D97-AF65-F5344CB8AC3E}">
        <p14:creationId xmlns:p14="http://schemas.microsoft.com/office/powerpoint/2010/main" val="2617274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直排標題及文字">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zh-TW" altLang="en-US"/>
              <a:t>按一下以編輯母片標題樣式</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C7151A7C-6205-4956-918E-B2F3ECC31B8D}" type="datetimeFigureOut">
              <a:rPr lang="zh-HK" altLang="en-US" smtClean="0"/>
              <a:t>15/6/2019</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9A43A51F-B247-4DB6-875D-A8A7024B0275}" type="slidenum">
              <a:rPr lang="zh-HK" altLang="en-US" smtClean="0"/>
              <a:t>‹#›</a:t>
            </a:fld>
            <a:endParaRPr lang="zh-HK" altLang="en-US"/>
          </a:p>
        </p:txBody>
      </p:sp>
    </p:spTree>
    <p:extLst>
      <p:ext uri="{BB962C8B-B14F-4D97-AF65-F5344CB8AC3E}">
        <p14:creationId xmlns:p14="http://schemas.microsoft.com/office/powerpoint/2010/main" val="789572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zh-TW" altLang="en-US"/>
              <a:t>按一下以編輯母片標題樣式</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7151A7C-6205-4956-918E-B2F3ECC31B8D}" type="datetimeFigureOut">
              <a:rPr lang="zh-HK" altLang="en-US" smtClean="0"/>
              <a:t>15/6/2019</a:t>
            </a:fld>
            <a:endParaRPr lang="zh-HK" alt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zh-HK" alt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A43A51F-B247-4DB6-875D-A8A7024B0275}" type="slidenum">
              <a:rPr lang="zh-HK" altLang="en-US" smtClean="0"/>
              <a:t>‹#›</a:t>
            </a:fld>
            <a:endParaRPr lang="zh-HK" alt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58026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pl/%C5%BCar%C3%B3wka-%C5%BCar%C3%B3wki-o%C5%9Bwietlenie-jasno-349400/" TargetMode="External"/><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FBFF947-0568-41C8-9D1F-B98750138E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146F29-E510-4DB4-B56B-1A8766645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81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43FDA1FA-3541-46E6-83FF-BDDA692BB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339824" y="0"/>
            <a:ext cx="68583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標題 1">
            <a:extLst>
              <a:ext uri="{FF2B5EF4-FFF2-40B4-BE49-F238E27FC236}">
                <a16:creationId xmlns:a16="http://schemas.microsoft.com/office/drawing/2014/main" id="{CA6755B8-4ECC-4CF7-A92B-A08C5E0186C0}"/>
              </a:ext>
            </a:extLst>
          </p:cNvPr>
          <p:cNvSpPr>
            <a:spLocks noGrp="1"/>
          </p:cNvSpPr>
          <p:nvPr>
            <p:ph type="ctrTitle"/>
          </p:nvPr>
        </p:nvSpPr>
        <p:spPr>
          <a:xfrm>
            <a:off x="5961344" y="758952"/>
            <a:ext cx="5542398" cy="3566160"/>
          </a:xfrm>
        </p:spPr>
        <p:txBody>
          <a:bodyPr>
            <a:normAutofit/>
          </a:bodyPr>
          <a:lstStyle/>
          <a:p>
            <a:br>
              <a:rPr lang="en-US" altLang="zh-HK" sz="4400">
                <a:solidFill>
                  <a:srgbClr val="FFFFFF"/>
                </a:solidFill>
                <a:latin typeface="Calibri" panose="020F0502020204030204" pitchFamily="34" charset="0"/>
                <a:cs typeface="Calibri" panose="020F0502020204030204" pitchFamily="34" charset="0"/>
              </a:rPr>
            </a:br>
            <a:r>
              <a:rPr lang="en-US" altLang="zh-TW" sz="4400">
                <a:solidFill>
                  <a:srgbClr val="FFFFFF"/>
                </a:solidFill>
                <a:latin typeface="Calibri" panose="020F0502020204030204" pitchFamily="34" charset="0"/>
                <a:cs typeface="Calibri" panose="020F0502020204030204" pitchFamily="34" charset="0"/>
              </a:rPr>
              <a:t>SBPD7004</a:t>
            </a:r>
            <a:br>
              <a:rPr lang="en-US" altLang="zh-TW" sz="4400">
                <a:solidFill>
                  <a:srgbClr val="FFFFFF"/>
                </a:solidFill>
                <a:latin typeface="Calibri" panose="020F0502020204030204" pitchFamily="34" charset="0"/>
                <a:cs typeface="Calibri" panose="020F0502020204030204" pitchFamily="34" charset="0"/>
              </a:rPr>
            </a:br>
            <a:r>
              <a:rPr lang="en-US" altLang="zh-HK" sz="4400">
                <a:solidFill>
                  <a:srgbClr val="FFFFFF"/>
                </a:solidFill>
                <a:latin typeface="Calibri" panose="020F0502020204030204" pitchFamily="34" charset="0"/>
                <a:cs typeface="Calibri" panose="020F0502020204030204" pitchFamily="34" charset="0"/>
              </a:rPr>
              <a:t>Vision for the Future.  Theoretical Perspective on Management.</a:t>
            </a:r>
            <a:endParaRPr lang="zh-HK" altLang="en-US" sz="4400">
              <a:solidFill>
                <a:srgbClr val="FFFFFF"/>
              </a:solidFill>
              <a:latin typeface="Calibri" panose="020F0502020204030204" pitchFamily="34" charset="0"/>
              <a:cs typeface="Calibri" panose="020F0502020204030204" pitchFamily="34" charset="0"/>
            </a:endParaRPr>
          </a:p>
        </p:txBody>
      </p:sp>
      <p:sp>
        <p:nvSpPr>
          <p:cNvPr id="3" name="副標題 2">
            <a:extLst>
              <a:ext uri="{FF2B5EF4-FFF2-40B4-BE49-F238E27FC236}">
                <a16:creationId xmlns:a16="http://schemas.microsoft.com/office/drawing/2014/main" id="{B86419A6-712E-4343-AD4A-04838F54CF73}"/>
              </a:ext>
            </a:extLst>
          </p:cNvPr>
          <p:cNvSpPr>
            <a:spLocks noGrp="1"/>
          </p:cNvSpPr>
          <p:nvPr>
            <p:ph type="subTitle" idx="1"/>
          </p:nvPr>
        </p:nvSpPr>
        <p:spPr>
          <a:xfrm>
            <a:off x="5961343" y="4455620"/>
            <a:ext cx="5542399" cy="1143000"/>
          </a:xfrm>
        </p:spPr>
        <p:txBody>
          <a:bodyPr>
            <a:normAutofit/>
          </a:bodyPr>
          <a:lstStyle/>
          <a:p>
            <a:r>
              <a:rPr lang="en-US" altLang="zh-HK" sz="2200">
                <a:solidFill>
                  <a:schemeClr val="bg2"/>
                </a:solidFill>
              </a:rPr>
              <a:t>Presented by:  stephanie s.y. yeung</a:t>
            </a:r>
          </a:p>
          <a:p>
            <a:r>
              <a:rPr lang="en-US" altLang="zh-TW" sz="2200">
                <a:solidFill>
                  <a:schemeClr val="bg2"/>
                </a:solidFill>
              </a:rPr>
              <a:t>June., 2019</a:t>
            </a:r>
            <a:endParaRPr lang="zh-HK" altLang="en-US" sz="2200">
              <a:solidFill>
                <a:schemeClr val="bg2"/>
              </a:solidFill>
            </a:endParaRPr>
          </a:p>
        </p:txBody>
      </p:sp>
      <p:pic>
        <p:nvPicPr>
          <p:cNvPr id="16" name="圖片 15" descr="一張含有 動物, 無脊椎動物 的圖片&#10;&#10;自動產生的描述">
            <a:extLst>
              <a:ext uri="{FF2B5EF4-FFF2-40B4-BE49-F238E27FC236}">
                <a16:creationId xmlns:a16="http://schemas.microsoft.com/office/drawing/2014/main" id="{D3D3E210-4877-4AEC-89AA-B7F5309BE95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09072" y="2979477"/>
            <a:ext cx="2886609" cy="2727846"/>
          </a:xfrm>
          <a:prstGeom prst="rect">
            <a:avLst/>
          </a:prstGeom>
        </p:spPr>
      </p:pic>
      <p:pic>
        <p:nvPicPr>
          <p:cNvPr id="5" name="圖片 4">
            <a:extLst>
              <a:ext uri="{FF2B5EF4-FFF2-40B4-BE49-F238E27FC236}">
                <a16:creationId xmlns:a16="http://schemas.microsoft.com/office/drawing/2014/main" id="{E771676A-492E-43EE-89EB-066EF9C433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2229" y="581880"/>
            <a:ext cx="4020297" cy="1329790"/>
          </a:xfrm>
          <a:prstGeom prst="rect">
            <a:avLst/>
          </a:prstGeom>
        </p:spPr>
      </p:pic>
      <p:cxnSp>
        <p:nvCxnSpPr>
          <p:cNvPr id="27" name="Straight Connector 26">
            <a:extLst>
              <a:ext uri="{FF2B5EF4-FFF2-40B4-BE49-F238E27FC236}">
                <a16:creationId xmlns:a16="http://schemas.microsoft.com/office/drawing/2014/main" id="{1E6A7830-4B1A-416E-8782-4D0DC1F29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61343" y="4343400"/>
            <a:ext cx="5202616" cy="0"/>
          </a:xfrm>
          <a:prstGeom prst="line">
            <a:avLst/>
          </a:prstGeom>
          <a:ln w="6350">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8211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347E7501-0E82-42C2-A8B5-9DDAAA8BA2E7}"/>
              </a:ext>
            </a:extLst>
          </p:cNvPr>
          <p:cNvPicPr>
            <a:picLocks noChangeAspect="1"/>
          </p:cNvPicPr>
          <p:nvPr/>
        </p:nvPicPr>
        <p:blipFill>
          <a:blip r:embed="rId2"/>
          <a:stretch>
            <a:fillRect/>
          </a:stretch>
        </p:blipFill>
        <p:spPr>
          <a:xfrm>
            <a:off x="405026" y="401890"/>
            <a:ext cx="2493449" cy="827056"/>
          </a:xfrm>
          <a:prstGeom prst="rect">
            <a:avLst/>
          </a:prstGeom>
        </p:spPr>
      </p:pic>
      <p:sp>
        <p:nvSpPr>
          <p:cNvPr id="4" name="文字方塊 3">
            <a:extLst>
              <a:ext uri="{FF2B5EF4-FFF2-40B4-BE49-F238E27FC236}">
                <a16:creationId xmlns:a16="http://schemas.microsoft.com/office/drawing/2014/main" id="{71A142C7-1859-4C7D-9175-AC588B1613AA}"/>
              </a:ext>
            </a:extLst>
          </p:cNvPr>
          <p:cNvSpPr txBox="1"/>
          <p:nvPr/>
        </p:nvSpPr>
        <p:spPr>
          <a:xfrm>
            <a:off x="702291" y="1504151"/>
            <a:ext cx="10194891" cy="4955203"/>
          </a:xfrm>
          <a:prstGeom prst="rect">
            <a:avLst/>
          </a:prstGeom>
          <a:noFill/>
        </p:spPr>
        <p:txBody>
          <a:bodyPr wrap="square" rtlCol="0">
            <a:spAutoFit/>
          </a:bodyPr>
          <a:lstStyle/>
          <a:p>
            <a:r>
              <a:rPr lang="en-US" altLang="zh-HK" sz="2000" b="1" dirty="0"/>
              <a:t>Case Body:	</a:t>
            </a:r>
          </a:p>
          <a:p>
            <a:endParaRPr lang="en-US" altLang="zh-HK" sz="2000" dirty="0"/>
          </a:p>
          <a:p>
            <a:r>
              <a:rPr lang="en-US" altLang="zh-HK" sz="2000" dirty="0"/>
              <a:t>A light source manufacturer.  (Headquarter in Hong Kong, manufacturing plant in Southern China.)</a:t>
            </a:r>
          </a:p>
          <a:p>
            <a:endParaRPr lang="en-US" altLang="zh-HK" sz="2000" dirty="0"/>
          </a:p>
          <a:p>
            <a:r>
              <a:rPr lang="en-US" altLang="zh-HK" sz="2000" dirty="0"/>
              <a:t>Business model:  manufacturing</a:t>
            </a:r>
          </a:p>
          <a:p>
            <a:endParaRPr lang="en-US" altLang="zh-HK" sz="2000" dirty="0"/>
          </a:p>
          <a:p>
            <a:r>
              <a:rPr lang="en-US" altLang="zh-HK" sz="2000" dirty="0"/>
              <a:t>Organizational culture: traditional hieratical structure in China, 1/3 employees are risk avoidance.  </a:t>
            </a:r>
          </a:p>
          <a:p>
            <a:endParaRPr lang="en-US" altLang="zh-HK" sz="2000" dirty="0"/>
          </a:p>
          <a:p>
            <a:r>
              <a:rPr lang="en-US" altLang="zh-HK" sz="2000" dirty="0"/>
              <a:t>Major Products :  Halogen light bulb and Energy Saving Light Bulb (ESL)</a:t>
            </a:r>
          </a:p>
          <a:p>
            <a:endParaRPr lang="en-US" altLang="zh-HK" sz="2000" dirty="0"/>
          </a:p>
          <a:p>
            <a:r>
              <a:rPr lang="en-US" altLang="zh-HK" sz="2000" dirty="0"/>
              <a:t>Target segment:  Domestic customers in China with in-house brand, overseas OEM customers.  (Ikea share around 80% of the production capacity.)</a:t>
            </a:r>
          </a:p>
          <a:p>
            <a:r>
              <a:rPr lang="en-US" altLang="zh-HK" sz="2000" dirty="0"/>
              <a:t>Impact:  </a:t>
            </a:r>
          </a:p>
          <a:p>
            <a:endParaRPr lang="en-US" altLang="zh-HK" dirty="0"/>
          </a:p>
          <a:p>
            <a:r>
              <a:rPr lang="en-US" altLang="zh-HK" dirty="0"/>
              <a:t>  </a:t>
            </a:r>
          </a:p>
        </p:txBody>
      </p:sp>
      <p:sp>
        <p:nvSpPr>
          <p:cNvPr id="5" name="文字方塊 4">
            <a:extLst>
              <a:ext uri="{FF2B5EF4-FFF2-40B4-BE49-F238E27FC236}">
                <a16:creationId xmlns:a16="http://schemas.microsoft.com/office/drawing/2014/main" id="{7E7F9993-7679-40E0-8AEF-F01329D7E9DD}"/>
              </a:ext>
            </a:extLst>
          </p:cNvPr>
          <p:cNvSpPr txBox="1"/>
          <p:nvPr/>
        </p:nvSpPr>
        <p:spPr>
          <a:xfrm>
            <a:off x="2898475" y="259404"/>
            <a:ext cx="8729933" cy="1200329"/>
          </a:xfrm>
          <a:prstGeom prst="rect">
            <a:avLst/>
          </a:prstGeom>
          <a:noFill/>
        </p:spPr>
        <p:txBody>
          <a:bodyPr wrap="square" rtlCol="0">
            <a:spAutoFit/>
          </a:bodyPr>
          <a:lstStyle/>
          <a:p>
            <a:r>
              <a:rPr lang="en-US" altLang="zh-HK" sz="2400" b="1" dirty="0"/>
              <a:t>How the 3-H approach leading the R &amp; D team of a lighting manufacturer become a pioneer of the technological revolution in the industry</a:t>
            </a:r>
            <a:r>
              <a:rPr lang="en-US" altLang="zh-HK" sz="2000" b="1" dirty="0"/>
              <a:t>.</a:t>
            </a:r>
          </a:p>
        </p:txBody>
      </p:sp>
      <p:pic>
        <p:nvPicPr>
          <p:cNvPr id="3" name="圖片 2">
            <a:extLst>
              <a:ext uri="{FF2B5EF4-FFF2-40B4-BE49-F238E27FC236}">
                <a16:creationId xmlns:a16="http://schemas.microsoft.com/office/drawing/2014/main" id="{89411165-EC92-420A-A6B2-AF44FE8B3556}"/>
              </a:ext>
            </a:extLst>
          </p:cNvPr>
          <p:cNvPicPr>
            <a:picLocks noChangeAspect="1"/>
          </p:cNvPicPr>
          <p:nvPr/>
        </p:nvPicPr>
        <p:blipFill>
          <a:blip r:embed="rId3"/>
          <a:stretch>
            <a:fillRect/>
          </a:stretch>
        </p:blipFill>
        <p:spPr>
          <a:xfrm>
            <a:off x="10535264" y="4548848"/>
            <a:ext cx="1656736" cy="1565668"/>
          </a:xfrm>
          <a:prstGeom prst="rect">
            <a:avLst/>
          </a:prstGeom>
        </p:spPr>
      </p:pic>
    </p:spTree>
    <p:extLst>
      <p:ext uri="{BB962C8B-B14F-4D97-AF65-F5344CB8AC3E}">
        <p14:creationId xmlns:p14="http://schemas.microsoft.com/office/powerpoint/2010/main" val="522883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15773CC5-B0DA-4B84-B153-05D13930BCEF}"/>
              </a:ext>
            </a:extLst>
          </p:cNvPr>
          <p:cNvPicPr>
            <a:picLocks noChangeAspect="1"/>
          </p:cNvPicPr>
          <p:nvPr/>
        </p:nvPicPr>
        <p:blipFill>
          <a:blip r:embed="rId2"/>
          <a:stretch>
            <a:fillRect/>
          </a:stretch>
        </p:blipFill>
        <p:spPr>
          <a:xfrm>
            <a:off x="284634" y="396597"/>
            <a:ext cx="2493480" cy="829128"/>
          </a:xfrm>
          <a:prstGeom prst="rect">
            <a:avLst/>
          </a:prstGeom>
        </p:spPr>
      </p:pic>
      <p:sp>
        <p:nvSpPr>
          <p:cNvPr id="5" name="矩形 4">
            <a:extLst>
              <a:ext uri="{FF2B5EF4-FFF2-40B4-BE49-F238E27FC236}">
                <a16:creationId xmlns:a16="http://schemas.microsoft.com/office/drawing/2014/main" id="{157F4673-193E-48B8-B181-6A71FA71B66C}"/>
              </a:ext>
            </a:extLst>
          </p:cNvPr>
          <p:cNvSpPr/>
          <p:nvPr/>
        </p:nvSpPr>
        <p:spPr>
          <a:xfrm>
            <a:off x="983411" y="1774186"/>
            <a:ext cx="8389189" cy="3276282"/>
          </a:xfrm>
          <a:prstGeom prst="rect">
            <a:avLst/>
          </a:prstGeom>
        </p:spPr>
        <p:txBody>
          <a:bodyPr wrap="square">
            <a:spAutoFit/>
          </a:bodyPr>
          <a:lstStyle/>
          <a:p>
            <a:pPr>
              <a:lnSpc>
                <a:spcPct val="150000"/>
              </a:lnSpc>
            </a:pPr>
            <a:r>
              <a:rPr lang="en-US" altLang="zh-HK" sz="2000" dirty="0"/>
              <a:t>The strategic issue:  The new EU regulatory introduced in year 2009.  The IEEE regulatory on energy saving label.  The traditional halogen light bulb and the ESL light bulb will be no longer competitive in the light source market.</a:t>
            </a:r>
          </a:p>
          <a:p>
            <a:pPr>
              <a:lnSpc>
                <a:spcPct val="150000"/>
              </a:lnSpc>
            </a:pPr>
            <a:endParaRPr lang="en-US" altLang="zh-HK" sz="2000" dirty="0"/>
          </a:p>
          <a:p>
            <a:pPr>
              <a:lnSpc>
                <a:spcPct val="150000"/>
              </a:lnSpc>
            </a:pPr>
            <a:r>
              <a:rPr lang="en-US" altLang="zh-HK" sz="2000" dirty="0"/>
              <a:t>Rationale:  The risk of using ESL light bulb:  it contain small amount of mercury (less than 5mg per bulb), cannot avoid the UV radiation.  The most importance is:  it did waste 85% of their energy as heat.</a:t>
            </a:r>
          </a:p>
        </p:txBody>
      </p:sp>
      <p:pic>
        <p:nvPicPr>
          <p:cNvPr id="8" name="圖片 7">
            <a:extLst>
              <a:ext uri="{FF2B5EF4-FFF2-40B4-BE49-F238E27FC236}">
                <a16:creationId xmlns:a16="http://schemas.microsoft.com/office/drawing/2014/main" id="{A1E277B4-92D8-4254-929C-20A904631EEA}"/>
              </a:ext>
            </a:extLst>
          </p:cNvPr>
          <p:cNvPicPr>
            <a:picLocks noChangeAspect="1"/>
          </p:cNvPicPr>
          <p:nvPr/>
        </p:nvPicPr>
        <p:blipFill>
          <a:blip r:embed="rId3"/>
          <a:stretch>
            <a:fillRect/>
          </a:stretch>
        </p:blipFill>
        <p:spPr>
          <a:xfrm>
            <a:off x="9585867" y="1356851"/>
            <a:ext cx="2392282" cy="4645742"/>
          </a:xfrm>
          <a:prstGeom prst="rect">
            <a:avLst/>
          </a:prstGeom>
        </p:spPr>
      </p:pic>
      <p:sp>
        <p:nvSpPr>
          <p:cNvPr id="7" name="矩形 6">
            <a:extLst>
              <a:ext uri="{FF2B5EF4-FFF2-40B4-BE49-F238E27FC236}">
                <a16:creationId xmlns:a16="http://schemas.microsoft.com/office/drawing/2014/main" id="{0B390862-6874-4B71-B78B-4EBC6A7917F7}"/>
              </a:ext>
            </a:extLst>
          </p:cNvPr>
          <p:cNvSpPr/>
          <p:nvPr/>
        </p:nvSpPr>
        <p:spPr>
          <a:xfrm>
            <a:off x="3153295" y="349496"/>
            <a:ext cx="7359534" cy="1200329"/>
          </a:xfrm>
          <a:prstGeom prst="rect">
            <a:avLst/>
          </a:prstGeom>
        </p:spPr>
        <p:txBody>
          <a:bodyPr wrap="square">
            <a:spAutoFit/>
          </a:bodyPr>
          <a:lstStyle/>
          <a:p>
            <a:r>
              <a:rPr lang="en-US" altLang="zh-HK" sz="2400" b="1" dirty="0"/>
              <a:t>How the 3-H approach leading the R &amp; D team of a lighting manufacturer become a pioneer of the technological revolution in the industry.</a:t>
            </a:r>
          </a:p>
        </p:txBody>
      </p:sp>
    </p:spTree>
    <p:extLst>
      <p:ext uri="{BB962C8B-B14F-4D97-AF65-F5344CB8AC3E}">
        <p14:creationId xmlns:p14="http://schemas.microsoft.com/office/powerpoint/2010/main" val="3635122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91649659-DFFF-412D-A6C5-96B8534E7F35}"/>
              </a:ext>
            </a:extLst>
          </p:cNvPr>
          <p:cNvPicPr>
            <a:picLocks noChangeAspect="1"/>
          </p:cNvPicPr>
          <p:nvPr/>
        </p:nvPicPr>
        <p:blipFill>
          <a:blip r:embed="rId2"/>
          <a:stretch>
            <a:fillRect/>
          </a:stretch>
        </p:blipFill>
        <p:spPr>
          <a:xfrm>
            <a:off x="1961072" y="1226563"/>
            <a:ext cx="8269856" cy="4755166"/>
          </a:xfrm>
          <a:prstGeom prst="rect">
            <a:avLst/>
          </a:prstGeom>
        </p:spPr>
      </p:pic>
      <p:pic>
        <p:nvPicPr>
          <p:cNvPr id="3" name="圖片 2">
            <a:extLst>
              <a:ext uri="{FF2B5EF4-FFF2-40B4-BE49-F238E27FC236}">
                <a16:creationId xmlns:a16="http://schemas.microsoft.com/office/drawing/2014/main" id="{981218A0-A073-45EE-8FA0-CDEE40BA6BAC}"/>
              </a:ext>
            </a:extLst>
          </p:cNvPr>
          <p:cNvPicPr>
            <a:picLocks noChangeAspect="1"/>
          </p:cNvPicPr>
          <p:nvPr/>
        </p:nvPicPr>
        <p:blipFill>
          <a:blip r:embed="rId3"/>
          <a:stretch>
            <a:fillRect/>
          </a:stretch>
        </p:blipFill>
        <p:spPr>
          <a:xfrm>
            <a:off x="254256" y="294239"/>
            <a:ext cx="2493480" cy="829128"/>
          </a:xfrm>
          <a:prstGeom prst="rect">
            <a:avLst/>
          </a:prstGeom>
        </p:spPr>
      </p:pic>
      <p:sp>
        <p:nvSpPr>
          <p:cNvPr id="8" name="矩形 7">
            <a:extLst>
              <a:ext uri="{FF2B5EF4-FFF2-40B4-BE49-F238E27FC236}">
                <a16:creationId xmlns:a16="http://schemas.microsoft.com/office/drawing/2014/main" id="{697400F2-8C1A-4302-B08E-1265E3FF4788}"/>
              </a:ext>
            </a:extLst>
          </p:cNvPr>
          <p:cNvSpPr/>
          <p:nvPr/>
        </p:nvSpPr>
        <p:spPr>
          <a:xfrm>
            <a:off x="1236453" y="5935916"/>
            <a:ext cx="9759351" cy="369332"/>
          </a:xfrm>
          <a:prstGeom prst="rect">
            <a:avLst/>
          </a:prstGeom>
        </p:spPr>
        <p:txBody>
          <a:bodyPr wrap="square">
            <a:spAutoFit/>
          </a:bodyPr>
          <a:lstStyle/>
          <a:p>
            <a:r>
              <a:rPr lang="en-US" altLang="zh-HK" dirty="0"/>
              <a:t>Source:  www.come-on-labels.eu/.../new-energy-labelling-legislation-for-light-sources-explained</a:t>
            </a:r>
            <a:endParaRPr lang="zh-HK" altLang="en-US" dirty="0"/>
          </a:p>
        </p:txBody>
      </p:sp>
      <p:sp>
        <p:nvSpPr>
          <p:cNvPr id="4" name="矩形 3">
            <a:extLst>
              <a:ext uri="{FF2B5EF4-FFF2-40B4-BE49-F238E27FC236}">
                <a16:creationId xmlns:a16="http://schemas.microsoft.com/office/drawing/2014/main" id="{22BA202E-2D24-4A20-BFAB-3B669C0A85E5}"/>
              </a:ext>
            </a:extLst>
          </p:cNvPr>
          <p:cNvSpPr/>
          <p:nvPr/>
        </p:nvSpPr>
        <p:spPr>
          <a:xfrm>
            <a:off x="3075709" y="200037"/>
            <a:ext cx="8473440" cy="707886"/>
          </a:xfrm>
          <a:prstGeom prst="rect">
            <a:avLst/>
          </a:prstGeom>
        </p:spPr>
        <p:txBody>
          <a:bodyPr wrap="square">
            <a:spAutoFit/>
          </a:bodyPr>
          <a:lstStyle/>
          <a:p>
            <a:r>
              <a:rPr lang="en-US" altLang="zh-HK" sz="2000" b="1" dirty="0"/>
              <a:t>How the 3-H approach leading the R &amp; D team of a lighting manufacturer become a pioneer of the technological revolution in the industry.</a:t>
            </a:r>
          </a:p>
        </p:txBody>
      </p:sp>
    </p:spTree>
    <p:extLst>
      <p:ext uri="{BB962C8B-B14F-4D97-AF65-F5344CB8AC3E}">
        <p14:creationId xmlns:p14="http://schemas.microsoft.com/office/powerpoint/2010/main" val="166014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3F89D1A4-BB26-4B90-9179-06ED311A4A99}"/>
              </a:ext>
            </a:extLst>
          </p:cNvPr>
          <p:cNvPicPr>
            <a:picLocks noChangeAspect="1"/>
          </p:cNvPicPr>
          <p:nvPr/>
        </p:nvPicPr>
        <p:blipFill>
          <a:blip r:embed="rId2"/>
          <a:stretch>
            <a:fillRect/>
          </a:stretch>
        </p:blipFill>
        <p:spPr>
          <a:xfrm>
            <a:off x="349304" y="249069"/>
            <a:ext cx="2493480" cy="829128"/>
          </a:xfrm>
          <a:prstGeom prst="rect">
            <a:avLst/>
          </a:prstGeom>
        </p:spPr>
      </p:pic>
      <p:sp>
        <p:nvSpPr>
          <p:cNvPr id="6" name="矩形 5">
            <a:extLst>
              <a:ext uri="{FF2B5EF4-FFF2-40B4-BE49-F238E27FC236}">
                <a16:creationId xmlns:a16="http://schemas.microsoft.com/office/drawing/2014/main" id="{48886C9E-69EF-4C90-B2D3-778536BC6B30}"/>
              </a:ext>
            </a:extLst>
          </p:cNvPr>
          <p:cNvSpPr/>
          <p:nvPr/>
        </p:nvSpPr>
        <p:spPr>
          <a:xfrm>
            <a:off x="1041863" y="1478858"/>
            <a:ext cx="10656916" cy="1015663"/>
          </a:xfrm>
          <a:prstGeom prst="rect">
            <a:avLst/>
          </a:prstGeom>
        </p:spPr>
        <p:txBody>
          <a:bodyPr wrap="square">
            <a:spAutoFit/>
          </a:bodyPr>
          <a:lstStyle/>
          <a:p>
            <a:r>
              <a:rPr lang="en-US" altLang="zh-HK" sz="2000" b="1" u="sng" dirty="0"/>
              <a:t>Objective</a:t>
            </a:r>
          </a:p>
          <a:p>
            <a:r>
              <a:rPr lang="en-US" altLang="zh-HK" sz="2000" dirty="0"/>
              <a:t>The importance of the strategic planning and constant review.  Leadership.  The application of the 3-H theory to maintain the competitiveness of the organization in the dynamic environment.  </a:t>
            </a:r>
          </a:p>
        </p:txBody>
      </p:sp>
      <p:graphicFrame>
        <p:nvGraphicFramePr>
          <p:cNvPr id="7" name="表格 6">
            <a:extLst>
              <a:ext uri="{FF2B5EF4-FFF2-40B4-BE49-F238E27FC236}">
                <a16:creationId xmlns:a16="http://schemas.microsoft.com/office/drawing/2014/main" id="{74CDE5E1-F176-40C5-9D72-5D8BDA8C99D0}"/>
              </a:ext>
            </a:extLst>
          </p:cNvPr>
          <p:cNvGraphicFramePr>
            <a:graphicFrameLocks noGrp="1"/>
          </p:cNvGraphicFramePr>
          <p:nvPr>
            <p:extLst>
              <p:ext uri="{D42A27DB-BD31-4B8C-83A1-F6EECF244321}">
                <p14:modId xmlns:p14="http://schemas.microsoft.com/office/powerpoint/2010/main" val="4115480084"/>
              </p:ext>
            </p:extLst>
          </p:nvPr>
        </p:nvGraphicFramePr>
        <p:xfrm>
          <a:off x="1828800" y="2648992"/>
          <a:ext cx="8190808" cy="3507649"/>
        </p:xfrm>
        <a:graphic>
          <a:graphicData uri="http://schemas.openxmlformats.org/drawingml/2006/table">
            <a:tbl>
              <a:tblPr firstRow="1" firstCol="1" bandRow="1">
                <a:tableStyleId>{5C22544A-7EE6-4342-B048-85BDC9FD1C3A}</a:tableStyleId>
              </a:tblPr>
              <a:tblGrid>
                <a:gridCol w="4095404">
                  <a:extLst>
                    <a:ext uri="{9D8B030D-6E8A-4147-A177-3AD203B41FA5}">
                      <a16:colId xmlns:a16="http://schemas.microsoft.com/office/drawing/2014/main" val="2301892252"/>
                    </a:ext>
                  </a:extLst>
                </a:gridCol>
                <a:gridCol w="4095404">
                  <a:extLst>
                    <a:ext uri="{9D8B030D-6E8A-4147-A177-3AD203B41FA5}">
                      <a16:colId xmlns:a16="http://schemas.microsoft.com/office/drawing/2014/main" val="2987089306"/>
                    </a:ext>
                  </a:extLst>
                </a:gridCol>
              </a:tblGrid>
              <a:tr h="1075295">
                <a:tc>
                  <a:txBody>
                    <a:bodyPr/>
                    <a:lstStyle/>
                    <a:p>
                      <a:pPr>
                        <a:lnSpc>
                          <a:spcPct val="150000"/>
                        </a:lnSpc>
                        <a:spcAft>
                          <a:spcPts val="0"/>
                        </a:spcAft>
                      </a:pPr>
                      <a:r>
                        <a:rPr lang="en-US" sz="2000" kern="100" dirty="0">
                          <a:effectLst/>
                        </a:rPr>
                        <a:t>H1 (Heart)</a:t>
                      </a:r>
                      <a:endParaRPr lang="zh-TW" sz="20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8580" marR="68580" marT="0" marB="0"/>
                </a:tc>
                <a:tc>
                  <a:txBody>
                    <a:bodyPr/>
                    <a:lstStyle/>
                    <a:p>
                      <a:pPr>
                        <a:lnSpc>
                          <a:spcPct val="150000"/>
                        </a:lnSpc>
                        <a:spcAft>
                          <a:spcPts val="0"/>
                        </a:spcAft>
                      </a:pPr>
                      <a:r>
                        <a:rPr lang="en-US" sz="2000" b="0" kern="100" dirty="0">
                          <a:solidFill>
                            <a:schemeClr val="tx1"/>
                          </a:solidFill>
                          <a:effectLst/>
                        </a:rPr>
                        <a:t>Change management, leadership, motivation, Hofstede’s culture difference model</a:t>
                      </a:r>
                      <a:endParaRPr lang="zh-TW" sz="2000" b="0" kern="100" dirty="0">
                        <a:solidFill>
                          <a:schemeClr val="tx1"/>
                        </a:solidFill>
                        <a:effectLst/>
                        <a:latin typeface="Calibri" panose="020F0502020204030204" pitchFamily="34" charset="0"/>
                        <a:ea typeface="新細明體" panose="02020500000000000000" pitchFamily="18" charset="-120"/>
                        <a:cs typeface="Times New Roman" panose="02020603050405020304" pitchFamily="18" charset="0"/>
                      </a:endParaRPr>
                    </a:p>
                  </a:txBody>
                  <a:tcPr marL="68580" marR="68580" marT="0" marB="0">
                    <a:solidFill>
                      <a:schemeClr val="accent1">
                        <a:lumMod val="40000"/>
                        <a:lumOff val="60000"/>
                      </a:schemeClr>
                    </a:solidFill>
                  </a:tcPr>
                </a:tc>
                <a:extLst>
                  <a:ext uri="{0D108BD9-81ED-4DB2-BD59-A6C34878D82A}">
                    <a16:rowId xmlns:a16="http://schemas.microsoft.com/office/drawing/2014/main" val="274870273"/>
                  </a:ext>
                </a:extLst>
              </a:tr>
              <a:tr h="1642234">
                <a:tc>
                  <a:txBody>
                    <a:bodyPr/>
                    <a:lstStyle/>
                    <a:p>
                      <a:pPr>
                        <a:lnSpc>
                          <a:spcPct val="150000"/>
                        </a:lnSpc>
                        <a:spcAft>
                          <a:spcPts val="0"/>
                        </a:spcAft>
                      </a:pPr>
                      <a:r>
                        <a:rPr lang="en-US" sz="2000" kern="100">
                          <a:effectLst/>
                        </a:rPr>
                        <a:t>H2 (Head)</a:t>
                      </a:r>
                      <a:endParaRPr lang="zh-TW" sz="20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8580" marR="68580" marT="0" marB="0"/>
                </a:tc>
                <a:tc>
                  <a:txBody>
                    <a:bodyPr/>
                    <a:lstStyle/>
                    <a:p>
                      <a:pPr>
                        <a:lnSpc>
                          <a:spcPct val="150000"/>
                        </a:lnSpc>
                        <a:spcAft>
                          <a:spcPts val="0"/>
                        </a:spcAft>
                      </a:pPr>
                      <a:r>
                        <a:rPr lang="en-US" sz="2000" b="0" kern="100" dirty="0">
                          <a:effectLst/>
                        </a:rPr>
                        <a:t>Industrial analysis, STEEP, strategic management, skill development</a:t>
                      </a:r>
                      <a:endParaRPr lang="zh-TW" sz="2000" b="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8580" marR="68580" marT="0" marB="0">
                    <a:solidFill>
                      <a:schemeClr val="accent1">
                        <a:lumMod val="40000"/>
                        <a:lumOff val="60000"/>
                      </a:schemeClr>
                    </a:solidFill>
                  </a:tcPr>
                </a:tc>
                <a:extLst>
                  <a:ext uri="{0D108BD9-81ED-4DB2-BD59-A6C34878D82A}">
                    <a16:rowId xmlns:a16="http://schemas.microsoft.com/office/drawing/2014/main" val="151173388"/>
                  </a:ext>
                </a:extLst>
              </a:tr>
              <a:tr h="541059">
                <a:tc>
                  <a:txBody>
                    <a:bodyPr/>
                    <a:lstStyle/>
                    <a:p>
                      <a:pPr>
                        <a:lnSpc>
                          <a:spcPct val="150000"/>
                        </a:lnSpc>
                        <a:spcAft>
                          <a:spcPts val="0"/>
                        </a:spcAft>
                      </a:pPr>
                      <a:r>
                        <a:rPr lang="en-US" sz="2000" kern="100">
                          <a:effectLst/>
                        </a:rPr>
                        <a:t>H3 (Hand)</a:t>
                      </a:r>
                      <a:endParaRPr lang="zh-TW" sz="20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8580" marR="68580" marT="0" marB="0"/>
                </a:tc>
                <a:tc>
                  <a:txBody>
                    <a:bodyPr/>
                    <a:lstStyle/>
                    <a:p>
                      <a:pPr>
                        <a:lnSpc>
                          <a:spcPct val="150000"/>
                        </a:lnSpc>
                        <a:spcAft>
                          <a:spcPts val="0"/>
                        </a:spcAft>
                      </a:pPr>
                      <a:r>
                        <a:rPr lang="en-US" sz="2000" b="0" kern="100" dirty="0">
                          <a:effectLst/>
                        </a:rPr>
                        <a:t>HRM on training</a:t>
                      </a:r>
                      <a:endParaRPr lang="zh-TW" sz="2000" b="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8580" marR="68580" marT="0" marB="0">
                    <a:solidFill>
                      <a:schemeClr val="accent1">
                        <a:lumMod val="40000"/>
                        <a:lumOff val="60000"/>
                      </a:schemeClr>
                    </a:solidFill>
                  </a:tcPr>
                </a:tc>
                <a:extLst>
                  <a:ext uri="{0D108BD9-81ED-4DB2-BD59-A6C34878D82A}">
                    <a16:rowId xmlns:a16="http://schemas.microsoft.com/office/drawing/2014/main" val="2721835777"/>
                  </a:ext>
                </a:extLst>
              </a:tr>
            </a:tbl>
          </a:graphicData>
        </a:graphic>
      </p:graphicFrame>
      <p:sp>
        <p:nvSpPr>
          <p:cNvPr id="4" name="矩形 3">
            <a:extLst>
              <a:ext uri="{FF2B5EF4-FFF2-40B4-BE49-F238E27FC236}">
                <a16:creationId xmlns:a16="http://schemas.microsoft.com/office/drawing/2014/main" id="{AB5C1422-42B8-4EBF-897E-BBB219EDE9BC}"/>
              </a:ext>
            </a:extLst>
          </p:cNvPr>
          <p:cNvSpPr/>
          <p:nvPr/>
        </p:nvSpPr>
        <p:spPr>
          <a:xfrm>
            <a:off x="2987041" y="201968"/>
            <a:ext cx="8152014" cy="707886"/>
          </a:xfrm>
          <a:prstGeom prst="rect">
            <a:avLst/>
          </a:prstGeom>
        </p:spPr>
        <p:txBody>
          <a:bodyPr wrap="square">
            <a:spAutoFit/>
          </a:bodyPr>
          <a:lstStyle/>
          <a:p>
            <a:r>
              <a:rPr lang="en-US" altLang="zh-HK" sz="2000" b="1" dirty="0"/>
              <a:t>How the 3-H approach leading the R &amp; D team of a lighting manufacturer become a pioneer of the technological revolution in the industry.</a:t>
            </a:r>
          </a:p>
        </p:txBody>
      </p:sp>
    </p:spTree>
    <p:extLst>
      <p:ext uri="{BB962C8B-B14F-4D97-AF65-F5344CB8AC3E}">
        <p14:creationId xmlns:p14="http://schemas.microsoft.com/office/powerpoint/2010/main" val="718346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7C6CD54C-08A8-448D-9115-80FCFBE0F60C}"/>
              </a:ext>
            </a:extLst>
          </p:cNvPr>
          <p:cNvPicPr>
            <a:picLocks noChangeAspect="1"/>
          </p:cNvPicPr>
          <p:nvPr/>
        </p:nvPicPr>
        <p:blipFill>
          <a:blip r:embed="rId2"/>
          <a:stretch>
            <a:fillRect/>
          </a:stretch>
        </p:blipFill>
        <p:spPr>
          <a:xfrm>
            <a:off x="377013" y="348821"/>
            <a:ext cx="2493480" cy="829128"/>
          </a:xfrm>
          <a:prstGeom prst="rect">
            <a:avLst/>
          </a:prstGeom>
        </p:spPr>
      </p:pic>
      <p:sp>
        <p:nvSpPr>
          <p:cNvPr id="4" name="矩形 3">
            <a:extLst>
              <a:ext uri="{FF2B5EF4-FFF2-40B4-BE49-F238E27FC236}">
                <a16:creationId xmlns:a16="http://schemas.microsoft.com/office/drawing/2014/main" id="{2637C6C3-0979-4EF4-86E4-D814BAF272F4}"/>
              </a:ext>
            </a:extLst>
          </p:cNvPr>
          <p:cNvSpPr/>
          <p:nvPr/>
        </p:nvSpPr>
        <p:spPr>
          <a:xfrm>
            <a:off x="3358341" y="1606339"/>
            <a:ext cx="7869382" cy="2805063"/>
          </a:xfrm>
          <a:prstGeom prst="rect">
            <a:avLst/>
          </a:prstGeom>
        </p:spPr>
        <p:txBody>
          <a:bodyPr wrap="square">
            <a:spAutoFit/>
          </a:bodyPr>
          <a:lstStyle/>
          <a:p>
            <a:pPr>
              <a:lnSpc>
                <a:spcPct val="150000"/>
              </a:lnSpc>
              <a:spcAft>
                <a:spcPts val="0"/>
              </a:spcAft>
            </a:pPr>
            <a:r>
              <a:rPr lang="en-US" altLang="zh-HK" sz="2400" b="1" kern="100" dirty="0">
                <a:latin typeface="Calibri" panose="020F0502020204030204" pitchFamily="34" charset="0"/>
                <a:cs typeface="Times New Roman" panose="02020603050405020304" pitchFamily="18" charset="0"/>
              </a:rPr>
              <a:t>Key objective:</a:t>
            </a:r>
            <a:endParaRPr lang="zh-TW" altLang="zh-HK" sz="2400" kern="100" dirty="0">
              <a:latin typeface="Calibri" panose="020F0502020204030204" pitchFamily="34" charset="0"/>
              <a:cs typeface="Times New Roman" panose="02020603050405020304" pitchFamily="18" charset="0"/>
            </a:endParaRPr>
          </a:p>
          <a:p>
            <a:pPr marL="342900" lvl="0" indent="-342900">
              <a:lnSpc>
                <a:spcPct val="150000"/>
              </a:lnSpc>
              <a:spcAft>
                <a:spcPts val="0"/>
              </a:spcAft>
              <a:buFont typeface="+mj-lt"/>
              <a:buAutoNum type="arabicPeriod"/>
            </a:pPr>
            <a:r>
              <a:rPr lang="en-US" altLang="zh-HK" sz="2400" kern="100" dirty="0">
                <a:latin typeface="Calibri" panose="020F0502020204030204" pitchFamily="34" charset="0"/>
                <a:cs typeface="Times New Roman" panose="02020603050405020304" pitchFamily="18" charset="0"/>
              </a:rPr>
              <a:t>Decision making on the physical investment</a:t>
            </a:r>
            <a:endParaRPr lang="zh-TW" altLang="zh-HK" sz="2400" kern="100" dirty="0">
              <a:latin typeface="Calibri" panose="020F0502020204030204" pitchFamily="34" charset="0"/>
              <a:cs typeface="Times New Roman" panose="02020603050405020304" pitchFamily="18" charset="0"/>
            </a:endParaRPr>
          </a:p>
          <a:p>
            <a:pPr marL="342900" lvl="0" indent="-342900">
              <a:lnSpc>
                <a:spcPct val="150000"/>
              </a:lnSpc>
              <a:spcAft>
                <a:spcPts val="0"/>
              </a:spcAft>
              <a:buFont typeface="+mj-lt"/>
              <a:buAutoNum type="arabicPeriod"/>
            </a:pPr>
            <a:r>
              <a:rPr lang="en-US" altLang="zh-HK" sz="2400" kern="100" dirty="0">
                <a:latin typeface="Calibri" panose="020F0502020204030204" pitchFamily="34" charset="0"/>
                <a:cs typeface="Times New Roman" panose="02020603050405020304" pitchFamily="18" charset="0"/>
              </a:rPr>
              <a:t>Decision making on the human resources management.</a:t>
            </a:r>
            <a:endParaRPr lang="zh-TW" altLang="zh-HK" sz="2400" kern="100" dirty="0">
              <a:latin typeface="Calibri" panose="020F0502020204030204" pitchFamily="34" charset="0"/>
              <a:cs typeface="Times New Roman" panose="02020603050405020304" pitchFamily="18" charset="0"/>
            </a:endParaRPr>
          </a:p>
          <a:p>
            <a:pPr marL="342900" lvl="0" indent="-342900">
              <a:lnSpc>
                <a:spcPct val="150000"/>
              </a:lnSpc>
              <a:spcAft>
                <a:spcPts val="0"/>
              </a:spcAft>
              <a:buFont typeface="+mj-lt"/>
              <a:buAutoNum type="arabicPeriod"/>
            </a:pPr>
            <a:r>
              <a:rPr lang="en-US" altLang="zh-HK" sz="2400" kern="100" dirty="0">
                <a:latin typeface="Calibri" panose="020F0502020204030204" pitchFamily="34" charset="0"/>
                <a:cs typeface="Times New Roman" panose="02020603050405020304" pitchFamily="18" charset="0"/>
              </a:rPr>
              <a:t>Impact on the 1/3 staffs who is the risk avoidance</a:t>
            </a:r>
            <a:endParaRPr lang="zh-TW" altLang="zh-HK" sz="2400" kern="100" dirty="0">
              <a:latin typeface="Calibri" panose="020F0502020204030204" pitchFamily="34" charset="0"/>
              <a:cs typeface="Times New Roman" panose="02020603050405020304" pitchFamily="18" charset="0"/>
            </a:endParaRPr>
          </a:p>
          <a:p>
            <a:pPr marL="342900" lvl="0" indent="-342900">
              <a:lnSpc>
                <a:spcPct val="150000"/>
              </a:lnSpc>
              <a:spcAft>
                <a:spcPts val="0"/>
              </a:spcAft>
              <a:buFont typeface="+mj-lt"/>
              <a:buAutoNum type="arabicPeriod"/>
            </a:pPr>
            <a:r>
              <a:rPr lang="en-US" altLang="zh-HK" sz="2400" kern="100" dirty="0">
                <a:latin typeface="Calibri" panose="020F0502020204030204" pitchFamily="34" charset="0"/>
                <a:cs typeface="Times New Roman" panose="02020603050405020304" pitchFamily="18" charset="0"/>
              </a:rPr>
              <a:t>Motivate all level of staffs for the strategic move.</a:t>
            </a:r>
            <a:endParaRPr lang="zh-TW" altLang="zh-HK" sz="2400" kern="100" dirty="0">
              <a:latin typeface="Calibri" panose="020F0502020204030204" pitchFamily="34" charset="0"/>
              <a:cs typeface="Times New Roman" panose="02020603050405020304" pitchFamily="18" charset="0"/>
            </a:endParaRPr>
          </a:p>
        </p:txBody>
      </p:sp>
      <p:sp>
        <p:nvSpPr>
          <p:cNvPr id="5" name="矩形 4">
            <a:extLst>
              <a:ext uri="{FF2B5EF4-FFF2-40B4-BE49-F238E27FC236}">
                <a16:creationId xmlns:a16="http://schemas.microsoft.com/office/drawing/2014/main" id="{0116D942-EE34-4CFD-8FB8-252EDC1B3CD1}"/>
              </a:ext>
            </a:extLst>
          </p:cNvPr>
          <p:cNvSpPr/>
          <p:nvPr/>
        </p:nvSpPr>
        <p:spPr>
          <a:xfrm>
            <a:off x="3258589" y="348821"/>
            <a:ext cx="7869382" cy="707886"/>
          </a:xfrm>
          <a:prstGeom prst="rect">
            <a:avLst/>
          </a:prstGeom>
        </p:spPr>
        <p:txBody>
          <a:bodyPr wrap="square">
            <a:spAutoFit/>
          </a:bodyPr>
          <a:lstStyle/>
          <a:p>
            <a:r>
              <a:rPr lang="en-US" altLang="zh-HK" sz="2000" b="1" dirty="0"/>
              <a:t>How the 3-H approach leading the R &amp; D team of a lighting manufacturer become a pioneer of the technological revolution in the industry.</a:t>
            </a:r>
          </a:p>
        </p:txBody>
      </p:sp>
    </p:spTree>
    <p:extLst>
      <p:ext uri="{BB962C8B-B14F-4D97-AF65-F5344CB8AC3E}">
        <p14:creationId xmlns:p14="http://schemas.microsoft.com/office/powerpoint/2010/main" val="2440420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D7541818-3FC6-4329-8F6E-7D1EC90F4A2D}"/>
              </a:ext>
            </a:extLst>
          </p:cNvPr>
          <p:cNvPicPr>
            <a:picLocks noChangeAspect="1"/>
          </p:cNvPicPr>
          <p:nvPr/>
        </p:nvPicPr>
        <p:blipFill>
          <a:blip r:embed="rId2"/>
          <a:stretch>
            <a:fillRect/>
          </a:stretch>
        </p:blipFill>
        <p:spPr>
          <a:xfrm>
            <a:off x="626395" y="437491"/>
            <a:ext cx="2493480" cy="829128"/>
          </a:xfrm>
          <a:prstGeom prst="rect">
            <a:avLst/>
          </a:prstGeom>
        </p:spPr>
      </p:pic>
      <p:pic>
        <p:nvPicPr>
          <p:cNvPr id="3" name="圖片 2">
            <a:extLst>
              <a:ext uri="{FF2B5EF4-FFF2-40B4-BE49-F238E27FC236}">
                <a16:creationId xmlns:a16="http://schemas.microsoft.com/office/drawing/2014/main" id="{E77EA97C-B9DE-4063-B4F1-BA538E865A66}"/>
              </a:ext>
            </a:extLst>
          </p:cNvPr>
          <p:cNvPicPr>
            <a:picLocks noChangeAspect="1"/>
          </p:cNvPicPr>
          <p:nvPr/>
        </p:nvPicPr>
        <p:blipFill>
          <a:blip r:embed="rId3"/>
          <a:stretch>
            <a:fillRect/>
          </a:stretch>
        </p:blipFill>
        <p:spPr>
          <a:xfrm>
            <a:off x="3536477" y="425298"/>
            <a:ext cx="8029128" cy="841321"/>
          </a:xfrm>
          <a:prstGeom prst="rect">
            <a:avLst/>
          </a:prstGeom>
        </p:spPr>
      </p:pic>
      <p:sp>
        <p:nvSpPr>
          <p:cNvPr id="4" name="文字方塊 3">
            <a:extLst>
              <a:ext uri="{FF2B5EF4-FFF2-40B4-BE49-F238E27FC236}">
                <a16:creationId xmlns:a16="http://schemas.microsoft.com/office/drawing/2014/main" id="{BC5C1E30-DD82-4757-B18A-0BE38250445C}"/>
              </a:ext>
            </a:extLst>
          </p:cNvPr>
          <p:cNvSpPr txBox="1"/>
          <p:nvPr/>
        </p:nvSpPr>
        <p:spPr>
          <a:xfrm>
            <a:off x="2416233" y="1493533"/>
            <a:ext cx="8473439" cy="4216539"/>
          </a:xfrm>
          <a:prstGeom prst="rect">
            <a:avLst/>
          </a:prstGeom>
          <a:noFill/>
        </p:spPr>
        <p:txBody>
          <a:bodyPr wrap="square" rtlCol="0">
            <a:spAutoFit/>
          </a:bodyPr>
          <a:lstStyle/>
          <a:p>
            <a:r>
              <a:rPr lang="en-US" altLang="zh-HK" sz="2000" b="1" dirty="0"/>
              <a:t>Methodology:</a:t>
            </a:r>
          </a:p>
          <a:p>
            <a:r>
              <a:rPr lang="en-US" altLang="zh-HK" sz="2000" dirty="0"/>
              <a:t> </a:t>
            </a:r>
          </a:p>
          <a:p>
            <a:pPr>
              <a:lnSpc>
                <a:spcPct val="150000"/>
              </a:lnSpc>
            </a:pPr>
            <a:r>
              <a:rPr lang="en-US" altLang="zh-HK" sz="2000" dirty="0"/>
              <a:t>Quantitively side: 	The market share</a:t>
            </a:r>
          </a:p>
          <a:p>
            <a:pPr>
              <a:lnSpc>
                <a:spcPct val="150000"/>
              </a:lnSpc>
            </a:pPr>
            <a:r>
              <a:rPr lang="en-US" altLang="zh-HK" sz="2000" dirty="0"/>
              <a:t>					The sales turnover</a:t>
            </a:r>
          </a:p>
          <a:p>
            <a:pPr>
              <a:lnSpc>
                <a:spcPct val="150000"/>
              </a:lnSpc>
            </a:pPr>
            <a:r>
              <a:rPr lang="en-US" altLang="zh-HK" sz="2000" dirty="0"/>
              <a:t>					The HR turnover rate</a:t>
            </a:r>
          </a:p>
          <a:p>
            <a:pPr>
              <a:lnSpc>
                <a:spcPct val="150000"/>
              </a:lnSpc>
            </a:pPr>
            <a:r>
              <a:rPr lang="en-US" altLang="zh-HK" sz="2000" dirty="0"/>
              <a:t>					The break even point of investment</a:t>
            </a:r>
          </a:p>
          <a:p>
            <a:pPr>
              <a:lnSpc>
                <a:spcPct val="150000"/>
              </a:lnSpc>
            </a:pPr>
            <a:endParaRPr lang="en-US" altLang="zh-HK" sz="2000" dirty="0"/>
          </a:p>
          <a:p>
            <a:pPr>
              <a:lnSpc>
                <a:spcPct val="150000"/>
              </a:lnSpc>
            </a:pPr>
            <a:r>
              <a:rPr lang="en-US" altLang="zh-HK" sz="2000" dirty="0"/>
              <a:t>Qualitative side:	  Employees feedback by interview</a:t>
            </a:r>
          </a:p>
          <a:p>
            <a:pPr>
              <a:lnSpc>
                <a:spcPct val="150000"/>
              </a:lnSpc>
            </a:pPr>
            <a:r>
              <a:rPr lang="en-US" altLang="zh-HK" sz="2000" dirty="0"/>
              <a:t>				  HR feedback by interview</a:t>
            </a:r>
          </a:p>
          <a:p>
            <a:endParaRPr lang="zh-HK" altLang="en-US" dirty="0"/>
          </a:p>
        </p:txBody>
      </p:sp>
    </p:spTree>
    <p:extLst>
      <p:ext uri="{BB962C8B-B14F-4D97-AF65-F5344CB8AC3E}">
        <p14:creationId xmlns:p14="http://schemas.microsoft.com/office/powerpoint/2010/main" val="3790675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954C25C6-9A97-4CF9-BB6D-157D1376336D}"/>
              </a:ext>
            </a:extLst>
          </p:cNvPr>
          <p:cNvPicPr>
            <a:picLocks noChangeAspect="1"/>
          </p:cNvPicPr>
          <p:nvPr/>
        </p:nvPicPr>
        <p:blipFill>
          <a:blip r:embed="rId2"/>
          <a:stretch>
            <a:fillRect/>
          </a:stretch>
        </p:blipFill>
        <p:spPr>
          <a:xfrm>
            <a:off x="332677" y="321113"/>
            <a:ext cx="2493480" cy="829128"/>
          </a:xfrm>
          <a:prstGeom prst="rect">
            <a:avLst/>
          </a:prstGeom>
        </p:spPr>
      </p:pic>
      <p:sp>
        <p:nvSpPr>
          <p:cNvPr id="4" name="矩形 3">
            <a:extLst>
              <a:ext uri="{FF2B5EF4-FFF2-40B4-BE49-F238E27FC236}">
                <a16:creationId xmlns:a16="http://schemas.microsoft.com/office/drawing/2014/main" id="{A318A738-4BDA-4BD2-A201-8B460BFEB559}"/>
              </a:ext>
            </a:extLst>
          </p:cNvPr>
          <p:cNvSpPr/>
          <p:nvPr/>
        </p:nvSpPr>
        <p:spPr>
          <a:xfrm>
            <a:off x="1729048" y="1631987"/>
            <a:ext cx="9088582" cy="3737946"/>
          </a:xfrm>
          <a:prstGeom prst="rect">
            <a:avLst/>
          </a:prstGeom>
        </p:spPr>
        <p:txBody>
          <a:bodyPr wrap="square">
            <a:spAutoFit/>
          </a:bodyPr>
          <a:lstStyle/>
          <a:p>
            <a:pPr>
              <a:lnSpc>
                <a:spcPct val="150000"/>
              </a:lnSpc>
            </a:pPr>
            <a:r>
              <a:rPr lang="en-US" altLang="zh-HK" sz="2000" b="1" u="sng"/>
              <a:t>Indicators for H1 &amp; H2:</a:t>
            </a:r>
            <a:endParaRPr lang="en-US" altLang="zh-HK" sz="2000" b="1" u="sng" dirty="0"/>
          </a:p>
          <a:p>
            <a:pPr>
              <a:lnSpc>
                <a:spcPct val="150000"/>
              </a:lnSpc>
            </a:pPr>
            <a:endParaRPr lang="en-US" altLang="zh-HK" sz="2000" b="1" u="sng" dirty="0"/>
          </a:p>
          <a:p>
            <a:pPr>
              <a:lnSpc>
                <a:spcPct val="150000"/>
              </a:lnSpc>
            </a:pPr>
            <a:r>
              <a:rPr lang="en-US" altLang="zh-HK" sz="2000" b="1" dirty="0"/>
              <a:t>STEEP:  </a:t>
            </a:r>
            <a:r>
              <a:rPr lang="en-US" altLang="zh-HK" sz="2000" dirty="0"/>
              <a:t>This analytical tool allocated that the change of policies (the new energy saving ordinance) will cause a strategic issue to our organization. </a:t>
            </a:r>
          </a:p>
          <a:p>
            <a:pPr>
              <a:lnSpc>
                <a:spcPct val="150000"/>
              </a:lnSpc>
            </a:pPr>
            <a:endParaRPr lang="en-US" altLang="zh-HK" sz="2000" dirty="0"/>
          </a:p>
          <a:p>
            <a:pPr>
              <a:lnSpc>
                <a:spcPct val="150000"/>
              </a:lnSpc>
            </a:pPr>
            <a:r>
              <a:rPr lang="en-US" altLang="zh-HK" sz="2000" b="1" dirty="0"/>
              <a:t>SWOT:  </a:t>
            </a:r>
            <a:r>
              <a:rPr lang="en-US" altLang="zh-HK" sz="2000" dirty="0"/>
              <a:t>Threat:  the lower entry barriers increase the number of competitors </a:t>
            </a:r>
          </a:p>
          <a:p>
            <a:pPr>
              <a:lnSpc>
                <a:spcPct val="150000"/>
              </a:lnSpc>
            </a:pPr>
            <a:r>
              <a:rPr lang="en-US" altLang="zh-HK" sz="2000" dirty="0"/>
              <a:t>Opportunity:  take the 1st/ 2nd mover advantage as most of the competitors are struggling for the large investment cost. </a:t>
            </a:r>
          </a:p>
        </p:txBody>
      </p:sp>
      <p:sp>
        <p:nvSpPr>
          <p:cNvPr id="5" name="矩形 4">
            <a:extLst>
              <a:ext uri="{FF2B5EF4-FFF2-40B4-BE49-F238E27FC236}">
                <a16:creationId xmlns:a16="http://schemas.microsoft.com/office/drawing/2014/main" id="{6EA36FCE-8EF6-4DDE-A192-1C447B595755}"/>
              </a:ext>
            </a:extLst>
          </p:cNvPr>
          <p:cNvSpPr/>
          <p:nvPr/>
        </p:nvSpPr>
        <p:spPr>
          <a:xfrm>
            <a:off x="3097878" y="381734"/>
            <a:ext cx="7996842" cy="707886"/>
          </a:xfrm>
          <a:prstGeom prst="rect">
            <a:avLst/>
          </a:prstGeom>
        </p:spPr>
        <p:txBody>
          <a:bodyPr wrap="square">
            <a:spAutoFit/>
          </a:bodyPr>
          <a:lstStyle/>
          <a:p>
            <a:r>
              <a:rPr lang="en-US" altLang="zh-HK" sz="2000" b="1" dirty="0"/>
              <a:t>How the 3-H approach leading the R &amp; D team of a lighting manufacturer become a pioneer of the technological revolution in the industry.</a:t>
            </a:r>
          </a:p>
        </p:txBody>
      </p:sp>
    </p:spTree>
    <p:extLst>
      <p:ext uri="{BB962C8B-B14F-4D97-AF65-F5344CB8AC3E}">
        <p14:creationId xmlns:p14="http://schemas.microsoft.com/office/powerpoint/2010/main" val="4217653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B74A7689-B596-4169-B642-BB550C9A5971}"/>
              </a:ext>
            </a:extLst>
          </p:cNvPr>
          <p:cNvPicPr>
            <a:picLocks noChangeAspect="1"/>
          </p:cNvPicPr>
          <p:nvPr/>
        </p:nvPicPr>
        <p:blipFill>
          <a:blip r:embed="rId2"/>
          <a:stretch>
            <a:fillRect/>
          </a:stretch>
        </p:blipFill>
        <p:spPr>
          <a:xfrm>
            <a:off x="410264" y="359570"/>
            <a:ext cx="2493480" cy="829128"/>
          </a:xfrm>
          <a:prstGeom prst="rect">
            <a:avLst/>
          </a:prstGeom>
        </p:spPr>
      </p:pic>
      <p:sp>
        <p:nvSpPr>
          <p:cNvPr id="4" name="矩形 3">
            <a:extLst>
              <a:ext uri="{FF2B5EF4-FFF2-40B4-BE49-F238E27FC236}">
                <a16:creationId xmlns:a16="http://schemas.microsoft.com/office/drawing/2014/main" id="{6312F4B8-C501-4826-8804-D5C898FE9D96}"/>
              </a:ext>
            </a:extLst>
          </p:cNvPr>
          <p:cNvSpPr/>
          <p:nvPr/>
        </p:nvSpPr>
        <p:spPr>
          <a:xfrm>
            <a:off x="2205643" y="1568671"/>
            <a:ext cx="8456815" cy="4661276"/>
          </a:xfrm>
          <a:prstGeom prst="rect">
            <a:avLst/>
          </a:prstGeom>
        </p:spPr>
        <p:txBody>
          <a:bodyPr wrap="square">
            <a:spAutoFit/>
          </a:bodyPr>
          <a:lstStyle/>
          <a:p>
            <a:pPr>
              <a:lnSpc>
                <a:spcPct val="150000"/>
              </a:lnSpc>
            </a:pPr>
            <a:r>
              <a:rPr lang="en-US" altLang="zh-HK" sz="2000" b="1" u="sng" dirty="0"/>
              <a:t>Factual information as evidence to support the verdict of project success </a:t>
            </a:r>
          </a:p>
          <a:p>
            <a:pPr>
              <a:lnSpc>
                <a:spcPct val="150000"/>
              </a:lnSpc>
            </a:pPr>
            <a:r>
              <a:rPr lang="en-US" altLang="zh-HK" sz="2000" dirty="0"/>
              <a:t>•	The first lighting supplier of Ikea applying the LED technology. </a:t>
            </a:r>
          </a:p>
          <a:p>
            <a:pPr>
              <a:lnSpc>
                <a:spcPct val="150000"/>
              </a:lnSpc>
            </a:pPr>
            <a:r>
              <a:rPr lang="en-US" altLang="zh-HK" sz="2000" dirty="0"/>
              <a:t>•	Major competitors have a significant drop over 30% of the light source turnover.  </a:t>
            </a:r>
          </a:p>
          <a:p>
            <a:pPr>
              <a:lnSpc>
                <a:spcPct val="150000"/>
              </a:lnSpc>
            </a:pPr>
            <a:r>
              <a:rPr lang="en-US" altLang="zh-HK" sz="2000" dirty="0"/>
              <a:t>•	US and CN proceed the same energy saving policy in year 2013. </a:t>
            </a:r>
          </a:p>
          <a:p>
            <a:pPr>
              <a:lnSpc>
                <a:spcPct val="150000"/>
              </a:lnSpc>
            </a:pPr>
            <a:r>
              <a:rPr lang="en-US" altLang="zh-HK" sz="2000" dirty="0"/>
              <a:t>•	The internal turnover rate keep below 10% while the major competitor have over 30% turnover rate. </a:t>
            </a:r>
          </a:p>
          <a:p>
            <a:pPr>
              <a:lnSpc>
                <a:spcPct val="150000"/>
              </a:lnSpc>
            </a:pPr>
            <a:r>
              <a:rPr lang="en-US" altLang="zh-HK" sz="2000" dirty="0"/>
              <a:t>•	Enlarge the market share in EU and US.  We have reach the brand “OSRAM” USA for a long time but fail due to price issue.  We have started the OEM business with OSRAM in year 2016. </a:t>
            </a:r>
          </a:p>
        </p:txBody>
      </p:sp>
      <p:sp>
        <p:nvSpPr>
          <p:cNvPr id="5" name="矩形 4">
            <a:extLst>
              <a:ext uri="{FF2B5EF4-FFF2-40B4-BE49-F238E27FC236}">
                <a16:creationId xmlns:a16="http://schemas.microsoft.com/office/drawing/2014/main" id="{C38BA53E-A132-4A06-9C13-CBB46E4E6CFD}"/>
              </a:ext>
            </a:extLst>
          </p:cNvPr>
          <p:cNvSpPr/>
          <p:nvPr/>
        </p:nvSpPr>
        <p:spPr>
          <a:xfrm>
            <a:off x="3208712" y="265368"/>
            <a:ext cx="8196350" cy="707886"/>
          </a:xfrm>
          <a:prstGeom prst="rect">
            <a:avLst/>
          </a:prstGeom>
        </p:spPr>
        <p:txBody>
          <a:bodyPr wrap="square">
            <a:spAutoFit/>
          </a:bodyPr>
          <a:lstStyle/>
          <a:p>
            <a:r>
              <a:rPr lang="en-US" altLang="zh-HK" sz="2000" b="1" dirty="0"/>
              <a:t>How the 3-H approach leading the R &amp; D team of a lighting manufacturer become a pioneer of the technological revolution in the industry.</a:t>
            </a:r>
          </a:p>
        </p:txBody>
      </p:sp>
    </p:spTree>
    <p:extLst>
      <p:ext uri="{BB962C8B-B14F-4D97-AF65-F5344CB8AC3E}">
        <p14:creationId xmlns:p14="http://schemas.microsoft.com/office/powerpoint/2010/main" val="2406796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BB204738-53C9-45D6-BC45-F049A5159FC5}"/>
              </a:ext>
            </a:extLst>
          </p:cNvPr>
          <p:cNvPicPr>
            <a:picLocks noChangeAspect="1"/>
          </p:cNvPicPr>
          <p:nvPr/>
        </p:nvPicPr>
        <p:blipFill>
          <a:blip r:embed="rId2"/>
          <a:stretch>
            <a:fillRect/>
          </a:stretch>
        </p:blipFill>
        <p:spPr>
          <a:xfrm>
            <a:off x="393638" y="296178"/>
            <a:ext cx="2493480" cy="829128"/>
          </a:xfrm>
          <a:prstGeom prst="rect">
            <a:avLst/>
          </a:prstGeom>
        </p:spPr>
      </p:pic>
      <p:sp>
        <p:nvSpPr>
          <p:cNvPr id="4" name="矩形 3">
            <a:extLst>
              <a:ext uri="{FF2B5EF4-FFF2-40B4-BE49-F238E27FC236}">
                <a16:creationId xmlns:a16="http://schemas.microsoft.com/office/drawing/2014/main" id="{C76C710D-7BE6-48A4-9689-AF3970FDA2A9}"/>
              </a:ext>
            </a:extLst>
          </p:cNvPr>
          <p:cNvSpPr/>
          <p:nvPr/>
        </p:nvSpPr>
        <p:spPr>
          <a:xfrm>
            <a:off x="1335579" y="1457816"/>
            <a:ext cx="9659389" cy="4064382"/>
          </a:xfrm>
          <a:prstGeom prst="rect">
            <a:avLst/>
          </a:prstGeom>
        </p:spPr>
        <p:txBody>
          <a:bodyPr wrap="square">
            <a:spAutoFit/>
          </a:bodyPr>
          <a:lstStyle/>
          <a:p>
            <a:pPr fontAlgn="base">
              <a:lnSpc>
                <a:spcPct val="150000"/>
              </a:lnSpc>
              <a:spcAft>
                <a:spcPts val="0"/>
              </a:spcAft>
            </a:pPr>
            <a:r>
              <a:rPr lang="en-US" altLang="zh-HK" b="1" u="sng" dirty="0">
                <a:latin typeface="Calibri" panose="020F0502020204030204" pitchFamily="34" charset="0"/>
                <a:ea typeface="Times New Roman" panose="02020603050405020304" pitchFamily="18" charset="0"/>
              </a:rPr>
              <a:t>Identify the factors, which cause the major motivation</a:t>
            </a:r>
            <a:r>
              <a:rPr lang="en-US" altLang="zh-HK" dirty="0">
                <a:latin typeface="Calibri" panose="020F0502020204030204" pitchFamily="34" charset="0"/>
                <a:ea typeface="Times New Roman" panose="02020603050405020304" pitchFamily="18" charset="0"/>
              </a:rPr>
              <a:t> </a:t>
            </a:r>
          </a:p>
          <a:p>
            <a:pPr marL="342900" lvl="0" indent="-342900" fontAlgn="base">
              <a:lnSpc>
                <a:spcPct val="150000"/>
              </a:lnSpc>
              <a:spcAft>
                <a:spcPts val="0"/>
              </a:spcAft>
              <a:buSzPts val="1000"/>
              <a:buFont typeface="Symbol" panose="05050102010706020507" pitchFamily="18" charset="2"/>
              <a:buChar char=""/>
              <a:tabLst>
                <a:tab pos="457200" algn="l"/>
              </a:tabLst>
            </a:pPr>
            <a:r>
              <a:rPr lang="en-US" altLang="zh-HK">
                <a:latin typeface="Calibri" panose="020F0502020204030204" pitchFamily="34" charset="0"/>
                <a:ea typeface="Times New Roman" panose="02020603050405020304" pitchFamily="18" charset="0"/>
              </a:rPr>
              <a:t>Train </a:t>
            </a:r>
            <a:r>
              <a:rPr lang="en-US" altLang="zh-HK" dirty="0">
                <a:latin typeface="Calibri" panose="020F0502020204030204" pitchFamily="34" charset="0"/>
                <a:ea typeface="Times New Roman" panose="02020603050405020304" pitchFamily="18" charset="0"/>
              </a:rPr>
              <a:t>the trainer policy:  paid study leave, </a:t>
            </a:r>
            <a:r>
              <a:rPr lang="zh-TW" altLang="zh-HK" sz="2000" dirty="0">
                <a:latin typeface="Times New Roman" panose="02020603050405020304" pitchFamily="18" charset="0"/>
                <a:ea typeface="Times New Roman" panose="02020603050405020304" pitchFamily="18" charset="0"/>
              </a:rPr>
              <a:t>senior engineer, sales, QA offered the training </a:t>
            </a:r>
            <a:r>
              <a:rPr lang="en-US" altLang="zh-HK" dirty="0" err="1">
                <a:latin typeface="Calibri" panose="020F0502020204030204" pitchFamily="34" charset="0"/>
                <a:ea typeface="Times New Roman" panose="02020603050405020304" pitchFamily="18" charset="0"/>
              </a:rPr>
              <a:t>programme</a:t>
            </a:r>
            <a:r>
              <a:rPr lang="en-US" altLang="zh-HK" dirty="0">
                <a:latin typeface="Calibri" panose="020F0502020204030204" pitchFamily="34" charset="0"/>
                <a:ea typeface="Times New Roman" panose="02020603050405020304" pitchFamily="18" charset="0"/>
              </a:rPr>
              <a:t> for new LED technology.  The trained staffs will become a trainer for internal department.  It not only save the training cost but also </a:t>
            </a:r>
            <a:r>
              <a:rPr lang="zh-TW" altLang="zh-HK" sz="2000" dirty="0">
                <a:latin typeface="Times New Roman" panose="02020603050405020304" pitchFamily="18" charset="0"/>
                <a:ea typeface="Times New Roman" panose="02020603050405020304" pitchFamily="18" charset="0"/>
              </a:rPr>
              <a:t>create a better culture within the organization.</a:t>
            </a:r>
            <a:r>
              <a:rPr lang="en-US" altLang="zh-HK" dirty="0">
                <a:latin typeface="Calibri" panose="020F0502020204030204" pitchFamily="34" charset="0"/>
                <a:ea typeface="Times New Roman" panose="02020603050405020304" pitchFamily="18" charset="0"/>
              </a:rPr>
              <a:t>   </a:t>
            </a:r>
          </a:p>
          <a:p>
            <a:pPr marL="342900" lvl="0" indent="-342900" fontAlgn="base">
              <a:lnSpc>
                <a:spcPct val="150000"/>
              </a:lnSpc>
              <a:spcAft>
                <a:spcPts val="0"/>
              </a:spcAft>
              <a:buSzPts val="1000"/>
              <a:buFont typeface="Symbol" panose="05050102010706020507" pitchFamily="18" charset="2"/>
              <a:buChar char=""/>
              <a:tabLst>
                <a:tab pos="457200" algn="l"/>
              </a:tabLst>
            </a:pPr>
            <a:endParaRPr lang="zh-TW" altLang="zh-HK" sz="2000" dirty="0">
              <a:latin typeface="Times New Roman" panose="02020603050405020304" pitchFamily="18" charset="0"/>
              <a:ea typeface="Times New Roman" panose="02020603050405020304" pitchFamily="18" charset="0"/>
            </a:endParaRPr>
          </a:p>
          <a:p>
            <a:pPr marL="342900" lvl="0" indent="-342900" fontAlgn="base">
              <a:lnSpc>
                <a:spcPct val="150000"/>
              </a:lnSpc>
              <a:spcAft>
                <a:spcPts val="0"/>
              </a:spcAft>
              <a:buSzPts val="1000"/>
              <a:buFont typeface="Symbol" panose="05050102010706020507" pitchFamily="18" charset="2"/>
              <a:buChar char=""/>
              <a:tabLst>
                <a:tab pos="457200" algn="l"/>
              </a:tabLst>
            </a:pPr>
            <a:r>
              <a:rPr lang="en-US" altLang="zh-HK" dirty="0">
                <a:latin typeface="Calibri" panose="020F0502020204030204" pitchFamily="34" charset="0"/>
                <a:ea typeface="Times New Roman" panose="02020603050405020304" pitchFamily="18" charset="0"/>
              </a:rPr>
              <a:t>Clear direction and implementation of the machinery, pilot run and training </a:t>
            </a:r>
          </a:p>
          <a:p>
            <a:pPr marL="342900" lvl="0" indent="-342900" fontAlgn="base">
              <a:lnSpc>
                <a:spcPct val="150000"/>
              </a:lnSpc>
              <a:spcAft>
                <a:spcPts val="0"/>
              </a:spcAft>
              <a:buSzPts val="1000"/>
              <a:buFont typeface="Symbol" panose="05050102010706020507" pitchFamily="18" charset="2"/>
              <a:buChar char=""/>
              <a:tabLst>
                <a:tab pos="457200" algn="l"/>
              </a:tabLst>
            </a:pPr>
            <a:endParaRPr lang="zh-TW" altLang="zh-HK" sz="2000" dirty="0">
              <a:latin typeface="Times New Roman" panose="02020603050405020304" pitchFamily="18" charset="0"/>
              <a:ea typeface="Times New Roman" panose="02020603050405020304" pitchFamily="18" charset="0"/>
            </a:endParaRPr>
          </a:p>
          <a:p>
            <a:pPr marL="342900" lvl="0" indent="-342900" fontAlgn="base">
              <a:lnSpc>
                <a:spcPct val="150000"/>
              </a:lnSpc>
              <a:spcAft>
                <a:spcPts val="0"/>
              </a:spcAft>
              <a:buSzPts val="1000"/>
              <a:buFont typeface="Symbol" panose="05050102010706020507" pitchFamily="18" charset="2"/>
              <a:buChar char=""/>
              <a:tabLst>
                <a:tab pos="457200" algn="l"/>
              </a:tabLst>
            </a:pPr>
            <a:r>
              <a:rPr lang="en-US" altLang="zh-HK" dirty="0">
                <a:latin typeface="Calibri" panose="020F0502020204030204" pitchFamily="34" charset="0"/>
                <a:ea typeface="Times New Roman" panose="02020603050405020304" pitchFamily="18" charset="0"/>
              </a:rPr>
              <a:t>Leader fast decision making, demonstrate the importance of the H1 and H2 factors. </a:t>
            </a:r>
            <a:endParaRPr lang="zh-TW" altLang="zh-HK" sz="2000" dirty="0">
              <a:effectLst/>
              <a:latin typeface="Times New Roman" panose="02020603050405020304" pitchFamily="18" charset="0"/>
              <a:ea typeface="Times New Roman" panose="02020603050405020304" pitchFamily="18" charset="0"/>
            </a:endParaRPr>
          </a:p>
        </p:txBody>
      </p:sp>
      <p:sp>
        <p:nvSpPr>
          <p:cNvPr id="5" name="矩形 4">
            <a:extLst>
              <a:ext uri="{FF2B5EF4-FFF2-40B4-BE49-F238E27FC236}">
                <a16:creationId xmlns:a16="http://schemas.microsoft.com/office/drawing/2014/main" id="{33CBB80E-552B-41F3-A0A7-50CCF6F53E46}"/>
              </a:ext>
            </a:extLst>
          </p:cNvPr>
          <p:cNvSpPr/>
          <p:nvPr/>
        </p:nvSpPr>
        <p:spPr>
          <a:xfrm>
            <a:off x="3308465" y="296178"/>
            <a:ext cx="8185265" cy="707886"/>
          </a:xfrm>
          <a:prstGeom prst="rect">
            <a:avLst/>
          </a:prstGeom>
        </p:spPr>
        <p:txBody>
          <a:bodyPr wrap="square">
            <a:spAutoFit/>
          </a:bodyPr>
          <a:lstStyle/>
          <a:p>
            <a:r>
              <a:rPr lang="en-US" altLang="zh-HK" sz="2000" b="1" dirty="0"/>
              <a:t>How the 3-H approach leading the R &amp; D team of a lighting manufacturer become a pioneer of the technological revolution in the industry.</a:t>
            </a:r>
          </a:p>
        </p:txBody>
      </p:sp>
    </p:spTree>
    <p:extLst>
      <p:ext uri="{BB962C8B-B14F-4D97-AF65-F5344CB8AC3E}">
        <p14:creationId xmlns:p14="http://schemas.microsoft.com/office/powerpoint/2010/main" val="3724167933"/>
      </p:ext>
    </p:extLst>
  </p:cSld>
  <p:clrMapOvr>
    <a:masterClrMapping/>
  </p:clrMapOvr>
</p:sld>
</file>

<file path=ppt/theme/theme1.xml><?xml version="1.0" encoding="utf-8"?>
<a:theme xmlns:a="http://schemas.openxmlformats.org/drawingml/2006/main" name="回顧">
  <a:themeElements>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回顧">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回顧">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otalTime>2332</TotalTime>
  <Words>510</Words>
  <Application>Microsoft Office PowerPoint</Application>
  <PresentationFormat>寬螢幕</PresentationFormat>
  <Paragraphs>69</Paragraphs>
  <Slides>10</Slides>
  <Notes>0</Notes>
  <HiddenSlides>0</HiddenSlides>
  <MMClips>0</MMClips>
  <ScaleCrop>false</ScaleCrop>
  <HeadingPairs>
    <vt:vector size="6" baseType="variant">
      <vt:variant>
        <vt:lpstr>使用字型</vt:lpstr>
      </vt:variant>
      <vt:variant>
        <vt:i4>4</vt:i4>
      </vt:variant>
      <vt:variant>
        <vt:lpstr>佈景主題</vt:lpstr>
      </vt:variant>
      <vt:variant>
        <vt:i4>1</vt:i4>
      </vt:variant>
      <vt:variant>
        <vt:lpstr>投影片標題</vt:lpstr>
      </vt:variant>
      <vt:variant>
        <vt:i4>10</vt:i4>
      </vt:variant>
    </vt:vector>
  </HeadingPairs>
  <TitlesOfParts>
    <vt:vector size="15" baseType="lpstr">
      <vt:lpstr>Calibri</vt:lpstr>
      <vt:lpstr>Calibri Light</vt:lpstr>
      <vt:lpstr>Symbol</vt:lpstr>
      <vt:lpstr>Times New Roman</vt:lpstr>
      <vt:lpstr>回顧</vt:lpstr>
      <vt:lpstr> SBPD7004 Vision for the Future.  Theoretical Perspective on Management.</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SBPD7004 Vision for the Future.  Theoretical Perspective on Management.</dc:title>
  <dc:creator>Stephanie Yeung (IAGE)</dc:creator>
  <cp:lastModifiedBy>Stephanie Yeung (IAGE)</cp:lastModifiedBy>
  <cp:revision>37</cp:revision>
  <dcterms:created xsi:type="dcterms:W3CDTF">2019-06-11T10:44:01Z</dcterms:created>
  <dcterms:modified xsi:type="dcterms:W3CDTF">2019-06-15T05:03:04Z</dcterms:modified>
</cp:coreProperties>
</file>