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58" r:id="rId4"/>
    <p:sldId id="259" r:id="rId5"/>
    <p:sldId id="264" r:id="rId6"/>
    <p:sldId id="261" r:id="rId7"/>
    <p:sldId id="262" r:id="rId8"/>
    <p:sldId id="263" r:id="rId9"/>
    <p:sldId id="260"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4269-EE07-2E39-00A9-F6B330D0C9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CDCBA3-062E-706C-A987-B7358FDACA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9E3A90-097A-3922-76E3-5B447636A2B9}"/>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5" name="Footer Placeholder 4">
            <a:extLst>
              <a:ext uri="{FF2B5EF4-FFF2-40B4-BE49-F238E27FC236}">
                <a16:creationId xmlns:a16="http://schemas.microsoft.com/office/drawing/2014/main" id="{912E08C9-7070-343F-83D2-96CAF26B3BE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01D7D86-16B0-A145-5294-4580CEDE378B}"/>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2290838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3AE7-8DD3-DE04-0524-FEDE329ACA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976D06-500D-FB56-32AA-BC6A4DE494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965B1-BA85-02AF-DE32-C292055283D6}"/>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5" name="Footer Placeholder 4">
            <a:extLst>
              <a:ext uri="{FF2B5EF4-FFF2-40B4-BE49-F238E27FC236}">
                <a16:creationId xmlns:a16="http://schemas.microsoft.com/office/drawing/2014/main" id="{33CC87BB-9A01-BA71-9E1E-F9378FA7A1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8278BA-929C-7082-6069-60730D7B8D5B}"/>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2524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A2E05-F1A7-C327-B3B2-FB09E8309B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51615A-4924-8D5D-528B-3EFCC0F362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F33373-70B7-8CF8-0E3B-39B2B4219EC7}"/>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5" name="Footer Placeholder 4">
            <a:extLst>
              <a:ext uri="{FF2B5EF4-FFF2-40B4-BE49-F238E27FC236}">
                <a16:creationId xmlns:a16="http://schemas.microsoft.com/office/drawing/2014/main" id="{91C25E6F-46C7-96AD-4BAE-E38420D5439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CF414E-2D9E-CBE5-6D70-B22B83C4779B}"/>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065278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A90B8-D87F-6351-6A30-A0D34ADB0B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01CB9C-82FD-5860-B042-3A0FC8E33A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E1DDD4-A58D-B065-4620-131E0B3689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57C2D1-E8B9-4AEE-6F1D-8136A320D6FA}"/>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6" name="Footer Placeholder 5">
            <a:extLst>
              <a:ext uri="{FF2B5EF4-FFF2-40B4-BE49-F238E27FC236}">
                <a16:creationId xmlns:a16="http://schemas.microsoft.com/office/drawing/2014/main" id="{205082D1-DE83-8345-CAC0-FFE6A15757D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69302F2-B33F-234F-DB65-5283F8C0EC4B}"/>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461990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49560-41B1-44E6-E262-EED3956672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F448B6-DC38-2CAF-7391-B765458735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9EAEC6-F11D-EA4E-86DE-FFADDB19A1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F52742-66D7-4C20-DC8F-ECAC1F163A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03187-C217-9B4B-7CAF-2BE66DABC4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410BEC-F2FE-7E8E-417A-3436003D851C}"/>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8" name="Footer Placeholder 7">
            <a:extLst>
              <a:ext uri="{FF2B5EF4-FFF2-40B4-BE49-F238E27FC236}">
                <a16:creationId xmlns:a16="http://schemas.microsoft.com/office/drawing/2014/main" id="{F749A1DD-80D8-FCA5-352E-22A90C2A6CF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1444FD6-4714-7C82-49D1-166AE4781134}"/>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2392809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DB433-7ABE-6FB9-31C4-ED999EC67F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10BD5A-6DAD-2833-EF70-CE5F40D89A21}"/>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4" name="Footer Placeholder 3">
            <a:extLst>
              <a:ext uri="{FF2B5EF4-FFF2-40B4-BE49-F238E27FC236}">
                <a16:creationId xmlns:a16="http://schemas.microsoft.com/office/drawing/2014/main" id="{7610298F-4305-D3A3-CC46-5521D226965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8AADF79-2690-3505-E04D-A886125CE176}"/>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2015662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189DB3-6F79-EE29-59D3-56641E7C674F}"/>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3" name="Footer Placeholder 2">
            <a:extLst>
              <a:ext uri="{FF2B5EF4-FFF2-40B4-BE49-F238E27FC236}">
                <a16:creationId xmlns:a16="http://schemas.microsoft.com/office/drawing/2014/main" id="{E356D792-B97D-1495-6078-B6BED4DD92F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1329BDF-47DC-34C4-F31B-62BE8E490065}"/>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4169711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8127-FEBC-0AA1-142B-6E8B4C893C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03E754-6030-45AB-215E-6E8EB96FBD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D7539F-E881-E5C6-D483-4C18EA4798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C5F139-A32D-D7CE-11B2-455C0E7BEBF6}"/>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6" name="Footer Placeholder 5">
            <a:extLst>
              <a:ext uri="{FF2B5EF4-FFF2-40B4-BE49-F238E27FC236}">
                <a16:creationId xmlns:a16="http://schemas.microsoft.com/office/drawing/2014/main" id="{8C98A876-1112-31A3-0B4E-AAE63A64091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08B3779-806B-8689-6C0A-A670F77E5F47}"/>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584432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BB06-1EDF-70BC-60C6-82DDA59D5A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6FEED1-BED0-C4EE-FA11-6E5BB3A0A6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3F75FCE-B737-DD4D-DBD0-422A5007DE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B3635F-16D9-703F-1388-9A7BDE8286A5}"/>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6" name="Footer Placeholder 5">
            <a:extLst>
              <a:ext uri="{FF2B5EF4-FFF2-40B4-BE49-F238E27FC236}">
                <a16:creationId xmlns:a16="http://schemas.microsoft.com/office/drawing/2014/main" id="{3B474A81-0D0A-523D-4A06-E537CDAB8E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06990F-FA2F-93B5-3581-99023D7EE2DE}"/>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709681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CE450-01E1-B067-3801-19129A1656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2861F8-B2B5-B963-AEC9-7796F3C0C4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34ED2A-4056-729F-4624-8FEBC59AD621}"/>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5" name="Footer Placeholder 4">
            <a:extLst>
              <a:ext uri="{FF2B5EF4-FFF2-40B4-BE49-F238E27FC236}">
                <a16:creationId xmlns:a16="http://schemas.microsoft.com/office/drawing/2014/main" id="{066B7230-984A-FD3B-750D-D2C05A102E6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D8C199A-04E8-2E6C-884A-375CAD1D8B19}"/>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47550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58FF42-CC7D-CAD7-8F18-FBEF98688C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7DA150-B800-DC0A-7AB4-5CB7D0F687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8B7A36-9389-0B5F-BE09-16AE6D0799CA}"/>
              </a:ext>
            </a:extLst>
          </p:cNvPr>
          <p:cNvSpPr>
            <a:spLocks noGrp="1"/>
          </p:cNvSpPr>
          <p:nvPr>
            <p:ph type="dt" sz="half" idx="10"/>
          </p:nvPr>
        </p:nvSpPr>
        <p:spPr/>
        <p:txBody>
          <a:bodyPr/>
          <a:lstStyle/>
          <a:p>
            <a:fld id="{2F3E8B1C-86EF-43CF-8304-249481088644}" type="datetimeFigureOut">
              <a:rPr lang="en-US" smtClean="0"/>
              <a:t>7/20/2023</a:t>
            </a:fld>
            <a:endParaRPr lang="en-US" dirty="0"/>
          </a:p>
        </p:txBody>
      </p:sp>
      <p:sp>
        <p:nvSpPr>
          <p:cNvPr id="5" name="Footer Placeholder 4">
            <a:extLst>
              <a:ext uri="{FF2B5EF4-FFF2-40B4-BE49-F238E27FC236}">
                <a16:creationId xmlns:a16="http://schemas.microsoft.com/office/drawing/2014/main" id="{E018DC9A-EB4C-A231-78D3-4801D05F4AF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86B595-3173-8638-92D8-A5FEF11DEECA}"/>
              </a:ext>
            </a:extLst>
          </p:cNvPr>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2673150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A09F9B-C43D-E1CA-1FB9-44941FE4EE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62875-A302-4514-302E-28455E620D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51AB1A-CD44-F82F-3D79-6D0EDFF7FF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3E8B1C-86EF-43CF-8304-249481088644}" type="datetimeFigureOut">
              <a:rPr lang="en-US" smtClean="0"/>
              <a:pPr/>
              <a:t>7/20/2023</a:t>
            </a:fld>
            <a:endParaRPr lang="en-US" dirty="0"/>
          </a:p>
        </p:txBody>
      </p:sp>
      <p:sp>
        <p:nvSpPr>
          <p:cNvPr id="5" name="Footer Placeholder 4">
            <a:extLst>
              <a:ext uri="{FF2B5EF4-FFF2-40B4-BE49-F238E27FC236}">
                <a16:creationId xmlns:a16="http://schemas.microsoft.com/office/drawing/2014/main" id="{AF9E1BF5-269A-4052-2BB5-4411BC0E15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CEFE2CD-4298-3813-EB40-7CE8310F1E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21900326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t="16675" b="18809"/>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23"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grpSp>
        <p:nvGrpSpPr>
          <p:cNvPr id="25" name="Group 24">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6" name="Freeform: Shape 25">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38199" y="1120676"/>
            <a:ext cx="7021513" cy="2308324"/>
          </a:xfrm>
        </p:spPr>
        <p:txBody>
          <a:bodyPr>
            <a:normAutofit fontScale="90000"/>
          </a:bodyPr>
          <a:lstStyle/>
          <a:p>
            <a:pPr algn="l"/>
            <a:r>
              <a:rPr lang="en-GB" sz="7200" dirty="0">
                <a:solidFill>
                  <a:srgbClr val="FFFFFF"/>
                </a:solidFill>
              </a:rPr>
              <a:t>How Innovation Changes The World</a:t>
            </a:r>
          </a:p>
        </p:txBody>
      </p:sp>
      <p:sp>
        <p:nvSpPr>
          <p:cNvPr id="3" name="Subtitle 2">
            <a:extLst>
              <a:ext uri="{FF2B5EF4-FFF2-40B4-BE49-F238E27FC236}">
                <a16:creationId xmlns:a16="http://schemas.microsoft.com/office/drawing/2014/main" id="{4E79A9B2-EF5D-F534-15FA-6122AED2CD86}"/>
              </a:ext>
            </a:extLst>
          </p:cNvPr>
          <p:cNvSpPr>
            <a:spLocks noGrp="1"/>
          </p:cNvSpPr>
          <p:nvPr>
            <p:ph type="subTitle" idx="1"/>
          </p:nvPr>
        </p:nvSpPr>
        <p:spPr>
          <a:xfrm>
            <a:off x="835024" y="3809999"/>
            <a:ext cx="7025753" cy="1012778"/>
          </a:xfrm>
        </p:spPr>
        <p:txBody>
          <a:bodyPr>
            <a:normAutofit/>
          </a:bodyPr>
          <a:lstStyle/>
          <a:p>
            <a:pPr algn="l"/>
            <a:r>
              <a:rPr lang="en-GB" dirty="0">
                <a:solidFill>
                  <a:srgbClr val="FFFFFF"/>
                </a:solidFill>
              </a:rPr>
              <a:t>Naeed Khan 2228648</a:t>
            </a:r>
          </a:p>
        </p:txBody>
      </p:sp>
    </p:spTree>
    <p:extLst>
      <p:ext uri="{BB962C8B-B14F-4D97-AF65-F5344CB8AC3E}">
        <p14:creationId xmlns:p14="http://schemas.microsoft.com/office/powerpoint/2010/main" val="1938353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643467" y="475689"/>
            <a:ext cx="4889585" cy="1203994"/>
          </a:xfrm>
        </p:spPr>
        <p:txBody>
          <a:bodyPr>
            <a:normAutofit fontScale="90000"/>
          </a:bodyPr>
          <a:lstStyle/>
          <a:p>
            <a:pPr algn="l"/>
            <a:r>
              <a:rPr lang="en-GB" sz="4400" dirty="0"/>
              <a:t>Innovation And Society</a:t>
            </a:r>
          </a:p>
        </p:txBody>
      </p:sp>
      <p:sp>
        <p:nvSpPr>
          <p:cNvPr id="3" name="Subtitle 2">
            <a:extLst>
              <a:ext uri="{FF2B5EF4-FFF2-40B4-BE49-F238E27FC236}">
                <a16:creationId xmlns:a16="http://schemas.microsoft.com/office/drawing/2014/main" id="{4E79A9B2-EF5D-F534-15FA-6122AED2CD86}"/>
              </a:ext>
            </a:extLst>
          </p:cNvPr>
          <p:cNvSpPr>
            <a:spLocks noGrp="1"/>
          </p:cNvSpPr>
          <p:nvPr>
            <p:ph type="subTitle" idx="1"/>
          </p:nvPr>
        </p:nvSpPr>
        <p:spPr>
          <a:xfrm>
            <a:off x="643467" y="2155372"/>
            <a:ext cx="4620584" cy="3897806"/>
          </a:xfrm>
        </p:spPr>
        <p:txBody>
          <a:bodyPr>
            <a:normAutofit lnSpcReduction="10000"/>
          </a:bodyPr>
          <a:lstStyle/>
          <a:p>
            <a:pPr marL="342900" indent="-342900" algn="l">
              <a:buFont typeface="Arial" panose="020B0604020202020204" pitchFamily="34" charset="0"/>
              <a:buChar char="•"/>
            </a:pPr>
            <a:r>
              <a:rPr lang="en-GB" sz="1800" dirty="0"/>
              <a:t>Social media has helped me to reach out with more people (family members and friends)</a:t>
            </a:r>
          </a:p>
          <a:p>
            <a:pPr marL="342900" indent="-342900" algn="l">
              <a:buFont typeface="Arial" panose="020B0604020202020204" pitchFamily="34" charset="0"/>
              <a:buChar char="•"/>
            </a:pPr>
            <a:r>
              <a:rPr lang="en-GB" sz="1800" dirty="0"/>
              <a:t>I regularly use my smart phone and I find it helps me a lot to keep track in the news</a:t>
            </a:r>
          </a:p>
          <a:p>
            <a:pPr marL="342900" indent="-342900" algn="l">
              <a:buFont typeface="Arial" panose="020B0604020202020204" pitchFamily="34" charset="0"/>
              <a:buChar char="•"/>
            </a:pPr>
            <a:r>
              <a:rPr lang="en-GB" sz="1800" dirty="0"/>
              <a:t>Laptops and computers have had the most impact on me because of online teaching and learning</a:t>
            </a:r>
          </a:p>
          <a:p>
            <a:pPr marL="342900" indent="-342900" algn="l">
              <a:buFont typeface="Arial" panose="020B0604020202020204" pitchFamily="34" charset="0"/>
              <a:buChar char="•"/>
            </a:pPr>
            <a:r>
              <a:rPr lang="en-GB" sz="1800" dirty="0"/>
              <a:t>Online Learning has affected my life because it allows me to teach and learn without travelling long distances</a:t>
            </a:r>
          </a:p>
          <a:p>
            <a:pPr marL="342900" indent="-342900" algn="l">
              <a:buFont typeface="Arial" panose="020B0604020202020204" pitchFamily="34" charset="0"/>
              <a:buChar char="•"/>
            </a:pPr>
            <a:r>
              <a:rPr lang="en-GB" sz="1800" dirty="0"/>
              <a:t>My children use our smart TV a lot and it helps to keep them entertained if I was ever busy and can not attend to them</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8" r="16310"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52866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mph" presetSubtype="0" fill="hold" grpId="0" nodeType="with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643467" y="475689"/>
            <a:ext cx="4889585" cy="1203994"/>
          </a:xfrm>
        </p:spPr>
        <p:txBody>
          <a:bodyPr>
            <a:normAutofit/>
          </a:bodyPr>
          <a:lstStyle/>
          <a:p>
            <a:pPr algn="l"/>
            <a:r>
              <a:rPr lang="en-GB" sz="4400" dirty="0"/>
              <a:t>Creating The Future</a:t>
            </a:r>
          </a:p>
        </p:txBody>
      </p:sp>
      <p:sp>
        <p:nvSpPr>
          <p:cNvPr id="3" name="Subtitle 2">
            <a:extLst>
              <a:ext uri="{FF2B5EF4-FFF2-40B4-BE49-F238E27FC236}">
                <a16:creationId xmlns:a16="http://schemas.microsoft.com/office/drawing/2014/main" id="{4E79A9B2-EF5D-F534-15FA-6122AED2CD86}"/>
              </a:ext>
            </a:extLst>
          </p:cNvPr>
          <p:cNvSpPr>
            <a:spLocks noGrp="1"/>
          </p:cNvSpPr>
          <p:nvPr>
            <p:ph type="subTitle" idx="1"/>
          </p:nvPr>
        </p:nvSpPr>
        <p:spPr>
          <a:xfrm>
            <a:off x="643467" y="2155372"/>
            <a:ext cx="4620584" cy="3897806"/>
          </a:xfrm>
        </p:spPr>
        <p:txBody>
          <a:bodyPr>
            <a:normAutofit/>
          </a:bodyPr>
          <a:lstStyle/>
          <a:p>
            <a:pPr marL="285750" indent="-285750" algn="l">
              <a:buFont typeface="Arial" panose="020B0604020202020204" pitchFamily="34" charset="0"/>
              <a:buChar char="•"/>
            </a:pPr>
            <a:r>
              <a:rPr lang="en-GB" sz="1800" dirty="0"/>
              <a:t>Innovations are already being used on the daily and when we  continue to develop into our technology it would only become more common</a:t>
            </a:r>
          </a:p>
          <a:p>
            <a:pPr marL="285750" indent="-285750" algn="l">
              <a:buFont typeface="Arial" panose="020B0604020202020204" pitchFamily="34" charset="0"/>
              <a:buChar char="•"/>
            </a:pPr>
            <a:r>
              <a:rPr lang="en-GB" sz="1800" dirty="0"/>
              <a:t>New self-cleaning vacuums can be used to help the elderly and the young </a:t>
            </a:r>
          </a:p>
          <a:p>
            <a:pPr marL="285750" indent="-285750" algn="l">
              <a:buFont typeface="Arial" panose="020B0604020202020204" pitchFamily="34" charset="0"/>
              <a:buChar char="•"/>
            </a:pPr>
            <a:r>
              <a:rPr lang="en-GB" sz="1800" dirty="0"/>
              <a:t>New advance online gaming where you can play with family and friends from the comfort of your home</a:t>
            </a:r>
          </a:p>
          <a:p>
            <a:pPr marL="285750" indent="-285750" algn="l">
              <a:buFont typeface="Arial" panose="020B0604020202020204" pitchFamily="34" charset="0"/>
              <a:buChar char="•"/>
            </a:pPr>
            <a:r>
              <a:rPr lang="en-GB" sz="1800" dirty="0"/>
              <a:t>Virtual Reality headsets to make the game come to you</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8" r="16310"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648912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mph" presetSubtype="0" fill="hold" grpId="0" nodeType="with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643467" y="475689"/>
            <a:ext cx="4889585" cy="1203994"/>
          </a:xfrm>
        </p:spPr>
        <p:txBody>
          <a:bodyPr>
            <a:normAutofit fontScale="90000"/>
          </a:bodyPr>
          <a:lstStyle/>
          <a:p>
            <a:pPr algn="l"/>
            <a:r>
              <a:rPr lang="en-GB" sz="4400" dirty="0"/>
              <a:t>Creativity And Society</a:t>
            </a:r>
          </a:p>
        </p:txBody>
      </p:sp>
      <p:sp>
        <p:nvSpPr>
          <p:cNvPr id="3" name="Subtitle 2">
            <a:extLst>
              <a:ext uri="{FF2B5EF4-FFF2-40B4-BE49-F238E27FC236}">
                <a16:creationId xmlns:a16="http://schemas.microsoft.com/office/drawing/2014/main" id="{4E79A9B2-EF5D-F534-15FA-6122AED2CD86}"/>
              </a:ext>
            </a:extLst>
          </p:cNvPr>
          <p:cNvSpPr>
            <a:spLocks noGrp="1"/>
          </p:cNvSpPr>
          <p:nvPr>
            <p:ph type="subTitle" idx="1"/>
          </p:nvPr>
        </p:nvSpPr>
        <p:spPr>
          <a:xfrm>
            <a:off x="643467" y="2155372"/>
            <a:ext cx="4620584" cy="3897806"/>
          </a:xfrm>
        </p:spPr>
        <p:txBody>
          <a:bodyPr>
            <a:normAutofit/>
          </a:bodyPr>
          <a:lstStyle/>
          <a:p>
            <a:pPr marL="285750" indent="-285750" algn="l">
              <a:buFont typeface="Arial" panose="020B0604020202020204" pitchFamily="34" charset="0"/>
              <a:buChar char="•"/>
            </a:pPr>
            <a:r>
              <a:rPr lang="en-GB" sz="1800" dirty="0"/>
              <a:t>Using instagram and other social media platforms for an easier to advertise my business</a:t>
            </a:r>
          </a:p>
          <a:p>
            <a:pPr marL="285750" indent="-285750" algn="l">
              <a:buFont typeface="Arial" panose="020B0604020202020204" pitchFamily="34" charset="0"/>
              <a:buChar char="•"/>
            </a:pPr>
            <a:r>
              <a:rPr lang="en-GB" sz="1800" dirty="0"/>
              <a:t>More electric cars being used to stop carbon dioxide being released into the earth’s atmosphere and greenhouse gasses increasing</a:t>
            </a:r>
          </a:p>
          <a:p>
            <a:pPr marL="285750" indent="-285750" algn="l">
              <a:buFont typeface="Arial" panose="020B0604020202020204" pitchFamily="34" charset="0"/>
              <a:buChar char="•"/>
            </a:pPr>
            <a:r>
              <a:rPr lang="en-GB" sz="1800" dirty="0"/>
              <a:t>However newer technology leads to more powerful weapons which will lead to more destruction</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8" r="16310"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148066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mph" presetSubtype="0" fill="hold" grpId="0" nodeType="with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par>
                          <p:cTn id="7" fill="hold">
                            <p:stCondLst>
                              <p:cond delay="880"/>
                            </p:stCondLst>
                            <p:childTnLst>
                              <p:par>
                                <p:cTn id="8" presetID="10" presetClass="entr" presetSubtype="0" fill="hold" nodeType="after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par>
                          <p:cTn id="11" fill="hold">
                            <p:stCondLst>
                              <p:cond delay="1380"/>
                            </p:stCondLst>
                            <p:childTnLst>
                              <p:par>
                                <p:cTn id="12" presetID="10" presetClass="entr" presetSubtype="0" fill="hold"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par>
                          <p:cTn id="15" fill="hold">
                            <p:stCondLst>
                              <p:cond delay="1880"/>
                            </p:stCondLst>
                            <p:childTnLst>
                              <p:par>
                                <p:cTn id="16" presetID="10" presetClass="entr" presetSubtype="0" fill="hold" nodeType="after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0">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t="16675" b="18809"/>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23"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grpSp>
        <p:nvGrpSpPr>
          <p:cNvPr id="25" name="Group 24">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6" name="Freeform: Shape 25">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38199" y="1120676"/>
            <a:ext cx="7021513" cy="2308324"/>
          </a:xfrm>
        </p:spPr>
        <p:txBody>
          <a:bodyPr>
            <a:normAutofit/>
          </a:bodyPr>
          <a:lstStyle/>
          <a:p>
            <a:pPr algn="l"/>
            <a:r>
              <a:rPr lang="en-GB" sz="7200" dirty="0">
                <a:solidFill>
                  <a:srgbClr val="FFFFFF"/>
                </a:solidFill>
              </a:rPr>
              <a:t>Change Making</a:t>
            </a:r>
          </a:p>
        </p:txBody>
      </p:sp>
    </p:spTree>
    <p:extLst>
      <p:ext uri="{BB962C8B-B14F-4D97-AF65-F5344CB8AC3E}">
        <p14:creationId xmlns:p14="http://schemas.microsoft.com/office/powerpoint/2010/main" val="415539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fontScale="90000"/>
          </a:bodyPr>
          <a:lstStyle/>
          <a:p>
            <a:pPr algn="l"/>
            <a:r>
              <a:rPr lang="en-GB" sz="4400" dirty="0"/>
              <a:t>Who And What Are Changemakers?</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22415"/>
            <a:ext cx="3523376" cy="3416320"/>
          </a:xfrm>
          <a:prstGeom prst="rect">
            <a:avLst/>
          </a:prstGeom>
          <a:noFill/>
        </p:spPr>
        <p:txBody>
          <a:bodyPr wrap="square" rtlCol="0">
            <a:spAutoFit/>
          </a:bodyPr>
          <a:lstStyle/>
          <a:p>
            <a:pPr marL="285750" indent="-285750">
              <a:buFont typeface="Arial" panose="020B0604020202020204" pitchFamily="34" charset="0"/>
              <a:buChar char="•"/>
            </a:pPr>
            <a:r>
              <a:rPr lang="en-GB" dirty="0"/>
              <a:t>Imran Khan – amazing charity work, many key issues including poverty, economics reform and accountability. He has also emphasised the need for peace in our country and for his people</a:t>
            </a:r>
          </a:p>
          <a:p>
            <a:pPr marL="285750" indent="-285750">
              <a:buFont typeface="Arial" panose="020B0604020202020204" pitchFamily="34" charset="0"/>
              <a:buChar char="•"/>
            </a:pPr>
            <a:r>
              <a:rPr lang="en-GB" dirty="0"/>
              <a:t>Turkish president Erdogan = shown amazing leadership for his people and stood firmly for what he wanted to achieve for his country.</a:t>
            </a:r>
          </a:p>
          <a:p>
            <a:r>
              <a:rPr lang="en-GB" dirty="0"/>
              <a:t> </a:t>
            </a:r>
          </a:p>
        </p:txBody>
      </p:sp>
    </p:spTree>
    <p:extLst>
      <p:ext uri="{BB962C8B-B14F-4D97-AF65-F5344CB8AC3E}">
        <p14:creationId xmlns:p14="http://schemas.microsoft.com/office/powerpoint/2010/main" val="359500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fontScale="90000"/>
          </a:bodyPr>
          <a:lstStyle/>
          <a:p>
            <a:pPr algn="l"/>
            <a:r>
              <a:rPr lang="en-GB" sz="4400" dirty="0"/>
              <a:t>Value Creation Pedagogy </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22415"/>
            <a:ext cx="3523376" cy="3416320"/>
          </a:xfrm>
          <a:prstGeom prst="rect">
            <a:avLst/>
          </a:prstGeom>
          <a:noFill/>
        </p:spPr>
        <p:txBody>
          <a:bodyPr wrap="square" rtlCol="0">
            <a:spAutoFit/>
          </a:bodyPr>
          <a:lstStyle/>
          <a:p>
            <a:pPr marL="285750" indent="-285750">
              <a:buFont typeface="Arial" panose="020B0604020202020204" pitchFamily="34" charset="0"/>
              <a:buChar char="•"/>
            </a:pPr>
            <a:r>
              <a:rPr lang="en-GB" dirty="0"/>
              <a:t>Origami starts its original value as a blank paper but as it goes on it changes its value. This shows how at one point a person’s opinion made be different at another point in time</a:t>
            </a:r>
          </a:p>
          <a:p>
            <a:pPr marL="285750" indent="-285750">
              <a:buFont typeface="Arial" panose="020B0604020202020204" pitchFamily="34" charset="0"/>
              <a:buChar char="•"/>
            </a:pPr>
            <a:r>
              <a:rPr lang="en-GB" dirty="0"/>
              <a:t>Covid 19 changed the world that used to be and how someone who was just a parent can now teach someone from home</a:t>
            </a:r>
          </a:p>
          <a:p>
            <a:endParaRPr lang="en-GB" dirty="0"/>
          </a:p>
        </p:txBody>
      </p:sp>
    </p:spTree>
    <p:extLst>
      <p:ext uri="{BB962C8B-B14F-4D97-AF65-F5344CB8AC3E}">
        <p14:creationId xmlns:p14="http://schemas.microsoft.com/office/powerpoint/2010/main" val="231125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fontScale="90000"/>
          </a:bodyPr>
          <a:lstStyle/>
          <a:p>
            <a:pPr algn="l"/>
            <a:r>
              <a:rPr lang="en-GB" sz="4400" dirty="0"/>
              <a:t>The Practice Of Changemaking</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22415"/>
            <a:ext cx="3523376" cy="3416320"/>
          </a:xfrm>
          <a:prstGeom prst="rect">
            <a:avLst/>
          </a:prstGeom>
          <a:noFill/>
        </p:spPr>
        <p:txBody>
          <a:bodyPr wrap="square" rtlCol="0">
            <a:spAutoFit/>
          </a:bodyPr>
          <a:lstStyle/>
          <a:p>
            <a:pPr marL="285750" indent="-285750">
              <a:buFont typeface="Arial" panose="020B0604020202020204" pitchFamily="34" charset="0"/>
              <a:buChar char="•"/>
            </a:pPr>
            <a:r>
              <a:rPr lang="en-GB" dirty="0"/>
              <a:t>A viral infection outbreak changed the world of teaching for over the course of 5 years students were forced to learn while sitting in front of a screen instead of  sitting in a classroom</a:t>
            </a:r>
          </a:p>
          <a:p>
            <a:pPr marL="285750" indent="-285750">
              <a:buFont typeface="Arial" panose="020B0604020202020204" pitchFamily="34" charset="0"/>
              <a:buChar char="•"/>
            </a:pPr>
            <a:r>
              <a:rPr lang="en-GB" dirty="0"/>
              <a:t>Online learning aloud the students to communicate and learn as well as having their own time at home</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1658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0">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t="16675" b="18809"/>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23"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grpSp>
        <p:nvGrpSpPr>
          <p:cNvPr id="25" name="Group 24">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6" name="Freeform: Shape 25">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38199" y="1120676"/>
            <a:ext cx="7021513" cy="2308324"/>
          </a:xfrm>
        </p:spPr>
        <p:txBody>
          <a:bodyPr>
            <a:normAutofit/>
          </a:bodyPr>
          <a:lstStyle/>
          <a:p>
            <a:pPr algn="l"/>
            <a:r>
              <a:rPr lang="en-GB" sz="7200" dirty="0">
                <a:solidFill>
                  <a:srgbClr val="FFFFFF"/>
                </a:solidFill>
              </a:rPr>
              <a:t>Funding your idea</a:t>
            </a:r>
          </a:p>
        </p:txBody>
      </p:sp>
    </p:spTree>
    <p:extLst>
      <p:ext uri="{BB962C8B-B14F-4D97-AF65-F5344CB8AC3E}">
        <p14:creationId xmlns:p14="http://schemas.microsoft.com/office/powerpoint/2010/main" val="1171605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a:bodyPr>
          <a:lstStyle/>
          <a:p>
            <a:pPr algn="l"/>
            <a:r>
              <a:rPr lang="en-GB" sz="4400" dirty="0"/>
              <a:t>Source Of Funding</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22415"/>
            <a:ext cx="3523376" cy="3970318"/>
          </a:xfrm>
          <a:prstGeom prst="rect">
            <a:avLst/>
          </a:prstGeom>
          <a:noFill/>
        </p:spPr>
        <p:txBody>
          <a:bodyPr wrap="square" rtlCol="0">
            <a:spAutoFit/>
          </a:bodyPr>
          <a:lstStyle/>
          <a:p>
            <a:pPr marL="285750" indent="-285750">
              <a:buFont typeface="Arial" panose="020B0604020202020204" pitchFamily="34" charset="0"/>
              <a:buChar char="•"/>
            </a:pPr>
            <a:r>
              <a:rPr lang="en-GB" dirty="0"/>
              <a:t>Autobody styling is my first and only business where we used bootstrapping as a source of finance to help kick start the business</a:t>
            </a:r>
          </a:p>
          <a:p>
            <a:pPr marL="285750" indent="-285750">
              <a:buFont typeface="Arial" panose="020B0604020202020204" pitchFamily="34" charset="0"/>
              <a:buChar char="•"/>
            </a:pPr>
            <a:r>
              <a:rPr lang="en-GB" dirty="0"/>
              <a:t>The company has now been established for over 16 years doing mechanical and bodywork repairs</a:t>
            </a:r>
          </a:p>
          <a:p>
            <a:pPr marL="285750" indent="-285750">
              <a:buFont typeface="Arial" panose="020B0604020202020204" pitchFamily="34" charset="0"/>
              <a:buChar char="•"/>
            </a:pPr>
            <a:r>
              <a:rPr lang="en-GB" dirty="0"/>
              <a:t>On my second business, selling clothes, I used venture capital as a source of finance after forming an alliance with my suppliers</a:t>
            </a:r>
          </a:p>
          <a:p>
            <a:endParaRPr lang="en-GB" dirty="0"/>
          </a:p>
        </p:txBody>
      </p:sp>
    </p:spTree>
    <p:extLst>
      <p:ext uri="{BB962C8B-B14F-4D97-AF65-F5344CB8AC3E}">
        <p14:creationId xmlns:p14="http://schemas.microsoft.com/office/powerpoint/2010/main" val="880646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fontScale="90000"/>
          </a:bodyPr>
          <a:lstStyle/>
          <a:p>
            <a:pPr algn="l"/>
            <a:r>
              <a:rPr lang="en-GB" sz="4400" dirty="0"/>
              <a:t>Creating a crowd funding campaign </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22415"/>
            <a:ext cx="3523376" cy="2862322"/>
          </a:xfrm>
          <a:prstGeom prst="rect">
            <a:avLst/>
          </a:prstGeom>
          <a:noFill/>
        </p:spPr>
        <p:txBody>
          <a:bodyPr wrap="square" rtlCol="0">
            <a:spAutoFit/>
          </a:bodyPr>
          <a:lstStyle/>
          <a:p>
            <a:pPr marL="285750" indent="-285750">
              <a:buFont typeface="Arial" panose="020B0604020202020204" pitchFamily="34" charset="0"/>
              <a:buChar char="•"/>
            </a:pPr>
            <a:r>
              <a:rPr lang="en-GB" dirty="0"/>
              <a:t>I have done many crowd funding pages to raise money for charity and to donate</a:t>
            </a:r>
          </a:p>
          <a:p>
            <a:pPr marL="285750" indent="-285750">
              <a:buFont typeface="Arial" panose="020B0604020202020204" pitchFamily="34" charset="0"/>
              <a:buChar char="•"/>
            </a:pPr>
            <a:r>
              <a:rPr lang="en-GB" dirty="0"/>
              <a:t>I have also started GoFundMe pages where my children were running 5k a day to collect money from sponsor to donate</a:t>
            </a:r>
          </a:p>
          <a:p>
            <a:pPr marL="285750" indent="-285750">
              <a:buFont typeface="Arial" panose="020B0604020202020204" pitchFamily="34" charset="0"/>
              <a:buChar char="•"/>
            </a:pPr>
            <a:r>
              <a:rPr lang="en-GB" dirty="0"/>
              <a:t>Given money before for crowd funding to mosques and for research into cancer</a:t>
            </a:r>
          </a:p>
        </p:txBody>
      </p:sp>
    </p:spTree>
    <p:extLst>
      <p:ext uri="{BB962C8B-B14F-4D97-AF65-F5344CB8AC3E}">
        <p14:creationId xmlns:p14="http://schemas.microsoft.com/office/powerpoint/2010/main" val="299100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fontScale="90000"/>
          </a:bodyPr>
          <a:lstStyle/>
          <a:p>
            <a:pPr algn="l"/>
            <a:r>
              <a:rPr lang="en-GB" sz="4400" dirty="0"/>
              <a:t>Understanding Social Enterprise</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39193"/>
            <a:ext cx="3523376" cy="3416320"/>
          </a:xfrm>
          <a:prstGeom prst="rect">
            <a:avLst/>
          </a:prstGeom>
          <a:noFill/>
        </p:spPr>
        <p:txBody>
          <a:bodyPr wrap="square" rtlCol="0">
            <a:spAutoFit/>
          </a:bodyPr>
          <a:lstStyle/>
          <a:p>
            <a:pPr marL="285750" indent="-285750">
              <a:buFont typeface="Arial" panose="020B0604020202020204" pitchFamily="34" charset="0"/>
              <a:buChar char="•"/>
            </a:pPr>
            <a:r>
              <a:rPr lang="en-GB" dirty="0"/>
              <a:t>Social enterprise is something that I use frequently and can become a part of my daily or weekly routine</a:t>
            </a:r>
          </a:p>
          <a:p>
            <a:pPr marL="285750" indent="-285750">
              <a:buFont typeface="Arial" panose="020B0604020202020204" pitchFamily="34" charset="0"/>
              <a:buChar char="•"/>
            </a:pPr>
            <a:r>
              <a:rPr lang="en-GB" dirty="0"/>
              <a:t>I use buses or trains to travel for business related or social commuting. I prefer to use social enterprise over using my car to travel because it more eco - friendly and releases less carbon dioxide into the earth’s atmosphere </a:t>
            </a:r>
          </a:p>
        </p:txBody>
      </p:sp>
    </p:spTree>
    <p:extLst>
      <p:ext uri="{BB962C8B-B14F-4D97-AF65-F5344CB8AC3E}">
        <p14:creationId xmlns:p14="http://schemas.microsoft.com/office/powerpoint/2010/main" val="144980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0">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t="16675" b="18809"/>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23"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grpSp>
        <p:nvGrpSpPr>
          <p:cNvPr id="25" name="Group 24">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6" name="Freeform: Shape 25">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38199" y="1120676"/>
            <a:ext cx="7021513" cy="2308324"/>
          </a:xfrm>
        </p:spPr>
        <p:txBody>
          <a:bodyPr>
            <a:normAutofit/>
          </a:bodyPr>
          <a:lstStyle/>
          <a:p>
            <a:pPr algn="l"/>
            <a:r>
              <a:rPr lang="en-GB" sz="7200" dirty="0">
                <a:solidFill>
                  <a:srgbClr val="FFFFFF"/>
                </a:solidFill>
              </a:rPr>
              <a:t>Success</a:t>
            </a:r>
          </a:p>
        </p:txBody>
      </p:sp>
    </p:spTree>
    <p:extLst>
      <p:ext uri="{BB962C8B-B14F-4D97-AF65-F5344CB8AC3E}">
        <p14:creationId xmlns:p14="http://schemas.microsoft.com/office/powerpoint/2010/main" val="1038034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a:bodyPr>
          <a:lstStyle/>
          <a:p>
            <a:pPr algn="l"/>
            <a:r>
              <a:rPr lang="en-GB" sz="4400" dirty="0"/>
              <a:t>What is success?</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39193"/>
            <a:ext cx="3523376" cy="3139321"/>
          </a:xfrm>
          <a:prstGeom prst="rect">
            <a:avLst/>
          </a:prstGeom>
          <a:noFill/>
        </p:spPr>
        <p:txBody>
          <a:bodyPr wrap="square" rtlCol="0">
            <a:spAutoFit/>
          </a:bodyPr>
          <a:lstStyle/>
          <a:p>
            <a:pPr marL="285750" indent="-285750">
              <a:buFont typeface="Arial" panose="020B0604020202020204" pitchFamily="34" charset="0"/>
              <a:buChar char="•"/>
            </a:pPr>
            <a:r>
              <a:rPr lang="en-GB" dirty="0"/>
              <a:t>Success? Is success just someone who is famous? Or could it be someone who has a bright future ahead of themselves </a:t>
            </a:r>
          </a:p>
          <a:p>
            <a:pPr marL="285750" indent="-285750">
              <a:buFont typeface="Arial" panose="020B0604020202020204" pitchFamily="34" charset="0"/>
              <a:buChar char="•"/>
            </a:pPr>
            <a:r>
              <a:rPr lang="en-GB" dirty="0"/>
              <a:t>My first battle at success was my first child, motherhood always comes first against all odds if you  cannot give that time to your family you will be missing the best years of your life</a:t>
            </a:r>
          </a:p>
        </p:txBody>
      </p:sp>
    </p:spTree>
    <p:extLst>
      <p:ext uri="{BB962C8B-B14F-4D97-AF65-F5344CB8AC3E}">
        <p14:creationId xmlns:p14="http://schemas.microsoft.com/office/powerpoint/2010/main" val="344455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a:bodyPr>
          <a:lstStyle/>
          <a:p>
            <a:pPr algn="l"/>
            <a:r>
              <a:rPr lang="en-GB" sz="4400" dirty="0" err="1"/>
              <a:t>Pygmallon</a:t>
            </a:r>
            <a:r>
              <a:rPr lang="en-GB" sz="4400" dirty="0"/>
              <a:t> Effect</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39193"/>
            <a:ext cx="3523376" cy="4524315"/>
          </a:xfrm>
          <a:prstGeom prst="rect">
            <a:avLst/>
          </a:prstGeom>
          <a:noFill/>
        </p:spPr>
        <p:txBody>
          <a:bodyPr wrap="square" rtlCol="0">
            <a:spAutoFit/>
          </a:bodyPr>
          <a:lstStyle/>
          <a:p>
            <a:pPr marL="285750" indent="-285750">
              <a:buFont typeface="Arial" panose="020B0604020202020204" pitchFamily="34" charset="0"/>
              <a:buChar char="•"/>
            </a:pPr>
            <a:r>
              <a:rPr lang="en-GB" dirty="0"/>
              <a:t>When we first started our business I expected it to be easy and in a couple of years will have thousands of pounds but it wasn’t until after a year I realised that the money was not going to come easy and needed hard work and effort to be put into it </a:t>
            </a:r>
          </a:p>
          <a:p>
            <a:pPr marL="285750" indent="-285750">
              <a:buFont typeface="Arial" panose="020B0604020202020204" pitchFamily="34" charset="0"/>
              <a:buChar char="•"/>
            </a:pPr>
            <a:r>
              <a:rPr lang="en-GB" dirty="0"/>
              <a:t>After a couple of years and we got use to the business environment the positivity effected our work getting customers in and out as quick as possible while maintain an excellent job</a:t>
            </a:r>
          </a:p>
        </p:txBody>
      </p:sp>
    </p:spTree>
    <p:extLst>
      <p:ext uri="{BB962C8B-B14F-4D97-AF65-F5344CB8AC3E}">
        <p14:creationId xmlns:p14="http://schemas.microsoft.com/office/powerpoint/2010/main" val="523480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9DF65-9B74-3DF5-F467-90C98B43706E}"/>
              </a:ext>
            </a:extLst>
          </p:cNvPr>
          <p:cNvSpPr>
            <a:spLocks noGrp="1"/>
          </p:cNvSpPr>
          <p:nvPr>
            <p:ph type="ctrTitle"/>
          </p:nvPr>
        </p:nvSpPr>
        <p:spPr>
          <a:xfrm>
            <a:off x="804316" y="952500"/>
            <a:ext cx="4620584" cy="705279"/>
          </a:xfrm>
        </p:spPr>
        <p:txBody>
          <a:bodyPr>
            <a:normAutofit fontScale="90000"/>
          </a:bodyPr>
          <a:lstStyle/>
          <a:p>
            <a:pPr algn="l"/>
            <a:r>
              <a:rPr lang="en-GB" sz="4400" dirty="0"/>
              <a:t>Success And Wellbeing</a:t>
            </a:r>
          </a:p>
        </p:txBody>
      </p:sp>
      <p:pic>
        <p:nvPicPr>
          <p:cNvPr id="16" name="Picture 3" descr="Wavy 3D art">
            <a:extLst>
              <a:ext uri="{FF2B5EF4-FFF2-40B4-BE49-F238E27FC236}">
                <a16:creationId xmlns:a16="http://schemas.microsoft.com/office/drawing/2014/main" id="{846B9F81-C8CD-AE03-43F0-1385F7659F60}"/>
              </a:ext>
            </a:extLst>
          </p:cNvPr>
          <p:cNvPicPr>
            <a:picLocks noChangeAspect="1"/>
          </p:cNvPicPr>
          <p:nvPr/>
        </p:nvPicPr>
        <p:blipFill rotWithShape="1">
          <a:blip r:embed="rId2"/>
          <a:srcRect l="16307" r="163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72D2C1D-D0D6-3F09-43D2-D650E5B0A6FF}"/>
              </a:ext>
            </a:extLst>
          </p:cNvPr>
          <p:cNvSpPr txBox="1"/>
          <p:nvPr/>
        </p:nvSpPr>
        <p:spPr>
          <a:xfrm>
            <a:off x="804316" y="2139193"/>
            <a:ext cx="3523376" cy="2862322"/>
          </a:xfrm>
          <a:prstGeom prst="rect">
            <a:avLst/>
          </a:prstGeom>
          <a:noFill/>
        </p:spPr>
        <p:txBody>
          <a:bodyPr wrap="square" rtlCol="0">
            <a:spAutoFit/>
          </a:bodyPr>
          <a:lstStyle/>
          <a:p>
            <a:pPr marL="285750" indent="-285750">
              <a:buFont typeface="Arial" panose="020B0604020202020204" pitchFamily="34" charset="0"/>
              <a:buChar char="•"/>
            </a:pPr>
            <a:r>
              <a:rPr lang="en-GB" dirty="0"/>
              <a:t>When health was at its lowest I could have gave up but I decided that it would lead to nothing an would instead make everything harder for the people around me and the loved ones</a:t>
            </a:r>
          </a:p>
          <a:p>
            <a:pPr marL="285750" indent="-285750">
              <a:buFont typeface="Arial" panose="020B0604020202020204" pitchFamily="34" charset="0"/>
              <a:buChar char="•"/>
            </a:pPr>
            <a:r>
              <a:rPr lang="en-GB" dirty="0"/>
              <a:t>And after 6 months my child was born and to help me battle my health conditions and learn to walk again</a:t>
            </a:r>
          </a:p>
        </p:txBody>
      </p:sp>
    </p:spTree>
    <p:extLst>
      <p:ext uri="{BB962C8B-B14F-4D97-AF65-F5344CB8AC3E}">
        <p14:creationId xmlns:p14="http://schemas.microsoft.com/office/powerpoint/2010/main" val="2023668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159</TotalTime>
  <Words>802</Words>
  <Application>Microsoft Office PowerPoint</Application>
  <PresentationFormat>Widescreen</PresentationFormat>
  <Paragraphs>50</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How Innovation Changes The World</vt:lpstr>
      <vt:lpstr>Innovation And Society</vt:lpstr>
      <vt:lpstr>Creating The Future</vt:lpstr>
      <vt:lpstr>Creativity And Society</vt:lpstr>
      <vt:lpstr>Change Making</vt:lpstr>
      <vt:lpstr>Who And What Are Changemakers?</vt:lpstr>
      <vt:lpstr>Value Creation Pedagogy </vt:lpstr>
      <vt:lpstr>The Practice Of Changemaking</vt:lpstr>
      <vt:lpstr>Funding your idea</vt:lpstr>
      <vt:lpstr>Source Of Funding</vt:lpstr>
      <vt:lpstr>Creating a crowd funding campaign </vt:lpstr>
      <vt:lpstr>Understanding Social Enterprise</vt:lpstr>
      <vt:lpstr>Success</vt:lpstr>
      <vt:lpstr>What is success?</vt:lpstr>
      <vt:lpstr>Pygmallon Effect</vt:lpstr>
      <vt:lpstr>Success And Wellbeing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Innovation Changes The World</dc:title>
  <dc:creator>I Khan</dc:creator>
  <cp:lastModifiedBy>I Khan</cp:lastModifiedBy>
  <cp:revision>4</cp:revision>
  <dcterms:created xsi:type="dcterms:W3CDTF">2023-07-18T19:22:18Z</dcterms:created>
  <dcterms:modified xsi:type="dcterms:W3CDTF">2023-07-20T12:45:47Z</dcterms:modified>
</cp:coreProperties>
</file>