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8288000" cy="10287000"/>
  <p:notesSz cx="6858000" cy="9144000"/>
  <p:embeddedFontLst>
    <p:embeddedFont>
      <p:font typeface="Assistant Bold" pitchFamily="2" charset="-79"/>
      <p:regular r:id="rId19"/>
    </p:embeddedFont>
    <p:embeddedFont>
      <p:font typeface="Assistant Semi-Bold" pitchFamily="2" charset="-79"/>
      <p:regular r:id="rId20"/>
    </p:embeddedFont>
    <p:embeddedFont>
      <p:font typeface="Canva Sans" panose="020B0503030501040103" pitchFamily="34" charset="0"/>
      <p:regular r:id="rId21"/>
    </p:embeddedFont>
    <p:embeddedFont>
      <p:font typeface="Canva Sans Bold" panose="020B0803030501040103" pitchFamily="34" charset="0"/>
      <p:regular r:id="rId22"/>
    </p:embeddedFont>
    <p:embeddedFont>
      <p:font typeface="Martel" pitchFamily="2" charset="77"/>
      <p:regular r:id="rId23"/>
    </p:embeddedFont>
    <p:embeddedFont>
      <p:font typeface="Martel Bold" pitchFamily="2" charset="77"/>
      <p:regular r:id="rId24"/>
    </p:embeddedFont>
    <p:embeddedFont>
      <p:font typeface="Martel Heavy" pitchFamily="2" charset="77"/>
      <p:regular r:id="rId25"/>
    </p:embeddedFont>
    <p:embeddedFont>
      <p:font typeface="Playfair Display" pitchFamily="2" charset="77"/>
      <p:regular r:id="rId26"/>
    </p:embeddedFont>
    <p:embeddedFont>
      <p:font typeface="Playfair Display Heavy" pitchFamily="2" charset="77"/>
      <p:regular r:id="rId2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8.fntdata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font" Target="fonts/font9.fntdata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yssa Stoneman (2401974)" userId="731d9d5d-f6a8-4b09-8f72-0159466a3a60" providerId="ADAL" clId="{E410F60D-CF1F-49E1-A1AA-857E18B5BE0E}"/>
    <pc:docChg chg="custSel modSld">
      <pc:chgData name="Alyssa Stoneman (2401974)" userId="731d9d5d-f6a8-4b09-8f72-0159466a3a60" providerId="ADAL" clId="{E410F60D-CF1F-49E1-A1AA-857E18B5BE0E}" dt="2026-03-02T20:31:43.091" v="25" actId="14100"/>
      <pc:docMkLst>
        <pc:docMk/>
      </pc:docMkLst>
      <pc:sldChg chg="modSp">
        <pc:chgData name="Alyssa Stoneman (2401974)" userId="731d9d5d-f6a8-4b09-8f72-0159466a3a60" providerId="ADAL" clId="{E410F60D-CF1F-49E1-A1AA-857E18B5BE0E}" dt="2026-03-02T20:27:47.541" v="4" actId="14100"/>
        <pc:sldMkLst>
          <pc:docMk/>
          <pc:sldMk cId="0" sldId="256"/>
        </pc:sldMkLst>
        <pc:grpChg chg="mod">
          <ac:chgData name="Alyssa Stoneman (2401974)" userId="731d9d5d-f6a8-4b09-8f72-0159466a3a60" providerId="ADAL" clId="{E410F60D-CF1F-49E1-A1AA-857E18B5BE0E}" dt="2026-03-02T20:27:47.541" v="4" actId="14100"/>
          <ac:grpSpMkLst>
            <pc:docMk/>
            <pc:sldMk cId="0" sldId="256"/>
            <ac:grpSpMk id="2" creationId="{00000000-0000-0000-0000-000000000000}"/>
          </ac:grpSpMkLst>
        </pc:grpChg>
      </pc:sldChg>
      <pc:sldChg chg="modSp">
        <pc:chgData name="Alyssa Stoneman (2401974)" userId="731d9d5d-f6a8-4b09-8f72-0159466a3a60" providerId="ADAL" clId="{E410F60D-CF1F-49E1-A1AA-857E18B5BE0E}" dt="2026-03-02T20:28:27.339" v="10" actId="1076"/>
        <pc:sldMkLst>
          <pc:docMk/>
          <pc:sldMk cId="0" sldId="257"/>
        </pc:sldMkLst>
        <pc:spChg chg="mod">
          <ac:chgData name="Alyssa Stoneman (2401974)" userId="731d9d5d-f6a8-4b09-8f72-0159466a3a60" providerId="ADAL" clId="{E410F60D-CF1F-49E1-A1AA-857E18B5BE0E}" dt="2026-03-02T20:28:18.100" v="9" actId="14100"/>
          <ac:spMkLst>
            <pc:docMk/>
            <pc:sldMk cId="0" sldId="257"/>
            <ac:spMk id="2" creationId="{00000000-0000-0000-0000-000000000000}"/>
          </ac:spMkLst>
        </pc:spChg>
        <pc:spChg chg="mod">
          <ac:chgData name="Alyssa Stoneman (2401974)" userId="731d9d5d-f6a8-4b09-8f72-0159466a3a60" providerId="ADAL" clId="{E410F60D-CF1F-49E1-A1AA-857E18B5BE0E}" dt="2026-03-02T20:28:27.339" v="10" actId="1076"/>
          <ac:spMkLst>
            <pc:docMk/>
            <pc:sldMk cId="0" sldId="257"/>
            <ac:spMk id="11" creationId="{00000000-0000-0000-0000-000000000000}"/>
          </ac:spMkLst>
        </pc:spChg>
      </pc:sldChg>
      <pc:sldChg chg="delSp modSp">
        <pc:chgData name="Alyssa Stoneman (2401974)" userId="731d9d5d-f6a8-4b09-8f72-0159466a3a60" providerId="ADAL" clId="{E410F60D-CF1F-49E1-A1AA-857E18B5BE0E}" dt="2026-03-02T20:28:59.196" v="14" actId="1076"/>
        <pc:sldMkLst>
          <pc:docMk/>
          <pc:sldMk cId="0" sldId="258"/>
        </pc:sldMkLst>
        <pc:spChg chg="del topLvl">
          <ac:chgData name="Alyssa Stoneman (2401974)" userId="731d9d5d-f6a8-4b09-8f72-0159466a3a60" providerId="ADAL" clId="{E410F60D-CF1F-49E1-A1AA-857E18B5BE0E}" dt="2026-03-02T20:28:49.668" v="13" actId="478"/>
          <ac:spMkLst>
            <pc:docMk/>
            <pc:sldMk cId="0" sldId="258"/>
            <ac:spMk id="3" creationId="{00000000-0000-0000-0000-000000000000}"/>
          </ac:spMkLst>
        </pc:spChg>
        <pc:spChg chg="topLvl">
          <ac:chgData name="Alyssa Stoneman (2401974)" userId="731d9d5d-f6a8-4b09-8f72-0159466a3a60" providerId="ADAL" clId="{E410F60D-CF1F-49E1-A1AA-857E18B5BE0E}" dt="2026-03-02T20:28:49.668" v="13" actId="478"/>
          <ac:spMkLst>
            <pc:docMk/>
            <pc:sldMk cId="0" sldId="258"/>
            <ac:spMk id="4" creationId="{00000000-0000-0000-0000-000000000000}"/>
          </ac:spMkLst>
        </pc:spChg>
        <pc:spChg chg="mod">
          <ac:chgData name="Alyssa Stoneman (2401974)" userId="731d9d5d-f6a8-4b09-8f72-0159466a3a60" providerId="ADAL" clId="{E410F60D-CF1F-49E1-A1AA-857E18B5BE0E}" dt="2026-03-02T20:28:59.196" v="14" actId="1076"/>
          <ac:spMkLst>
            <pc:docMk/>
            <pc:sldMk cId="0" sldId="258"/>
            <ac:spMk id="9" creationId="{00000000-0000-0000-0000-000000000000}"/>
          </ac:spMkLst>
        </pc:spChg>
        <pc:grpChg chg="del mod">
          <ac:chgData name="Alyssa Stoneman (2401974)" userId="731d9d5d-f6a8-4b09-8f72-0159466a3a60" providerId="ADAL" clId="{E410F60D-CF1F-49E1-A1AA-857E18B5BE0E}" dt="2026-03-02T20:28:49.668" v="13" actId="478"/>
          <ac:grpSpMkLst>
            <pc:docMk/>
            <pc:sldMk cId="0" sldId="258"/>
            <ac:grpSpMk id="2" creationId="{00000000-0000-0000-0000-000000000000}"/>
          </ac:grpSpMkLst>
        </pc:grpChg>
      </pc:sldChg>
      <pc:sldChg chg="modSp">
        <pc:chgData name="Alyssa Stoneman (2401974)" userId="731d9d5d-f6a8-4b09-8f72-0159466a3a60" providerId="ADAL" clId="{E410F60D-CF1F-49E1-A1AA-857E18B5BE0E}" dt="2026-03-02T20:29:16.819" v="17" actId="14100"/>
        <pc:sldMkLst>
          <pc:docMk/>
          <pc:sldMk cId="0" sldId="259"/>
        </pc:sldMkLst>
        <pc:spChg chg="mod">
          <ac:chgData name="Alyssa Stoneman (2401974)" userId="731d9d5d-f6a8-4b09-8f72-0159466a3a60" providerId="ADAL" clId="{E410F60D-CF1F-49E1-A1AA-857E18B5BE0E}" dt="2026-03-02T20:29:06.318" v="15" actId="14100"/>
          <ac:spMkLst>
            <pc:docMk/>
            <pc:sldMk cId="0" sldId="259"/>
            <ac:spMk id="7" creationId="{00000000-0000-0000-0000-000000000000}"/>
          </ac:spMkLst>
        </pc:spChg>
        <pc:spChg chg="mod">
          <ac:chgData name="Alyssa Stoneman (2401974)" userId="731d9d5d-f6a8-4b09-8f72-0159466a3a60" providerId="ADAL" clId="{E410F60D-CF1F-49E1-A1AA-857E18B5BE0E}" dt="2026-03-02T20:29:16.819" v="17" actId="14100"/>
          <ac:spMkLst>
            <pc:docMk/>
            <pc:sldMk cId="0" sldId="259"/>
            <ac:spMk id="9" creationId="{00000000-0000-0000-0000-000000000000}"/>
          </ac:spMkLst>
        </pc:spChg>
        <pc:spChg chg="mod">
          <ac:chgData name="Alyssa Stoneman (2401974)" userId="731d9d5d-f6a8-4b09-8f72-0159466a3a60" providerId="ADAL" clId="{E410F60D-CF1F-49E1-A1AA-857E18B5BE0E}" dt="2026-03-02T20:29:11.171" v="16" actId="1076"/>
          <ac:spMkLst>
            <pc:docMk/>
            <pc:sldMk cId="0" sldId="259"/>
            <ac:spMk id="13" creationId="{00000000-0000-0000-0000-000000000000}"/>
          </ac:spMkLst>
        </pc:spChg>
      </pc:sldChg>
      <pc:sldChg chg="delSp modSp">
        <pc:chgData name="Alyssa Stoneman (2401974)" userId="731d9d5d-f6a8-4b09-8f72-0159466a3a60" providerId="ADAL" clId="{E410F60D-CF1F-49E1-A1AA-857E18B5BE0E}" dt="2026-03-02T20:30:03.165" v="19" actId="1076"/>
        <pc:sldMkLst>
          <pc:docMk/>
          <pc:sldMk cId="0" sldId="262"/>
        </pc:sldMkLst>
        <pc:spChg chg="mod">
          <ac:chgData name="Alyssa Stoneman (2401974)" userId="731d9d5d-f6a8-4b09-8f72-0159466a3a60" providerId="ADAL" clId="{E410F60D-CF1F-49E1-A1AA-857E18B5BE0E}" dt="2026-03-02T20:30:03.165" v="19" actId="1076"/>
          <ac:spMkLst>
            <pc:docMk/>
            <pc:sldMk cId="0" sldId="262"/>
            <ac:spMk id="14" creationId="{00000000-0000-0000-0000-000000000000}"/>
          </ac:spMkLst>
        </pc:spChg>
        <pc:grpChg chg="del">
          <ac:chgData name="Alyssa Stoneman (2401974)" userId="731d9d5d-f6a8-4b09-8f72-0159466a3a60" providerId="ADAL" clId="{E410F60D-CF1F-49E1-A1AA-857E18B5BE0E}" dt="2026-03-02T20:29:58.319" v="18" actId="478"/>
          <ac:grpSpMkLst>
            <pc:docMk/>
            <pc:sldMk cId="0" sldId="262"/>
            <ac:grpSpMk id="2" creationId="{00000000-0000-0000-0000-000000000000}"/>
          </ac:grpSpMkLst>
        </pc:grpChg>
      </pc:sldChg>
      <pc:sldChg chg="modSp">
        <pc:chgData name="Alyssa Stoneman (2401974)" userId="731d9d5d-f6a8-4b09-8f72-0159466a3a60" providerId="ADAL" clId="{E410F60D-CF1F-49E1-A1AA-857E18B5BE0E}" dt="2026-03-02T20:30:23.478" v="23" actId="1076"/>
        <pc:sldMkLst>
          <pc:docMk/>
          <pc:sldMk cId="0" sldId="263"/>
        </pc:sldMkLst>
        <pc:spChg chg="mod">
          <ac:chgData name="Alyssa Stoneman (2401974)" userId="731d9d5d-f6a8-4b09-8f72-0159466a3a60" providerId="ADAL" clId="{E410F60D-CF1F-49E1-A1AA-857E18B5BE0E}" dt="2026-03-02T20:30:23.478" v="23" actId="1076"/>
          <ac:spMkLst>
            <pc:docMk/>
            <pc:sldMk cId="0" sldId="263"/>
            <ac:spMk id="9" creationId="{00000000-0000-0000-0000-000000000000}"/>
          </ac:spMkLst>
        </pc:spChg>
        <pc:grpChg chg="mod">
          <ac:chgData name="Alyssa Stoneman (2401974)" userId="731d9d5d-f6a8-4b09-8f72-0159466a3a60" providerId="ADAL" clId="{E410F60D-CF1F-49E1-A1AA-857E18B5BE0E}" dt="2026-03-02T20:30:19.843" v="22" actId="1076"/>
          <ac:grpSpMkLst>
            <pc:docMk/>
            <pc:sldMk cId="0" sldId="263"/>
            <ac:grpSpMk id="5" creationId="{00000000-0000-0000-0000-000000000000}"/>
          </ac:grpSpMkLst>
        </pc:grpChg>
      </pc:sldChg>
      <pc:sldChg chg="modSp">
        <pc:chgData name="Alyssa Stoneman (2401974)" userId="731d9d5d-f6a8-4b09-8f72-0159466a3a60" providerId="ADAL" clId="{E410F60D-CF1F-49E1-A1AA-857E18B5BE0E}" dt="2026-03-02T20:31:43.091" v="25" actId="14100"/>
        <pc:sldMkLst>
          <pc:docMk/>
          <pc:sldMk cId="0" sldId="266"/>
        </pc:sldMkLst>
        <pc:spChg chg="mod">
          <ac:chgData name="Alyssa Stoneman (2401974)" userId="731d9d5d-f6a8-4b09-8f72-0159466a3a60" providerId="ADAL" clId="{E410F60D-CF1F-49E1-A1AA-857E18B5BE0E}" dt="2026-03-02T20:31:43.091" v="25" actId="14100"/>
          <ac:spMkLst>
            <pc:docMk/>
            <pc:sldMk cId="0" sldId="266"/>
            <ac:spMk id="4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3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svg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313702" y="0"/>
            <a:ext cx="5295061" cy="10287000"/>
            <a:chOff x="0" y="0"/>
            <a:chExt cx="1394584" cy="360595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94584" cy="3605954"/>
            </a:xfrm>
            <a:custGeom>
              <a:avLst/>
              <a:gdLst/>
              <a:ahLst/>
              <a:cxnLst/>
              <a:rect l="l" t="t" r="r" b="b"/>
              <a:pathLst>
                <a:path w="1394584" h="3605954">
                  <a:moveTo>
                    <a:pt x="0" y="0"/>
                  </a:moveTo>
                  <a:lnTo>
                    <a:pt x="1394584" y="0"/>
                  </a:lnTo>
                  <a:lnTo>
                    <a:pt x="1394584" y="3605954"/>
                  </a:lnTo>
                  <a:lnTo>
                    <a:pt x="0" y="3605954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394584" cy="36440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395790" y="3252540"/>
            <a:ext cx="1028700" cy="3315980"/>
            <a:chOff x="0" y="0"/>
            <a:chExt cx="270933" cy="87334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70933" cy="873344"/>
            </a:xfrm>
            <a:custGeom>
              <a:avLst/>
              <a:gdLst/>
              <a:ahLst/>
              <a:cxnLst/>
              <a:rect l="l" t="t" r="r" b="b"/>
              <a:pathLst>
                <a:path w="270933" h="873344">
                  <a:moveTo>
                    <a:pt x="0" y="0"/>
                  </a:moveTo>
                  <a:lnTo>
                    <a:pt x="270933" y="0"/>
                  </a:lnTo>
                  <a:lnTo>
                    <a:pt x="270933" y="873344"/>
                  </a:lnTo>
                  <a:lnTo>
                    <a:pt x="0" y="873344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70933" cy="9114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>
            <a:off x="730663" y="8477977"/>
            <a:ext cx="6674003" cy="28575"/>
          </a:xfrm>
          <a:prstGeom prst="line">
            <a:avLst/>
          </a:prstGeom>
          <a:ln w="38100" cap="flat">
            <a:solidFill>
              <a:srgbClr val="243E4D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9" name="Freeform 9"/>
          <p:cNvSpPr/>
          <p:nvPr/>
        </p:nvSpPr>
        <p:spPr>
          <a:xfrm>
            <a:off x="8381129" y="553912"/>
            <a:ext cx="9529011" cy="8229600"/>
          </a:xfrm>
          <a:custGeom>
            <a:avLst/>
            <a:gdLst/>
            <a:ahLst/>
            <a:cxnLst/>
            <a:rect l="l" t="t" r="r" b="b"/>
            <a:pathLst>
              <a:path w="9529011" h="8229600">
                <a:moveTo>
                  <a:pt x="0" y="0"/>
                </a:moveTo>
                <a:lnTo>
                  <a:pt x="9529011" y="0"/>
                </a:lnTo>
                <a:lnTo>
                  <a:pt x="952901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7404747" y="3908227"/>
            <a:ext cx="9991043" cy="1893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219"/>
              </a:lnSpc>
            </a:pPr>
            <a:r>
              <a:rPr lang="en-US" sz="11797" b="1">
                <a:solidFill>
                  <a:srgbClr val="000000"/>
                </a:solidFill>
                <a:latin typeface="Playfair Display Heavy"/>
                <a:ea typeface="Playfair Display Heavy"/>
                <a:cs typeface="Playfair Display Heavy"/>
                <a:sym typeface="Playfair Display Heavy"/>
              </a:rPr>
              <a:t>Gate: </a:t>
            </a:r>
            <a:r>
              <a:rPr lang="en-US" sz="11797">
                <a:solidFill>
                  <a:srgbClr val="00000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Dream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766544" y="6016055"/>
            <a:ext cx="4730910" cy="552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501"/>
              </a:lnSpc>
            </a:pPr>
            <a:r>
              <a:rPr lang="en-US" sz="3215" b="1">
                <a:solidFill>
                  <a:srgbClr val="000000"/>
                </a:solidFill>
                <a:latin typeface="Assistant Semi-Bold"/>
                <a:ea typeface="Assistant Semi-Bold"/>
                <a:cs typeface="Assistant Semi-Bold"/>
                <a:sym typeface="Assistant Semi-Bold"/>
              </a:rPr>
              <a:t>Alyssa Stoneman (2401974)</a:t>
            </a:r>
          </a:p>
        </p:txBody>
      </p:sp>
      <p:grpSp>
        <p:nvGrpSpPr>
          <p:cNvPr id="12" name="Group 12"/>
          <p:cNvGrpSpPr>
            <a:grpSpLocks noChangeAspect="1"/>
          </p:cNvGrpSpPr>
          <p:nvPr/>
        </p:nvGrpSpPr>
        <p:grpSpPr>
          <a:xfrm>
            <a:off x="1028700" y="2398646"/>
            <a:ext cx="5489707" cy="5489707"/>
            <a:chOff x="63500" y="63500"/>
            <a:chExt cx="1130300" cy="1130300"/>
          </a:xfrm>
        </p:grpSpPr>
        <p:sp>
          <p:nvSpPr>
            <p:cNvPr id="13" name="Freeform 13"/>
            <p:cNvSpPr/>
            <p:nvPr/>
          </p:nvSpPr>
          <p:spPr>
            <a:xfrm>
              <a:off x="63500" y="63500"/>
              <a:ext cx="1130300" cy="1130300"/>
            </a:xfrm>
            <a:custGeom>
              <a:avLst/>
              <a:gdLst/>
              <a:ahLst/>
              <a:cxnLst/>
              <a:rect l="l" t="t" r="r" b="b"/>
              <a:pathLst>
                <a:path w="1130300" h="1130300">
                  <a:moveTo>
                    <a:pt x="1130300" y="0"/>
                  </a:moveTo>
                  <a:lnTo>
                    <a:pt x="889000" y="571500"/>
                  </a:lnTo>
                  <a:lnTo>
                    <a:pt x="1130300" y="1130300"/>
                  </a:lnTo>
                  <a:lnTo>
                    <a:pt x="254000" y="1130300"/>
                  </a:lnTo>
                  <a:lnTo>
                    <a:pt x="0" y="571500"/>
                  </a:lnTo>
                  <a:lnTo>
                    <a:pt x="254000" y="0"/>
                  </a:lnTo>
                  <a:close/>
                </a:path>
              </a:pathLst>
            </a:custGeom>
            <a:blipFill>
              <a:blip r:embed="rId3"/>
              <a:stretch>
                <a:fillRect l="-5617" t="-30664" r="5617" b="-19428"/>
              </a:stretch>
            </a:blipFill>
          </p:spPr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283209">
            <a:off x="-50267" y="6571843"/>
            <a:ext cx="18314196" cy="3324118"/>
          </a:xfrm>
          <a:custGeom>
            <a:avLst/>
            <a:gdLst/>
            <a:ahLst/>
            <a:cxnLst/>
            <a:rect l="l" t="t" r="r" b="b"/>
            <a:pathLst>
              <a:path w="21881704" h="10065584">
                <a:moveTo>
                  <a:pt x="0" y="0"/>
                </a:moveTo>
                <a:lnTo>
                  <a:pt x="21881704" y="0"/>
                </a:lnTo>
                <a:lnTo>
                  <a:pt x="21881704" y="10065584"/>
                </a:lnTo>
                <a:lnTo>
                  <a:pt x="0" y="100655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2145714" y="2253532"/>
            <a:ext cx="5823323" cy="6314951"/>
          </a:xfrm>
          <a:custGeom>
            <a:avLst/>
            <a:gdLst/>
            <a:ahLst/>
            <a:cxnLst/>
            <a:rect l="l" t="t" r="r" b="b"/>
            <a:pathLst>
              <a:path w="5823323" h="6314951">
                <a:moveTo>
                  <a:pt x="0" y="0"/>
                </a:moveTo>
                <a:lnTo>
                  <a:pt x="5823323" y="0"/>
                </a:lnTo>
                <a:lnTo>
                  <a:pt x="5823323" y="6314951"/>
                </a:lnTo>
                <a:lnTo>
                  <a:pt x="0" y="631495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7262" b="-21146"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3647685" y="8071953"/>
            <a:ext cx="8478979" cy="1640182"/>
            <a:chOff x="0" y="0"/>
            <a:chExt cx="2002917" cy="387477"/>
          </a:xfrm>
        </p:grpSpPr>
        <p:sp>
          <p:nvSpPr>
            <p:cNvPr id="5" name="Freeform 5"/>
            <p:cNvSpPr/>
            <p:nvPr/>
          </p:nvSpPr>
          <p:spPr>
            <a:xfrm>
              <a:off x="16954" y="0"/>
              <a:ext cx="1969009" cy="386863"/>
            </a:xfrm>
            <a:custGeom>
              <a:avLst/>
              <a:gdLst/>
              <a:ahLst/>
              <a:cxnLst/>
              <a:rect l="l" t="t" r="r" b="b"/>
              <a:pathLst>
                <a:path w="1969009" h="386863">
                  <a:moveTo>
                    <a:pt x="1250833" y="6529"/>
                  </a:moveTo>
                  <a:lnTo>
                    <a:pt x="1394160" y="16805"/>
                  </a:lnTo>
                  <a:cubicBezTo>
                    <a:pt x="1454845" y="21156"/>
                    <a:pt x="1515300" y="28262"/>
                    <a:pt x="1575339" y="38103"/>
                  </a:cubicBezTo>
                  <a:lnTo>
                    <a:pt x="1661141" y="52165"/>
                  </a:lnTo>
                  <a:cubicBezTo>
                    <a:pt x="1721109" y="61994"/>
                    <a:pt x="1780161" y="76761"/>
                    <a:pt x="1837697" y="96316"/>
                  </a:cubicBezTo>
                  <a:lnTo>
                    <a:pt x="1884117" y="112093"/>
                  </a:lnTo>
                  <a:cubicBezTo>
                    <a:pt x="1911896" y="121534"/>
                    <a:pt x="1936746" y="138030"/>
                    <a:pt x="1956232" y="159965"/>
                  </a:cubicBezTo>
                  <a:lnTo>
                    <a:pt x="1956232" y="159965"/>
                  </a:lnTo>
                  <a:cubicBezTo>
                    <a:pt x="1973210" y="179076"/>
                    <a:pt x="1973275" y="207845"/>
                    <a:pt x="1956384" y="227033"/>
                  </a:cubicBezTo>
                  <a:lnTo>
                    <a:pt x="1956232" y="227205"/>
                  </a:lnTo>
                  <a:cubicBezTo>
                    <a:pt x="1936756" y="249329"/>
                    <a:pt x="1911791" y="265927"/>
                    <a:pt x="1883854" y="275324"/>
                  </a:cubicBezTo>
                  <a:lnTo>
                    <a:pt x="1837789" y="290819"/>
                  </a:lnTo>
                  <a:cubicBezTo>
                    <a:pt x="1780188" y="310194"/>
                    <a:pt x="1721113" y="324868"/>
                    <a:pt x="1661141" y="334698"/>
                  </a:cubicBezTo>
                  <a:lnTo>
                    <a:pt x="1575339" y="348760"/>
                  </a:lnTo>
                  <a:cubicBezTo>
                    <a:pt x="1515300" y="358601"/>
                    <a:pt x="1454845" y="365707"/>
                    <a:pt x="1394160" y="370058"/>
                  </a:cubicBezTo>
                  <a:lnTo>
                    <a:pt x="1250833" y="380333"/>
                  </a:lnTo>
                  <a:cubicBezTo>
                    <a:pt x="1190137" y="384685"/>
                    <a:pt x="1129305" y="386863"/>
                    <a:pt x="1068453" y="386863"/>
                  </a:cubicBezTo>
                  <a:lnTo>
                    <a:pt x="900556" y="386863"/>
                  </a:lnTo>
                  <a:cubicBezTo>
                    <a:pt x="839704" y="386863"/>
                    <a:pt x="778872" y="384685"/>
                    <a:pt x="718176" y="380333"/>
                  </a:cubicBezTo>
                  <a:lnTo>
                    <a:pt x="574849" y="370058"/>
                  </a:lnTo>
                  <a:cubicBezTo>
                    <a:pt x="514164" y="365707"/>
                    <a:pt x="453709" y="358601"/>
                    <a:pt x="393670" y="348760"/>
                  </a:cubicBezTo>
                  <a:lnTo>
                    <a:pt x="307868" y="334698"/>
                  </a:lnTo>
                  <a:cubicBezTo>
                    <a:pt x="247897" y="324868"/>
                    <a:pt x="188821" y="310194"/>
                    <a:pt x="131220" y="290819"/>
                  </a:cubicBezTo>
                  <a:lnTo>
                    <a:pt x="85155" y="275324"/>
                  </a:lnTo>
                  <a:cubicBezTo>
                    <a:pt x="57218" y="265927"/>
                    <a:pt x="32253" y="249329"/>
                    <a:pt x="12777" y="227205"/>
                  </a:cubicBezTo>
                  <a:lnTo>
                    <a:pt x="12625" y="227033"/>
                  </a:lnTo>
                  <a:cubicBezTo>
                    <a:pt x="-4266" y="207845"/>
                    <a:pt x="-4201" y="179076"/>
                    <a:pt x="12777" y="159965"/>
                  </a:cubicBezTo>
                  <a:lnTo>
                    <a:pt x="12777" y="159965"/>
                  </a:lnTo>
                  <a:cubicBezTo>
                    <a:pt x="32263" y="138030"/>
                    <a:pt x="57113" y="121534"/>
                    <a:pt x="84892" y="112093"/>
                  </a:cubicBezTo>
                  <a:lnTo>
                    <a:pt x="131312" y="96316"/>
                  </a:lnTo>
                  <a:cubicBezTo>
                    <a:pt x="188848" y="76761"/>
                    <a:pt x="247900" y="61994"/>
                    <a:pt x="307868" y="52165"/>
                  </a:cubicBezTo>
                  <a:lnTo>
                    <a:pt x="393670" y="38103"/>
                  </a:lnTo>
                  <a:cubicBezTo>
                    <a:pt x="453709" y="28262"/>
                    <a:pt x="514164" y="21156"/>
                    <a:pt x="574849" y="16805"/>
                  </a:cubicBezTo>
                  <a:lnTo>
                    <a:pt x="718176" y="6529"/>
                  </a:lnTo>
                  <a:cubicBezTo>
                    <a:pt x="778872" y="2178"/>
                    <a:pt x="839704" y="0"/>
                    <a:pt x="900556" y="0"/>
                  </a:cubicBezTo>
                  <a:lnTo>
                    <a:pt x="1068453" y="0"/>
                  </a:lnTo>
                  <a:cubicBezTo>
                    <a:pt x="1129305" y="0"/>
                    <a:pt x="1190137" y="2178"/>
                    <a:pt x="1250833" y="6529"/>
                  </a:cubicBezTo>
                  <a:close/>
                </a:path>
              </a:pathLst>
            </a:custGeom>
            <a:solidFill>
              <a:srgbClr val="DCB07B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300984" y="17972"/>
              <a:ext cx="1400949" cy="3128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15712" y="2652932"/>
            <a:ext cx="993059" cy="993059"/>
            <a:chOff x="0" y="0"/>
            <a:chExt cx="6350000" cy="6350000"/>
          </a:xfrm>
        </p:grpSpPr>
        <p:sp>
          <p:nvSpPr>
            <p:cNvPr id="8" name="Freeform 8"/>
            <p:cNvSpPr/>
            <p:nvPr/>
          </p:nvSpPr>
          <p:spPr>
            <a:xfrm>
              <a:off x="1200150" y="1296784"/>
              <a:ext cx="3949700" cy="3756431"/>
            </a:xfrm>
            <a:custGeom>
              <a:avLst/>
              <a:gdLst/>
              <a:ahLst/>
              <a:cxnLst/>
              <a:rect l="l" t="t" r="r" b="b"/>
              <a:pathLst>
                <a:path w="3949700" h="3756431">
                  <a:moveTo>
                    <a:pt x="1974850" y="0"/>
                  </a:moveTo>
                  <a:lnTo>
                    <a:pt x="2568334" y="1259675"/>
                  </a:lnTo>
                  <a:lnTo>
                    <a:pt x="3949700" y="1434834"/>
                  </a:lnTo>
                  <a:lnTo>
                    <a:pt x="2935084" y="2388502"/>
                  </a:lnTo>
                  <a:lnTo>
                    <a:pt x="3195396" y="3756432"/>
                  </a:lnTo>
                  <a:lnTo>
                    <a:pt x="1974850" y="3086164"/>
                  </a:lnTo>
                  <a:lnTo>
                    <a:pt x="754304" y="3756432"/>
                  </a:lnTo>
                  <a:lnTo>
                    <a:pt x="1014603" y="2388502"/>
                  </a:lnTo>
                  <a:lnTo>
                    <a:pt x="0" y="1434834"/>
                  </a:lnTo>
                  <a:lnTo>
                    <a:pt x="1381366" y="1259675"/>
                  </a:lnTo>
                  <a:close/>
                </a:path>
              </a:pathLst>
            </a:custGeom>
            <a:solidFill>
              <a:srgbClr val="FFD200"/>
            </a:solidFill>
          </p:spPr>
        </p:sp>
      </p:grpSp>
      <p:grpSp>
        <p:nvGrpSpPr>
          <p:cNvPr id="9" name="Group 9"/>
          <p:cNvGrpSpPr/>
          <p:nvPr/>
        </p:nvGrpSpPr>
        <p:grpSpPr>
          <a:xfrm>
            <a:off x="534762" y="4417948"/>
            <a:ext cx="993059" cy="993059"/>
            <a:chOff x="0" y="0"/>
            <a:chExt cx="6350000" cy="6350000"/>
          </a:xfrm>
        </p:grpSpPr>
        <p:sp>
          <p:nvSpPr>
            <p:cNvPr id="10" name="Freeform 10"/>
            <p:cNvSpPr/>
            <p:nvPr/>
          </p:nvSpPr>
          <p:spPr>
            <a:xfrm>
              <a:off x="1200150" y="1296784"/>
              <a:ext cx="3949700" cy="3756431"/>
            </a:xfrm>
            <a:custGeom>
              <a:avLst/>
              <a:gdLst/>
              <a:ahLst/>
              <a:cxnLst/>
              <a:rect l="l" t="t" r="r" b="b"/>
              <a:pathLst>
                <a:path w="3949700" h="3756431">
                  <a:moveTo>
                    <a:pt x="1974850" y="0"/>
                  </a:moveTo>
                  <a:lnTo>
                    <a:pt x="2568334" y="1259675"/>
                  </a:lnTo>
                  <a:lnTo>
                    <a:pt x="3949700" y="1434834"/>
                  </a:lnTo>
                  <a:lnTo>
                    <a:pt x="2935084" y="2388502"/>
                  </a:lnTo>
                  <a:lnTo>
                    <a:pt x="3195396" y="3756432"/>
                  </a:lnTo>
                  <a:lnTo>
                    <a:pt x="1974850" y="3086164"/>
                  </a:lnTo>
                  <a:lnTo>
                    <a:pt x="754304" y="3756432"/>
                  </a:lnTo>
                  <a:lnTo>
                    <a:pt x="1014603" y="2388502"/>
                  </a:lnTo>
                  <a:lnTo>
                    <a:pt x="0" y="1434834"/>
                  </a:lnTo>
                  <a:lnTo>
                    <a:pt x="1381366" y="1259675"/>
                  </a:lnTo>
                  <a:close/>
                </a:path>
              </a:pathLst>
            </a:custGeom>
            <a:solidFill>
              <a:srgbClr val="FFD200"/>
            </a:solidFill>
          </p:spPr>
        </p:sp>
      </p:grpSp>
      <p:sp>
        <p:nvSpPr>
          <p:cNvPr id="11" name="Freeform 11"/>
          <p:cNvSpPr/>
          <p:nvPr/>
        </p:nvSpPr>
        <p:spPr>
          <a:xfrm>
            <a:off x="8545333" y="6575"/>
            <a:ext cx="3820127" cy="3299201"/>
          </a:xfrm>
          <a:custGeom>
            <a:avLst/>
            <a:gdLst/>
            <a:ahLst/>
            <a:cxnLst/>
            <a:rect l="l" t="t" r="r" b="b"/>
            <a:pathLst>
              <a:path w="3820127" h="3299201">
                <a:moveTo>
                  <a:pt x="0" y="0"/>
                </a:moveTo>
                <a:lnTo>
                  <a:pt x="3820127" y="0"/>
                </a:lnTo>
                <a:lnTo>
                  <a:pt x="3820127" y="3299201"/>
                </a:lnTo>
                <a:lnTo>
                  <a:pt x="0" y="329920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1028700" y="443192"/>
            <a:ext cx="11097964" cy="14836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197"/>
              </a:lnSpc>
            </a:pPr>
            <a:r>
              <a:rPr lang="en-US" sz="8712" b="1">
                <a:solidFill>
                  <a:srgbClr val="000000"/>
                </a:solidFill>
                <a:latin typeface="Playfair Display Heavy"/>
                <a:ea typeface="Playfair Display Heavy"/>
                <a:cs typeface="Playfair Display Heavy"/>
                <a:sym typeface="Playfair Display Heavy"/>
              </a:rPr>
              <a:t>What is Gate: </a:t>
            </a:r>
            <a:r>
              <a:rPr lang="en-US" sz="8712">
                <a:solidFill>
                  <a:srgbClr val="00000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Dream</a:t>
            </a:r>
            <a:r>
              <a:rPr lang="en-US" sz="8712" b="1">
                <a:solidFill>
                  <a:srgbClr val="000000"/>
                </a:solidFill>
                <a:latin typeface="Playfair Display Heavy"/>
                <a:ea typeface="Playfair Display Heavy"/>
                <a:cs typeface="Playfair Display Heavy"/>
                <a:sym typeface="Playfair Display Heavy"/>
              </a:rPr>
              <a:t>?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27821" y="2828763"/>
            <a:ext cx="7409575" cy="35060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00"/>
              </a:lnSpc>
            </a:pPr>
            <a:r>
              <a:rPr lang="en-US" sz="2781" b="1">
                <a:solidFill>
                  <a:srgbClr val="000000"/>
                </a:solidFill>
                <a:latin typeface="Martel Bold"/>
                <a:ea typeface="Martel Bold"/>
                <a:cs typeface="Martel Bold"/>
                <a:sym typeface="Martel Bold"/>
              </a:rPr>
              <a:t>Gate: Dream is a modern and reimagined airport relaxation pod. </a:t>
            </a:r>
          </a:p>
          <a:p>
            <a:pPr algn="l">
              <a:lnSpc>
                <a:spcPts val="4700"/>
              </a:lnSpc>
            </a:pPr>
            <a:endParaRPr lang="en-US" sz="2781" b="1">
              <a:solidFill>
                <a:srgbClr val="000000"/>
              </a:solidFill>
              <a:latin typeface="Martel Bold"/>
              <a:ea typeface="Martel Bold"/>
              <a:cs typeface="Martel Bold"/>
              <a:sym typeface="Martel Bold"/>
            </a:endParaRPr>
          </a:p>
          <a:p>
            <a:pPr algn="l">
              <a:lnSpc>
                <a:spcPts val="4700"/>
              </a:lnSpc>
            </a:pPr>
            <a:r>
              <a:rPr lang="en-US" sz="2781" b="1">
                <a:solidFill>
                  <a:srgbClr val="000000"/>
                </a:solidFill>
                <a:latin typeface="Martel Bold"/>
                <a:ea typeface="Martel Bold"/>
                <a:cs typeface="Martel Bold"/>
                <a:sym typeface="Martel Bold"/>
              </a:rPr>
              <a:t>Designed with your comfort as our priority !!</a:t>
            </a:r>
          </a:p>
          <a:p>
            <a:pPr algn="l">
              <a:lnSpc>
                <a:spcPts val="4700"/>
              </a:lnSpc>
            </a:pPr>
            <a:endParaRPr lang="en-US" sz="2781" b="1">
              <a:solidFill>
                <a:srgbClr val="000000"/>
              </a:solidFill>
              <a:latin typeface="Martel Bold"/>
              <a:ea typeface="Martel Bold"/>
              <a:cs typeface="Martel Bold"/>
              <a:sym typeface="Martel Bold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969420" y="8315163"/>
            <a:ext cx="6231167" cy="13969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1"/>
              </a:lnSpc>
            </a:pPr>
            <a:r>
              <a:rPr lang="en-US" sz="2001" b="1">
                <a:solidFill>
                  <a:srgbClr val="000000"/>
                </a:solidFill>
                <a:latin typeface="Martel Bold"/>
                <a:ea typeface="Martel Bold"/>
                <a:cs typeface="Martel Bold"/>
                <a:sym typeface="Martel Bold"/>
              </a:rPr>
              <a:t>We aim to transform long departure waits, delays or boring layovers into moments of pure tranquility.</a:t>
            </a:r>
          </a:p>
          <a:p>
            <a:pPr algn="ctr">
              <a:lnSpc>
                <a:spcPts val="2801"/>
              </a:lnSpc>
            </a:pPr>
            <a:endParaRPr lang="en-US" sz="2001" b="1">
              <a:solidFill>
                <a:srgbClr val="000000"/>
              </a:solidFill>
              <a:latin typeface="Martel Bold"/>
              <a:ea typeface="Martel Bold"/>
              <a:cs typeface="Martel Bold"/>
              <a:sym typeface="Martel Bold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 rot="1267800">
            <a:off x="-923049" y="7753088"/>
            <a:ext cx="16553029" cy="4963745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2940"/>
              </a:lnSpc>
            </a:pPr>
            <a:endParaRPr/>
          </a:p>
        </p:txBody>
      </p:sp>
      <p:grpSp>
        <p:nvGrpSpPr>
          <p:cNvPr id="5" name="Group 5"/>
          <p:cNvGrpSpPr/>
          <p:nvPr/>
        </p:nvGrpSpPr>
        <p:grpSpPr>
          <a:xfrm rot="-2700000">
            <a:off x="10230220" y="612538"/>
            <a:ext cx="3190081" cy="2206656"/>
            <a:chOff x="0" y="0"/>
            <a:chExt cx="660400" cy="45681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60400" cy="456815"/>
            </a:xfrm>
            <a:custGeom>
              <a:avLst/>
              <a:gdLst/>
              <a:ahLst/>
              <a:cxnLst/>
              <a:rect l="l" t="t" r="r" b="b"/>
              <a:pathLst>
                <a:path w="660400" h="456815">
                  <a:moveTo>
                    <a:pt x="660400" y="456815"/>
                  </a:moveTo>
                  <a:cubicBezTo>
                    <a:pt x="660400" y="207995"/>
                    <a:pt x="510055" y="0"/>
                    <a:pt x="330200" y="0"/>
                  </a:cubicBezTo>
                  <a:cubicBezTo>
                    <a:pt x="150345" y="0"/>
                    <a:pt x="0" y="207995"/>
                    <a:pt x="0" y="456815"/>
                  </a:cubicBezTo>
                  <a:lnTo>
                    <a:pt x="183347" y="456815"/>
                  </a:lnTo>
                  <a:cubicBezTo>
                    <a:pt x="183347" y="346155"/>
                    <a:pt x="250212" y="253652"/>
                    <a:pt x="330200" y="253652"/>
                  </a:cubicBezTo>
                  <a:cubicBezTo>
                    <a:pt x="410188" y="253652"/>
                    <a:pt x="477053" y="346155"/>
                    <a:pt x="477053" y="456815"/>
                  </a:cubicBezTo>
                  <a:lnTo>
                    <a:pt x="660400" y="456815"/>
                  </a:lnTo>
                  <a:close/>
                </a:path>
              </a:pathLst>
            </a:custGeom>
            <a:solidFill>
              <a:srgbClr val="A66735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127000" y="23394"/>
              <a:ext cx="406400" cy="24015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1527145" y="1157875"/>
            <a:ext cx="6502758" cy="7718407"/>
          </a:xfrm>
          <a:custGeom>
            <a:avLst/>
            <a:gdLst/>
            <a:ahLst/>
            <a:cxnLst/>
            <a:rect l="l" t="t" r="r" b="b"/>
            <a:pathLst>
              <a:path w="6502758" h="7718407">
                <a:moveTo>
                  <a:pt x="0" y="0"/>
                </a:moveTo>
                <a:lnTo>
                  <a:pt x="6502758" y="0"/>
                </a:lnTo>
                <a:lnTo>
                  <a:pt x="6502758" y="7718407"/>
                </a:lnTo>
                <a:lnTo>
                  <a:pt x="0" y="771840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356050" y="7162690"/>
            <a:ext cx="5835364" cy="3056272"/>
          </a:xfrm>
          <a:custGeom>
            <a:avLst/>
            <a:gdLst/>
            <a:ahLst/>
            <a:cxnLst/>
            <a:rect l="l" t="t" r="r" b="b"/>
            <a:pathLst>
              <a:path w="5835364" h="3056272">
                <a:moveTo>
                  <a:pt x="0" y="0"/>
                </a:moveTo>
                <a:lnTo>
                  <a:pt x="5835364" y="0"/>
                </a:lnTo>
                <a:lnTo>
                  <a:pt x="5835364" y="3056272"/>
                </a:lnTo>
                <a:lnTo>
                  <a:pt x="0" y="305627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4979682" y="6277322"/>
            <a:ext cx="1711364" cy="1906813"/>
          </a:xfrm>
          <a:custGeom>
            <a:avLst/>
            <a:gdLst/>
            <a:ahLst/>
            <a:cxnLst/>
            <a:rect l="l" t="t" r="r" b="b"/>
            <a:pathLst>
              <a:path w="1711364" h="1906813">
                <a:moveTo>
                  <a:pt x="0" y="0"/>
                </a:moveTo>
                <a:lnTo>
                  <a:pt x="1711365" y="0"/>
                </a:lnTo>
                <a:lnTo>
                  <a:pt x="1711365" y="1906812"/>
                </a:lnTo>
                <a:lnTo>
                  <a:pt x="0" y="190681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312011" y="283671"/>
            <a:ext cx="11215135" cy="13893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064"/>
              </a:lnSpc>
            </a:pPr>
            <a:r>
              <a:rPr lang="en-US" sz="8712" b="1">
                <a:solidFill>
                  <a:srgbClr val="000000"/>
                </a:solidFill>
                <a:latin typeface="Martel Heavy"/>
                <a:ea typeface="Martel Heavy"/>
                <a:cs typeface="Martel Heavy"/>
                <a:sym typeface="Martel Heavy"/>
              </a:rPr>
              <a:t>Market Problems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929481" y="2407970"/>
            <a:ext cx="7523132" cy="30510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09"/>
              </a:lnSpc>
            </a:pPr>
            <a:r>
              <a:rPr lang="en-US" sz="2506" b="1" u="sng">
                <a:solidFill>
                  <a:srgbClr val="000000"/>
                </a:solidFill>
                <a:latin typeface="Martel Bold"/>
                <a:ea typeface="Martel Bold"/>
                <a:cs typeface="Martel Bold"/>
                <a:sym typeface="Martel Bold"/>
              </a:rPr>
              <a:t>Typical massage and relaxation chairs are:</a:t>
            </a:r>
            <a:r>
              <a:rPr lang="en-US" sz="2506" b="1">
                <a:solidFill>
                  <a:srgbClr val="000000"/>
                </a:solidFill>
                <a:latin typeface="Martel Bold"/>
                <a:ea typeface="Martel Bold"/>
                <a:cs typeface="Martel Bold"/>
                <a:sym typeface="Martel Bold"/>
              </a:rPr>
              <a:t> </a:t>
            </a:r>
          </a:p>
          <a:p>
            <a:pPr algn="l">
              <a:lnSpc>
                <a:spcPts val="3509"/>
              </a:lnSpc>
            </a:pPr>
            <a:endParaRPr lang="en-US" sz="2506" b="1">
              <a:solidFill>
                <a:srgbClr val="000000"/>
              </a:solidFill>
              <a:latin typeface="Martel Bold"/>
              <a:ea typeface="Martel Bold"/>
              <a:cs typeface="Martel Bold"/>
              <a:sym typeface="Martel Bold"/>
            </a:endParaRPr>
          </a:p>
          <a:p>
            <a:pPr marL="541139" lvl="1" indent="-270569" algn="l">
              <a:lnSpc>
                <a:spcPts val="3509"/>
              </a:lnSpc>
              <a:buFont typeface="Arial"/>
              <a:buChar char="•"/>
            </a:pPr>
            <a:r>
              <a:rPr lang="en-US" sz="2506" b="1">
                <a:solidFill>
                  <a:srgbClr val="000000"/>
                </a:solidFill>
                <a:latin typeface="Martel Bold"/>
                <a:ea typeface="Martel Bold"/>
                <a:cs typeface="Martel Bold"/>
                <a:sym typeface="Martel Bold"/>
              </a:rPr>
              <a:t>Unhygienic </a:t>
            </a:r>
          </a:p>
          <a:p>
            <a:pPr marL="541139" lvl="1" indent="-270569" algn="l">
              <a:lnSpc>
                <a:spcPts val="3509"/>
              </a:lnSpc>
              <a:buFont typeface="Arial"/>
              <a:buChar char="•"/>
            </a:pPr>
            <a:r>
              <a:rPr lang="en-US" sz="2506" b="1">
                <a:solidFill>
                  <a:srgbClr val="000000"/>
                </a:solidFill>
                <a:latin typeface="Martel Bold"/>
                <a:ea typeface="Martel Bold"/>
                <a:cs typeface="Martel Bold"/>
                <a:sym typeface="Martel Bold"/>
              </a:rPr>
              <a:t>Uncomfortable </a:t>
            </a:r>
          </a:p>
          <a:p>
            <a:pPr marL="541139" lvl="1" indent="-270569" algn="l">
              <a:lnSpc>
                <a:spcPts val="3509"/>
              </a:lnSpc>
              <a:buFont typeface="Arial"/>
              <a:buChar char="•"/>
            </a:pPr>
            <a:r>
              <a:rPr lang="en-US" sz="2506" b="1">
                <a:solidFill>
                  <a:srgbClr val="000000"/>
                </a:solidFill>
                <a:latin typeface="Martel Bold"/>
                <a:ea typeface="Martel Bold"/>
                <a:cs typeface="Martel Bold"/>
                <a:sym typeface="Martel Bold"/>
              </a:rPr>
              <a:t>Intense massage settings </a:t>
            </a:r>
          </a:p>
          <a:p>
            <a:pPr marL="541139" lvl="1" indent="-270569" algn="l">
              <a:lnSpc>
                <a:spcPts val="3509"/>
              </a:lnSpc>
              <a:buFont typeface="Arial"/>
              <a:buChar char="•"/>
            </a:pPr>
            <a:r>
              <a:rPr lang="en-US" sz="2506" b="1">
                <a:solidFill>
                  <a:srgbClr val="000000"/>
                </a:solidFill>
                <a:latin typeface="Martel Bold"/>
                <a:ea typeface="Martel Bold"/>
                <a:cs typeface="Martel Bold"/>
                <a:sym typeface="Martel Bold"/>
              </a:rPr>
              <a:t>Not very private </a:t>
            </a:r>
          </a:p>
          <a:p>
            <a:pPr marL="541139" lvl="1" indent="-270569" algn="l">
              <a:lnSpc>
                <a:spcPts val="3509"/>
              </a:lnSpc>
              <a:buFont typeface="Arial"/>
              <a:buChar char="•"/>
            </a:pPr>
            <a:r>
              <a:rPr lang="en-US" sz="2506" b="1">
                <a:solidFill>
                  <a:srgbClr val="000000"/>
                </a:solidFill>
                <a:latin typeface="Martel Bold"/>
                <a:ea typeface="Martel Bold"/>
                <a:cs typeface="Martel Bold"/>
                <a:sym typeface="Martel Bold"/>
              </a:rPr>
              <a:t>Poor value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860241" y="9024829"/>
            <a:ext cx="1399059" cy="4383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51"/>
              </a:lnSpc>
            </a:pPr>
            <a:r>
              <a:rPr lang="en-US" sz="125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(Tripadvisor, 2021)</a:t>
            </a:r>
          </a:p>
          <a:p>
            <a:pPr algn="ctr">
              <a:lnSpc>
                <a:spcPts val="1751"/>
              </a:lnSpc>
            </a:pPr>
            <a:endParaRPr lang="en-US" sz="125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7095953" cy="10287000"/>
            <a:chOff x="0" y="0"/>
            <a:chExt cx="1868893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68893" cy="2709333"/>
            </a:xfrm>
            <a:custGeom>
              <a:avLst/>
              <a:gdLst/>
              <a:ahLst/>
              <a:cxnLst/>
              <a:rect l="l" t="t" r="r" b="b"/>
              <a:pathLst>
                <a:path w="1868893" h="2709333">
                  <a:moveTo>
                    <a:pt x="0" y="0"/>
                  </a:moveTo>
                  <a:lnTo>
                    <a:pt x="1868893" y="0"/>
                  </a:lnTo>
                  <a:lnTo>
                    <a:pt x="186889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6F4E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868893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7095953" y="0"/>
            <a:ext cx="5942410" cy="10287000"/>
          </a:xfrm>
          <a:custGeom>
            <a:avLst/>
            <a:gdLst/>
            <a:ahLst/>
            <a:cxnLst/>
            <a:rect l="l" t="t" r="r" b="b"/>
            <a:pathLst>
              <a:path w="5942410" h="10287000">
                <a:moveTo>
                  <a:pt x="0" y="0"/>
                </a:moveTo>
                <a:lnTo>
                  <a:pt x="5942410" y="0"/>
                </a:lnTo>
                <a:lnTo>
                  <a:pt x="594241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891" t="-7324" r="-11891"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2802895" y="0"/>
            <a:ext cx="5485105" cy="7701845"/>
          </a:xfrm>
          <a:custGeom>
            <a:avLst/>
            <a:gdLst/>
            <a:ahLst/>
            <a:cxnLst/>
            <a:rect l="l" t="t" r="r" b="b"/>
            <a:pathLst>
              <a:path w="5485105" h="7701845">
                <a:moveTo>
                  <a:pt x="0" y="0"/>
                </a:moveTo>
                <a:lnTo>
                  <a:pt x="5485105" y="0"/>
                </a:lnTo>
                <a:lnTo>
                  <a:pt x="5485105" y="7701845"/>
                </a:lnTo>
                <a:lnTo>
                  <a:pt x="0" y="770184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3950" b="-2943"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2802895" y="6020753"/>
            <a:ext cx="5485105" cy="4266248"/>
          </a:xfrm>
          <a:custGeom>
            <a:avLst/>
            <a:gdLst/>
            <a:ahLst/>
            <a:cxnLst/>
            <a:rect l="l" t="t" r="r" b="b"/>
            <a:pathLst>
              <a:path w="5485105" h="4658695">
                <a:moveTo>
                  <a:pt x="0" y="0"/>
                </a:moveTo>
                <a:lnTo>
                  <a:pt x="5485105" y="0"/>
                </a:lnTo>
                <a:lnTo>
                  <a:pt x="5485105" y="4658694"/>
                </a:lnTo>
                <a:lnTo>
                  <a:pt x="0" y="465869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216679" b="-37423"/>
            </a:stretch>
          </a:blipFill>
        </p:spPr>
      </p:sp>
      <p:sp>
        <p:nvSpPr>
          <p:cNvPr id="8" name="Freeform 8"/>
          <p:cNvSpPr/>
          <p:nvPr/>
        </p:nvSpPr>
        <p:spPr>
          <a:xfrm rot="-996100">
            <a:off x="775472" y="2627155"/>
            <a:ext cx="5387294" cy="2447535"/>
          </a:xfrm>
          <a:custGeom>
            <a:avLst/>
            <a:gdLst/>
            <a:ahLst/>
            <a:cxnLst/>
            <a:rect l="l" t="t" r="r" b="b"/>
            <a:pathLst>
              <a:path w="5387294" h="2447535">
                <a:moveTo>
                  <a:pt x="0" y="0"/>
                </a:moveTo>
                <a:lnTo>
                  <a:pt x="5387294" y="0"/>
                </a:lnTo>
                <a:lnTo>
                  <a:pt x="5387294" y="2447535"/>
                </a:lnTo>
                <a:lnTo>
                  <a:pt x="0" y="244753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4796" r="-4796"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0" y="5789633"/>
            <a:ext cx="6040957" cy="4497367"/>
          </a:xfrm>
          <a:custGeom>
            <a:avLst/>
            <a:gdLst/>
            <a:ahLst/>
            <a:cxnLst/>
            <a:rect l="l" t="t" r="r" b="b"/>
            <a:pathLst>
              <a:path w="6040957" h="6030073">
                <a:moveTo>
                  <a:pt x="0" y="0"/>
                </a:moveTo>
                <a:lnTo>
                  <a:pt x="6040957" y="0"/>
                </a:lnTo>
                <a:lnTo>
                  <a:pt x="6040957" y="6030074"/>
                </a:lnTo>
                <a:lnTo>
                  <a:pt x="0" y="603007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12677"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436481" y="231574"/>
            <a:ext cx="6530842" cy="1113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135"/>
              </a:lnSpc>
            </a:pPr>
            <a:r>
              <a:rPr lang="en-US" sz="6525" b="1">
                <a:solidFill>
                  <a:srgbClr val="000000"/>
                </a:solidFill>
                <a:latin typeface="Martel Heavy"/>
                <a:ea typeface="Martel Heavy"/>
                <a:cs typeface="Martel Heavy"/>
                <a:sym typeface="Martel Heavy"/>
              </a:rPr>
              <a:t>The Solution !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3544" y="2434184"/>
            <a:ext cx="6656717" cy="22219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28"/>
              </a:lnSpc>
            </a:pPr>
            <a:r>
              <a:rPr lang="en-US" sz="2520" b="1">
                <a:solidFill>
                  <a:srgbClr val="000000"/>
                </a:solidFill>
                <a:latin typeface="Assistant Bold"/>
                <a:ea typeface="Assistant Bold"/>
                <a:cs typeface="Assistant Bold"/>
                <a:sym typeface="Assistant Bold"/>
              </a:rPr>
              <a:t>Gate: Dream is here to solve these problems!  </a:t>
            </a:r>
          </a:p>
          <a:p>
            <a:pPr algn="l">
              <a:lnSpc>
                <a:spcPts val="3528"/>
              </a:lnSpc>
            </a:pPr>
            <a:endParaRPr lang="en-US" sz="2520" b="1">
              <a:solidFill>
                <a:srgbClr val="000000"/>
              </a:solidFill>
              <a:latin typeface="Assistant Bold"/>
              <a:ea typeface="Assistant Bold"/>
              <a:cs typeface="Assistant Bold"/>
              <a:sym typeface="Assistant Bold"/>
            </a:endParaRPr>
          </a:p>
          <a:p>
            <a:pPr algn="l">
              <a:lnSpc>
                <a:spcPts val="3528"/>
              </a:lnSpc>
            </a:pPr>
            <a:r>
              <a:rPr lang="en-US" sz="2520" b="1">
                <a:solidFill>
                  <a:srgbClr val="BD7D49"/>
                </a:solidFill>
                <a:latin typeface="Assistant Bold"/>
                <a:ea typeface="Assistant Bold"/>
                <a:cs typeface="Assistant Bold"/>
                <a:sym typeface="Assistant Bold"/>
              </a:rPr>
              <a:t>We use LED light therapy to improve cellular energy!! </a:t>
            </a:r>
          </a:p>
          <a:p>
            <a:pPr algn="l">
              <a:lnSpc>
                <a:spcPts val="3528"/>
              </a:lnSpc>
            </a:pPr>
            <a:endParaRPr lang="en-US" sz="2520" b="1">
              <a:solidFill>
                <a:srgbClr val="BD7D49"/>
              </a:solidFill>
              <a:latin typeface="Assistant Bold"/>
              <a:ea typeface="Assistant Bold"/>
              <a:cs typeface="Assistant Bold"/>
              <a:sym typeface="Assistant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436481" y="6140976"/>
            <a:ext cx="6201712" cy="31173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28"/>
              </a:lnSpc>
            </a:pPr>
            <a:r>
              <a:rPr lang="en-US" sz="2520" b="1" u="sng">
                <a:solidFill>
                  <a:srgbClr val="A66735"/>
                </a:solidFill>
                <a:latin typeface="Assistant Bold"/>
                <a:ea typeface="Assistant Bold"/>
                <a:cs typeface="Assistant Bold"/>
                <a:sym typeface="Assistant Bold"/>
              </a:rPr>
              <a:t>What Is Included Inside Our Pods?</a:t>
            </a:r>
          </a:p>
          <a:p>
            <a:pPr marL="544219" lvl="1" indent="-272109" algn="l">
              <a:lnSpc>
                <a:spcPts val="3528"/>
              </a:lnSpc>
              <a:buFont typeface="Arial"/>
              <a:buChar char="•"/>
            </a:pPr>
            <a:r>
              <a:rPr lang="en-US" sz="2520" b="1">
                <a:solidFill>
                  <a:srgbClr val="000000"/>
                </a:solidFill>
                <a:latin typeface="Assistant Bold"/>
                <a:ea typeface="Assistant Bold"/>
                <a:cs typeface="Assistant Bold"/>
                <a:sym typeface="Assistant Bold"/>
              </a:rPr>
              <a:t>Headphones with calming music </a:t>
            </a:r>
          </a:p>
          <a:p>
            <a:pPr marL="544219" lvl="1" indent="-272109" algn="l">
              <a:lnSpc>
                <a:spcPts val="3528"/>
              </a:lnSpc>
              <a:buFont typeface="Arial"/>
              <a:buChar char="•"/>
            </a:pPr>
            <a:r>
              <a:rPr lang="en-US" sz="2520" b="1">
                <a:solidFill>
                  <a:srgbClr val="000000"/>
                </a:solidFill>
                <a:latin typeface="Assistant Bold"/>
                <a:ea typeface="Assistant Bold"/>
                <a:cs typeface="Assistant Bold"/>
                <a:sym typeface="Assistant Bold"/>
              </a:rPr>
              <a:t>Relaxing scented aromas </a:t>
            </a:r>
          </a:p>
          <a:p>
            <a:pPr marL="544219" lvl="1" indent="-272109" algn="l">
              <a:lnSpc>
                <a:spcPts val="3528"/>
              </a:lnSpc>
              <a:buFont typeface="Arial"/>
              <a:buChar char="•"/>
            </a:pPr>
            <a:r>
              <a:rPr lang="en-US" sz="2520" b="1">
                <a:solidFill>
                  <a:srgbClr val="000000"/>
                </a:solidFill>
                <a:latin typeface="Assistant Bold"/>
                <a:ea typeface="Assistant Bold"/>
                <a:cs typeface="Assistant Bold"/>
                <a:sym typeface="Assistant Bold"/>
              </a:rPr>
              <a:t>Optional massage settings (customisable) </a:t>
            </a:r>
          </a:p>
          <a:p>
            <a:pPr marL="544219" lvl="1" indent="-272109" algn="l">
              <a:lnSpc>
                <a:spcPts val="3528"/>
              </a:lnSpc>
              <a:buFont typeface="Arial"/>
              <a:buChar char="•"/>
            </a:pPr>
            <a:r>
              <a:rPr lang="en-US" sz="2520" b="1">
                <a:solidFill>
                  <a:srgbClr val="000000"/>
                </a:solidFill>
                <a:latin typeface="Assistant Bold"/>
                <a:ea typeface="Assistant Bold"/>
                <a:cs typeface="Assistant Bold"/>
                <a:sym typeface="Assistant Bold"/>
              </a:rPr>
              <a:t>Timers and alarms that you can set </a:t>
            </a:r>
          </a:p>
          <a:p>
            <a:pPr marL="544219" lvl="1" indent="-272109" algn="l">
              <a:lnSpc>
                <a:spcPts val="3528"/>
              </a:lnSpc>
              <a:buFont typeface="Arial"/>
              <a:buChar char="•"/>
            </a:pPr>
            <a:r>
              <a:rPr lang="en-US" sz="2520" b="1">
                <a:solidFill>
                  <a:srgbClr val="000000"/>
                </a:solidFill>
                <a:latin typeface="Assistant Bold"/>
                <a:ea typeface="Assistant Bold"/>
                <a:cs typeface="Assistant Bold"/>
                <a:sym typeface="Assistant Bold"/>
              </a:rPr>
              <a:t>Safe luggage compartments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39924" y="9530682"/>
            <a:ext cx="3012132" cy="727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52"/>
              </a:lnSpc>
            </a:pPr>
            <a:r>
              <a:rPr lang="en-US" sz="210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(Cleveland Clinic, 2021)</a:t>
            </a:r>
          </a:p>
          <a:p>
            <a:pPr algn="ctr">
              <a:lnSpc>
                <a:spcPts val="2952"/>
              </a:lnSpc>
            </a:pPr>
            <a:endParaRPr lang="en-US" sz="2109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07083" y="230171"/>
            <a:ext cx="5297318" cy="5401457"/>
          </a:xfrm>
          <a:custGeom>
            <a:avLst/>
            <a:gdLst/>
            <a:ahLst/>
            <a:cxnLst/>
            <a:rect l="l" t="t" r="r" b="b"/>
            <a:pathLst>
              <a:path w="5297318" h="5401457">
                <a:moveTo>
                  <a:pt x="0" y="0"/>
                </a:moveTo>
                <a:lnTo>
                  <a:pt x="5297319" y="0"/>
                </a:lnTo>
                <a:lnTo>
                  <a:pt x="5297319" y="5401458"/>
                </a:lnTo>
                <a:lnTo>
                  <a:pt x="0" y="540145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72412" t="-31449" r="-72841" b="-35715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6038244" y="2930900"/>
            <a:ext cx="4776763" cy="7077719"/>
          </a:xfrm>
          <a:custGeom>
            <a:avLst/>
            <a:gdLst/>
            <a:ahLst/>
            <a:cxnLst/>
            <a:rect l="l" t="t" r="r" b="b"/>
            <a:pathLst>
              <a:path w="4776763" h="7077719">
                <a:moveTo>
                  <a:pt x="0" y="0"/>
                </a:moveTo>
                <a:lnTo>
                  <a:pt x="4776763" y="0"/>
                </a:lnTo>
                <a:lnTo>
                  <a:pt x="4776763" y="7077718"/>
                </a:lnTo>
                <a:lnTo>
                  <a:pt x="0" y="707771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72824" t="-8375" r="-72250" b="-6579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2347923" y="371662"/>
            <a:ext cx="5321209" cy="9015512"/>
          </a:xfrm>
          <a:custGeom>
            <a:avLst/>
            <a:gdLst/>
            <a:ahLst/>
            <a:cxnLst/>
            <a:rect l="l" t="t" r="r" b="b"/>
            <a:pathLst>
              <a:path w="5321209" h="9015512">
                <a:moveTo>
                  <a:pt x="0" y="0"/>
                </a:moveTo>
                <a:lnTo>
                  <a:pt x="5321208" y="0"/>
                </a:lnTo>
                <a:lnTo>
                  <a:pt x="5321208" y="9015512"/>
                </a:lnTo>
                <a:lnTo>
                  <a:pt x="0" y="901551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6440" r="-6440"/>
            </a:stretch>
          </a:blipFill>
        </p:spPr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22" b="-9222"/>
            </a:stretch>
          </a:blipFill>
        </p:spPr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5"/>
          <p:cNvGrpSpPr/>
          <p:nvPr/>
        </p:nvGrpSpPr>
        <p:grpSpPr>
          <a:xfrm>
            <a:off x="12803777" y="160501"/>
            <a:ext cx="4284319" cy="4284319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 w="38100" cap="sq">
              <a:solidFill>
                <a:srgbClr val="A66735"/>
              </a:solidFill>
              <a:prstDash val="solid"/>
              <a:miter/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27846" y="5521719"/>
            <a:ext cx="4284319" cy="4284319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66735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12170" y="160501"/>
            <a:ext cx="4284319" cy="4284319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43E4D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2469459" y="6524052"/>
            <a:ext cx="5818541" cy="3782052"/>
          </a:xfrm>
          <a:custGeom>
            <a:avLst/>
            <a:gdLst/>
            <a:ahLst/>
            <a:cxnLst/>
            <a:rect l="l" t="t" r="r" b="b"/>
            <a:pathLst>
              <a:path w="5818541" h="3782052">
                <a:moveTo>
                  <a:pt x="0" y="0"/>
                </a:moveTo>
                <a:lnTo>
                  <a:pt x="5818541" y="0"/>
                </a:lnTo>
                <a:lnTo>
                  <a:pt x="5818541" y="3782051"/>
                </a:lnTo>
                <a:lnTo>
                  <a:pt x="0" y="378205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4910621" y="3715377"/>
            <a:ext cx="8466758" cy="27895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064"/>
              </a:lnSpc>
            </a:pPr>
            <a:r>
              <a:rPr lang="en-US" sz="8712" b="1">
                <a:solidFill>
                  <a:srgbClr val="000000"/>
                </a:solidFill>
                <a:latin typeface="Martel Heavy"/>
                <a:ea typeface="Martel Heavy"/>
                <a:cs typeface="Martel Heavy"/>
                <a:sym typeface="Martel Heavy"/>
              </a:rPr>
              <a:t>Market Opportunity </a:t>
            </a:r>
          </a:p>
        </p:txBody>
      </p:sp>
      <p:sp>
        <p:nvSpPr>
          <p:cNvPr id="16" name="Freeform 16"/>
          <p:cNvSpPr/>
          <p:nvPr/>
        </p:nvSpPr>
        <p:spPr>
          <a:xfrm rot="-1010248">
            <a:off x="4933931" y="-2315951"/>
            <a:ext cx="7753271" cy="4166979"/>
          </a:xfrm>
          <a:custGeom>
            <a:avLst/>
            <a:gdLst/>
            <a:ahLst/>
            <a:cxnLst/>
            <a:rect l="l" t="t" r="r" b="b"/>
            <a:pathLst>
              <a:path w="7753271" h="4166979">
                <a:moveTo>
                  <a:pt x="0" y="0"/>
                </a:moveTo>
                <a:lnTo>
                  <a:pt x="7753271" y="0"/>
                </a:lnTo>
                <a:lnTo>
                  <a:pt x="7753271" y="4166979"/>
                </a:lnTo>
                <a:lnTo>
                  <a:pt x="0" y="416697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4823" r="-14823"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14645541" y="272752"/>
            <a:ext cx="600789" cy="13594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167"/>
              </a:lnSpc>
            </a:pPr>
            <a:r>
              <a:rPr lang="en-US" sz="7976" b="1">
                <a:solidFill>
                  <a:srgbClr val="000000"/>
                </a:solidFill>
                <a:latin typeface="Assistant Semi-Bold"/>
                <a:ea typeface="Assistant Semi-Bold"/>
                <a:cs typeface="Assistant Semi-Bold"/>
                <a:sym typeface="Assistant Semi-Bold"/>
              </a:rPr>
              <a:t>B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908347" y="1788767"/>
            <a:ext cx="2075179" cy="21321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05"/>
              </a:lnSpc>
            </a:pPr>
            <a:r>
              <a:rPr lang="en-US" sz="1718" b="1">
                <a:solidFill>
                  <a:srgbClr val="000000"/>
                </a:solidFill>
                <a:latin typeface="Assistant Bold"/>
                <a:ea typeface="Assistant Bold"/>
                <a:cs typeface="Assistant Bold"/>
                <a:sym typeface="Assistant Bold"/>
              </a:rPr>
              <a:t>Long layovers, delays, flight connections and early flights can cause major exhaustion in travellers.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490387" y="272752"/>
            <a:ext cx="559237" cy="13594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167"/>
              </a:lnSpc>
            </a:pPr>
            <a:r>
              <a:rPr lang="en-US" sz="7976" b="1">
                <a:solidFill>
                  <a:srgbClr val="FFFFFF"/>
                </a:solidFill>
                <a:latin typeface="Assistant Semi-Bold"/>
                <a:ea typeface="Assistant Semi-Bold"/>
                <a:cs typeface="Assistant Semi-Bold"/>
                <a:sym typeface="Assistant Semi-Bold"/>
              </a:rPr>
              <a:t>A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463578" y="5590738"/>
            <a:ext cx="581501" cy="13594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167"/>
              </a:lnSpc>
            </a:pPr>
            <a:r>
              <a:rPr lang="en-US" sz="7976" b="1">
                <a:solidFill>
                  <a:srgbClr val="FFFFFF"/>
                </a:solidFill>
                <a:latin typeface="Assistant Semi-Bold"/>
                <a:ea typeface="Assistant Semi-Bold"/>
                <a:cs typeface="Assistant Semi-Bold"/>
                <a:sym typeface="Assistant Semi-Bold"/>
              </a:rPr>
              <a:t>C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475517" y="1710505"/>
            <a:ext cx="2588976" cy="22791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01"/>
              </a:lnSpc>
            </a:pPr>
            <a:r>
              <a:rPr lang="en-US" sz="2143" b="1">
                <a:solidFill>
                  <a:srgbClr val="FFFFFF"/>
                </a:solidFill>
                <a:latin typeface="Assistant Bold"/>
                <a:ea typeface="Assistant Bold"/>
                <a:cs typeface="Assistant Bold"/>
                <a:sym typeface="Assistant Bold"/>
              </a:rPr>
              <a:t>Airports tend to be one of the most stressful and uncomfortable environments for rest.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475517" y="7345156"/>
            <a:ext cx="2588976" cy="15171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01"/>
              </a:lnSpc>
            </a:pPr>
            <a:r>
              <a:rPr lang="en-US" sz="2143" b="1">
                <a:solidFill>
                  <a:srgbClr val="FFFFFF"/>
                </a:solidFill>
                <a:latin typeface="Assistant Bold"/>
                <a:ea typeface="Assistant Bold"/>
                <a:cs typeface="Assistant Bold"/>
                <a:sym typeface="Assistant Bold"/>
              </a:rPr>
              <a:t>Airport lounge at are expensive, sometimes exclusive or overcrowded.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3377379" y="9975291"/>
            <a:ext cx="3613903" cy="5948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20"/>
              </a:lnSpc>
            </a:pPr>
            <a:r>
              <a:rPr lang="en-US" sz="172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(Air Transport Action Group, 2024)</a:t>
            </a:r>
          </a:p>
          <a:p>
            <a:pPr algn="ctr">
              <a:lnSpc>
                <a:spcPts val="2420"/>
              </a:lnSpc>
            </a:pPr>
            <a:endParaRPr lang="en-US" sz="1728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989517">
            <a:off x="-3355734" y="7933313"/>
            <a:ext cx="18966276" cy="7392511"/>
            <a:chOff x="0" y="0"/>
            <a:chExt cx="4995233" cy="194699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95233" cy="1946999"/>
            </a:xfrm>
            <a:custGeom>
              <a:avLst/>
              <a:gdLst/>
              <a:ahLst/>
              <a:cxnLst/>
              <a:rect l="l" t="t" r="r" b="b"/>
              <a:pathLst>
                <a:path w="4995233" h="1946999">
                  <a:moveTo>
                    <a:pt x="0" y="0"/>
                  </a:moveTo>
                  <a:lnTo>
                    <a:pt x="4995233" y="0"/>
                  </a:lnTo>
                  <a:lnTo>
                    <a:pt x="4995233" y="1946999"/>
                  </a:lnTo>
                  <a:lnTo>
                    <a:pt x="0" y="1946999"/>
                  </a:lnTo>
                  <a:close/>
                </a:path>
              </a:pathLst>
            </a:custGeom>
            <a:solidFill>
              <a:srgbClr val="F6F4E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995233" cy="198509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989517">
            <a:off x="-4265082" y="8651352"/>
            <a:ext cx="18966276" cy="7392511"/>
            <a:chOff x="0" y="0"/>
            <a:chExt cx="4995233" cy="194699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995233" cy="1946999"/>
            </a:xfrm>
            <a:custGeom>
              <a:avLst/>
              <a:gdLst/>
              <a:ahLst/>
              <a:cxnLst/>
              <a:rect l="l" t="t" r="r" b="b"/>
              <a:pathLst>
                <a:path w="4995233" h="1946999">
                  <a:moveTo>
                    <a:pt x="0" y="0"/>
                  </a:moveTo>
                  <a:lnTo>
                    <a:pt x="4995233" y="0"/>
                  </a:lnTo>
                  <a:lnTo>
                    <a:pt x="4995233" y="1946999"/>
                  </a:lnTo>
                  <a:lnTo>
                    <a:pt x="0" y="1946999"/>
                  </a:lnTo>
                  <a:close/>
                </a:path>
              </a:pathLst>
            </a:custGeom>
            <a:solidFill>
              <a:srgbClr val="243E4D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995233" cy="198509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3908922" y="5972628"/>
            <a:ext cx="4169290" cy="4121428"/>
          </a:xfrm>
          <a:custGeom>
            <a:avLst/>
            <a:gdLst/>
            <a:ahLst/>
            <a:cxnLst/>
            <a:rect l="l" t="t" r="r" b="b"/>
            <a:pathLst>
              <a:path w="4169290" h="4121428">
                <a:moveTo>
                  <a:pt x="0" y="0"/>
                </a:moveTo>
                <a:lnTo>
                  <a:pt x="4169290" y="0"/>
                </a:lnTo>
                <a:lnTo>
                  <a:pt x="4169290" y="4121427"/>
                </a:lnTo>
                <a:lnTo>
                  <a:pt x="0" y="412142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70592" t="-32290" r="-70592" b="-37258"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209788" y="6884933"/>
            <a:ext cx="4337100" cy="3205392"/>
          </a:xfrm>
          <a:custGeom>
            <a:avLst/>
            <a:gdLst/>
            <a:ahLst/>
            <a:cxnLst/>
            <a:rect l="l" t="t" r="r" b="b"/>
            <a:pathLst>
              <a:path w="4337100" h="3205392">
                <a:moveTo>
                  <a:pt x="0" y="0"/>
                </a:moveTo>
                <a:lnTo>
                  <a:pt x="4337100" y="0"/>
                </a:lnTo>
                <a:lnTo>
                  <a:pt x="4337100" y="3205392"/>
                </a:lnTo>
                <a:lnTo>
                  <a:pt x="0" y="320539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3292089" y="1689275"/>
            <a:ext cx="3816078" cy="4283353"/>
          </a:xfrm>
          <a:custGeom>
            <a:avLst/>
            <a:gdLst/>
            <a:ahLst/>
            <a:cxnLst/>
            <a:rect l="l" t="t" r="r" b="b"/>
            <a:pathLst>
              <a:path w="3816078" h="4283353">
                <a:moveTo>
                  <a:pt x="0" y="0"/>
                </a:moveTo>
                <a:lnTo>
                  <a:pt x="3816078" y="0"/>
                </a:lnTo>
                <a:lnTo>
                  <a:pt x="3816078" y="4283353"/>
                </a:lnTo>
                <a:lnTo>
                  <a:pt x="0" y="428335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11" name="Group 11"/>
          <p:cNvGrpSpPr/>
          <p:nvPr/>
        </p:nvGrpSpPr>
        <p:grpSpPr>
          <a:xfrm>
            <a:off x="1528890" y="3134909"/>
            <a:ext cx="639660" cy="639660"/>
            <a:chOff x="0" y="0"/>
            <a:chExt cx="6350000" cy="6350000"/>
          </a:xfrm>
        </p:grpSpPr>
        <p:sp>
          <p:nvSpPr>
            <p:cNvPr id="12" name="Freeform 12"/>
            <p:cNvSpPr/>
            <p:nvPr/>
          </p:nvSpPr>
          <p:spPr>
            <a:xfrm>
              <a:off x="1200150" y="1296784"/>
              <a:ext cx="3949700" cy="3756431"/>
            </a:xfrm>
            <a:custGeom>
              <a:avLst/>
              <a:gdLst/>
              <a:ahLst/>
              <a:cxnLst/>
              <a:rect l="l" t="t" r="r" b="b"/>
              <a:pathLst>
                <a:path w="3949700" h="3756431">
                  <a:moveTo>
                    <a:pt x="1974850" y="0"/>
                  </a:moveTo>
                  <a:lnTo>
                    <a:pt x="2568334" y="1259675"/>
                  </a:lnTo>
                  <a:lnTo>
                    <a:pt x="3949700" y="1434834"/>
                  </a:lnTo>
                  <a:lnTo>
                    <a:pt x="2935084" y="2388502"/>
                  </a:lnTo>
                  <a:lnTo>
                    <a:pt x="3195396" y="3756432"/>
                  </a:lnTo>
                  <a:lnTo>
                    <a:pt x="1974850" y="3086164"/>
                  </a:lnTo>
                  <a:lnTo>
                    <a:pt x="754304" y="3756432"/>
                  </a:lnTo>
                  <a:lnTo>
                    <a:pt x="1014603" y="2388502"/>
                  </a:lnTo>
                  <a:lnTo>
                    <a:pt x="0" y="1434834"/>
                  </a:lnTo>
                  <a:lnTo>
                    <a:pt x="1381366" y="1259675"/>
                  </a:lnTo>
                  <a:close/>
                </a:path>
              </a:pathLst>
            </a:custGeom>
            <a:solidFill>
              <a:srgbClr val="FFD200"/>
            </a:solidFill>
          </p:spPr>
        </p:sp>
      </p:grpSp>
      <p:sp>
        <p:nvSpPr>
          <p:cNvPr id="13" name="TextBox 13"/>
          <p:cNvSpPr txBox="1"/>
          <p:nvPr/>
        </p:nvSpPr>
        <p:spPr>
          <a:xfrm>
            <a:off x="1772739" y="196675"/>
            <a:ext cx="15259787" cy="14926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197"/>
              </a:lnSpc>
            </a:pPr>
            <a:r>
              <a:rPr lang="en-US" sz="8712" b="1">
                <a:solidFill>
                  <a:srgbClr val="000000"/>
                </a:solidFill>
                <a:latin typeface="Martel Heavy"/>
                <a:ea typeface="Martel Heavy"/>
                <a:cs typeface="Martel Heavy"/>
                <a:sym typeface="Martel Heavy"/>
              </a:rPr>
              <a:t>How do we make money?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379915" y="3145399"/>
            <a:ext cx="7771939" cy="2985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53"/>
              </a:lnSpc>
            </a:pPr>
            <a:r>
              <a:rPr lang="en-US" sz="2109" b="1">
                <a:solidFill>
                  <a:srgbClr val="000000"/>
                </a:solidFill>
                <a:latin typeface="Martel Bold"/>
                <a:ea typeface="Martel Bold"/>
                <a:cs typeface="Martel Bold"/>
                <a:sym typeface="Martel Bold"/>
              </a:rPr>
              <a:t>Gate: Dream would generate revenue through a fully up based booking model. </a:t>
            </a:r>
          </a:p>
          <a:p>
            <a:pPr algn="l">
              <a:lnSpc>
                <a:spcPts val="2953"/>
              </a:lnSpc>
            </a:pPr>
            <a:endParaRPr lang="en-US" sz="2109" b="1">
              <a:solidFill>
                <a:srgbClr val="000000"/>
              </a:solidFill>
              <a:latin typeface="Martel Bold"/>
              <a:ea typeface="Martel Bold"/>
              <a:cs typeface="Martel Bold"/>
              <a:sym typeface="Martel Bold"/>
            </a:endParaRPr>
          </a:p>
          <a:p>
            <a:pPr algn="l">
              <a:lnSpc>
                <a:spcPts val="2953"/>
              </a:lnSpc>
            </a:pPr>
            <a:r>
              <a:rPr lang="en-US" sz="2109" b="1">
                <a:solidFill>
                  <a:srgbClr val="000000"/>
                </a:solidFill>
                <a:latin typeface="Martel Bold"/>
                <a:ea typeface="Martel Bold"/>
                <a:cs typeface="Martel Bold"/>
                <a:sym typeface="Martel Bold"/>
              </a:rPr>
              <a:t> Customers would download the app, locate available pods within the airport and select the duration of this session and complete payment in one app. </a:t>
            </a:r>
          </a:p>
          <a:p>
            <a:pPr algn="l">
              <a:lnSpc>
                <a:spcPts val="2953"/>
              </a:lnSpc>
            </a:pPr>
            <a:endParaRPr lang="en-US" sz="2109" b="1">
              <a:solidFill>
                <a:srgbClr val="000000"/>
              </a:solidFill>
              <a:latin typeface="Martel Bold"/>
              <a:ea typeface="Martel Bold"/>
              <a:cs typeface="Martel Bold"/>
              <a:sym typeface="Martel Bold"/>
            </a:endParaRPr>
          </a:p>
          <a:p>
            <a:pPr algn="l">
              <a:lnSpc>
                <a:spcPts val="3249"/>
              </a:lnSpc>
            </a:pPr>
            <a:r>
              <a:rPr lang="en-US" sz="2109" b="1">
                <a:solidFill>
                  <a:srgbClr val="000000"/>
                </a:solidFill>
                <a:latin typeface="Martel Bold"/>
                <a:ea typeface="Martel Bold"/>
                <a:cs typeface="Martel Bold"/>
                <a:sym typeface="Martel Bold"/>
              </a:rPr>
              <a:t>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703576" y="2205479"/>
            <a:ext cx="4899847" cy="3203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45"/>
              </a:lnSpc>
            </a:pPr>
            <a:r>
              <a:rPr lang="en-US" sz="3032" u="sng">
                <a:solidFill>
                  <a:srgbClr val="000000"/>
                </a:solidFill>
                <a:latin typeface="Martel"/>
                <a:ea typeface="Martel"/>
                <a:cs typeface="Martel"/>
                <a:sym typeface="Martel"/>
              </a:rPr>
              <a:t>Session Price Breakdown:</a:t>
            </a:r>
          </a:p>
          <a:p>
            <a:pPr algn="ctr">
              <a:lnSpc>
                <a:spcPts val="4245"/>
              </a:lnSpc>
            </a:pPr>
            <a:r>
              <a:rPr lang="en-US" sz="3032">
                <a:solidFill>
                  <a:srgbClr val="000000"/>
                </a:solidFill>
                <a:latin typeface="Martel"/>
                <a:ea typeface="Martel"/>
                <a:cs typeface="Martel"/>
                <a:sym typeface="Martel"/>
              </a:rPr>
              <a:t>10 mins - £7</a:t>
            </a:r>
          </a:p>
          <a:p>
            <a:pPr algn="ctr">
              <a:lnSpc>
                <a:spcPts val="4245"/>
              </a:lnSpc>
            </a:pPr>
            <a:r>
              <a:rPr lang="en-US" sz="3032">
                <a:solidFill>
                  <a:srgbClr val="000000"/>
                </a:solidFill>
                <a:latin typeface="Martel"/>
                <a:ea typeface="Martel"/>
                <a:cs typeface="Martel"/>
                <a:sym typeface="Martel"/>
              </a:rPr>
              <a:t>20 mins - £10</a:t>
            </a:r>
          </a:p>
          <a:p>
            <a:pPr algn="ctr">
              <a:lnSpc>
                <a:spcPts val="4245"/>
              </a:lnSpc>
            </a:pPr>
            <a:r>
              <a:rPr lang="en-US" sz="3032">
                <a:solidFill>
                  <a:srgbClr val="000000"/>
                </a:solidFill>
                <a:latin typeface="Martel"/>
                <a:ea typeface="Martel"/>
                <a:cs typeface="Martel"/>
                <a:sym typeface="Martel"/>
              </a:rPr>
              <a:t>35 mins - £15</a:t>
            </a:r>
          </a:p>
          <a:p>
            <a:pPr algn="ctr">
              <a:lnSpc>
                <a:spcPts val="4245"/>
              </a:lnSpc>
            </a:pPr>
            <a:r>
              <a:rPr lang="en-US" sz="3032">
                <a:solidFill>
                  <a:srgbClr val="000000"/>
                </a:solidFill>
                <a:latin typeface="Martel"/>
                <a:ea typeface="Martel"/>
                <a:cs typeface="Martel"/>
                <a:sym typeface="Martel"/>
              </a:rPr>
              <a:t>60 mins - £20</a:t>
            </a:r>
          </a:p>
          <a:p>
            <a:pPr algn="ctr">
              <a:lnSpc>
                <a:spcPts val="4245"/>
              </a:lnSpc>
            </a:pPr>
            <a:r>
              <a:rPr lang="en-US" sz="3032">
                <a:solidFill>
                  <a:srgbClr val="000000"/>
                </a:solidFill>
                <a:latin typeface="Martel"/>
                <a:ea typeface="Martel"/>
                <a:cs typeface="Martel"/>
                <a:sym typeface="Martel"/>
              </a:rPr>
              <a:t>90 mins  - £25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1528890" y="4065611"/>
            <a:ext cx="639660" cy="639660"/>
            <a:chOff x="0" y="0"/>
            <a:chExt cx="6350000" cy="6350000"/>
          </a:xfrm>
        </p:grpSpPr>
        <p:sp>
          <p:nvSpPr>
            <p:cNvPr id="17" name="Freeform 17"/>
            <p:cNvSpPr/>
            <p:nvPr/>
          </p:nvSpPr>
          <p:spPr>
            <a:xfrm>
              <a:off x="1200150" y="1296784"/>
              <a:ext cx="3949700" cy="3756431"/>
            </a:xfrm>
            <a:custGeom>
              <a:avLst/>
              <a:gdLst/>
              <a:ahLst/>
              <a:cxnLst/>
              <a:rect l="l" t="t" r="r" b="b"/>
              <a:pathLst>
                <a:path w="3949700" h="3756431">
                  <a:moveTo>
                    <a:pt x="1974850" y="0"/>
                  </a:moveTo>
                  <a:lnTo>
                    <a:pt x="2568334" y="1259675"/>
                  </a:lnTo>
                  <a:lnTo>
                    <a:pt x="3949700" y="1434834"/>
                  </a:lnTo>
                  <a:lnTo>
                    <a:pt x="2935084" y="2388502"/>
                  </a:lnTo>
                  <a:lnTo>
                    <a:pt x="3195396" y="3756432"/>
                  </a:lnTo>
                  <a:lnTo>
                    <a:pt x="1974850" y="3086164"/>
                  </a:lnTo>
                  <a:lnTo>
                    <a:pt x="754304" y="3756432"/>
                  </a:lnTo>
                  <a:lnTo>
                    <a:pt x="1014603" y="2388502"/>
                  </a:lnTo>
                  <a:lnTo>
                    <a:pt x="0" y="1434834"/>
                  </a:lnTo>
                  <a:lnTo>
                    <a:pt x="1381366" y="1259675"/>
                  </a:lnTo>
                  <a:close/>
                </a:path>
              </a:pathLst>
            </a:custGeom>
            <a:solidFill>
              <a:srgbClr val="FFD200"/>
            </a:solidFill>
          </p:spPr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97828" y="0"/>
            <a:ext cx="8341060" cy="10287000"/>
            <a:chOff x="0" y="0"/>
            <a:chExt cx="11121413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t="4179" b="4179"/>
            <a:stretch>
              <a:fillRect/>
            </a:stretch>
          </p:blipFill>
          <p:spPr>
            <a:xfrm>
              <a:off x="0" y="0"/>
              <a:ext cx="11121413" cy="6794500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/>
            <a:srcRect l="26589" t="11799" r="33257"/>
            <a:stretch>
              <a:fillRect/>
            </a:stretch>
          </p:blipFill>
          <p:spPr>
            <a:xfrm>
              <a:off x="0" y="6921500"/>
              <a:ext cx="5497206" cy="6794500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/>
            <a:srcRect l="32295" r="32568" b="22795"/>
            <a:stretch>
              <a:fillRect/>
            </a:stretch>
          </p:blipFill>
          <p:spPr>
            <a:xfrm>
              <a:off x="5624206" y="6921500"/>
              <a:ext cx="5497206" cy="6794500"/>
            </a:xfrm>
            <a:prstGeom prst="rect">
              <a:avLst/>
            </a:prstGeom>
          </p:spPr>
        </p:pic>
      </p:grpSp>
      <p:grpSp>
        <p:nvGrpSpPr>
          <p:cNvPr id="6" name="Group 6"/>
          <p:cNvGrpSpPr/>
          <p:nvPr/>
        </p:nvGrpSpPr>
        <p:grpSpPr>
          <a:xfrm>
            <a:off x="9536167" y="4131174"/>
            <a:ext cx="7299845" cy="2294786"/>
            <a:chOff x="0" y="0"/>
            <a:chExt cx="1922593" cy="60438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922593" cy="604388"/>
            </a:xfrm>
            <a:custGeom>
              <a:avLst/>
              <a:gdLst/>
              <a:ahLst/>
              <a:cxnLst/>
              <a:rect l="l" t="t" r="r" b="b"/>
              <a:pathLst>
                <a:path w="1922593" h="604388">
                  <a:moveTo>
                    <a:pt x="0" y="0"/>
                  </a:moveTo>
                  <a:lnTo>
                    <a:pt x="1922593" y="0"/>
                  </a:lnTo>
                  <a:lnTo>
                    <a:pt x="1922593" y="604388"/>
                  </a:lnTo>
                  <a:lnTo>
                    <a:pt x="0" y="604388"/>
                  </a:lnTo>
                  <a:close/>
                </a:path>
              </a:pathLst>
            </a:custGeom>
            <a:solidFill>
              <a:srgbClr val="243E4D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1922593" cy="6424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 rot="1377670">
            <a:off x="8765275" y="7840816"/>
            <a:ext cx="2921290" cy="2411392"/>
          </a:xfrm>
          <a:custGeom>
            <a:avLst/>
            <a:gdLst/>
            <a:ahLst/>
            <a:cxnLst/>
            <a:rect l="l" t="t" r="r" b="b"/>
            <a:pathLst>
              <a:path w="2921290" h="2411392">
                <a:moveTo>
                  <a:pt x="0" y="0"/>
                </a:moveTo>
                <a:lnTo>
                  <a:pt x="2921290" y="0"/>
                </a:lnTo>
                <a:lnTo>
                  <a:pt x="2921290" y="2411392"/>
                </a:lnTo>
                <a:lnTo>
                  <a:pt x="0" y="241139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8410652" y="248536"/>
            <a:ext cx="9877348" cy="11519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492"/>
              </a:lnSpc>
            </a:pPr>
            <a:r>
              <a:rPr lang="en-US" sz="6780" b="1">
                <a:solidFill>
                  <a:srgbClr val="000000"/>
                </a:solidFill>
                <a:latin typeface="Martel Heavy"/>
                <a:ea typeface="Martel Heavy"/>
                <a:cs typeface="Martel Heavy"/>
                <a:sym typeface="Martel Heavy"/>
              </a:rPr>
              <a:t>Competitor Analysis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144000" y="1870391"/>
            <a:ext cx="8084179" cy="5054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68"/>
              </a:lnSpc>
            </a:pPr>
            <a:r>
              <a:rPr lang="en-US" sz="2977" b="1">
                <a:solidFill>
                  <a:srgbClr val="BD7D49"/>
                </a:solidFill>
                <a:latin typeface="Martel Bold"/>
                <a:ea typeface="Martel Bold"/>
                <a:cs typeface="Martel Bold"/>
                <a:sym typeface="Martel Bold"/>
              </a:rPr>
              <a:t>GoSleep pods are our highest competitor !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605383" y="4364485"/>
            <a:ext cx="7069038" cy="17710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 u="sng">
                <a:solidFill>
                  <a:srgbClr val="FFFFFF"/>
                </a:solidFill>
                <a:latin typeface="Martel Bold"/>
                <a:ea typeface="Martel Bold"/>
                <a:cs typeface="Martel Bold"/>
                <a:sym typeface="Martel Bold"/>
              </a:rPr>
              <a:t>Reviews of these pods: 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FFFFFF"/>
                </a:solidFill>
                <a:latin typeface="Martel"/>
                <a:ea typeface="Martel"/>
                <a:cs typeface="Martel"/>
                <a:sym typeface="Martel"/>
              </a:rPr>
              <a:t>‘had to make their own beds’ 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FFFFFF"/>
                </a:solidFill>
                <a:latin typeface="Martel"/>
                <a:ea typeface="Martel"/>
                <a:cs typeface="Martel"/>
                <a:sym typeface="Martel"/>
              </a:rPr>
              <a:t>Claustraphobic limited space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060843" y="9422753"/>
            <a:ext cx="3227157" cy="11850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85"/>
              </a:lnSpc>
            </a:pPr>
            <a:r>
              <a:rPr lang="en-US" sz="227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(GoSleep, 2026)</a:t>
            </a:r>
          </a:p>
          <a:p>
            <a:pPr algn="ctr">
              <a:lnSpc>
                <a:spcPts val="3185"/>
              </a:lnSpc>
            </a:pPr>
            <a:r>
              <a:rPr lang="en-US" sz="227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(Jamie Does Life, 2026)</a:t>
            </a:r>
          </a:p>
          <a:p>
            <a:pPr algn="ctr">
              <a:lnSpc>
                <a:spcPts val="3185"/>
              </a:lnSpc>
            </a:pPr>
            <a:endParaRPr lang="en-US" sz="2275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7220021">
            <a:off x="-6708633" y="-229007"/>
            <a:ext cx="18966276" cy="10191681"/>
            <a:chOff x="0" y="0"/>
            <a:chExt cx="4995233" cy="26842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95233" cy="2684229"/>
            </a:xfrm>
            <a:custGeom>
              <a:avLst/>
              <a:gdLst/>
              <a:ahLst/>
              <a:cxnLst/>
              <a:rect l="l" t="t" r="r" b="b"/>
              <a:pathLst>
                <a:path w="4995233" h="2684229">
                  <a:moveTo>
                    <a:pt x="0" y="0"/>
                  </a:moveTo>
                  <a:lnTo>
                    <a:pt x="4995233" y="0"/>
                  </a:lnTo>
                  <a:lnTo>
                    <a:pt x="4995233" y="2684229"/>
                  </a:lnTo>
                  <a:lnTo>
                    <a:pt x="0" y="2684229"/>
                  </a:lnTo>
                  <a:close/>
                </a:path>
              </a:pathLst>
            </a:custGeom>
            <a:solidFill>
              <a:srgbClr val="F6F4E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995233" cy="27223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0" y="6033736"/>
            <a:ext cx="4520348" cy="4520348"/>
            <a:chOff x="63500" y="63500"/>
            <a:chExt cx="1130300" cy="1130300"/>
          </a:xfrm>
        </p:grpSpPr>
        <p:sp>
          <p:nvSpPr>
            <p:cNvPr id="6" name="Freeform 6"/>
            <p:cNvSpPr/>
            <p:nvPr/>
          </p:nvSpPr>
          <p:spPr>
            <a:xfrm>
              <a:off x="63500" y="63500"/>
              <a:ext cx="1130300" cy="1130300"/>
            </a:xfrm>
            <a:custGeom>
              <a:avLst/>
              <a:gdLst/>
              <a:ahLst/>
              <a:cxnLst/>
              <a:rect l="l" t="t" r="r" b="b"/>
              <a:pathLst>
                <a:path w="1130300" h="1130300">
                  <a:moveTo>
                    <a:pt x="292100" y="0"/>
                  </a:moveTo>
                  <a:lnTo>
                    <a:pt x="838200" y="0"/>
                  </a:lnTo>
                  <a:lnTo>
                    <a:pt x="1130300" y="292100"/>
                  </a:lnTo>
                  <a:lnTo>
                    <a:pt x="1130300" y="838200"/>
                  </a:lnTo>
                  <a:lnTo>
                    <a:pt x="838200" y="1130300"/>
                  </a:lnTo>
                  <a:lnTo>
                    <a:pt x="292100" y="1130300"/>
                  </a:lnTo>
                  <a:lnTo>
                    <a:pt x="0" y="838200"/>
                  </a:lnTo>
                  <a:lnTo>
                    <a:pt x="0" y="292100"/>
                  </a:lnTo>
                  <a:close/>
                </a:path>
              </a:pathLst>
            </a:custGeom>
            <a:blipFill>
              <a:blip r:embed="rId2"/>
              <a:stretch>
                <a:fillRect l="-5617" t="-30617" r="5617" b="-19382"/>
              </a:stretch>
            </a:blipFill>
          </p:spPr>
        </p:sp>
      </p:grpSp>
      <p:grpSp>
        <p:nvGrpSpPr>
          <p:cNvPr id="7" name="Group 7"/>
          <p:cNvGrpSpPr>
            <a:grpSpLocks noChangeAspect="1"/>
          </p:cNvGrpSpPr>
          <p:nvPr/>
        </p:nvGrpSpPr>
        <p:grpSpPr>
          <a:xfrm>
            <a:off x="0" y="0"/>
            <a:ext cx="5143500" cy="5143500"/>
            <a:chOff x="63500" y="63500"/>
            <a:chExt cx="1130300" cy="1130300"/>
          </a:xfrm>
        </p:grpSpPr>
        <p:sp>
          <p:nvSpPr>
            <p:cNvPr id="8" name="Freeform 8"/>
            <p:cNvSpPr/>
            <p:nvPr/>
          </p:nvSpPr>
          <p:spPr>
            <a:xfrm>
              <a:off x="63500" y="63500"/>
              <a:ext cx="1130300" cy="1130300"/>
            </a:xfrm>
            <a:custGeom>
              <a:avLst/>
              <a:gdLst/>
              <a:ahLst/>
              <a:cxnLst/>
              <a:rect l="l" t="t" r="r" b="b"/>
              <a:pathLst>
                <a:path w="1130300" h="1130300">
                  <a:moveTo>
                    <a:pt x="571500" y="0"/>
                  </a:moveTo>
                  <a:lnTo>
                    <a:pt x="1130300" y="571500"/>
                  </a:lnTo>
                  <a:lnTo>
                    <a:pt x="571500" y="1130300"/>
                  </a:lnTo>
                  <a:lnTo>
                    <a:pt x="0" y="571500"/>
                  </a:lnTo>
                  <a:close/>
                </a:path>
              </a:pathLst>
            </a:custGeom>
            <a:blipFill>
              <a:blip r:embed="rId3"/>
              <a:stretch>
                <a:fillRect l="-5617" t="-30617" r="5617" b="-19382"/>
              </a:stretch>
            </a:blipFill>
          </p:spPr>
        </p:sp>
      </p:grpSp>
      <p:sp>
        <p:nvSpPr>
          <p:cNvPr id="9" name="Freeform 9"/>
          <p:cNvSpPr/>
          <p:nvPr/>
        </p:nvSpPr>
        <p:spPr>
          <a:xfrm>
            <a:off x="4773113" y="2490682"/>
            <a:ext cx="7991429" cy="6335023"/>
          </a:xfrm>
          <a:custGeom>
            <a:avLst/>
            <a:gdLst/>
            <a:ahLst/>
            <a:cxnLst/>
            <a:rect l="l" t="t" r="r" b="b"/>
            <a:pathLst>
              <a:path w="7991429" h="6335023">
                <a:moveTo>
                  <a:pt x="0" y="0"/>
                </a:moveTo>
                <a:lnTo>
                  <a:pt x="7991429" y="0"/>
                </a:lnTo>
                <a:lnTo>
                  <a:pt x="7991429" y="6335024"/>
                </a:lnTo>
                <a:lnTo>
                  <a:pt x="0" y="63350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13878967" y="1967053"/>
            <a:ext cx="4161063" cy="6352894"/>
          </a:xfrm>
          <a:custGeom>
            <a:avLst/>
            <a:gdLst/>
            <a:ahLst/>
            <a:cxnLst/>
            <a:rect l="l" t="t" r="r" b="b"/>
            <a:pathLst>
              <a:path w="4161063" h="6352894">
                <a:moveTo>
                  <a:pt x="0" y="0"/>
                </a:moveTo>
                <a:lnTo>
                  <a:pt x="4161063" y="0"/>
                </a:lnTo>
                <a:lnTo>
                  <a:pt x="4161063" y="6352894"/>
                </a:lnTo>
                <a:lnTo>
                  <a:pt x="0" y="635289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3077" r="-11823" b="-3077"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5143500" y="3996389"/>
            <a:ext cx="7018832" cy="3655582"/>
          </a:xfrm>
          <a:custGeom>
            <a:avLst/>
            <a:gdLst/>
            <a:ahLst/>
            <a:cxnLst/>
            <a:rect l="l" t="t" r="r" b="b"/>
            <a:pathLst>
              <a:path w="7018832" h="3655582">
                <a:moveTo>
                  <a:pt x="0" y="0"/>
                </a:moveTo>
                <a:lnTo>
                  <a:pt x="7018832" y="0"/>
                </a:lnTo>
                <a:lnTo>
                  <a:pt x="7018832" y="3655582"/>
                </a:lnTo>
                <a:lnTo>
                  <a:pt x="0" y="365558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r="-25088"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5638079" y="5014222"/>
            <a:ext cx="6524253" cy="26377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213"/>
              </a:lnSpc>
            </a:pPr>
            <a:r>
              <a:rPr lang="en-US" sz="3723">
                <a:solidFill>
                  <a:srgbClr val="243E4D"/>
                </a:solidFill>
                <a:latin typeface="Martel"/>
                <a:ea typeface="Martel"/>
                <a:cs typeface="Martel"/>
                <a:sym typeface="Martel"/>
              </a:rPr>
              <a:t>We provide an excellent level and experience of comfort that you can tailor to your own needs.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779207" y="1858584"/>
            <a:ext cx="10122549" cy="6744148"/>
          </a:xfrm>
          <a:custGeom>
            <a:avLst/>
            <a:gdLst/>
            <a:ahLst/>
            <a:cxnLst/>
            <a:rect l="l" t="t" r="r" b="b"/>
            <a:pathLst>
              <a:path w="10122549" h="6744148">
                <a:moveTo>
                  <a:pt x="0" y="0"/>
                </a:moveTo>
                <a:lnTo>
                  <a:pt x="10122549" y="0"/>
                </a:lnTo>
                <a:lnTo>
                  <a:pt x="10122549" y="6744149"/>
                </a:lnTo>
                <a:lnTo>
                  <a:pt x="0" y="674414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2116503" y="1858584"/>
            <a:ext cx="3031706" cy="2908703"/>
          </a:xfrm>
          <a:custGeom>
            <a:avLst/>
            <a:gdLst/>
            <a:ahLst/>
            <a:cxnLst/>
            <a:rect l="l" t="t" r="r" b="b"/>
            <a:pathLst>
              <a:path w="3031706" h="2908703">
                <a:moveTo>
                  <a:pt x="0" y="0"/>
                </a:moveTo>
                <a:lnTo>
                  <a:pt x="3031706" y="0"/>
                </a:lnTo>
                <a:lnTo>
                  <a:pt x="3031706" y="2908704"/>
                </a:lnTo>
                <a:lnTo>
                  <a:pt x="0" y="290870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3200411">
            <a:off x="1868242" y="6895103"/>
            <a:ext cx="3816401" cy="3879087"/>
          </a:xfrm>
          <a:custGeom>
            <a:avLst/>
            <a:gdLst/>
            <a:ahLst/>
            <a:cxnLst/>
            <a:rect l="l" t="t" r="r" b="b"/>
            <a:pathLst>
              <a:path w="3868793" h="4342523">
                <a:moveTo>
                  <a:pt x="0" y="0"/>
                </a:moveTo>
                <a:lnTo>
                  <a:pt x="3868794" y="0"/>
                </a:lnTo>
                <a:lnTo>
                  <a:pt x="3868794" y="4342523"/>
                </a:lnTo>
                <a:lnTo>
                  <a:pt x="0" y="434252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702420" y="310787"/>
            <a:ext cx="11860510" cy="1283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442"/>
              </a:lnSpc>
            </a:pPr>
            <a:r>
              <a:rPr lang="en-US" sz="7458" b="1">
                <a:solidFill>
                  <a:srgbClr val="000000"/>
                </a:solidFill>
                <a:latin typeface="Martel Heavy"/>
                <a:ea typeface="Martel Heavy"/>
                <a:cs typeface="Martel Heavy"/>
                <a:sym typeface="Martel Heavy"/>
              </a:rPr>
              <a:t>Our Marketing Strategy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81237" y="5086350"/>
            <a:ext cx="5793460" cy="2103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9"/>
              </a:lnSpc>
            </a:pPr>
            <a:r>
              <a:rPr lang="en-US" sz="3006" u="sng">
                <a:solidFill>
                  <a:srgbClr val="00000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We aim to market our business in subtle yet powerful ways, we want it to appear when travellers are in need.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16503" y="8564633"/>
            <a:ext cx="4124381" cy="13237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07840" lvl="1" indent="-203920" algn="ctr">
              <a:lnSpc>
                <a:spcPts val="2644"/>
              </a:lnSpc>
              <a:buFont typeface="Arial"/>
              <a:buChar char="•"/>
            </a:pPr>
            <a:r>
              <a:rPr lang="en-US" sz="1889">
                <a:solidFill>
                  <a:srgbClr val="FFFFFF"/>
                </a:solidFill>
                <a:latin typeface="Martel"/>
                <a:ea typeface="Martel"/>
                <a:cs typeface="Martel"/>
                <a:sym typeface="Martel"/>
              </a:rPr>
              <a:t>Prominent signage </a:t>
            </a:r>
          </a:p>
          <a:p>
            <a:pPr marL="407840" lvl="1" indent="-203920" algn="ctr">
              <a:lnSpc>
                <a:spcPts val="2644"/>
              </a:lnSpc>
              <a:buFont typeface="Arial"/>
              <a:buChar char="•"/>
            </a:pPr>
            <a:r>
              <a:rPr lang="en-US" sz="1889">
                <a:solidFill>
                  <a:srgbClr val="FFFFFF"/>
                </a:solidFill>
                <a:latin typeface="Martel"/>
                <a:ea typeface="Martel"/>
                <a:cs typeface="Martel"/>
                <a:sym typeface="Martel"/>
              </a:rPr>
              <a:t>Calming signage </a:t>
            </a:r>
          </a:p>
          <a:p>
            <a:pPr marL="407840" lvl="1" indent="-203920" algn="ctr">
              <a:lnSpc>
                <a:spcPts val="2644"/>
              </a:lnSpc>
              <a:buFont typeface="Arial"/>
              <a:buChar char="•"/>
            </a:pPr>
            <a:r>
              <a:rPr lang="en-US" sz="1889">
                <a:solidFill>
                  <a:srgbClr val="FFFFFF"/>
                </a:solidFill>
                <a:latin typeface="Martel"/>
                <a:ea typeface="Martel"/>
                <a:cs typeface="Martel"/>
                <a:sym typeface="Martel"/>
              </a:rPr>
              <a:t>Airline website partnerships</a:t>
            </a:r>
          </a:p>
          <a:p>
            <a:pPr algn="ctr">
              <a:lnSpc>
                <a:spcPts val="2644"/>
              </a:lnSpc>
            </a:pPr>
            <a:endParaRPr lang="en-US" sz="1889">
              <a:solidFill>
                <a:srgbClr val="FFFFFF"/>
              </a:solidFill>
              <a:latin typeface="Martel"/>
              <a:ea typeface="Martel"/>
              <a:cs typeface="Martel"/>
              <a:sym typeface="Marte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2839090"/>
            <a:ext cx="9730777" cy="1809537"/>
            <a:chOff x="0" y="0"/>
            <a:chExt cx="2562838" cy="47658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562838" cy="476586"/>
            </a:xfrm>
            <a:custGeom>
              <a:avLst/>
              <a:gdLst/>
              <a:ahLst/>
              <a:cxnLst/>
              <a:rect l="l" t="t" r="r" b="b"/>
              <a:pathLst>
                <a:path w="2562838" h="476586">
                  <a:moveTo>
                    <a:pt x="0" y="0"/>
                  </a:moveTo>
                  <a:lnTo>
                    <a:pt x="2562838" y="0"/>
                  </a:lnTo>
                  <a:lnTo>
                    <a:pt x="2562838" y="476586"/>
                  </a:lnTo>
                  <a:lnTo>
                    <a:pt x="0" y="476586"/>
                  </a:lnTo>
                  <a:close/>
                </a:path>
              </a:pathLst>
            </a:custGeom>
            <a:solidFill>
              <a:srgbClr val="F6F4E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562838" cy="5146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5143927"/>
            <a:ext cx="9730777" cy="1809537"/>
            <a:chOff x="0" y="0"/>
            <a:chExt cx="2562838" cy="47658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562838" cy="476586"/>
            </a:xfrm>
            <a:custGeom>
              <a:avLst/>
              <a:gdLst/>
              <a:ahLst/>
              <a:cxnLst/>
              <a:rect l="l" t="t" r="r" b="b"/>
              <a:pathLst>
                <a:path w="2562838" h="476586">
                  <a:moveTo>
                    <a:pt x="0" y="0"/>
                  </a:moveTo>
                  <a:lnTo>
                    <a:pt x="2562838" y="0"/>
                  </a:lnTo>
                  <a:lnTo>
                    <a:pt x="2562838" y="476586"/>
                  </a:lnTo>
                  <a:lnTo>
                    <a:pt x="0" y="476586"/>
                  </a:lnTo>
                  <a:close/>
                </a:path>
              </a:pathLst>
            </a:custGeom>
            <a:solidFill>
              <a:srgbClr val="F6F4E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562838" cy="5146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28700" y="7448763"/>
            <a:ext cx="9730777" cy="1809537"/>
            <a:chOff x="0" y="0"/>
            <a:chExt cx="2562838" cy="47658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562838" cy="476586"/>
            </a:xfrm>
            <a:custGeom>
              <a:avLst/>
              <a:gdLst/>
              <a:ahLst/>
              <a:cxnLst/>
              <a:rect l="l" t="t" r="r" b="b"/>
              <a:pathLst>
                <a:path w="2562838" h="476586">
                  <a:moveTo>
                    <a:pt x="0" y="0"/>
                  </a:moveTo>
                  <a:lnTo>
                    <a:pt x="2562838" y="0"/>
                  </a:lnTo>
                  <a:lnTo>
                    <a:pt x="2562838" y="476586"/>
                  </a:lnTo>
                  <a:lnTo>
                    <a:pt x="0" y="476586"/>
                  </a:lnTo>
                  <a:close/>
                </a:path>
              </a:pathLst>
            </a:custGeom>
            <a:solidFill>
              <a:srgbClr val="F6F4EF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2562838" cy="5146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2203614" y="3135908"/>
            <a:ext cx="5213948" cy="5320356"/>
          </a:xfrm>
          <a:custGeom>
            <a:avLst/>
            <a:gdLst/>
            <a:ahLst/>
            <a:cxnLst/>
            <a:rect l="l" t="t" r="r" b="b"/>
            <a:pathLst>
              <a:path w="5213948" h="5320356">
                <a:moveTo>
                  <a:pt x="0" y="0"/>
                </a:moveTo>
                <a:lnTo>
                  <a:pt x="5213949" y="0"/>
                </a:lnTo>
                <a:lnTo>
                  <a:pt x="5213949" y="5320356"/>
                </a:lnTo>
                <a:lnTo>
                  <a:pt x="0" y="532035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1028700" y="1059524"/>
            <a:ext cx="10771214" cy="1283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442"/>
              </a:lnSpc>
            </a:pPr>
            <a:r>
              <a:rPr lang="en-US" sz="7458" b="1">
                <a:solidFill>
                  <a:srgbClr val="000000"/>
                </a:solidFill>
                <a:latin typeface="Martel Heavy"/>
                <a:ea typeface="Martel Heavy"/>
                <a:cs typeface="Martel Heavy"/>
                <a:sym typeface="Martel Heavy"/>
              </a:rPr>
              <a:t>Financial Projections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856424" y="3130435"/>
            <a:ext cx="452199" cy="11030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028"/>
              </a:lnSpc>
            </a:pPr>
            <a:r>
              <a:rPr lang="en-US" sz="6448" b="1">
                <a:solidFill>
                  <a:srgbClr val="A66735"/>
                </a:solidFill>
                <a:latin typeface="Assistant Semi-Bold"/>
                <a:ea typeface="Assistant Semi-Bold"/>
                <a:cs typeface="Assistant Semi-Bold"/>
                <a:sym typeface="Assistant Semi-Bold"/>
              </a:rPr>
              <a:t>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856424" y="5435272"/>
            <a:ext cx="485775" cy="11030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028"/>
              </a:lnSpc>
            </a:pPr>
            <a:r>
              <a:rPr lang="en-US" sz="6448" b="1">
                <a:solidFill>
                  <a:srgbClr val="243E4D"/>
                </a:solidFill>
                <a:latin typeface="Assistant Semi-Bold"/>
                <a:ea typeface="Assistant Semi-Bold"/>
                <a:cs typeface="Assistant Semi-Bold"/>
                <a:sym typeface="Assistant Semi-Bold"/>
              </a:rPr>
              <a:t>B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56424" y="7740108"/>
            <a:ext cx="470178" cy="11030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028"/>
              </a:lnSpc>
            </a:pPr>
            <a:r>
              <a:rPr lang="en-US" sz="6448" b="1">
                <a:solidFill>
                  <a:srgbClr val="DCB07B"/>
                </a:solidFill>
                <a:latin typeface="Assistant Semi-Bold"/>
                <a:ea typeface="Assistant Semi-Bold"/>
                <a:cs typeface="Assistant Semi-Bold"/>
                <a:sym typeface="Assistant Semi-Bold"/>
              </a:rPr>
              <a:t>C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93229" y="3078758"/>
            <a:ext cx="6097669" cy="13901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02"/>
              </a:lnSpc>
            </a:pPr>
            <a:r>
              <a:rPr lang="en-US" sz="2644">
                <a:solidFill>
                  <a:srgbClr val="000000"/>
                </a:solidFill>
                <a:latin typeface="Martel"/>
                <a:ea typeface="Martel"/>
                <a:cs typeface="Martel"/>
                <a:sym typeface="Martel"/>
              </a:rPr>
              <a:t>Projected to generate strong revenue in first year by app bookings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593229" y="5574723"/>
            <a:ext cx="6097669" cy="10110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22"/>
              </a:lnSpc>
            </a:pPr>
            <a:r>
              <a:rPr lang="en-US" sz="2944">
                <a:solidFill>
                  <a:srgbClr val="000000"/>
                </a:solidFill>
                <a:latin typeface="Martel"/>
                <a:ea typeface="Martel"/>
                <a:cs typeface="Martel"/>
                <a:sym typeface="Martel"/>
              </a:rPr>
              <a:t>Pod installations in five major UK Airports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593229" y="7879559"/>
            <a:ext cx="6097669" cy="10110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22"/>
              </a:lnSpc>
            </a:pPr>
            <a:r>
              <a:rPr lang="en-US" sz="2944">
                <a:solidFill>
                  <a:srgbClr val="000000"/>
                </a:solidFill>
                <a:latin typeface="Martel"/>
                <a:ea typeface="Martel"/>
                <a:cs typeface="Martel"/>
                <a:sym typeface="Martel"/>
              </a:rPr>
              <a:t>Predictions of 55-65% usage rates in one year.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623924" y="2801487"/>
            <a:ext cx="3971940" cy="4382977"/>
          </a:xfrm>
          <a:custGeom>
            <a:avLst/>
            <a:gdLst/>
            <a:ahLst/>
            <a:cxnLst/>
            <a:rect l="l" t="t" r="r" b="b"/>
            <a:pathLst>
              <a:path w="3971940" h="4382977">
                <a:moveTo>
                  <a:pt x="0" y="0"/>
                </a:moveTo>
                <a:lnTo>
                  <a:pt x="3971940" y="0"/>
                </a:lnTo>
                <a:lnTo>
                  <a:pt x="3971940" y="4382977"/>
                </a:lnTo>
                <a:lnTo>
                  <a:pt x="0" y="438297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644" r="-11644" b="-11727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9144000" y="2801487"/>
            <a:ext cx="3848311" cy="4382977"/>
          </a:xfrm>
          <a:custGeom>
            <a:avLst/>
            <a:gdLst/>
            <a:ahLst/>
            <a:cxnLst/>
            <a:rect l="l" t="t" r="r" b="b"/>
            <a:pathLst>
              <a:path w="3848311" h="4382977">
                <a:moveTo>
                  <a:pt x="0" y="0"/>
                </a:moveTo>
                <a:lnTo>
                  <a:pt x="3848311" y="0"/>
                </a:lnTo>
                <a:lnTo>
                  <a:pt x="3848311" y="4382977"/>
                </a:lnTo>
                <a:lnTo>
                  <a:pt x="0" y="438297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0174" r="-56633" b="-10765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3544761" y="2801487"/>
            <a:ext cx="4026114" cy="4382977"/>
          </a:xfrm>
          <a:custGeom>
            <a:avLst/>
            <a:gdLst/>
            <a:ahLst/>
            <a:cxnLst/>
            <a:rect l="l" t="t" r="r" b="b"/>
            <a:pathLst>
              <a:path w="4026114" h="4382977">
                <a:moveTo>
                  <a:pt x="0" y="0"/>
                </a:moveTo>
                <a:lnTo>
                  <a:pt x="4026114" y="0"/>
                </a:lnTo>
                <a:lnTo>
                  <a:pt x="4026114" y="4382977"/>
                </a:lnTo>
                <a:lnTo>
                  <a:pt x="0" y="438297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3587" r="-42114" b="-9279"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350831" y="2801487"/>
            <a:ext cx="3967626" cy="4382977"/>
          </a:xfrm>
          <a:custGeom>
            <a:avLst/>
            <a:gdLst/>
            <a:ahLst/>
            <a:cxnLst/>
            <a:rect l="l" t="t" r="r" b="b"/>
            <a:pathLst>
              <a:path w="3967626" h="4382977">
                <a:moveTo>
                  <a:pt x="0" y="0"/>
                </a:moveTo>
                <a:lnTo>
                  <a:pt x="3967625" y="0"/>
                </a:lnTo>
                <a:lnTo>
                  <a:pt x="3967625" y="4382977"/>
                </a:lnTo>
                <a:lnTo>
                  <a:pt x="0" y="438297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7485" b="-3212"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4016863" y="45371"/>
            <a:ext cx="10254273" cy="1421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1716"/>
              </a:lnSpc>
            </a:pPr>
            <a:r>
              <a:rPr lang="en-US" sz="8368" b="1">
                <a:solidFill>
                  <a:srgbClr val="000000"/>
                </a:solidFill>
                <a:latin typeface="Martel Heavy"/>
                <a:ea typeface="Martel Heavy"/>
                <a:cs typeface="Martel Heavy"/>
                <a:sym typeface="Martel Heavy"/>
              </a:rPr>
              <a:t>MEET THE TEAM!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413828" y="1642976"/>
            <a:ext cx="3809256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000000"/>
                </a:solidFill>
                <a:latin typeface="Martel"/>
                <a:ea typeface="Martel"/>
                <a:cs typeface="Martel"/>
                <a:sym typeface="Martel"/>
              </a:rPr>
              <a:t>Leadership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115737" y="1652501"/>
            <a:ext cx="3753148" cy="877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00000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Technical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4173" y="7384489"/>
            <a:ext cx="2516237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Alyssa- CEO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3819236" y="7384489"/>
            <a:ext cx="3477164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Ellie- Industrial Designer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56961" y="7384489"/>
            <a:ext cx="2317552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Sarah- CTO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448514" y="7384489"/>
            <a:ext cx="2322761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Chris- COO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05725" y="3179803"/>
            <a:ext cx="3912732" cy="4168144"/>
          </a:xfrm>
          <a:custGeom>
            <a:avLst/>
            <a:gdLst/>
            <a:ahLst/>
            <a:cxnLst/>
            <a:rect l="l" t="t" r="r" b="b"/>
            <a:pathLst>
              <a:path w="3912732" h="4168144">
                <a:moveTo>
                  <a:pt x="0" y="0"/>
                </a:moveTo>
                <a:lnTo>
                  <a:pt x="3912731" y="0"/>
                </a:lnTo>
                <a:lnTo>
                  <a:pt x="3912731" y="4168145"/>
                </a:lnTo>
                <a:lnTo>
                  <a:pt x="0" y="416814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1856" r="-27935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4763457" y="3179803"/>
            <a:ext cx="3692875" cy="4168144"/>
          </a:xfrm>
          <a:custGeom>
            <a:avLst/>
            <a:gdLst/>
            <a:ahLst/>
            <a:cxnLst/>
            <a:rect l="l" t="t" r="r" b="b"/>
            <a:pathLst>
              <a:path w="3692875" h="4168144">
                <a:moveTo>
                  <a:pt x="0" y="0"/>
                </a:moveTo>
                <a:lnTo>
                  <a:pt x="3692875" y="0"/>
                </a:lnTo>
                <a:lnTo>
                  <a:pt x="3692875" y="4168145"/>
                </a:lnTo>
                <a:lnTo>
                  <a:pt x="0" y="416814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7734" r="-41570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9402222" y="3181297"/>
            <a:ext cx="3613016" cy="4166651"/>
          </a:xfrm>
          <a:custGeom>
            <a:avLst/>
            <a:gdLst/>
            <a:ahLst/>
            <a:cxnLst/>
            <a:rect l="l" t="t" r="r" b="b"/>
            <a:pathLst>
              <a:path w="3613016" h="4166651">
                <a:moveTo>
                  <a:pt x="0" y="0"/>
                </a:moveTo>
                <a:lnTo>
                  <a:pt x="3613016" y="0"/>
                </a:lnTo>
                <a:lnTo>
                  <a:pt x="3613016" y="4166651"/>
                </a:lnTo>
                <a:lnTo>
                  <a:pt x="0" y="416665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8882" r="-23813" b="-9815"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3799416" y="3181297"/>
            <a:ext cx="3516804" cy="4166651"/>
          </a:xfrm>
          <a:custGeom>
            <a:avLst/>
            <a:gdLst/>
            <a:ahLst/>
            <a:cxnLst/>
            <a:rect l="l" t="t" r="r" b="b"/>
            <a:pathLst>
              <a:path w="3516804" h="4166651">
                <a:moveTo>
                  <a:pt x="0" y="0"/>
                </a:moveTo>
                <a:lnTo>
                  <a:pt x="3516804" y="0"/>
                </a:lnTo>
                <a:lnTo>
                  <a:pt x="3516804" y="4166651"/>
                </a:lnTo>
                <a:lnTo>
                  <a:pt x="0" y="416665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7554" b="-32496"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4016863" y="45371"/>
            <a:ext cx="10254273" cy="1421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1716"/>
              </a:lnSpc>
            </a:pPr>
            <a:r>
              <a:rPr lang="en-US" sz="8368" b="1">
                <a:solidFill>
                  <a:srgbClr val="000000"/>
                </a:solidFill>
                <a:latin typeface="Martel Heavy"/>
                <a:ea typeface="Martel Heavy"/>
                <a:cs typeface="Martel Heavy"/>
                <a:sym typeface="Martel Heavy"/>
              </a:rPr>
              <a:t>MEET THE TEAM!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251755" y="1642976"/>
            <a:ext cx="4133404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Partnerships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115737" y="1642976"/>
            <a:ext cx="3753148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Operations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0" y="7521399"/>
            <a:ext cx="4264584" cy="11978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49"/>
              </a:lnSpc>
            </a:pPr>
            <a:r>
              <a:rPr lang="en-US" sz="3464">
                <a:solidFill>
                  <a:srgbClr val="000000"/>
                </a:solidFill>
                <a:latin typeface="Martel"/>
                <a:ea typeface="Martel"/>
                <a:cs typeface="Martel"/>
                <a:sym typeface="Martel"/>
              </a:rPr>
              <a:t>Deelee &amp; Shaun- Marketing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992311" y="7479690"/>
            <a:ext cx="5460364" cy="11986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5"/>
              </a:lnSpc>
            </a:pPr>
            <a:r>
              <a:rPr lang="en-US" sz="3432">
                <a:solidFill>
                  <a:srgbClr val="000000"/>
                </a:solidFill>
                <a:latin typeface="Martel"/>
                <a:ea typeface="Martel"/>
                <a:cs typeface="Martel"/>
                <a:sym typeface="Martel"/>
              </a:rPr>
              <a:t>Leigh, Carys&amp; Dawn- Customer Support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239163" y="7507441"/>
            <a:ext cx="3753148" cy="11709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7"/>
              </a:lnSpc>
            </a:pPr>
            <a:r>
              <a:rPr lang="en-US" sz="3398">
                <a:solidFill>
                  <a:srgbClr val="000000"/>
                </a:solidFill>
                <a:latin typeface="Martel"/>
                <a:ea typeface="Martel"/>
                <a:cs typeface="Martel"/>
                <a:sym typeface="Martel"/>
              </a:rPr>
              <a:t>Jim, Ricky, Gary- Operations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89388" y="7507441"/>
            <a:ext cx="4041013" cy="1170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Martel"/>
                <a:ea typeface="Martel"/>
                <a:cs typeface="Martel"/>
                <a:sym typeface="Martel"/>
              </a:rPr>
              <a:t>Mark- Account Manager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499595" y="2952011"/>
            <a:ext cx="4070690" cy="4382977"/>
          </a:xfrm>
          <a:custGeom>
            <a:avLst/>
            <a:gdLst/>
            <a:ahLst/>
            <a:cxnLst/>
            <a:rect l="l" t="t" r="r" b="b"/>
            <a:pathLst>
              <a:path w="4070690" h="4382977">
                <a:moveTo>
                  <a:pt x="0" y="0"/>
                </a:moveTo>
                <a:lnTo>
                  <a:pt x="4070691" y="0"/>
                </a:lnTo>
                <a:lnTo>
                  <a:pt x="4070691" y="4382978"/>
                </a:lnTo>
                <a:lnTo>
                  <a:pt x="0" y="43829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0603334" y="2952011"/>
            <a:ext cx="3971940" cy="4382977"/>
          </a:xfrm>
          <a:custGeom>
            <a:avLst/>
            <a:gdLst/>
            <a:ahLst/>
            <a:cxnLst/>
            <a:rect l="l" t="t" r="r" b="b"/>
            <a:pathLst>
              <a:path w="3971940" h="4382977">
                <a:moveTo>
                  <a:pt x="0" y="0"/>
                </a:moveTo>
                <a:lnTo>
                  <a:pt x="3971940" y="0"/>
                </a:lnTo>
                <a:lnTo>
                  <a:pt x="3971940" y="4382978"/>
                </a:lnTo>
                <a:lnTo>
                  <a:pt x="0" y="438297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54314" r="-27278" b="-18332"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4016863" y="45371"/>
            <a:ext cx="10254273" cy="1421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1716"/>
              </a:lnSpc>
            </a:pPr>
            <a:r>
              <a:rPr lang="en-US" sz="8368" b="1">
                <a:solidFill>
                  <a:srgbClr val="000000"/>
                </a:solidFill>
                <a:latin typeface="Martel Heavy"/>
                <a:ea typeface="Martel Heavy"/>
                <a:cs typeface="Martel Heavy"/>
                <a:sym typeface="Martel Heavy"/>
              </a:rPr>
              <a:t>MEET THE TEAM!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84666" y="1647692"/>
            <a:ext cx="2918668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Financial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0856" y="7650872"/>
            <a:ext cx="2728168" cy="5708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Martel"/>
                <a:ea typeface="Martel"/>
                <a:cs typeface="Martel"/>
                <a:sym typeface="Martel"/>
              </a:rPr>
              <a:t>Sophie- CFO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225242" y="7650872"/>
            <a:ext cx="4441180" cy="5708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Martel"/>
                <a:ea typeface="Martel"/>
                <a:cs typeface="Martel"/>
                <a:sym typeface="Martel"/>
              </a:rPr>
              <a:t>Stuart- Data Analyst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149748" y="1028700"/>
            <a:ext cx="3585631" cy="8229600"/>
          </a:xfrm>
          <a:custGeom>
            <a:avLst/>
            <a:gdLst/>
            <a:ahLst/>
            <a:cxnLst/>
            <a:rect l="l" t="t" r="r" b="b"/>
            <a:pathLst>
              <a:path w="3585631" h="8229600">
                <a:moveTo>
                  <a:pt x="0" y="0"/>
                </a:moveTo>
                <a:lnTo>
                  <a:pt x="3585631" y="0"/>
                </a:lnTo>
                <a:lnTo>
                  <a:pt x="358563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41301" r="-2972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345047" y="6042097"/>
            <a:ext cx="4050615" cy="3991063"/>
          </a:xfrm>
          <a:custGeom>
            <a:avLst/>
            <a:gdLst/>
            <a:ahLst/>
            <a:cxnLst/>
            <a:rect l="l" t="t" r="r" b="b"/>
            <a:pathLst>
              <a:path w="4050615" h="3991063">
                <a:moveTo>
                  <a:pt x="0" y="0"/>
                </a:moveTo>
                <a:lnTo>
                  <a:pt x="4050615" y="0"/>
                </a:lnTo>
                <a:lnTo>
                  <a:pt x="4050615" y="3991063"/>
                </a:lnTo>
                <a:lnTo>
                  <a:pt x="0" y="399106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69766" t="-32250" r="-69189" b="-36281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265371" y="522094"/>
            <a:ext cx="4209967" cy="4347744"/>
          </a:xfrm>
          <a:custGeom>
            <a:avLst/>
            <a:gdLst/>
            <a:ahLst/>
            <a:cxnLst/>
            <a:rect l="l" t="t" r="r" b="b"/>
            <a:pathLst>
              <a:path w="4209967" h="4347744">
                <a:moveTo>
                  <a:pt x="0" y="0"/>
                </a:moveTo>
                <a:lnTo>
                  <a:pt x="4209967" y="0"/>
                </a:lnTo>
                <a:lnTo>
                  <a:pt x="4209967" y="4347745"/>
                </a:lnTo>
                <a:lnTo>
                  <a:pt x="0" y="434774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20020" b="-25225"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4475338" y="223027"/>
            <a:ext cx="9757765" cy="24729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965"/>
              </a:lnSpc>
            </a:pPr>
            <a:r>
              <a:rPr lang="en-US" sz="7118" b="1">
                <a:solidFill>
                  <a:srgbClr val="000000"/>
                </a:solidFill>
                <a:latin typeface="Martel Bold"/>
                <a:ea typeface="Martel Bold"/>
                <a:cs typeface="Martel Bold"/>
                <a:sym typeface="Martel Bold"/>
              </a:rPr>
              <a:t>Why Should You Be Interested?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37362" y="4486509"/>
            <a:ext cx="9033718" cy="27207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96"/>
              </a:lnSpc>
            </a:pPr>
            <a:r>
              <a:rPr lang="en-US" sz="2568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Gate: Dream sits at the intersection of wellness, technology, and infrastructure. It’s not just a product; it’s a new category within global travel. We’re turning waiting time into restorative time and building the sleep layer of modern airports worldwide.</a:t>
            </a:r>
          </a:p>
          <a:p>
            <a:pPr algn="ctr">
              <a:lnSpc>
                <a:spcPts val="3596"/>
              </a:lnSpc>
            </a:pPr>
            <a:endParaRPr lang="en-US" sz="2568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5897880" y="3996095"/>
            <a:ext cx="6492240" cy="0"/>
          </a:xfrm>
          <a:prstGeom prst="line">
            <a:avLst/>
          </a:prstGeom>
          <a:ln w="38100" cap="flat">
            <a:solidFill>
              <a:srgbClr val="A66735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AutoShape 8"/>
          <p:cNvSpPr/>
          <p:nvPr/>
        </p:nvSpPr>
        <p:spPr>
          <a:xfrm>
            <a:off x="5897880" y="7491795"/>
            <a:ext cx="6492240" cy="0"/>
          </a:xfrm>
          <a:prstGeom prst="line">
            <a:avLst/>
          </a:prstGeom>
          <a:ln w="38100" cap="flat">
            <a:solidFill>
              <a:srgbClr val="A66735"/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4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38116" y="141605"/>
            <a:ext cx="3722043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Martel Bold"/>
                <a:ea typeface="Martel Bold"/>
                <a:cs typeface="Martel Bold"/>
                <a:sym typeface="Martel Bold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8116" y="1990288"/>
            <a:ext cx="17849884" cy="70888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13"/>
              </a:lnSpc>
            </a:pPr>
            <a:endParaRPr/>
          </a:p>
          <a:p>
            <a:pPr algn="l">
              <a:lnSpc>
                <a:spcPts val="3313"/>
              </a:lnSpc>
            </a:pPr>
            <a:r>
              <a:rPr lang="en-US" sz="236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Air Transport Action Group (2024). Facts &amp; figures | ATAG. [online] atag.org. Available at: https://atag.org/facts-figures [Accessed 24 Feb. 2026].</a:t>
            </a:r>
          </a:p>
          <a:p>
            <a:pPr algn="l">
              <a:lnSpc>
                <a:spcPts val="3313"/>
              </a:lnSpc>
            </a:pPr>
            <a:endParaRPr lang="en-US" sz="2366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313"/>
              </a:lnSpc>
            </a:pPr>
            <a:r>
              <a:rPr lang="en-US" sz="236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Cleveland Clinic (2021). LED light therapy: How it works, colors, benefits &amp; risks. [online] Cleveland Clinic. Available at: https://my.clevelandclinic.org/health/treatments/22146-led-light-therapy [Accessed 23 Feb. 2026].</a:t>
            </a:r>
          </a:p>
          <a:p>
            <a:pPr algn="l">
              <a:lnSpc>
                <a:spcPts val="3313"/>
              </a:lnSpc>
            </a:pPr>
            <a:endParaRPr lang="en-US" sz="2366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313"/>
              </a:lnSpc>
            </a:pPr>
            <a:r>
              <a:rPr lang="en-US" sz="236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GoSleep (2026). Sleep Pod for Airports, Workplaces &amp; Hospitals. [online] GoSleep. Available at: https://gosleep.fi/ [Accessed 25 Feb. 2026].</a:t>
            </a:r>
          </a:p>
          <a:p>
            <a:pPr algn="l">
              <a:lnSpc>
                <a:spcPts val="3313"/>
              </a:lnSpc>
            </a:pPr>
            <a:endParaRPr lang="en-US" sz="2366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313"/>
              </a:lnSpc>
            </a:pPr>
            <a:r>
              <a:rPr lang="en-US" sz="236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Jamie Does Life (2026). I stay in an airport POD HOTEL! Helsinki GoSleep Pods. [online] Youtu.be. Available at: https://youtu.be/U6qJR9FDSFU?si=l9g_oe5zCCSaR3Ij [Accessed 26 Feb. 2026].</a:t>
            </a:r>
          </a:p>
          <a:p>
            <a:pPr algn="l">
              <a:lnSpc>
                <a:spcPts val="3313"/>
              </a:lnSpc>
            </a:pPr>
            <a:endParaRPr lang="en-US" sz="2366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3313"/>
              </a:lnSpc>
            </a:pPr>
            <a:r>
              <a:rPr lang="en-US" sz="236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Tripadvisor (2021). Do you use massage chairs at the airport or malls? [online] Tripadvisor.co.uk . Available at: https://www.tripadvisor.co.uk/ShowTopic-g1-i49577-k13315334-o10-Do_you_use_the_massage_chairs_at_airports_and_malls-The_Layover_Lounge.html [Accessed 22 Feb. 2026].</a:t>
            </a:r>
          </a:p>
          <a:p>
            <a:pPr algn="l">
              <a:lnSpc>
                <a:spcPts val="3313"/>
              </a:lnSpc>
            </a:pPr>
            <a:endParaRPr lang="en-US" sz="2366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White and Beige Illustrative Business Pitch Deck Presentation</dc:title>
  <cp:lastModifiedBy>Alyssa Stoneman (2401974)</cp:lastModifiedBy>
  <cp:revision>2</cp:revision>
  <dcterms:created xsi:type="dcterms:W3CDTF">2006-08-16T00:00:00Z</dcterms:created>
  <dcterms:modified xsi:type="dcterms:W3CDTF">2026-03-02T20:31:50Z</dcterms:modified>
  <dc:identifier>DAHCu0UGT8E</dc:identifier>
</cp:coreProperties>
</file>