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6" d="100"/>
          <a:sy n="66" d="100"/>
        </p:scale>
        <p:origin x="1301"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86FC1F-E97C-4DDF-8754-DA3304EF932E}" type="datetimeFigureOut">
              <a:t>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05BA2C-081D-4471-AAB6-C156BC5AB0B8}" type="slidenum">
              <a:t>‹#›</a:t>
            </a:fld>
            <a:endParaRPr lang="en-GB"/>
          </a:p>
        </p:txBody>
      </p:sp>
    </p:spTree>
    <p:extLst>
      <p:ext uri="{BB962C8B-B14F-4D97-AF65-F5344CB8AC3E}">
        <p14:creationId xmlns:p14="http://schemas.microsoft.com/office/powerpoint/2010/main" val="2292667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a:t>Project scope: </a:t>
            </a:r>
            <a:endParaRPr lang="en-US"/>
          </a:p>
          <a:p>
            <a:pPr algn="just"/>
            <a:r>
              <a:rPr lang="en-US"/>
              <a:t>Based on the market research, the SPA salon develops the service offerings. Also, conduct a market research to </a:t>
            </a:r>
            <a:r>
              <a:rPr lang="en-US" err="1"/>
              <a:t>analyse</a:t>
            </a:r>
            <a:r>
              <a:rPr lang="en-US"/>
              <a:t> the current beauty industry’s trend. Human resource management significantly </a:t>
            </a:r>
            <a:r>
              <a:rPr lang="en-US" err="1"/>
              <a:t>organises</a:t>
            </a:r>
            <a:r>
              <a:rPr lang="en-US"/>
              <a:t> each employee's job role and assigns them with the appropriate resources (Fesenko, 2022). In this way, it helps to maintain a clear job structure with a schedule breakdown to reduce inner conflicts and mismanagement. Simultaneously creating a strong branding strategy also helps to improve the SPA salon </a:t>
            </a:r>
            <a:r>
              <a:rPr lang="en-US" err="1"/>
              <a:t>organisation</a:t>
            </a:r>
            <a:r>
              <a:rPr lang="en-US"/>
              <a:t> ideas and strategy to increase the customer preference and effectively highlighter unit value that the salon provides. According to 2022 statistical stars over report, over one third of respondents prefer SPA Salon in the UK. </a:t>
            </a:r>
            <a:endParaRPr lang="en-GB"/>
          </a:p>
          <a:p>
            <a:pPr algn="just"/>
            <a:r>
              <a:rPr lang="en-US" b="1"/>
              <a:t>Project objectives: </a:t>
            </a:r>
            <a:endParaRPr lang="en-GB"/>
          </a:p>
          <a:p>
            <a:pPr algn="just"/>
            <a:r>
              <a:rPr lang="en-US"/>
              <a:t>In addition 10% of the respondents continuously follow up the reviews and writing of the other consumer to make a decision to purchase any SPA treatment (</a:t>
            </a:r>
            <a:r>
              <a:rPr lang="en-US" err="1"/>
              <a:t>Statitsta</a:t>
            </a:r>
            <a:r>
              <a:rPr lang="en-US"/>
              <a:t>, 2023). Furthermore, the Covid-19 pandemic period significantly affected the beauty and wellness industry due to strict lockdown. In this time it negatively affected the business growth as well as the employment. Similarly the over protection rules and regulation at the SPA salon reduce the employee motivation and engagement. The lack of human resources and extra workload to maintain the virus transmission disrupt the </a:t>
            </a:r>
            <a:r>
              <a:rPr lang="en-US" err="1"/>
              <a:t>organisation</a:t>
            </a:r>
            <a:r>
              <a:rPr lang="en-US"/>
              <a:t> and the UK beauty SPA industry. Well managed work break structure includes deciding hair and  skin specialists for specific job roles. Reception work and salon manager for monitoring the worker activity. This kind of specific work schedule and break help to increase the worker's motivation and reduce their casual </a:t>
            </a:r>
            <a:r>
              <a:rPr lang="en-US" err="1"/>
              <a:t>behaviour</a:t>
            </a:r>
            <a:r>
              <a:rPr lang="en-US"/>
              <a:t> to roaming around premises. Thus, strong corporate social responsibility aims to contribute to the stakeholder's management to meet the </a:t>
            </a:r>
            <a:r>
              <a:rPr lang="en-US" err="1"/>
              <a:t>organisation</a:t>
            </a:r>
            <a:r>
              <a:rPr lang="en-US"/>
              <a:t> objectives and improve the service delivery.</a:t>
            </a:r>
            <a:endParaRPr lang="en-GB"/>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2</a:t>
            </a:fld>
            <a:endParaRPr lang="en-GB"/>
          </a:p>
        </p:txBody>
      </p:sp>
    </p:spTree>
    <p:extLst>
      <p:ext uri="{BB962C8B-B14F-4D97-AF65-F5344CB8AC3E}">
        <p14:creationId xmlns:p14="http://schemas.microsoft.com/office/powerpoint/2010/main" val="3161002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Strong CSR approach and branding strategy successfully attract the best possible talent from the labour pool. It increases the overall aesthetic of the pass alone because developing the employee engagement to the organisation improves the local business and partnership program. This strong engagement with the stakeholders develops a successful business model for the SPA salon to advantage the society and the environment with positive respect. According to the Statista news, the UK spa market revenue in 2022 will generate over a billion USD. The largest segment within this market was the day spa salon which raised approximately 40% of the total revenue in 2022 (</a:t>
            </a:r>
            <a:r>
              <a:rPr lang="en-US" err="1"/>
              <a:t>Statitsta</a:t>
            </a:r>
            <a:r>
              <a:rPr lang="en-US"/>
              <a:t>, 2023). It is also seen that wellness in the beauty industry has a huge market size in the UK which is estimated at 2.72 billion USD in 2022 (</a:t>
            </a:r>
            <a:r>
              <a:rPr lang="en-US" err="1"/>
              <a:t>Statitsta</a:t>
            </a:r>
            <a:r>
              <a:rPr lang="en-US"/>
              <a:t>, 2023). Moreover, the beauty SPA salon promotes a variety of facilities from massage to beauty and hair treatments. </a:t>
            </a:r>
          </a:p>
          <a:p>
            <a:pPr algn="just"/>
            <a:r>
              <a:rPr lang="en-US"/>
              <a:t>Relevantly, the survey found that the UK shoppers have a huge craze to purchase spa salon service and it will change gradually from 2019. The increased purchasing </a:t>
            </a:r>
            <a:r>
              <a:rPr lang="en-US" err="1"/>
              <a:t>behaviour</a:t>
            </a:r>
            <a:r>
              <a:rPr lang="en-US"/>
              <a:t> reached 63 to 53% in December 2023 (</a:t>
            </a:r>
            <a:r>
              <a:rPr lang="en-US" err="1"/>
              <a:t>Statitsta</a:t>
            </a:r>
            <a:r>
              <a:rPr lang="en-US"/>
              <a:t>, 2023). Therefore, it can be said that salon business is profitable in the UK so experienced and well managed employees can increase the service efficiency. It helps to hold the business reputation and generates substantial revenue to provide stable income to the stakeholders.</a:t>
            </a:r>
            <a:endParaRPr lang="en-GB"/>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3</a:t>
            </a:fld>
            <a:endParaRPr lang="en-GB"/>
          </a:p>
        </p:txBody>
      </p:sp>
    </p:spTree>
    <p:extLst>
      <p:ext uri="{BB962C8B-B14F-4D97-AF65-F5344CB8AC3E}">
        <p14:creationId xmlns:p14="http://schemas.microsoft.com/office/powerpoint/2010/main" val="3512088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a:t>Resources:</a:t>
            </a:r>
            <a:endParaRPr lang="en-US"/>
          </a:p>
          <a:p>
            <a:pPr algn="just"/>
            <a:r>
              <a:rPr lang="en-US"/>
              <a:t>Maintaining a social reputation is important for the SPA salon because the workers misuse their break to spend overtime at the organisation's premises. It creates a bad reputation in the market which represents poor work engagement and human resource management practices. It does not help the organisation to address the expectation of the stakeholders. Therefore, it is important to draw distinct CSR strategies to increase the Business Management concept and activity. </a:t>
            </a:r>
            <a:endParaRPr lang="en-GB"/>
          </a:p>
          <a:p>
            <a:pPr algn="just"/>
            <a:r>
              <a:rPr lang="en-US" b="1"/>
              <a:t>Communication:</a:t>
            </a:r>
            <a:endParaRPr lang="en-GB"/>
          </a:p>
          <a:p>
            <a:pPr algn="just"/>
            <a:r>
              <a:rPr lang="en-US"/>
              <a:t>Meanwhile, the salon can make valuable contributions to develop a successful tool for meeting the social and environmental standards of the business. Planning the salon’s layout and equipment is essential to provide great customer experience because Spa is the most delicate beauty treatment.  It is necessary to develop the reception area and the treatment and product display in a large banner. It helps to improve the consumer engagement with the product and also builds a waiting station to manage the rush period. </a:t>
            </a:r>
            <a:endParaRPr lang="en-GB"/>
          </a:p>
          <a:p>
            <a:pPr algn="just"/>
            <a:r>
              <a:rPr lang="en-US" b="1"/>
              <a:t>Budget:</a:t>
            </a:r>
            <a:endParaRPr lang="en-GB"/>
          </a:p>
          <a:p>
            <a:pPr algn="just"/>
            <a:r>
              <a:rPr lang="en-US"/>
              <a:t>Apart from that, create a strong financial plan and detailed budget to improve the salon project structure to secure its efficacy. It includes employee salary, ongoing expenses and revenue projection. Implementing a strong financial strategy acts as a helpful way to manage expenses and track the progress for the beauty salon project of SPA salon.</a:t>
            </a:r>
            <a:endParaRPr lang="en-GB"/>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4</a:t>
            </a:fld>
            <a:endParaRPr lang="en-GB"/>
          </a:p>
        </p:txBody>
      </p:sp>
    </p:spTree>
    <p:extLst>
      <p:ext uri="{BB962C8B-B14F-4D97-AF65-F5344CB8AC3E}">
        <p14:creationId xmlns:p14="http://schemas.microsoft.com/office/powerpoint/2010/main" val="3702980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a:lnSpc>
                <a:spcPct val="110000"/>
              </a:lnSpc>
              <a:spcBef>
                <a:spcPts val="1000"/>
              </a:spcBef>
            </a:pPr>
            <a:r>
              <a:rPr lang="en-GB" b="1"/>
              <a:t>Team Development:</a:t>
            </a:r>
            <a:endParaRPr lang="en-GB"/>
          </a:p>
          <a:p>
            <a:pPr marL="228600" indent="-228600" algn="just">
              <a:lnSpc>
                <a:spcPct val="110000"/>
              </a:lnSpc>
              <a:spcBef>
                <a:spcPts val="1000"/>
              </a:spcBef>
            </a:pPr>
            <a:r>
              <a:rPr lang="en-GB"/>
              <a:t>Team development improves the business performance and helps to retain the staff and client simultaneously. The employee takes informed decisions and develops their professional engagement. Also a good career opportunity increases the employee's motivation to create a positive work environment to celebrate their accomplishment and schedule regular conversation. Therefore, it maintains the business agility to gain market reputation for SPA salon business projects.</a:t>
            </a:r>
            <a:endParaRPr lang="en-GB">
              <a:ea typeface="Calibri"/>
              <a:cs typeface="Calibri"/>
            </a:endParaRPr>
          </a:p>
          <a:p>
            <a:pPr marL="228600" indent="-228600" algn="just">
              <a:lnSpc>
                <a:spcPct val="110000"/>
              </a:lnSpc>
              <a:spcBef>
                <a:spcPts val="1000"/>
              </a:spcBef>
            </a:pPr>
            <a:r>
              <a:rPr lang="en-GB" b="1"/>
              <a:t>Work schedule:</a:t>
            </a:r>
            <a:endParaRPr lang="en-GB"/>
          </a:p>
          <a:p>
            <a:pPr marL="228600" indent="-228600" algn="just">
              <a:lnSpc>
                <a:spcPct val="110000"/>
              </a:lnSpc>
              <a:spcBef>
                <a:spcPts val="1000"/>
              </a:spcBef>
            </a:pPr>
            <a:r>
              <a:rPr lang="en-GB"/>
              <a:t>A flexible and definite working schedule improves the workers job satisfaction and control over their working hours (Pereira </a:t>
            </a:r>
            <a:r>
              <a:rPr lang="en-GB" i="1"/>
              <a:t>et al., </a:t>
            </a:r>
            <a:r>
              <a:rPr lang="en-GB"/>
              <a:t>2022). In this way, it manages the daily operation and ensures the business profit ability to deal with the customer feedback and complaints.</a:t>
            </a:r>
          </a:p>
        </p:txBody>
      </p:sp>
      <p:sp>
        <p:nvSpPr>
          <p:cNvPr id="4" name="Slide Number Placeholder 3"/>
          <p:cNvSpPr>
            <a:spLocks noGrp="1"/>
          </p:cNvSpPr>
          <p:nvPr>
            <p:ph type="sldNum" sz="quarter" idx="5"/>
          </p:nvPr>
        </p:nvSpPr>
        <p:spPr/>
        <p:txBody>
          <a:bodyPr/>
          <a:lstStyle/>
          <a:p>
            <a:fld id="{0105BA2C-081D-4471-AAB6-C156BC5AB0B8}" type="slidenum">
              <a:t>5</a:t>
            </a:fld>
            <a:endParaRPr lang="en-GB"/>
          </a:p>
        </p:txBody>
      </p:sp>
    </p:spTree>
    <p:extLst>
      <p:ext uri="{BB962C8B-B14F-4D97-AF65-F5344CB8AC3E}">
        <p14:creationId xmlns:p14="http://schemas.microsoft.com/office/powerpoint/2010/main" val="582788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Risk management structure is important to reduce the uncertain events at the salon business. Monthly meetings with the employees help to reduce the risk and increase the consumer engagement by giving a successful training program.</a:t>
            </a:r>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6</a:t>
            </a:fld>
            <a:endParaRPr lang="en-GB"/>
          </a:p>
        </p:txBody>
      </p:sp>
    </p:spTree>
    <p:extLst>
      <p:ext uri="{BB962C8B-B14F-4D97-AF65-F5344CB8AC3E}">
        <p14:creationId xmlns:p14="http://schemas.microsoft.com/office/powerpoint/2010/main" val="2087199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Stakeholders engagement significantly executes the project plan based on the employee knowledge to influence the consumer interest regarding the new trending aesthetic spa treatments.</a:t>
            </a:r>
          </a:p>
        </p:txBody>
      </p:sp>
      <p:sp>
        <p:nvSpPr>
          <p:cNvPr id="4" name="Slide Number Placeholder 3"/>
          <p:cNvSpPr>
            <a:spLocks noGrp="1"/>
          </p:cNvSpPr>
          <p:nvPr>
            <p:ph type="sldNum" sz="quarter" idx="5"/>
          </p:nvPr>
        </p:nvSpPr>
        <p:spPr/>
        <p:txBody>
          <a:bodyPr/>
          <a:lstStyle/>
          <a:p>
            <a:fld id="{0105BA2C-081D-4471-AAB6-C156BC5AB0B8}" type="slidenum">
              <a:t>7</a:t>
            </a:fld>
            <a:endParaRPr lang="en-GB"/>
          </a:p>
        </p:txBody>
      </p:sp>
    </p:spTree>
    <p:extLst>
      <p:ext uri="{BB962C8B-B14F-4D97-AF65-F5344CB8AC3E}">
        <p14:creationId xmlns:p14="http://schemas.microsoft.com/office/powerpoint/2010/main" val="2569584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Project overview is important to ensure that meeting the business objectives. It also increases the CSR approach of the </a:t>
            </a:r>
            <a:r>
              <a:rPr lang="en-US" err="1"/>
              <a:t>organisation</a:t>
            </a:r>
            <a:r>
              <a:rPr lang="en-US"/>
              <a:t> to reduce the staff absenteeism by developing their working engagement.</a:t>
            </a:r>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8</a:t>
            </a:fld>
            <a:endParaRPr lang="en-GB"/>
          </a:p>
        </p:txBody>
      </p:sp>
    </p:spTree>
    <p:extLst>
      <p:ext uri="{BB962C8B-B14F-4D97-AF65-F5344CB8AC3E}">
        <p14:creationId xmlns:p14="http://schemas.microsoft.com/office/powerpoint/2010/main" val="3979101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way, the SPA salon organisation can look after their employees and maintain a good working environment to retain their healthy lifestyle. A good CSR practice reduces the staff absenteeism to translate the business objectives into specific development regarding economic growth.</a:t>
            </a:r>
          </a:p>
          <a:p>
            <a:br>
              <a:rPr lang="en-US"/>
            </a:br>
            <a:endParaRPr lang="en-US"/>
          </a:p>
        </p:txBody>
      </p:sp>
      <p:sp>
        <p:nvSpPr>
          <p:cNvPr id="4" name="Slide Number Placeholder 3"/>
          <p:cNvSpPr>
            <a:spLocks noGrp="1"/>
          </p:cNvSpPr>
          <p:nvPr>
            <p:ph type="sldNum" sz="quarter" idx="5"/>
          </p:nvPr>
        </p:nvSpPr>
        <p:spPr/>
        <p:txBody>
          <a:bodyPr/>
          <a:lstStyle/>
          <a:p>
            <a:fld id="{0105BA2C-081D-4471-AAB6-C156BC5AB0B8}" type="slidenum">
              <a:t>9</a:t>
            </a:fld>
            <a:endParaRPr lang="en-GB"/>
          </a:p>
        </p:txBody>
      </p:sp>
    </p:spTree>
    <p:extLst>
      <p:ext uri="{BB962C8B-B14F-4D97-AF65-F5344CB8AC3E}">
        <p14:creationId xmlns:p14="http://schemas.microsoft.com/office/powerpoint/2010/main" val="294236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4383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856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6840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3128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370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6942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8066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3885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32617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5892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8336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555147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statista.com/statistics/595509/distribution-of-spa-market-united-kingdom/#:~:text=Spa%20market%20revenue%20in%20the%20UK%202022&amp;text=The%20spa%20market%20in%20the,the%20revenues%20in%20that%20year.[Accesse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room with chairs and mirrors&#10;&#10;Description automatically generated">
            <a:extLst>
              <a:ext uri="{FF2B5EF4-FFF2-40B4-BE49-F238E27FC236}">
                <a16:creationId xmlns:a16="http://schemas.microsoft.com/office/drawing/2014/main" id="{6B6B83B9-0D9A-41A5-4240-5A3EDB2539CF}"/>
              </a:ext>
            </a:extLst>
          </p:cNvPr>
          <p:cNvPicPr>
            <a:picLocks noChangeAspect="1"/>
          </p:cNvPicPr>
          <p:nvPr/>
        </p:nvPicPr>
        <p:blipFill rotWithShape="1">
          <a:blip r:embed="rId2">
            <a:alphaModFix amt="85000"/>
          </a:blip>
          <a:srcRect t="9274"/>
          <a:stretch/>
        </p:blipFill>
        <p:spPr>
          <a:xfrm>
            <a:off x="-1" y="0"/>
            <a:ext cx="12735697" cy="7055708"/>
          </a:xfrm>
          <a:prstGeom prst="rect">
            <a:avLst/>
          </a:prstGeom>
        </p:spPr>
      </p:pic>
      <p:sp>
        <p:nvSpPr>
          <p:cNvPr id="46" name="Rectangle 4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19202" y="3747006"/>
            <a:ext cx="9078562" cy="2387600"/>
          </a:xfrm>
        </p:spPr>
        <p:txBody>
          <a:bodyPr>
            <a:normAutofit/>
          </a:bodyPr>
          <a:lstStyle/>
          <a:p>
            <a:pPr algn="l"/>
            <a:r>
              <a:rPr lang="en-GB" sz="4100" b="1" dirty="0">
                <a:solidFill>
                  <a:schemeClr val="bg1"/>
                </a:solidFill>
                <a:latin typeface="Times New Roman"/>
                <a:cs typeface="Times New Roman"/>
              </a:rPr>
              <a:t>Pitching of Project Management Plan</a:t>
            </a:r>
            <a:endParaRPr lang="en-US" sz="4100" dirty="0">
              <a:solidFill>
                <a:schemeClr val="bg1"/>
              </a:solidFill>
            </a:endParaRPr>
          </a:p>
          <a:p>
            <a:pPr algn="l"/>
            <a:r>
              <a:rPr lang="en-US" sz="4100" b="1" dirty="0">
                <a:solidFill>
                  <a:schemeClr val="bg1"/>
                </a:solidFill>
                <a:latin typeface="Times New Roman" panose="02020603050405020304" pitchFamily="18" charset="0"/>
                <a:cs typeface="Times New Roman" panose="02020603050405020304" pitchFamily="18" charset="0"/>
              </a:rPr>
              <a:t>SPA Salon </a:t>
            </a:r>
            <a:br>
              <a:rPr lang="en-US" sz="4100" dirty="0">
                <a:solidFill>
                  <a:schemeClr val="bg1"/>
                </a:solidFill>
              </a:rPr>
            </a:br>
            <a:endParaRPr lang="en-US" sz="4100" dirty="0">
              <a:solidFill>
                <a:schemeClr val="bg1"/>
              </a:solidFill>
            </a:endParaRPr>
          </a:p>
        </p:txBody>
      </p:sp>
      <p:sp>
        <p:nvSpPr>
          <p:cNvPr id="48" name="Rectangle: Rounded Corners 4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pPr algn="l"/>
            <a:r>
              <a:rPr lang="en-GB" dirty="0">
                <a:solidFill>
                  <a:schemeClr val="bg1"/>
                </a:solidFill>
              </a:rPr>
              <a:t>Presentation group 7</a:t>
            </a:r>
          </a:p>
        </p:txBody>
      </p:sp>
      <p:sp>
        <p:nvSpPr>
          <p:cNvPr id="4" name="TextBox 3">
            <a:extLst>
              <a:ext uri="{FF2B5EF4-FFF2-40B4-BE49-F238E27FC236}">
                <a16:creationId xmlns:a16="http://schemas.microsoft.com/office/drawing/2014/main" id="{83DB722A-1BC6-5666-4B04-E990DF422136}"/>
              </a:ext>
            </a:extLst>
          </p:cNvPr>
          <p:cNvSpPr txBox="1"/>
          <p:nvPr/>
        </p:nvSpPr>
        <p:spPr>
          <a:xfrm>
            <a:off x="-1" y="0"/>
            <a:ext cx="5869460" cy="1569660"/>
          </a:xfrm>
          <a:prstGeom prst="rect">
            <a:avLst/>
          </a:prstGeom>
          <a:noFill/>
        </p:spPr>
        <p:txBody>
          <a:bodyPr wrap="square" rtlCol="0">
            <a:spAutoFit/>
          </a:bodyPr>
          <a:lstStyle/>
          <a:p>
            <a:r>
              <a:rPr lang="en-GB" sz="3200" dirty="0">
                <a:solidFill>
                  <a:schemeClr val="bg1"/>
                </a:solidFill>
              </a:rPr>
              <a:t>BMSW5104</a:t>
            </a:r>
          </a:p>
          <a:p>
            <a:r>
              <a:rPr lang="en-GB" sz="3200" dirty="0">
                <a:solidFill>
                  <a:schemeClr val="bg1"/>
                </a:solidFill>
              </a:rPr>
              <a:t>Managing Projects in the Organisation</a:t>
            </a:r>
          </a:p>
        </p:txBody>
      </p:sp>
      <p:sp>
        <p:nvSpPr>
          <p:cNvPr id="5" name="TextBox 4">
            <a:extLst>
              <a:ext uri="{FF2B5EF4-FFF2-40B4-BE49-F238E27FC236}">
                <a16:creationId xmlns:a16="http://schemas.microsoft.com/office/drawing/2014/main" id="{60672D39-9788-C301-D091-F0A3C5DC42C5}"/>
              </a:ext>
            </a:extLst>
          </p:cNvPr>
          <p:cNvSpPr txBox="1"/>
          <p:nvPr/>
        </p:nvSpPr>
        <p:spPr>
          <a:xfrm>
            <a:off x="0" y="1460841"/>
            <a:ext cx="3288080" cy="461665"/>
          </a:xfrm>
          <a:prstGeom prst="rect">
            <a:avLst/>
          </a:prstGeom>
          <a:noFill/>
        </p:spPr>
        <p:txBody>
          <a:bodyPr wrap="none" rtlCol="0">
            <a:spAutoFit/>
          </a:bodyPr>
          <a:lstStyle/>
          <a:p>
            <a:r>
              <a:rPr lang="en-GB" sz="2400" dirty="0">
                <a:solidFill>
                  <a:schemeClr val="bg1"/>
                </a:solidFill>
              </a:rPr>
              <a:t>Teacher: Alfred Mensah</a:t>
            </a:r>
          </a:p>
        </p:txBody>
      </p:sp>
      <p:pic>
        <p:nvPicPr>
          <p:cNvPr id="8" name="Picture 7" descr="A close-up of a sign&#10;&#10;Description automatically generated">
            <a:extLst>
              <a:ext uri="{FF2B5EF4-FFF2-40B4-BE49-F238E27FC236}">
                <a16:creationId xmlns:a16="http://schemas.microsoft.com/office/drawing/2014/main" id="{B6C89755-E850-DA88-D29F-639F7B2A36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470" y="1917193"/>
            <a:ext cx="2872070" cy="23876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1" name="TextBox 10">
            <a:extLst>
              <a:ext uri="{FF2B5EF4-FFF2-40B4-BE49-F238E27FC236}">
                <a16:creationId xmlns:a16="http://schemas.microsoft.com/office/drawing/2014/main" id="{26D02814-1DFB-6433-4DCA-12EF5F4E917A}"/>
              </a:ext>
            </a:extLst>
          </p:cNvPr>
          <p:cNvSpPr txBox="1"/>
          <p:nvPr/>
        </p:nvSpPr>
        <p:spPr>
          <a:xfrm>
            <a:off x="9188960" y="3737381"/>
            <a:ext cx="4011827" cy="1754326"/>
          </a:xfrm>
          <a:prstGeom prst="rect">
            <a:avLst/>
          </a:prstGeom>
          <a:noFill/>
        </p:spPr>
        <p:txBody>
          <a:bodyPr wrap="square" rtlCol="0">
            <a:spAutoFit/>
          </a:bodyPr>
          <a:lstStyle/>
          <a:p>
            <a:r>
              <a:rPr lang="en-GB" b="1" dirty="0">
                <a:solidFill>
                  <a:schemeClr val="bg1"/>
                </a:solidFill>
              </a:rPr>
              <a:t>Group Members</a:t>
            </a:r>
          </a:p>
          <a:p>
            <a:endParaRPr lang="en-GB" b="1" dirty="0">
              <a:solidFill>
                <a:schemeClr val="bg1"/>
              </a:solidFill>
            </a:endParaRPr>
          </a:p>
          <a:p>
            <a:pPr marL="342900" indent="-342900">
              <a:buAutoNum type="arabicPeriod"/>
            </a:pPr>
            <a:r>
              <a:rPr lang="en-GB" dirty="0" err="1">
                <a:solidFill>
                  <a:schemeClr val="bg1"/>
                </a:solidFill>
              </a:rPr>
              <a:t>Costel</a:t>
            </a:r>
            <a:r>
              <a:rPr lang="en-GB" dirty="0">
                <a:solidFill>
                  <a:schemeClr val="bg1"/>
                </a:solidFill>
              </a:rPr>
              <a:t> Crap-2132995</a:t>
            </a:r>
          </a:p>
          <a:p>
            <a:pPr marL="342900" indent="-342900">
              <a:buAutoNum type="arabicPeriod"/>
            </a:pPr>
            <a:r>
              <a:rPr lang="en-GB" dirty="0">
                <a:solidFill>
                  <a:schemeClr val="bg1"/>
                </a:solidFill>
              </a:rPr>
              <a:t>Victoria Mihai-2123280</a:t>
            </a:r>
          </a:p>
          <a:p>
            <a:pPr marL="342900" indent="-342900">
              <a:buAutoNum type="arabicPeriod"/>
            </a:pPr>
            <a:r>
              <a:rPr lang="en-GB" dirty="0">
                <a:solidFill>
                  <a:schemeClr val="bg1"/>
                </a:solidFill>
              </a:rPr>
              <a:t>Daniela Luncasu-2119889</a:t>
            </a:r>
          </a:p>
          <a:p>
            <a:pPr marL="342900" indent="-342900">
              <a:buAutoNum type="arabicPeriod"/>
            </a:pPr>
            <a:r>
              <a:rPr lang="en-GB" dirty="0">
                <a:solidFill>
                  <a:schemeClr val="bg1"/>
                </a:solidFill>
              </a:rPr>
              <a:t>Irina Gyorfi-2115390</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aph of hair brushes&#10;&#10;Description automatically generated">
            <a:extLst>
              <a:ext uri="{FF2B5EF4-FFF2-40B4-BE49-F238E27FC236}">
                <a16:creationId xmlns:a16="http://schemas.microsoft.com/office/drawing/2014/main" id="{AD7919B6-C2DC-C1CF-4A3A-AF24CEF157DD}"/>
              </a:ext>
            </a:extLst>
          </p:cNvPr>
          <p:cNvPicPr>
            <a:picLocks noChangeAspect="1"/>
          </p:cNvPicPr>
          <p:nvPr/>
        </p:nvPicPr>
        <p:blipFill rotWithShape="1">
          <a:blip r:embed="rId3"/>
          <a:srcRect l="1654" r="2" b="2"/>
          <a:stretch/>
        </p:blipFill>
        <p:spPr>
          <a:xfrm>
            <a:off x="0" y="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F1497-3124-9F26-95DE-49CD3CC84B05}"/>
              </a:ext>
            </a:extLst>
          </p:cNvPr>
          <p:cNvSpPr>
            <a:spLocks noGrp="1"/>
          </p:cNvSpPr>
          <p:nvPr>
            <p:ph type="title"/>
          </p:nvPr>
        </p:nvSpPr>
        <p:spPr>
          <a:xfrm>
            <a:off x="7528564" y="117990"/>
            <a:ext cx="3822189" cy="1899912"/>
          </a:xfrm>
        </p:spPr>
        <p:txBody>
          <a:bodyPr vert="horz" lIns="91440" tIns="45720" rIns="91440" bIns="45720" rtlCol="0" anchor="ctr">
            <a:normAutofit/>
          </a:bodyPr>
          <a:lstStyle/>
          <a:p>
            <a:r>
              <a:rPr lang="en-US" sz="4000" b="1" dirty="0"/>
              <a:t>An explanation of PLC</a:t>
            </a:r>
            <a:endParaRPr lang="en-US" sz="4000" dirty="0"/>
          </a:p>
          <a:p>
            <a:r>
              <a:rPr lang="en-US" sz="4000" b="1" dirty="0"/>
              <a:t>Project initiation</a:t>
            </a:r>
            <a:endParaRPr lang="en-US" sz="4000" dirty="0"/>
          </a:p>
          <a:p>
            <a:endParaRPr lang="en-US" sz="4000" dirty="0"/>
          </a:p>
        </p:txBody>
      </p:sp>
      <p:sp>
        <p:nvSpPr>
          <p:cNvPr id="3" name="Content Placeholder 2">
            <a:extLst>
              <a:ext uri="{FF2B5EF4-FFF2-40B4-BE49-F238E27FC236}">
                <a16:creationId xmlns:a16="http://schemas.microsoft.com/office/drawing/2014/main" id="{56CD7E43-8727-6F15-1DD8-97E87120C408}"/>
              </a:ext>
            </a:extLst>
          </p:cNvPr>
          <p:cNvSpPr>
            <a:spLocks noGrp="1"/>
          </p:cNvSpPr>
          <p:nvPr>
            <p:ph sz="half" idx="1"/>
          </p:nvPr>
        </p:nvSpPr>
        <p:spPr>
          <a:xfrm>
            <a:off x="7528564" y="1791650"/>
            <a:ext cx="3822189" cy="3742762"/>
          </a:xfrm>
        </p:spPr>
        <p:txBody>
          <a:bodyPr vert="horz" lIns="91440" tIns="45720" rIns="91440" bIns="45720" rtlCol="0">
            <a:noAutofit/>
          </a:bodyPr>
          <a:lstStyle/>
          <a:p>
            <a:pPr marL="0"/>
            <a:r>
              <a:rPr lang="en-US" sz="1400" b="1" dirty="0"/>
              <a:t>Project scope: </a:t>
            </a:r>
            <a:endParaRPr lang="en-US" sz="1400" dirty="0"/>
          </a:p>
          <a:p>
            <a:r>
              <a:rPr lang="en-US" sz="1400" dirty="0"/>
              <a:t>The project scope is to enhance the CSR effectiveness of the SPA salon </a:t>
            </a:r>
            <a:r>
              <a:rPr lang="en-US" sz="1400" dirty="0" err="1"/>
              <a:t>organisation</a:t>
            </a:r>
            <a:r>
              <a:rPr lang="en-US" sz="1400" dirty="0"/>
              <a:t>.</a:t>
            </a:r>
          </a:p>
          <a:p>
            <a:pPr marL="0"/>
            <a:r>
              <a:rPr lang="en-US" sz="1400" b="1" dirty="0"/>
              <a:t>Project objectives: </a:t>
            </a:r>
            <a:endParaRPr lang="en-US" sz="1400" dirty="0"/>
          </a:p>
          <a:p>
            <a:r>
              <a:rPr lang="en-US" sz="1400" dirty="0"/>
              <a:t>The objectives of the </a:t>
            </a:r>
            <a:r>
              <a:rPr lang="en-US" sz="1400" dirty="0" err="1"/>
              <a:t>organisation</a:t>
            </a:r>
            <a:r>
              <a:rPr lang="en-US" sz="1400" dirty="0"/>
              <a:t> is to reduce the movement of the employees from the surrounding premises during the lunch break.</a:t>
            </a:r>
          </a:p>
          <a:p>
            <a:r>
              <a:rPr lang="en-US" sz="1400" dirty="0"/>
              <a:t>Another objective is to help the staff to develop their healthy lifestyle and improve CSR strategies which increase the staff model </a:t>
            </a:r>
            <a:r>
              <a:rPr lang="en-US" sz="1400" dirty="0" err="1"/>
              <a:t>behaviour</a:t>
            </a:r>
            <a:r>
              <a:rPr lang="en-US" sz="1400" dirty="0"/>
              <a:t> and reduce their absenteeism.</a:t>
            </a:r>
          </a:p>
          <a:p>
            <a:r>
              <a:rPr lang="en-US" sz="1400" dirty="0"/>
              <a:t>Increased employee motivation helps to develop the service delivery to the clients.</a:t>
            </a:r>
          </a:p>
          <a:p>
            <a:r>
              <a:rPr lang="en-US" sz="1400" b="1" dirty="0"/>
              <a:t>Stakeholders:</a:t>
            </a:r>
            <a:endParaRPr lang="en-US" sz="1400" dirty="0"/>
          </a:p>
          <a:p>
            <a:r>
              <a:rPr lang="en-US" sz="1400" dirty="0"/>
              <a:t>Manager, assistant employees, customers and business investors.</a:t>
            </a:r>
          </a:p>
          <a:p>
            <a:endParaRPr lang="en-US" sz="1400" dirty="0"/>
          </a:p>
          <a:p>
            <a:endParaRPr lang="en-US" sz="1400" dirty="0"/>
          </a:p>
        </p:txBody>
      </p:sp>
    </p:spTree>
    <p:extLst>
      <p:ext uri="{BB962C8B-B14F-4D97-AF65-F5344CB8AC3E}">
        <p14:creationId xmlns:p14="http://schemas.microsoft.com/office/powerpoint/2010/main" val="3093460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0170579-49D6-1768-2B40-9E55EE977C3D}"/>
              </a:ext>
            </a:extLst>
          </p:cNvPr>
          <p:cNvSpPr>
            <a:spLocks noGrp="1"/>
          </p:cNvSpPr>
          <p:nvPr>
            <p:ph type="body" sz="half" idx="2"/>
          </p:nvPr>
        </p:nvSpPr>
        <p:spPr>
          <a:xfrm>
            <a:off x="438956" y="519683"/>
            <a:ext cx="4353116" cy="3770434"/>
          </a:xfrm>
        </p:spPr>
        <p:txBody>
          <a:bodyPr vert="horz" lIns="91440" tIns="45720" rIns="91440" bIns="45720" rtlCol="0" anchor="t">
            <a:noAutofit/>
          </a:bodyPr>
          <a:lstStyle/>
          <a:p>
            <a:pPr indent="-228600">
              <a:buFont typeface="Arial" panose="020B0604020202020204" pitchFamily="34" charset="0"/>
              <a:buChar char="•"/>
            </a:pPr>
            <a:r>
              <a:rPr lang="en-US" sz="2800" b="1" dirty="0">
                <a:solidFill>
                  <a:srgbClr val="595959"/>
                </a:solidFill>
              </a:rPr>
              <a:t>Work breakdown structure:</a:t>
            </a:r>
          </a:p>
          <a:p>
            <a:pPr indent="-228600">
              <a:buFont typeface="Arial" panose="020B0604020202020204" pitchFamily="34" charset="0"/>
              <a:buChar char="•"/>
            </a:pPr>
            <a:endParaRPr lang="en-US" sz="1800" dirty="0">
              <a:solidFill>
                <a:srgbClr val="595959"/>
              </a:solidFill>
            </a:endParaRPr>
          </a:p>
          <a:p>
            <a:pPr marL="285750" indent="-228600">
              <a:buFont typeface="Arial" panose="020B0604020202020204" pitchFamily="34" charset="0"/>
              <a:buChar char="•"/>
            </a:pPr>
            <a:r>
              <a:rPr lang="en-US" sz="1800" dirty="0">
                <a:solidFill>
                  <a:srgbClr val="595959"/>
                </a:solidFill>
              </a:rPr>
              <a:t>The stakeholders are an important part of an </a:t>
            </a:r>
            <a:r>
              <a:rPr lang="en-US" sz="1800" dirty="0" err="1">
                <a:solidFill>
                  <a:srgbClr val="595959"/>
                </a:solidFill>
              </a:rPr>
              <a:t>organisation</a:t>
            </a:r>
            <a:r>
              <a:rPr lang="en-US" sz="1800" dirty="0">
                <a:solidFill>
                  <a:srgbClr val="595959"/>
                </a:solidFill>
              </a:rPr>
              <a:t> which increases the </a:t>
            </a:r>
            <a:r>
              <a:rPr lang="en-US" sz="1800" dirty="0" err="1">
                <a:solidFill>
                  <a:srgbClr val="595959"/>
                </a:solidFill>
              </a:rPr>
              <a:t>organisation</a:t>
            </a:r>
            <a:r>
              <a:rPr lang="en-US" sz="1800" dirty="0">
                <a:solidFill>
                  <a:srgbClr val="595959"/>
                </a:solidFill>
              </a:rPr>
              <a:t> project scopes to meet objectives.</a:t>
            </a:r>
          </a:p>
          <a:p>
            <a:pPr marL="285750" indent="-228600">
              <a:buFont typeface="Arial" panose="020B0604020202020204" pitchFamily="34" charset="0"/>
              <a:buChar char="•"/>
            </a:pPr>
            <a:r>
              <a:rPr lang="en-US" sz="1800" dirty="0">
                <a:solidFill>
                  <a:srgbClr val="595959"/>
                </a:solidFill>
              </a:rPr>
              <a:t>Meeting the target market and their preference with the letters service in the spa salon progress the economic growth.</a:t>
            </a:r>
          </a:p>
          <a:p>
            <a:pPr marL="285750" indent="-228600">
              <a:buFont typeface="Arial" panose="020B0604020202020204" pitchFamily="34" charset="0"/>
              <a:buChar char="•"/>
            </a:pPr>
            <a:r>
              <a:rPr lang="en-US" sz="1800" dirty="0">
                <a:solidFill>
                  <a:srgbClr val="595959"/>
                </a:solidFill>
              </a:rPr>
              <a:t>In this way, employees can get benefits from the compensation area (Bertello </a:t>
            </a:r>
            <a:r>
              <a:rPr lang="en-US" sz="1800" i="1" dirty="0">
                <a:solidFill>
                  <a:srgbClr val="595959"/>
                </a:solidFill>
              </a:rPr>
              <a:t>et al., </a:t>
            </a:r>
            <a:r>
              <a:rPr lang="en-US" sz="1800" dirty="0">
                <a:solidFill>
                  <a:srgbClr val="595959"/>
                </a:solidFill>
              </a:rPr>
              <a:t>2022).</a:t>
            </a:r>
          </a:p>
          <a:p>
            <a:pPr marL="285750" indent="-228600">
              <a:buFont typeface="Arial" panose="020B0604020202020204" pitchFamily="34" charset="0"/>
              <a:buChar char="•"/>
            </a:pPr>
            <a:r>
              <a:rPr lang="en-US" sz="1800" dirty="0">
                <a:solidFill>
                  <a:srgbClr val="595959"/>
                </a:solidFill>
              </a:rPr>
              <a:t>Simultaneously it increases their job satisfaction and engagement with the </a:t>
            </a:r>
            <a:r>
              <a:rPr lang="en-US" sz="1800" dirty="0" err="1">
                <a:solidFill>
                  <a:srgbClr val="595959"/>
                </a:solidFill>
              </a:rPr>
              <a:t>organisation</a:t>
            </a:r>
            <a:r>
              <a:rPr lang="en-US" sz="1800" dirty="0">
                <a:solidFill>
                  <a:srgbClr val="595959"/>
                </a:solidFill>
              </a:rPr>
              <a:t> which significantly reduces their absenteeism.</a:t>
            </a:r>
          </a:p>
          <a:p>
            <a:pPr indent="-228600">
              <a:buFont typeface="Arial" panose="020B0604020202020204" pitchFamily="34" charset="0"/>
              <a:buChar char="•"/>
            </a:pPr>
            <a:endParaRPr lang="en-US" sz="1800" dirty="0">
              <a:solidFill>
                <a:srgbClr val="595959"/>
              </a:solidFill>
            </a:endParaRPr>
          </a:p>
        </p:txBody>
      </p:sp>
      <p:pic>
        <p:nvPicPr>
          <p:cNvPr id="5" name="Picture Placeholder 4">
            <a:extLst>
              <a:ext uri="{FF2B5EF4-FFF2-40B4-BE49-F238E27FC236}">
                <a16:creationId xmlns:a16="http://schemas.microsoft.com/office/drawing/2014/main" id="{070E1658-AB76-9575-B106-103A9ACF86ED}"/>
              </a:ext>
            </a:extLst>
          </p:cNvPr>
          <p:cNvPicPr>
            <a:picLocks noGrp="1" noChangeAspect="1"/>
          </p:cNvPicPr>
          <p:nvPr>
            <p:ph type="pic" idx="1"/>
          </p:nvPr>
        </p:nvPicPr>
        <p:blipFill>
          <a:blip r:embed="rId3"/>
          <a:srcRect l="24075" r="24075"/>
          <a:stretch/>
        </p:blipFill>
        <p:spPr>
          <a:xfrm>
            <a:off x="6781801" y="826588"/>
            <a:ext cx="4797056" cy="5250393"/>
          </a:xfrm>
          <a:prstGeom prst="rect">
            <a:avLst/>
          </a:prstGeom>
        </p:spPr>
      </p:pic>
    </p:spTree>
    <p:extLst>
      <p:ext uri="{BB962C8B-B14F-4D97-AF65-F5344CB8AC3E}">
        <p14:creationId xmlns:p14="http://schemas.microsoft.com/office/powerpoint/2010/main" val="657159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C43E29-22F4-1CBB-BCAA-95E6126500BE}"/>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b="1" kern="1200">
                <a:solidFill>
                  <a:schemeClr val="tx1"/>
                </a:solidFill>
                <a:latin typeface="+mj-lt"/>
                <a:ea typeface="+mj-ea"/>
                <a:cs typeface="+mj-cs"/>
              </a:rPr>
              <a:t>Project planning</a:t>
            </a:r>
            <a:endParaRPr lang="en-US" kern="1200">
              <a:solidFill>
                <a:schemeClr val="tx1"/>
              </a:solidFill>
              <a:latin typeface="+mj-lt"/>
              <a:ea typeface="+mj-ea"/>
              <a:cs typeface="+mj-cs"/>
            </a:endParaRPr>
          </a:p>
          <a:p>
            <a:endParaRPr lang="en-US" kern="1200">
              <a:solidFill>
                <a:schemeClr val="tx1"/>
              </a:solidFill>
              <a:latin typeface="+mj-lt"/>
              <a:ea typeface="+mj-ea"/>
              <a:cs typeface="+mj-cs"/>
            </a:endParaRPr>
          </a:p>
        </p:txBody>
      </p:sp>
      <p:sp>
        <p:nvSpPr>
          <p:cNvPr id="24" name="Content Placeholder 23">
            <a:extLst>
              <a:ext uri="{FF2B5EF4-FFF2-40B4-BE49-F238E27FC236}">
                <a16:creationId xmlns:a16="http://schemas.microsoft.com/office/drawing/2014/main" id="{3DFF07F4-65F8-EC1C-027C-0E6DCF8C200E}"/>
              </a:ext>
            </a:extLst>
          </p:cNvPr>
          <p:cNvSpPr>
            <a:spLocks noGrp="1"/>
          </p:cNvSpPr>
          <p:nvPr>
            <p:ph sz="half" idx="1"/>
          </p:nvPr>
        </p:nvSpPr>
        <p:spPr>
          <a:xfrm>
            <a:off x="6734" y="1470202"/>
            <a:ext cx="6063636" cy="5165885"/>
          </a:xfrm>
        </p:spPr>
        <p:txBody>
          <a:bodyPr vert="horz" lIns="91440" tIns="45720" rIns="91440" bIns="45720" rtlCol="0" anchor="t">
            <a:noAutofit/>
          </a:bodyPr>
          <a:lstStyle/>
          <a:p>
            <a:r>
              <a:rPr lang="en-US" sz="1800" b="1"/>
              <a:t>Resources:</a:t>
            </a:r>
            <a:endParaRPr lang="en-US" sz="1800"/>
          </a:p>
          <a:p>
            <a:r>
              <a:rPr lang="en-US" sz="1800"/>
              <a:t>•CSR management integrated the social and environmental concerns for the past alone business operation.</a:t>
            </a:r>
          </a:p>
          <a:p>
            <a:r>
              <a:rPr lang="en-US" sz="1800"/>
              <a:t>•It improves the business plan to effectively manage the resources and budget for a successful work schedule.</a:t>
            </a:r>
          </a:p>
          <a:p>
            <a:r>
              <a:rPr lang="en-US" sz="1800"/>
              <a:t>•Triple-Bottom-Line approach achieves a balance of economic, social and environmental imperatives.</a:t>
            </a:r>
          </a:p>
          <a:p>
            <a:r>
              <a:rPr lang="en-US" sz="1800" b="1"/>
              <a:t>Budget:</a:t>
            </a:r>
            <a:endParaRPr lang="en-US" sz="1800"/>
          </a:p>
          <a:p>
            <a:r>
              <a:rPr lang="en-US" sz="1800"/>
              <a:t>•Employee wages, innovative and advanced machines for spa treatment, utility bills, government tax, renovation expenses.</a:t>
            </a:r>
          </a:p>
          <a:p>
            <a:r>
              <a:rPr lang="en-US" sz="1800" b="1"/>
              <a:t>Communication:</a:t>
            </a:r>
            <a:endParaRPr lang="en-US" sz="1800"/>
          </a:p>
          <a:p>
            <a:r>
              <a:rPr lang="en-US" sz="1800"/>
              <a:t>•Strong HRM practices to improve business ethics and boost employee moral values.</a:t>
            </a:r>
          </a:p>
          <a:p>
            <a:r>
              <a:rPr lang="en-US" sz="1800"/>
              <a:t>•Employee training facilities help to increase their engagement to the business project (Chofreh </a:t>
            </a:r>
            <a:r>
              <a:rPr lang="en-US" sz="1800" i="1"/>
              <a:t>et al., </a:t>
            </a:r>
            <a:r>
              <a:rPr lang="en-US" sz="1800"/>
              <a:t>2020)</a:t>
            </a:r>
            <a:endParaRPr lang="en-US" sz="1800" dirty="0"/>
          </a:p>
        </p:txBody>
      </p:sp>
      <p:pic>
        <p:nvPicPr>
          <p:cNvPr id="5" name="Content Placeholder 4" descr="A pink and white table with numbers and text&#10;&#10;Description automatically generated">
            <a:extLst>
              <a:ext uri="{FF2B5EF4-FFF2-40B4-BE49-F238E27FC236}">
                <a16:creationId xmlns:a16="http://schemas.microsoft.com/office/drawing/2014/main" id="{ED536341-3DC2-2D2A-C968-9EE0C57E6982}"/>
              </a:ext>
            </a:extLst>
          </p:cNvPr>
          <p:cNvPicPr>
            <a:picLocks noGrp="1" noChangeAspect="1"/>
          </p:cNvPicPr>
          <p:nvPr>
            <p:ph sz="half" idx="2"/>
          </p:nvPr>
        </p:nvPicPr>
        <p:blipFill>
          <a:blip r:embed="rId3"/>
          <a:stretch>
            <a:fillRect/>
          </a:stretch>
        </p:blipFill>
        <p:spPr>
          <a:xfrm>
            <a:off x="6741994" y="609600"/>
            <a:ext cx="5443272" cy="6026487"/>
          </a:xfrm>
          <a:prstGeom prst="rect">
            <a:avLst/>
          </a:prstGeom>
        </p:spPr>
      </p:pic>
    </p:spTree>
    <p:extLst>
      <p:ext uri="{BB962C8B-B14F-4D97-AF65-F5344CB8AC3E}">
        <p14:creationId xmlns:p14="http://schemas.microsoft.com/office/powerpoint/2010/main" val="4013311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8D7C3-A556-4378-DF34-50D8624CD690}"/>
              </a:ext>
            </a:extLst>
          </p:cNvPr>
          <p:cNvSpPr>
            <a:spLocks noGrp="1"/>
          </p:cNvSpPr>
          <p:nvPr>
            <p:ph type="title"/>
          </p:nvPr>
        </p:nvSpPr>
        <p:spPr>
          <a:xfrm>
            <a:off x="-1" y="-277133"/>
            <a:ext cx="4079255" cy="3387497"/>
          </a:xfrm>
        </p:spPr>
        <p:txBody>
          <a:bodyPr vert="horz" lIns="91440" tIns="45720" rIns="91440" bIns="45720" rtlCol="0" anchor="b">
            <a:normAutofit/>
          </a:bodyPr>
          <a:lstStyle/>
          <a:p>
            <a:pPr algn="ctr"/>
            <a:br>
              <a:rPr lang="en-US" sz="4000" b="1" kern="1200" dirty="0">
                <a:solidFill>
                  <a:srgbClr val="FFFFFF"/>
                </a:solidFill>
                <a:latin typeface="+mj-lt"/>
                <a:ea typeface="+mj-ea"/>
                <a:cs typeface="+mj-cs"/>
              </a:rPr>
            </a:br>
            <a:br>
              <a:rPr lang="en-US" sz="4000" b="1" kern="1200" dirty="0">
                <a:solidFill>
                  <a:srgbClr val="FFFFFF"/>
                </a:solidFill>
                <a:latin typeface="+mj-lt"/>
                <a:ea typeface="+mj-ea"/>
                <a:cs typeface="+mj-cs"/>
              </a:rPr>
            </a:br>
            <a:br>
              <a:rPr lang="en-US" sz="4000" b="1" kern="1200" dirty="0">
                <a:solidFill>
                  <a:srgbClr val="FFFFFF"/>
                </a:solidFill>
                <a:latin typeface="+mj-lt"/>
                <a:ea typeface="+mj-ea"/>
                <a:cs typeface="+mj-cs"/>
              </a:rPr>
            </a:br>
            <a:r>
              <a:rPr lang="en-US" sz="4000" b="1" dirty="0">
                <a:solidFill>
                  <a:srgbClr val="FFFFFF"/>
                </a:solidFill>
              </a:rPr>
              <a:t>Project planning</a:t>
            </a:r>
            <a:endParaRPr lang="en-US" sz="4000" kern="1200" dirty="0">
              <a:solidFill>
                <a:srgbClr val="FFFFFF"/>
              </a:solidFill>
              <a:latin typeface="+mj-lt"/>
              <a:ea typeface="+mj-ea"/>
              <a:cs typeface="+mj-cs"/>
            </a:endParaRPr>
          </a:p>
          <a:p>
            <a:pPr algn="r"/>
            <a:br>
              <a:rPr lang="en-US" sz="4000" kern="1200" dirty="0">
                <a:solidFill>
                  <a:srgbClr val="FFFFFF"/>
                </a:solidFill>
                <a:latin typeface="+mj-lt"/>
                <a:ea typeface="+mj-ea"/>
                <a:cs typeface="+mj-cs"/>
              </a:rPr>
            </a:br>
            <a:endParaRPr lang="en-US" sz="4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1857DFBC-3963-95DC-A6B4-20710B00AF6A}"/>
              </a:ext>
            </a:extLst>
          </p:cNvPr>
          <p:cNvSpPr>
            <a:spLocks/>
          </p:cNvSpPr>
          <p:nvPr/>
        </p:nvSpPr>
        <p:spPr>
          <a:xfrm>
            <a:off x="4581727" y="10138"/>
            <a:ext cx="3025303" cy="698378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200" b="1" dirty="0"/>
              <a:t>Team Development:</a:t>
            </a:r>
            <a:endParaRPr lang="en-US" sz="1200" dirty="0"/>
          </a:p>
          <a:p>
            <a:pPr indent="-228600">
              <a:lnSpc>
                <a:spcPct val="90000"/>
              </a:lnSpc>
              <a:spcAft>
                <a:spcPts val="600"/>
              </a:spcAft>
              <a:buFont typeface="Arial" panose="020B0604020202020204" pitchFamily="34" charset="0"/>
              <a:buChar char="•"/>
            </a:pPr>
            <a:r>
              <a:rPr lang="en-US" sz="1200" dirty="0"/>
              <a:t>Strong CSR approaches take out preventive measurement to maintain the </a:t>
            </a:r>
            <a:r>
              <a:rPr lang="en-US" sz="1200" dirty="0" err="1"/>
              <a:t>organisation</a:t>
            </a:r>
            <a:r>
              <a:rPr lang="en-US" sz="1200" dirty="0"/>
              <a:t> sustainability against social performance.</a:t>
            </a:r>
          </a:p>
          <a:p>
            <a:pPr indent="-228600">
              <a:lnSpc>
                <a:spcPct val="90000"/>
              </a:lnSpc>
              <a:spcAft>
                <a:spcPts val="600"/>
              </a:spcAft>
              <a:buFont typeface="Arial" panose="020B0604020202020204" pitchFamily="34" charset="0"/>
              <a:buChar char="•"/>
            </a:pPr>
            <a:r>
              <a:rPr lang="en-US" sz="1200" dirty="0"/>
              <a:t>TBL approach is a useful framework to assist the employees to meet the corporate standard for increased performance rate in the market (</a:t>
            </a:r>
            <a:r>
              <a:rPr lang="en-US" sz="1200" dirty="0" err="1"/>
              <a:t>Lalmi</a:t>
            </a:r>
            <a:r>
              <a:rPr lang="en-US" sz="1200" dirty="0"/>
              <a:t> </a:t>
            </a:r>
            <a:r>
              <a:rPr lang="en-US" sz="1200" i="1" dirty="0"/>
              <a:t>et al., </a:t>
            </a:r>
            <a:r>
              <a:rPr lang="en-US" sz="1200" dirty="0"/>
              <a:t>2021).</a:t>
            </a:r>
          </a:p>
          <a:p>
            <a:pPr indent="-228600">
              <a:lnSpc>
                <a:spcPct val="90000"/>
              </a:lnSpc>
              <a:spcAft>
                <a:spcPts val="600"/>
              </a:spcAft>
              <a:buFont typeface="Arial" panose="020B0604020202020204" pitchFamily="34" charset="0"/>
              <a:buChar char="•"/>
            </a:pPr>
            <a:r>
              <a:rPr lang="en-US" sz="1200" dirty="0"/>
              <a:t>In this way, it significantly makes responsible sourcing and stakeholder engagement by maintaining good working conditions.</a:t>
            </a:r>
          </a:p>
          <a:p>
            <a:pPr indent="-228600">
              <a:lnSpc>
                <a:spcPct val="90000"/>
              </a:lnSpc>
              <a:spcAft>
                <a:spcPts val="600"/>
              </a:spcAft>
              <a:buFont typeface="Arial" panose="020B0604020202020204" pitchFamily="34" charset="0"/>
              <a:buChar char="•"/>
            </a:pPr>
            <a:r>
              <a:rPr lang="en-US" sz="1200" dirty="0"/>
              <a:t>It maintains employee and community relationships effectively by beholding privacy.</a:t>
            </a:r>
          </a:p>
          <a:p>
            <a:pPr indent="-228600">
              <a:lnSpc>
                <a:spcPct val="90000"/>
              </a:lnSpc>
              <a:spcAft>
                <a:spcPts val="600"/>
              </a:spcAft>
              <a:buFont typeface="Arial" panose="020B0604020202020204" pitchFamily="34" charset="0"/>
              <a:buChar char="•"/>
            </a:pPr>
            <a:r>
              <a:rPr lang="en-US" sz="1200" b="1" dirty="0"/>
              <a:t>Work schedule:</a:t>
            </a:r>
            <a:endParaRPr lang="en-US" sz="1200" dirty="0"/>
          </a:p>
          <a:p>
            <a:pPr indent="-228600">
              <a:lnSpc>
                <a:spcPct val="90000"/>
              </a:lnSpc>
              <a:spcAft>
                <a:spcPts val="600"/>
              </a:spcAft>
              <a:buFont typeface="Arial" panose="020B0604020202020204" pitchFamily="34" charset="0"/>
              <a:buChar char="•"/>
            </a:pPr>
            <a:r>
              <a:rPr lang="en-US" sz="1200" dirty="0"/>
              <a:t>The ethical standard improves productivity and the quality of employee performance.</a:t>
            </a:r>
          </a:p>
          <a:p>
            <a:pPr indent="-228600">
              <a:lnSpc>
                <a:spcPct val="90000"/>
              </a:lnSpc>
              <a:spcAft>
                <a:spcPts val="600"/>
              </a:spcAft>
              <a:buFont typeface="Arial" panose="020B0604020202020204" pitchFamily="34" charset="0"/>
              <a:buChar char="•"/>
            </a:pPr>
            <a:r>
              <a:rPr lang="en-US" sz="1200" dirty="0"/>
              <a:t>A clear work schedule increases the operational efficiency and saves the cost.</a:t>
            </a:r>
          </a:p>
          <a:p>
            <a:pPr indent="-228600">
              <a:lnSpc>
                <a:spcPct val="90000"/>
              </a:lnSpc>
              <a:spcAft>
                <a:spcPts val="600"/>
              </a:spcAft>
              <a:buFont typeface="Arial" panose="020B0604020202020204" pitchFamily="34" charset="0"/>
              <a:buChar char="•"/>
            </a:pPr>
            <a:r>
              <a:rPr lang="en-US" sz="1200" dirty="0"/>
              <a:t>In this way, it enhances the sales and profit and gives a competitive advantage to improve the brand image and customer loyalty for better decisions.</a:t>
            </a:r>
          </a:p>
          <a:p>
            <a:pPr indent="-228600">
              <a:lnSpc>
                <a:spcPct val="90000"/>
              </a:lnSpc>
              <a:spcAft>
                <a:spcPts val="600"/>
              </a:spcAft>
              <a:buFont typeface="Arial" panose="020B0604020202020204" pitchFamily="34" charset="0"/>
              <a:buChar char="•"/>
            </a:pPr>
            <a:r>
              <a:rPr lang="en-US" sz="1200" dirty="0"/>
              <a:t>Simultaneously, appropriate working schedules decrease the inner country at the team which make enhanced collaborative discussions to achieve shared goals.</a:t>
            </a:r>
          </a:p>
          <a:p>
            <a:pPr indent="-228600">
              <a:lnSpc>
                <a:spcPct val="90000"/>
              </a:lnSpc>
              <a:spcAft>
                <a:spcPts val="600"/>
              </a:spcAft>
              <a:buFont typeface="Arial" panose="020B0604020202020204" pitchFamily="34" charset="0"/>
              <a:buChar char="•"/>
            </a:pPr>
            <a:endParaRPr lang="en-US" sz="1100" dirty="0"/>
          </a:p>
        </p:txBody>
      </p:sp>
      <p:pic>
        <p:nvPicPr>
          <p:cNvPr id="5" name="Picture 4" descr="A screenshot of a social media survey&#10;&#10;Description automatically generated">
            <a:extLst>
              <a:ext uri="{FF2B5EF4-FFF2-40B4-BE49-F238E27FC236}">
                <a16:creationId xmlns:a16="http://schemas.microsoft.com/office/drawing/2014/main" id="{A59B5D3E-F932-BDA5-AFC2-64D35453FDB0}"/>
              </a:ext>
            </a:extLst>
          </p:cNvPr>
          <p:cNvPicPr>
            <a:picLocks noChangeAspect="1"/>
          </p:cNvPicPr>
          <p:nvPr/>
        </p:nvPicPr>
        <p:blipFill>
          <a:blip r:embed="rId3"/>
          <a:stretch>
            <a:fillRect/>
          </a:stretch>
        </p:blipFill>
        <p:spPr>
          <a:xfrm>
            <a:off x="8109502" y="680795"/>
            <a:ext cx="3615776" cy="5508289"/>
          </a:xfrm>
          <a:prstGeom prst="rect">
            <a:avLst/>
          </a:prstGeom>
        </p:spPr>
      </p:pic>
      <p:sp>
        <p:nvSpPr>
          <p:cNvPr id="4" name="Content Placeholder 3">
            <a:extLst>
              <a:ext uri="{FF2B5EF4-FFF2-40B4-BE49-F238E27FC236}">
                <a16:creationId xmlns:a16="http://schemas.microsoft.com/office/drawing/2014/main" id="{52F071D3-0FBB-4CB8-93AE-B41002239569}"/>
              </a:ext>
            </a:extLst>
          </p:cNvPr>
          <p:cNvSpPr>
            <a:spLocks/>
          </p:cNvSpPr>
          <p:nvPr/>
        </p:nvSpPr>
        <p:spPr>
          <a:xfrm>
            <a:off x="8065054" y="1639987"/>
            <a:ext cx="3300936" cy="981107"/>
          </a:xfrm>
          <a:prstGeom prst="rect">
            <a:avLst/>
          </a:prstGeom>
        </p:spPr>
        <p:txBody>
          <a:bodyPr vert="horz" lIns="91440" tIns="45720" rIns="91440" bIns="45720" rtlCol="0" anchor="t">
            <a:normAutofit/>
          </a:bodyPr>
          <a:lstStyle/>
          <a:p>
            <a:pPr algn="just" defTabSz="566928">
              <a:spcAft>
                <a:spcPts val="600"/>
              </a:spcAft>
            </a:pPr>
            <a:endParaRPr lang="en-GB" sz="930" kern="1200">
              <a:solidFill>
                <a:srgbClr val="000000"/>
              </a:solidFill>
              <a:latin typeface="Times New Roman"/>
              <a:ea typeface="+mn-ea"/>
              <a:cs typeface="Times New Roman"/>
            </a:endParaRPr>
          </a:p>
          <a:p>
            <a:pPr algn="just" defTabSz="566928">
              <a:spcAft>
                <a:spcPts val="600"/>
              </a:spcAft>
            </a:pPr>
            <a:endParaRPr lang="en-GB" sz="868" b="1" kern="1200">
              <a:solidFill>
                <a:srgbClr val="000000"/>
              </a:solidFill>
              <a:latin typeface="Times New Roman"/>
              <a:ea typeface="+mn-ea"/>
              <a:cs typeface="Times New Roman"/>
            </a:endParaRPr>
          </a:p>
          <a:p>
            <a:pPr defTabSz="566928">
              <a:spcAft>
                <a:spcPts val="600"/>
              </a:spcAft>
            </a:pPr>
            <a:br>
              <a:rPr lang="en-US" sz="1116" kern="1200">
                <a:solidFill>
                  <a:schemeClr val="tx1"/>
                </a:solidFill>
                <a:latin typeface="+mn-lt"/>
                <a:ea typeface="+mn-ea"/>
                <a:cs typeface="+mn-cs"/>
              </a:rPr>
            </a:br>
            <a:endParaRPr lang="en-US"/>
          </a:p>
        </p:txBody>
      </p:sp>
      <p:pic>
        <p:nvPicPr>
          <p:cNvPr id="7" name="Picture 6" descr="A group of black stones and candles&#10;&#10;Description automatically generated">
            <a:extLst>
              <a:ext uri="{FF2B5EF4-FFF2-40B4-BE49-F238E27FC236}">
                <a16:creationId xmlns:a16="http://schemas.microsoft.com/office/drawing/2014/main" id="{59C161A0-A2A5-4115-2A31-C21F6A6F8EA0}"/>
              </a:ext>
            </a:extLst>
          </p:cNvPr>
          <p:cNvPicPr>
            <a:picLocks noChangeAspect="1"/>
          </p:cNvPicPr>
          <p:nvPr/>
        </p:nvPicPr>
        <p:blipFill>
          <a:blip r:embed="rId4">
            <a:extLst>
              <a:ext uri="{BEBA8EAE-BF5A-486C-A8C5-ECC9F3942E4B}">
                <a14:imgProps xmlns:a14="http://schemas.microsoft.com/office/drawing/2010/main">
                  <a14:imgLayer r:embed="rId5">
                    <a14:imgEffect>
                      <a14:artisticMarker/>
                    </a14:imgEffect>
                  </a14:imgLayer>
                </a14:imgProps>
              </a:ext>
              <a:ext uri="{28A0092B-C50C-407E-A947-70E740481C1C}">
                <a14:useLocalDpi xmlns:a14="http://schemas.microsoft.com/office/drawing/2010/main" val="0"/>
              </a:ext>
            </a:extLst>
          </a:blip>
          <a:stretch>
            <a:fillRect/>
          </a:stretch>
        </p:blipFill>
        <p:spPr>
          <a:xfrm>
            <a:off x="-195" y="2125362"/>
            <a:ext cx="4038021" cy="4722500"/>
          </a:xfrm>
          <a:prstGeom prst="rect">
            <a:avLst/>
          </a:prstGeom>
          <a:ln>
            <a:noFill/>
          </a:ln>
          <a:effectLst>
            <a:softEdge rad="112500"/>
          </a:effectLst>
        </p:spPr>
      </p:pic>
    </p:spTree>
    <p:extLst>
      <p:ext uri="{BB962C8B-B14F-4D97-AF65-F5344CB8AC3E}">
        <p14:creationId xmlns:p14="http://schemas.microsoft.com/office/powerpoint/2010/main" val="240876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8FD1E94-B12F-434F-8027-5DBEAC55A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71456A-513F-D6EB-3899-9B91631CB98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Project execution</a:t>
            </a:r>
            <a:endParaRPr lang="en-US" kern="1200">
              <a:solidFill>
                <a:schemeClr val="tx1"/>
              </a:solidFill>
              <a:latin typeface="+mj-lt"/>
              <a:ea typeface="+mj-ea"/>
              <a:cs typeface="+mj-cs"/>
            </a:endParaRPr>
          </a:p>
          <a:p>
            <a:endParaRPr lang="en-US"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CB3C5875-8A9B-3EE0-4938-CE1F7B9DC534}"/>
              </a:ext>
            </a:extLst>
          </p:cNvPr>
          <p:cNvSpPr>
            <a:spLocks/>
          </p:cNvSpPr>
          <p:nvPr/>
        </p:nvSpPr>
        <p:spPr>
          <a:xfrm>
            <a:off x="450189" y="1309816"/>
            <a:ext cx="4542026" cy="5548184"/>
          </a:xfrm>
          <a:prstGeom prst="rect">
            <a:avLst/>
          </a:prstGeom>
        </p:spPr>
        <p:txBody>
          <a:bodyPr vert="horz" lIns="91440" tIns="45720" rIns="91440" bIns="45720" rtlCol="0" anchor="t">
            <a:normAutofit/>
          </a:bodyPr>
          <a:lstStyle/>
          <a:p>
            <a:pPr defTabSz="786384">
              <a:spcAft>
                <a:spcPts val="600"/>
              </a:spcAft>
            </a:pPr>
            <a:r>
              <a:rPr lang="en-GB" sz="1600" b="1" kern="1200" dirty="0">
                <a:solidFill>
                  <a:srgbClr val="000000"/>
                </a:solidFill>
                <a:latin typeface="Times New Roman"/>
                <a:ea typeface="+mn-ea"/>
                <a:cs typeface="Times New Roman"/>
              </a:rPr>
              <a:t>Risk management:</a:t>
            </a:r>
            <a:endParaRPr lang="en-GB" sz="1600" kern="1200" dirty="0">
              <a:solidFill>
                <a:schemeClr val="tx1"/>
              </a:solidFill>
              <a:latin typeface="+mn-lt"/>
            </a:endParaRPr>
          </a:p>
          <a:p>
            <a:pPr algn="just" defTabSz="786384">
              <a:spcAft>
                <a:spcPts val="600"/>
              </a:spcAft>
            </a:pPr>
            <a:r>
              <a:rPr lang="en-GB" sz="1600" kern="1200" dirty="0">
                <a:solidFill>
                  <a:srgbClr val="000000"/>
                </a:solidFill>
                <a:latin typeface="Times New Roman"/>
                <a:ea typeface="+mn-ea"/>
                <a:cs typeface="Times New Roman"/>
              </a:rPr>
              <a:t>Identify risk and hazard at the workplace that can affect employees and consumers.</a:t>
            </a:r>
            <a:endParaRPr lang="en-GB" sz="1600" kern="1200" dirty="0">
              <a:solidFill>
                <a:schemeClr val="tx1"/>
              </a:solidFill>
              <a:latin typeface="+mn-lt"/>
            </a:endParaRPr>
          </a:p>
          <a:p>
            <a:pPr algn="just" defTabSz="786384">
              <a:spcAft>
                <a:spcPts val="600"/>
              </a:spcAft>
            </a:pPr>
            <a:r>
              <a:rPr lang="en-GB" sz="1600" kern="1200" dirty="0">
                <a:solidFill>
                  <a:srgbClr val="000000"/>
                </a:solidFill>
                <a:latin typeface="Times New Roman"/>
                <a:ea typeface="+mn-ea"/>
                <a:cs typeface="Times New Roman"/>
              </a:rPr>
              <a:t>Assess the risk to maintain the data sheets while using advanced machines for beauty treatments.</a:t>
            </a:r>
            <a:endParaRPr lang="en-GB" sz="1600" kern="1200" dirty="0">
              <a:solidFill>
                <a:schemeClr val="tx1"/>
              </a:solidFill>
              <a:latin typeface="+mn-lt"/>
            </a:endParaRPr>
          </a:p>
          <a:p>
            <a:pPr algn="just" defTabSz="786384">
              <a:spcAft>
                <a:spcPts val="600"/>
              </a:spcAft>
            </a:pPr>
            <a:r>
              <a:rPr lang="en-GB" sz="1600" kern="1200" dirty="0">
                <a:solidFill>
                  <a:srgbClr val="000000"/>
                </a:solidFill>
                <a:latin typeface="Times New Roman"/>
                <a:ea typeface="+mn-ea"/>
                <a:cs typeface="Times New Roman"/>
              </a:rPr>
              <a:t>Embrace a good environment regarding the electric point ventilation and lightning essential for SPA salon.</a:t>
            </a:r>
            <a:endParaRPr lang="en-GB" sz="1600" kern="1200" dirty="0">
              <a:solidFill>
                <a:schemeClr val="tx1"/>
              </a:solidFill>
              <a:latin typeface="+mn-lt"/>
            </a:endParaRPr>
          </a:p>
          <a:p>
            <a:pPr algn="just" defTabSz="786384">
              <a:spcAft>
                <a:spcPts val="600"/>
              </a:spcAft>
            </a:pPr>
            <a:r>
              <a:rPr lang="en-GB" sz="1600" kern="1200" dirty="0">
                <a:solidFill>
                  <a:srgbClr val="000000"/>
                </a:solidFill>
                <a:latin typeface="Times New Roman"/>
                <a:ea typeface="+mn-ea"/>
                <a:cs typeface="Times New Roman"/>
              </a:rPr>
              <a:t>Promoting hand hygiene is essential to maintain sanitization while giving the service.</a:t>
            </a:r>
            <a:endParaRPr lang="en-GB" sz="1600" kern="1200" dirty="0">
              <a:solidFill>
                <a:schemeClr val="tx1"/>
              </a:solidFill>
              <a:latin typeface="+mn-lt"/>
            </a:endParaRPr>
          </a:p>
          <a:p>
            <a:pPr algn="just" defTabSz="786384">
              <a:spcAft>
                <a:spcPts val="600"/>
              </a:spcAft>
            </a:pPr>
            <a:r>
              <a:rPr lang="en-GB" sz="1600" b="1" kern="1200" dirty="0">
                <a:latin typeface="Times New Roman"/>
                <a:ea typeface="+mn-ea"/>
                <a:cs typeface="Times New Roman"/>
              </a:rPr>
              <a:t>Meetings:</a:t>
            </a:r>
            <a:endParaRPr lang="en-GB" sz="1600" kern="1200" dirty="0">
              <a:latin typeface="Times New Roman"/>
              <a:cs typeface="Times New Roman"/>
            </a:endParaRPr>
          </a:p>
          <a:p>
            <a:pPr algn="just" defTabSz="786384">
              <a:spcAft>
                <a:spcPts val="600"/>
              </a:spcAft>
            </a:pPr>
            <a:r>
              <a:rPr lang="en-GB" sz="1600" kern="1200" dirty="0">
                <a:latin typeface="Times New Roman"/>
                <a:ea typeface="+mn-ea"/>
                <a:cs typeface="Times New Roman"/>
              </a:rPr>
              <a:t>Employee meetings are necessary to improve business flexibility and agility.</a:t>
            </a:r>
            <a:endParaRPr lang="en-GB" sz="1600" kern="1200" dirty="0">
              <a:latin typeface="Times New Roman"/>
              <a:cs typeface="Times New Roman"/>
            </a:endParaRPr>
          </a:p>
          <a:p>
            <a:pPr algn="just" defTabSz="786384">
              <a:spcAft>
                <a:spcPts val="600"/>
              </a:spcAft>
            </a:pPr>
            <a:r>
              <a:rPr lang="en-GB" sz="1600" kern="1200" dirty="0">
                <a:solidFill>
                  <a:schemeClr val="tx1"/>
                </a:solidFill>
                <a:latin typeface="Times New Roman"/>
                <a:ea typeface="+mn-ea"/>
                <a:cs typeface="Times New Roman"/>
              </a:rPr>
              <a:t>It develops the employees skills and knowledge to maintain the regulatory concern and mitigate the customer retention issue to improve competitive advantage.</a:t>
            </a:r>
            <a:endParaRPr lang="en-GB" sz="1600" kern="1200" dirty="0">
              <a:solidFill>
                <a:schemeClr val="tx1"/>
              </a:solidFill>
              <a:latin typeface="+mn-lt"/>
              <a:ea typeface="+mn-ea"/>
              <a:cs typeface="+mn-cs"/>
            </a:endParaRPr>
          </a:p>
          <a:p>
            <a:pPr>
              <a:spcAft>
                <a:spcPts val="600"/>
              </a:spcAft>
            </a:pPr>
            <a:endParaRPr lang="en-GB" dirty="0"/>
          </a:p>
        </p:txBody>
      </p:sp>
      <p:sp>
        <p:nvSpPr>
          <p:cNvPr id="4" name="Content Placeholder 3">
            <a:extLst>
              <a:ext uri="{FF2B5EF4-FFF2-40B4-BE49-F238E27FC236}">
                <a16:creationId xmlns:a16="http://schemas.microsoft.com/office/drawing/2014/main" id="{A3FF4DCB-4B9F-AADD-18CC-18B3EC6298F0}"/>
              </a:ext>
            </a:extLst>
          </p:cNvPr>
          <p:cNvSpPr>
            <a:spLocks/>
          </p:cNvSpPr>
          <p:nvPr/>
        </p:nvSpPr>
        <p:spPr>
          <a:xfrm>
            <a:off x="6124747" y="2011729"/>
            <a:ext cx="4542026" cy="4160837"/>
          </a:xfrm>
          <a:prstGeom prst="rect">
            <a:avLst/>
          </a:prstGeom>
        </p:spPr>
        <p:txBody>
          <a:bodyPr vert="horz" lIns="91440" tIns="45720" rIns="91440" bIns="45720" rtlCol="0" anchor="t">
            <a:normAutofit/>
          </a:bodyPr>
          <a:lstStyle/>
          <a:p>
            <a:pPr algn="just" defTabSz="786384">
              <a:spcAft>
                <a:spcPts val="600"/>
              </a:spcAft>
            </a:pPr>
            <a:endParaRPr lang="en-GB" sz="1204" b="1" kern="1200">
              <a:solidFill>
                <a:schemeClr val="tx1"/>
              </a:solidFill>
              <a:latin typeface="Times New Roman"/>
              <a:ea typeface="+mn-ea"/>
              <a:cs typeface="Times New Roman"/>
            </a:endParaRPr>
          </a:p>
          <a:p>
            <a:pPr>
              <a:spcAft>
                <a:spcPts val="600"/>
              </a:spcAft>
            </a:pPr>
            <a:endParaRPr lang="en-GB"/>
          </a:p>
        </p:txBody>
      </p:sp>
      <p:pic>
        <p:nvPicPr>
          <p:cNvPr id="5" name="Picture 4" descr="A pie chart with text&#10;&#10;Description automatically generated">
            <a:extLst>
              <a:ext uri="{FF2B5EF4-FFF2-40B4-BE49-F238E27FC236}">
                <a16:creationId xmlns:a16="http://schemas.microsoft.com/office/drawing/2014/main" id="{D0FDF51E-1FED-4D52-2E5C-191C857B84A4}"/>
              </a:ext>
            </a:extLst>
          </p:cNvPr>
          <p:cNvPicPr>
            <a:picLocks noChangeAspect="1"/>
          </p:cNvPicPr>
          <p:nvPr/>
        </p:nvPicPr>
        <p:blipFill>
          <a:blip r:embed="rId3"/>
          <a:stretch>
            <a:fillRect/>
          </a:stretch>
        </p:blipFill>
        <p:spPr>
          <a:xfrm>
            <a:off x="5380226" y="1082967"/>
            <a:ext cx="6808726" cy="4997707"/>
          </a:xfrm>
          <a:prstGeom prst="rect">
            <a:avLst/>
          </a:prstGeom>
        </p:spPr>
      </p:pic>
    </p:spTree>
    <p:extLst>
      <p:ext uri="{BB962C8B-B14F-4D97-AF65-F5344CB8AC3E}">
        <p14:creationId xmlns:p14="http://schemas.microsoft.com/office/powerpoint/2010/main" val="303086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85939A-03E1-B06D-82A7-D54103EA9B46}"/>
              </a:ext>
            </a:extLst>
          </p:cNvPr>
          <p:cNvPicPr>
            <a:picLocks noChangeAspect="1"/>
          </p:cNvPicPr>
          <p:nvPr/>
        </p:nvPicPr>
        <p:blipFill rotWithShape="1">
          <a:blip r:embed="rId3"/>
          <a:srcRect l="9044" r="14113"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D28D28-EF5F-0A5A-2E17-AC18220DE1CD}"/>
              </a:ext>
            </a:extLst>
          </p:cNvPr>
          <p:cNvSpPr>
            <a:spLocks noGrp="1"/>
          </p:cNvSpPr>
          <p:nvPr>
            <p:ph idx="1"/>
          </p:nvPr>
        </p:nvSpPr>
        <p:spPr>
          <a:xfrm>
            <a:off x="7531610" y="383059"/>
            <a:ext cx="3822189" cy="5793904"/>
          </a:xfrm>
        </p:spPr>
        <p:txBody>
          <a:bodyPr vert="horz" lIns="91440" tIns="45720" rIns="91440" bIns="45720" rtlCol="0">
            <a:normAutofit/>
          </a:bodyPr>
          <a:lstStyle/>
          <a:p>
            <a:pPr marL="0" indent="0">
              <a:buNone/>
            </a:pPr>
            <a:r>
              <a:rPr lang="en-GB" sz="2400" b="1" dirty="0">
                <a:latin typeface="Times New Roman"/>
                <a:cs typeface="Times New Roman"/>
              </a:rPr>
              <a:t>Stakeholder’s engagement:</a:t>
            </a:r>
          </a:p>
          <a:p>
            <a:pPr marL="0" indent="0">
              <a:buNone/>
            </a:pPr>
            <a:endParaRPr lang="en-GB" sz="2400" dirty="0"/>
          </a:p>
          <a:p>
            <a:r>
              <a:rPr lang="en-GB" sz="2400" dirty="0">
                <a:latin typeface="Times New Roman"/>
                <a:cs typeface="Times New Roman"/>
              </a:rPr>
              <a:t>Stakeholder engagement is a strategic aspect to improve planning, analysing, implementing action that can influence the stakeholders (El Khatib </a:t>
            </a:r>
            <a:r>
              <a:rPr lang="en-GB" sz="2400" i="1" dirty="0">
                <a:latin typeface="Times New Roman"/>
                <a:cs typeface="Times New Roman"/>
              </a:rPr>
              <a:t>et al., </a:t>
            </a:r>
            <a:r>
              <a:rPr lang="en-GB" sz="2400" dirty="0">
                <a:latin typeface="Times New Roman"/>
                <a:cs typeface="Times New Roman"/>
              </a:rPr>
              <a:t>2022).</a:t>
            </a:r>
            <a:endParaRPr lang="en-GB" sz="2400" dirty="0"/>
          </a:p>
          <a:p>
            <a:r>
              <a:rPr lang="en-GB" sz="2400" dirty="0">
                <a:latin typeface="Times New Roman"/>
                <a:cs typeface="Times New Roman"/>
              </a:rPr>
              <a:t>Identify the potential stakeholders and involve them in the project and business decisions to make transparency and accountability.</a:t>
            </a:r>
            <a:endParaRPr lang="en-GB" sz="2400" dirty="0"/>
          </a:p>
          <a:p>
            <a:endParaRPr lang="en-GB" sz="2000" dirty="0"/>
          </a:p>
        </p:txBody>
      </p:sp>
    </p:spTree>
    <p:extLst>
      <p:ext uri="{BB962C8B-B14F-4D97-AF65-F5344CB8AC3E}">
        <p14:creationId xmlns:p14="http://schemas.microsoft.com/office/powerpoint/2010/main" val="2903035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ssage table on a beach&#10;&#10;Description automatically generated">
            <a:extLst>
              <a:ext uri="{FF2B5EF4-FFF2-40B4-BE49-F238E27FC236}">
                <a16:creationId xmlns:a16="http://schemas.microsoft.com/office/drawing/2014/main" id="{F1A436D4-8144-FD59-88E3-4326583CD14E}"/>
              </a:ext>
            </a:extLst>
          </p:cNvPr>
          <p:cNvPicPr>
            <a:picLocks noChangeAspect="1"/>
          </p:cNvPicPr>
          <p:nvPr/>
        </p:nvPicPr>
        <p:blipFill rotWithShape="1">
          <a:blip r:embed="rId3"/>
          <a:srcRect l="9449" r="665"/>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C1EF61-FE1E-AC3F-8312-390C07D8562B}"/>
              </a:ext>
            </a:extLst>
          </p:cNvPr>
          <p:cNvSpPr>
            <a:spLocks noGrp="1"/>
          </p:cNvSpPr>
          <p:nvPr>
            <p:ph type="title"/>
          </p:nvPr>
        </p:nvSpPr>
        <p:spPr>
          <a:xfrm>
            <a:off x="7914670" y="0"/>
            <a:ext cx="3822189" cy="1899912"/>
          </a:xfrm>
        </p:spPr>
        <p:txBody>
          <a:bodyPr>
            <a:normAutofit/>
          </a:bodyPr>
          <a:lstStyle/>
          <a:p>
            <a:br>
              <a:rPr lang="en-GB" sz="1600" b="1" dirty="0">
                <a:latin typeface="Times New Roman"/>
                <a:cs typeface="Times New Roman"/>
              </a:rPr>
            </a:br>
            <a:br>
              <a:rPr lang="en-GB" sz="1600" b="1" dirty="0">
                <a:latin typeface="Times New Roman"/>
                <a:cs typeface="Times New Roman"/>
              </a:rPr>
            </a:br>
            <a:br>
              <a:rPr lang="en-GB" sz="1600" b="1" dirty="0">
                <a:latin typeface="Times New Roman"/>
                <a:cs typeface="Times New Roman"/>
              </a:rPr>
            </a:br>
            <a:r>
              <a:rPr lang="en-GB" sz="2800" b="1" dirty="0">
                <a:latin typeface="Times New Roman"/>
                <a:cs typeface="Times New Roman"/>
              </a:rPr>
              <a:t>Project closure</a:t>
            </a:r>
            <a:endParaRPr lang="en-US" sz="2800" dirty="0"/>
          </a:p>
          <a:p>
            <a:endParaRPr lang="en-GB" sz="1600" b="1" dirty="0">
              <a:latin typeface="Times New Roman"/>
              <a:cs typeface="Times New Roman"/>
            </a:endParaRPr>
          </a:p>
          <a:p>
            <a:br>
              <a:rPr lang="en-US" sz="1600" dirty="0"/>
            </a:br>
            <a:endParaRPr lang="en-US" sz="1600" dirty="0"/>
          </a:p>
        </p:txBody>
      </p:sp>
      <p:sp>
        <p:nvSpPr>
          <p:cNvPr id="3" name="Content Placeholder 2">
            <a:extLst>
              <a:ext uri="{FF2B5EF4-FFF2-40B4-BE49-F238E27FC236}">
                <a16:creationId xmlns:a16="http://schemas.microsoft.com/office/drawing/2014/main" id="{E9790632-F38C-89FF-6453-C2DCCDB633AA}"/>
              </a:ext>
            </a:extLst>
          </p:cNvPr>
          <p:cNvSpPr>
            <a:spLocks noGrp="1"/>
          </p:cNvSpPr>
          <p:nvPr>
            <p:ph idx="1"/>
          </p:nvPr>
        </p:nvSpPr>
        <p:spPr>
          <a:xfrm>
            <a:off x="7531610" y="1569308"/>
            <a:ext cx="3822189" cy="5288682"/>
          </a:xfrm>
        </p:spPr>
        <p:txBody>
          <a:bodyPr vert="horz" lIns="91440" tIns="45720" rIns="91440" bIns="45720" rtlCol="0">
            <a:normAutofit/>
          </a:bodyPr>
          <a:lstStyle/>
          <a:p>
            <a:pPr marL="0" indent="0">
              <a:buNone/>
            </a:pPr>
            <a:r>
              <a:rPr lang="en-GB" sz="1800" b="1" dirty="0">
                <a:latin typeface="Times New Roman"/>
                <a:cs typeface="Times New Roman"/>
              </a:rPr>
              <a:t>Preview:</a:t>
            </a:r>
            <a:endParaRPr lang="en-GB" sz="1800" dirty="0">
              <a:latin typeface="Times New Roman"/>
              <a:cs typeface="Times New Roman"/>
            </a:endParaRPr>
          </a:p>
          <a:p>
            <a:r>
              <a:rPr lang="en-GB" sz="1800" dirty="0">
                <a:latin typeface="Times New Roman"/>
                <a:cs typeface="Times New Roman"/>
              </a:rPr>
              <a:t>Overviewing the entire project helps to identify the small errors and analyse it with detailed attention.</a:t>
            </a:r>
            <a:endParaRPr lang="en-GB" sz="1800" dirty="0"/>
          </a:p>
          <a:p>
            <a:r>
              <a:rPr lang="en-GB" sz="1800" dirty="0">
                <a:latin typeface="Times New Roman"/>
                <a:cs typeface="Times New Roman"/>
              </a:rPr>
              <a:t>In this way, it makes a strong project representation which can increase employee motivation to reduce their casual behaviour during the lunch break.</a:t>
            </a:r>
            <a:endParaRPr lang="en-GB" sz="1800" dirty="0"/>
          </a:p>
          <a:p>
            <a:r>
              <a:rPr lang="en-GB" sz="1800" dirty="0">
                <a:latin typeface="Times New Roman"/>
                <a:cs typeface="Times New Roman"/>
              </a:rPr>
              <a:t>It is also vital to handover the project planning documents to the executive manager to the executive finally.</a:t>
            </a:r>
            <a:endParaRPr lang="en-GB" sz="1800" dirty="0"/>
          </a:p>
          <a:p>
            <a:r>
              <a:rPr lang="en-GB" sz="1800" dirty="0">
                <a:latin typeface="Times New Roman"/>
                <a:cs typeface="Times New Roman"/>
              </a:rPr>
              <a:t>SPA Business’s project initiation, planning and execution is important to meet employee's productivity and align with the CSR strategies.</a:t>
            </a:r>
            <a:endParaRPr lang="en-GB" sz="1800" dirty="0"/>
          </a:p>
          <a:p>
            <a:endParaRPr lang="en-GB" sz="1400" dirty="0"/>
          </a:p>
        </p:txBody>
      </p:sp>
    </p:spTree>
    <p:extLst>
      <p:ext uri="{BB962C8B-B14F-4D97-AF65-F5344CB8AC3E}">
        <p14:creationId xmlns:p14="http://schemas.microsoft.com/office/powerpoint/2010/main" val="1304014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6826F1F-A7D3-362B-A339-7A9872A73D8E}"/>
              </a:ext>
            </a:extLst>
          </p:cNvPr>
          <p:cNvPicPr>
            <a:picLocks noChangeAspect="1"/>
          </p:cNvPicPr>
          <p:nvPr/>
        </p:nvPicPr>
        <p:blipFill rotWithShape="1">
          <a:blip r:embed="rId3"/>
          <a:srcRect l="11171" r="-1"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5ABFA2-CEF4-66D9-C45A-074FA85F1677}"/>
              </a:ext>
            </a:extLst>
          </p:cNvPr>
          <p:cNvSpPr>
            <a:spLocks noGrp="1"/>
          </p:cNvSpPr>
          <p:nvPr>
            <p:ph type="title"/>
          </p:nvPr>
        </p:nvSpPr>
        <p:spPr>
          <a:xfrm>
            <a:off x="0" y="-415672"/>
            <a:ext cx="4450324" cy="1899912"/>
          </a:xfrm>
        </p:spPr>
        <p:txBody>
          <a:bodyPr>
            <a:normAutofit/>
          </a:bodyPr>
          <a:lstStyle/>
          <a:p>
            <a:r>
              <a:rPr lang="en-US" sz="4000" dirty="0"/>
              <a:t>Project closure</a:t>
            </a:r>
          </a:p>
        </p:txBody>
      </p:sp>
      <p:sp>
        <p:nvSpPr>
          <p:cNvPr id="3" name="Content Placeholder 2">
            <a:extLst>
              <a:ext uri="{FF2B5EF4-FFF2-40B4-BE49-F238E27FC236}">
                <a16:creationId xmlns:a16="http://schemas.microsoft.com/office/drawing/2014/main" id="{4F4C7B38-764A-4EE1-7B53-577EAA212E57}"/>
              </a:ext>
            </a:extLst>
          </p:cNvPr>
          <p:cNvSpPr>
            <a:spLocks noGrp="1"/>
          </p:cNvSpPr>
          <p:nvPr>
            <p:ph idx="1"/>
          </p:nvPr>
        </p:nvSpPr>
        <p:spPr>
          <a:xfrm>
            <a:off x="174654" y="1899912"/>
            <a:ext cx="3822189" cy="5138995"/>
          </a:xfrm>
        </p:spPr>
        <p:txBody>
          <a:bodyPr vert="horz" lIns="91440" tIns="45720" rIns="91440" bIns="45720" rtlCol="0" anchor="t">
            <a:normAutofit/>
          </a:bodyPr>
          <a:lstStyle/>
          <a:p>
            <a:pPr marL="0" indent="0">
              <a:buNone/>
            </a:pPr>
            <a:r>
              <a:rPr lang="en-GB" sz="2400" b="1" dirty="0">
                <a:latin typeface="Times New Roman"/>
                <a:cs typeface="Times New Roman"/>
              </a:rPr>
              <a:t>Celebration:</a:t>
            </a:r>
            <a:endParaRPr lang="en-GB" sz="2400" dirty="0"/>
          </a:p>
          <a:p>
            <a:r>
              <a:rPr lang="en-GB" sz="2400" dirty="0">
                <a:latin typeface="Times New Roman"/>
                <a:cs typeface="Times New Roman"/>
              </a:rPr>
              <a:t>Celebrating the project success is also important to represent the entire life cycle of the project.</a:t>
            </a:r>
            <a:endParaRPr lang="en-GB" sz="2400" dirty="0"/>
          </a:p>
          <a:p>
            <a:r>
              <a:rPr lang="en-GB" sz="2400" dirty="0">
                <a:latin typeface="Times New Roman"/>
                <a:cs typeface="Times New Roman"/>
              </a:rPr>
              <a:t>Appreciating the concept of the project acts as a reward for the employees which increase their self-value at work. </a:t>
            </a:r>
            <a:br>
              <a:rPr lang="en-US" sz="2400" dirty="0"/>
            </a:br>
            <a:endParaRPr lang="en-US" sz="2400" dirty="0"/>
          </a:p>
        </p:txBody>
      </p:sp>
    </p:spTree>
    <p:extLst>
      <p:ext uri="{BB962C8B-B14F-4D97-AF65-F5344CB8AC3E}">
        <p14:creationId xmlns:p14="http://schemas.microsoft.com/office/powerpoint/2010/main" val="1243070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C355B-462C-D308-C5E1-212FB7EA516B}"/>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a:cs typeface="Times New Roman"/>
              </a:rPr>
              <a:t>Reference</a:t>
            </a:r>
            <a:endParaRPr lang="en-US">
              <a:solidFill>
                <a:srgbClr val="FFFFFF"/>
              </a:solidFill>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7A4822-CD55-48BB-717F-528F717CF303}"/>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GB" sz="1600" dirty="0">
                <a:latin typeface="Times New Roman"/>
                <a:cs typeface="Times New Roman"/>
              </a:rPr>
              <a:t>Fesenko, T. (2022). IMPROVING MODELS FOR SUSTAINABILITY EVALUATION OF CONSTRUCTION PROJECTS IN THE INITIATION AND PLANNING PROCESSES. </a:t>
            </a:r>
            <a:r>
              <a:rPr lang="en-GB" sz="1600" i="1" dirty="0">
                <a:latin typeface="Times New Roman"/>
                <a:cs typeface="Times New Roman"/>
              </a:rPr>
              <a:t>Eastern-European Journal of Enterprise Technologies</a:t>
            </a:r>
            <a:r>
              <a:rPr lang="en-GB" sz="1600" dirty="0">
                <a:latin typeface="Times New Roman"/>
                <a:cs typeface="Times New Roman"/>
              </a:rPr>
              <a:t>, </a:t>
            </a:r>
            <a:r>
              <a:rPr lang="en-GB" sz="1600" i="1" dirty="0">
                <a:latin typeface="Times New Roman"/>
                <a:cs typeface="Times New Roman"/>
              </a:rPr>
              <a:t>118</a:t>
            </a:r>
            <a:r>
              <a:rPr lang="en-GB" sz="1600" dirty="0">
                <a:latin typeface="Times New Roman"/>
                <a:cs typeface="Times New Roman"/>
              </a:rPr>
              <a:t>(3).</a:t>
            </a:r>
            <a:endParaRPr lang="en-GB" sz="1600" dirty="0"/>
          </a:p>
          <a:p>
            <a:r>
              <a:rPr lang="en-GB" sz="1600" dirty="0">
                <a:latin typeface="Times New Roman"/>
                <a:cs typeface="Times New Roman"/>
              </a:rPr>
              <a:t>Bertello, A., Ferraris, A., De </a:t>
            </a:r>
            <a:r>
              <a:rPr lang="en-GB" sz="1600" dirty="0" err="1">
                <a:latin typeface="Times New Roman"/>
                <a:cs typeface="Times New Roman"/>
              </a:rPr>
              <a:t>Bernardi</a:t>
            </a:r>
            <a:r>
              <a:rPr lang="en-GB" sz="1600" dirty="0">
                <a:latin typeface="Times New Roman"/>
                <a:cs typeface="Times New Roman"/>
              </a:rPr>
              <a:t>, P., &amp; Bertoldi, B. (2022). Challenges to open innovation in traditional SMEs: an analysis of pre-competitive projects in university-industry-government collaboration. </a:t>
            </a:r>
            <a:r>
              <a:rPr lang="en-GB" sz="1600" i="1" dirty="0">
                <a:latin typeface="Times New Roman"/>
                <a:cs typeface="Times New Roman"/>
              </a:rPr>
              <a:t>International Entrepreneurship and Management Journal</a:t>
            </a:r>
            <a:r>
              <a:rPr lang="en-GB" sz="1600" dirty="0">
                <a:latin typeface="Times New Roman"/>
                <a:cs typeface="Times New Roman"/>
              </a:rPr>
              <a:t>, </a:t>
            </a:r>
            <a:r>
              <a:rPr lang="en-GB" sz="1600" i="1" dirty="0">
                <a:latin typeface="Times New Roman"/>
                <a:cs typeface="Times New Roman"/>
              </a:rPr>
              <a:t>18</a:t>
            </a:r>
            <a:r>
              <a:rPr lang="en-GB" sz="1600" dirty="0">
                <a:latin typeface="Times New Roman"/>
                <a:cs typeface="Times New Roman"/>
              </a:rPr>
              <a:t>(1), 89-104.</a:t>
            </a:r>
            <a:endParaRPr lang="en-GB" sz="1600" dirty="0"/>
          </a:p>
          <a:p>
            <a:r>
              <a:rPr lang="en-GB" sz="1600" dirty="0" err="1">
                <a:latin typeface="Times New Roman"/>
                <a:cs typeface="Times New Roman"/>
              </a:rPr>
              <a:t>Chofreh</a:t>
            </a:r>
            <a:r>
              <a:rPr lang="en-GB" sz="1600" dirty="0">
                <a:latin typeface="Times New Roman"/>
                <a:cs typeface="Times New Roman"/>
              </a:rPr>
              <a:t>, A. G., </a:t>
            </a:r>
            <a:r>
              <a:rPr lang="en-GB" sz="1600" dirty="0" err="1">
                <a:latin typeface="Times New Roman"/>
                <a:cs typeface="Times New Roman"/>
              </a:rPr>
              <a:t>Goni</a:t>
            </a:r>
            <a:r>
              <a:rPr lang="en-GB" sz="1600" dirty="0">
                <a:latin typeface="Times New Roman"/>
                <a:cs typeface="Times New Roman"/>
              </a:rPr>
              <a:t>, F. A., </a:t>
            </a:r>
            <a:r>
              <a:rPr lang="en-GB" sz="1600" dirty="0" err="1">
                <a:latin typeface="Times New Roman"/>
                <a:cs typeface="Times New Roman"/>
              </a:rPr>
              <a:t>Klemeš</a:t>
            </a:r>
            <a:r>
              <a:rPr lang="en-GB" sz="1600" dirty="0">
                <a:latin typeface="Times New Roman"/>
                <a:cs typeface="Times New Roman"/>
              </a:rPr>
              <a:t>, J. J., Malik, M. N., &amp; Khan, H. H. (2020). Development of guidelines for the implementation of sustainable enterprise resource planning systems. </a:t>
            </a:r>
            <a:r>
              <a:rPr lang="en-GB" sz="1600" i="1" dirty="0">
                <a:latin typeface="Times New Roman"/>
                <a:cs typeface="Times New Roman"/>
              </a:rPr>
              <a:t>Journal of Cleaner Production</a:t>
            </a:r>
            <a:r>
              <a:rPr lang="en-GB" sz="1600" dirty="0">
                <a:latin typeface="Times New Roman"/>
                <a:cs typeface="Times New Roman"/>
              </a:rPr>
              <a:t>, </a:t>
            </a:r>
            <a:r>
              <a:rPr lang="en-GB" sz="1600" i="1" dirty="0">
                <a:latin typeface="Times New Roman"/>
                <a:cs typeface="Times New Roman"/>
              </a:rPr>
              <a:t>244</a:t>
            </a:r>
            <a:r>
              <a:rPr lang="en-GB" sz="1600" dirty="0">
                <a:latin typeface="Times New Roman"/>
                <a:cs typeface="Times New Roman"/>
              </a:rPr>
              <a:t>, 118655.</a:t>
            </a:r>
            <a:endParaRPr lang="en-GB" sz="1600" dirty="0"/>
          </a:p>
          <a:p>
            <a:r>
              <a:rPr lang="en-GB" sz="1600" dirty="0" err="1">
                <a:latin typeface="Times New Roman"/>
                <a:cs typeface="Times New Roman"/>
              </a:rPr>
              <a:t>Lalmi</a:t>
            </a:r>
            <a:r>
              <a:rPr lang="en-GB" sz="1600" dirty="0">
                <a:latin typeface="Times New Roman"/>
                <a:cs typeface="Times New Roman"/>
              </a:rPr>
              <a:t>, A., Fernandes, G., &amp; </a:t>
            </a:r>
            <a:r>
              <a:rPr lang="en-GB" sz="1600" dirty="0" err="1">
                <a:latin typeface="Times New Roman"/>
                <a:cs typeface="Times New Roman"/>
              </a:rPr>
              <a:t>Souad</a:t>
            </a:r>
            <a:r>
              <a:rPr lang="en-GB" sz="1600" dirty="0">
                <a:latin typeface="Times New Roman"/>
                <a:cs typeface="Times New Roman"/>
              </a:rPr>
              <a:t>, S. B. (2021). A conceptual hybrid project management model for construction projects. </a:t>
            </a:r>
            <a:r>
              <a:rPr lang="en-GB" sz="1600" i="1" dirty="0">
                <a:latin typeface="Times New Roman"/>
                <a:cs typeface="Times New Roman"/>
              </a:rPr>
              <a:t>Procedia Computer Science</a:t>
            </a:r>
            <a:r>
              <a:rPr lang="en-GB" sz="1600" dirty="0">
                <a:latin typeface="Times New Roman"/>
                <a:cs typeface="Times New Roman"/>
              </a:rPr>
              <a:t>, </a:t>
            </a:r>
            <a:r>
              <a:rPr lang="en-GB" sz="1600" i="1" dirty="0">
                <a:latin typeface="Times New Roman"/>
                <a:cs typeface="Times New Roman"/>
              </a:rPr>
              <a:t>181</a:t>
            </a:r>
            <a:r>
              <a:rPr lang="en-GB" sz="1600" dirty="0">
                <a:latin typeface="Times New Roman"/>
                <a:cs typeface="Times New Roman"/>
              </a:rPr>
              <a:t>, 921-930.</a:t>
            </a:r>
            <a:endParaRPr lang="en-GB" sz="1600" dirty="0"/>
          </a:p>
          <a:p>
            <a:r>
              <a:rPr lang="en-GB" sz="1600" dirty="0">
                <a:latin typeface="Times New Roman"/>
                <a:cs typeface="Times New Roman"/>
              </a:rPr>
              <a:t>Pereira, J., </a:t>
            </a:r>
            <a:r>
              <a:rPr lang="en-GB" sz="1600" dirty="0" err="1">
                <a:latin typeface="Times New Roman"/>
                <a:cs typeface="Times New Roman"/>
              </a:rPr>
              <a:t>Varajão</a:t>
            </a:r>
            <a:r>
              <a:rPr lang="en-GB" sz="1600" dirty="0">
                <a:latin typeface="Times New Roman"/>
                <a:cs typeface="Times New Roman"/>
              </a:rPr>
              <a:t>, J., &amp; Takagi, N. (2022). Evaluation of information systems project success–Insights from practitioners. </a:t>
            </a:r>
            <a:r>
              <a:rPr lang="en-GB" sz="1600" i="1" dirty="0">
                <a:latin typeface="Times New Roman"/>
                <a:cs typeface="Times New Roman"/>
              </a:rPr>
              <a:t>Information Systems Management</a:t>
            </a:r>
            <a:r>
              <a:rPr lang="en-GB" sz="1600" dirty="0">
                <a:latin typeface="Times New Roman"/>
                <a:cs typeface="Times New Roman"/>
              </a:rPr>
              <a:t>, </a:t>
            </a:r>
            <a:r>
              <a:rPr lang="en-GB" sz="1600" i="1" dirty="0">
                <a:latin typeface="Times New Roman"/>
                <a:cs typeface="Times New Roman"/>
              </a:rPr>
              <a:t>39</a:t>
            </a:r>
            <a:r>
              <a:rPr lang="en-GB" sz="1600" dirty="0">
                <a:latin typeface="Times New Roman"/>
                <a:cs typeface="Times New Roman"/>
              </a:rPr>
              <a:t>(2), 138-155.</a:t>
            </a:r>
            <a:endParaRPr lang="en-GB" sz="1600" dirty="0"/>
          </a:p>
          <a:p>
            <a:r>
              <a:rPr lang="en-GB" sz="1600" dirty="0">
                <a:latin typeface="Times New Roman"/>
                <a:cs typeface="Times New Roman"/>
              </a:rPr>
              <a:t>El Khatib, M., </a:t>
            </a:r>
            <a:r>
              <a:rPr lang="en-GB" sz="1600" dirty="0" err="1">
                <a:latin typeface="Times New Roman"/>
                <a:cs typeface="Times New Roman"/>
              </a:rPr>
              <a:t>Alhosani</a:t>
            </a:r>
            <a:r>
              <a:rPr lang="en-GB" sz="1600" dirty="0">
                <a:latin typeface="Times New Roman"/>
                <a:cs typeface="Times New Roman"/>
              </a:rPr>
              <a:t>, A., </a:t>
            </a:r>
            <a:r>
              <a:rPr lang="en-GB" sz="1600" dirty="0" err="1">
                <a:latin typeface="Times New Roman"/>
                <a:cs typeface="Times New Roman"/>
              </a:rPr>
              <a:t>Alhosani</a:t>
            </a:r>
            <a:r>
              <a:rPr lang="en-GB" sz="1600" dirty="0">
                <a:latin typeface="Times New Roman"/>
                <a:cs typeface="Times New Roman"/>
              </a:rPr>
              <a:t>, I., Al </a:t>
            </a:r>
            <a:r>
              <a:rPr lang="en-GB" sz="1600" dirty="0" err="1">
                <a:latin typeface="Times New Roman"/>
                <a:cs typeface="Times New Roman"/>
              </a:rPr>
              <a:t>Matrooshi</a:t>
            </a:r>
            <a:r>
              <a:rPr lang="en-GB" sz="1600" dirty="0">
                <a:latin typeface="Times New Roman"/>
                <a:cs typeface="Times New Roman"/>
              </a:rPr>
              <a:t>, O., &amp; Salami, M. (2022). Simulation in Project and Program Management: Utilization, Challenges and Opportunities. </a:t>
            </a:r>
            <a:r>
              <a:rPr lang="en-GB" sz="1600" i="1" dirty="0">
                <a:latin typeface="Times New Roman"/>
                <a:cs typeface="Times New Roman"/>
              </a:rPr>
              <a:t>American Journal of Industrial and Business Management</a:t>
            </a:r>
            <a:r>
              <a:rPr lang="en-GB" sz="1600" dirty="0">
                <a:latin typeface="Times New Roman"/>
                <a:cs typeface="Times New Roman"/>
              </a:rPr>
              <a:t>, </a:t>
            </a:r>
            <a:r>
              <a:rPr lang="en-GB" sz="1600" i="1" dirty="0">
                <a:latin typeface="Times New Roman"/>
                <a:cs typeface="Times New Roman"/>
              </a:rPr>
              <a:t>12</a:t>
            </a:r>
            <a:r>
              <a:rPr lang="en-GB" sz="1600" dirty="0">
                <a:latin typeface="Times New Roman"/>
                <a:cs typeface="Times New Roman"/>
              </a:rPr>
              <a:t>(4), 731-749.</a:t>
            </a:r>
            <a:endParaRPr lang="en-GB" sz="1600" dirty="0"/>
          </a:p>
          <a:p>
            <a:r>
              <a:rPr lang="en-GB" sz="1600" dirty="0" err="1">
                <a:latin typeface="Times New Roman"/>
                <a:cs typeface="Times New Roman"/>
              </a:rPr>
              <a:t>Statitsta</a:t>
            </a:r>
            <a:r>
              <a:rPr lang="en-GB" sz="1600" dirty="0">
                <a:latin typeface="Times New Roman"/>
                <a:cs typeface="Times New Roman"/>
              </a:rPr>
              <a:t>, (2023). Spa market revenue in the UK 2022. Available at: </a:t>
            </a:r>
            <a:r>
              <a:rPr lang="en-GB" sz="1600" dirty="0">
                <a:latin typeface="Times New Roman"/>
                <a:cs typeface="Times New Roman"/>
                <a:hlinkClick r:id="rId2"/>
              </a:rPr>
              <a:t>https://www.statista.com/statistics/595509/distribution-of-spa-market-united-kingdom/#:~:text=Spa%20market%20revenue%20in%20the%20UK%202022&amp;text=The%20spa%20market%20in%20the,the%20revenues%20in%20that%20year. [Accessed</a:t>
            </a:r>
            <a:r>
              <a:rPr lang="en-GB" sz="1600" dirty="0">
                <a:latin typeface="Times New Roman"/>
                <a:cs typeface="Times New Roman"/>
              </a:rPr>
              <a:t> on 8 April 2024]</a:t>
            </a:r>
            <a:br>
              <a:rPr lang="en-US" sz="1600" dirty="0"/>
            </a:br>
            <a:endParaRPr lang="en-US" sz="1600" dirty="0"/>
          </a:p>
        </p:txBody>
      </p:sp>
    </p:spTree>
    <p:extLst>
      <p:ext uri="{BB962C8B-B14F-4D97-AF65-F5344CB8AC3E}">
        <p14:creationId xmlns:p14="http://schemas.microsoft.com/office/powerpoint/2010/main" val="3651178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4D1155-7DBC-1B2B-035F-44D091908BCA}"/>
              </a:ext>
              <a:ext uri="{C183D7F6-B498-43B3-948B-1728B52AA6E4}">
                <adec:decorative xmlns:adec="http://schemas.microsoft.com/office/drawing/2017/decorative" val="1"/>
              </a:ext>
            </a:extLst>
          </p:cNvPr>
          <p:cNvPicPr>
            <a:picLocks noChangeAspect="1"/>
          </p:cNvPicPr>
          <p:nvPr/>
        </p:nvPicPr>
        <p:blipFill rotWithShape="1">
          <a:blip r:embed="rId2">
            <a:alphaModFix amt="70000"/>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Lst>
          </a:blip>
          <a:srcRect r="444"/>
          <a:stretch/>
        </p:blipFill>
        <p:spPr>
          <a:xfrm>
            <a:off x="20" y="1"/>
            <a:ext cx="12191979" cy="68580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1" name="Picture 10" descr="A thank you card with a pink background&#10;&#10;Description automatically generated">
            <a:extLst>
              <a:ext uri="{FF2B5EF4-FFF2-40B4-BE49-F238E27FC236}">
                <a16:creationId xmlns:a16="http://schemas.microsoft.com/office/drawing/2014/main" id="{B965BCC2-B9E0-F943-B9CA-7187C06C25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3818" y="1253566"/>
            <a:ext cx="6575468" cy="4591180"/>
          </a:xfrm>
          <a:prstGeom prst="ellipse">
            <a:avLst/>
          </a:prstGeom>
          <a:ln>
            <a:noFill/>
          </a:ln>
          <a:effectLst>
            <a:glow rad="228600">
              <a:schemeClr val="accent5">
                <a:satMod val="175000"/>
                <a:alpha val="40000"/>
              </a:schemeClr>
            </a:glow>
            <a:outerShdw blurRad="76200" dir="18900000" sy="23000" kx="-1200000" algn="bl" rotWithShape="0">
              <a:prstClr val="black">
                <a:alpha val="20000"/>
              </a:prstClr>
            </a:outerShdw>
            <a:softEdge rad="12700"/>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876867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2167</Words>
  <Application>Microsoft Office PowerPoint</Application>
  <PresentationFormat>Widescreen</PresentationFormat>
  <Paragraphs>120</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Pitching of Project Management Plan SPA Salon  </vt:lpstr>
      <vt:lpstr>An explanation of PLC Project initiation </vt:lpstr>
      <vt:lpstr>PowerPoint Presentation</vt:lpstr>
      <vt:lpstr>Project planning </vt:lpstr>
      <vt:lpstr>   Project planning  </vt:lpstr>
      <vt:lpstr>Project execution </vt:lpstr>
      <vt:lpstr>PowerPoint Presentation</vt:lpstr>
      <vt:lpstr>   Project closure   </vt:lpstr>
      <vt:lpstr>Project closure</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Pitching of Project Management Plan SPA Salon</dc:title>
  <dc:creator>Crap Costel</dc:creator>
  <cp:lastModifiedBy>Costel Crap</cp:lastModifiedBy>
  <cp:revision>2</cp:revision>
  <dcterms:created xsi:type="dcterms:W3CDTF">2024-04-08T13:33:07Z</dcterms:created>
  <dcterms:modified xsi:type="dcterms:W3CDTF">2024-04-10T19:46:49Z</dcterms:modified>
</cp:coreProperties>
</file>