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autoAdjust="0"/>
    <p:restoredTop sz="94687"/>
  </p:normalViewPr>
  <p:slideViewPr>
    <p:cSldViewPr snapToGrid="0">
      <p:cViewPr varScale="1">
        <p:scale>
          <a:sx n="104" d="100"/>
          <a:sy n="104" d="100"/>
        </p:scale>
        <p:origin x="936"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1DA2A6-4DD4-4CB5-B147-E7B179523AA1}" type="datetimeFigureOut">
              <a:rPr lang="en-IN" smtClean="0"/>
              <a:t>14/03/24</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90554E-12E9-4289-8C48-12CC2AF8478C}" type="slidenum">
              <a:rPr lang="en-IN" smtClean="0"/>
              <a:t>‹#›</a:t>
            </a:fld>
            <a:endParaRPr lang="en-IN"/>
          </a:p>
        </p:txBody>
      </p:sp>
    </p:spTree>
    <p:extLst>
      <p:ext uri="{BB962C8B-B14F-4D97-AF65-F5344CB8AC3E}">
        <p14:creationId xmlns:p14="http://schemas.microsoft.com/office/powerpoint/2010/main" val="21542759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marR="22860" indent="-6350" algn="just">
              <a:lnSpc>
                <a:spcPct val="200000"/>
              </a:lnSpc>
              <a:spcBef>
                <a:spcPts val="1200"/>
              </a:spcBef>
              <a:spcAft>
                <a:spcPts val="1270"/>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set of knowledge and habits that allow the students to succeed and face academic challenges are termed Study Skills. Academic attributes or skills are very versatile, effective and applicable during the education period and the later career as well. These skills tend to build competencies and a positive mindset so that individuals can reach their career goals in the future. In higher education, referencing skills play a vital role in acquiring the correct data and better insights about the unknown topic. The students need to remove any unethical or unfair practices in terms of avoiding the issues of academic misconduct in the study settings. </a:t>
            </a:r>
            <a:br>
              <a:rPr lang="en-GB"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br>
            <a:r>
              <a:rPr lang="en-IN" sz="18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endParaRPr lang="en-IN" dirty="0"/>
          </a:p>
        </p:txBody>
      </p:sp>
      <p:sp>
        <p:nvSpPr>
          <p:cNvPr id="4" name="Slide Number Placeholder 3"/>
          <p:cNvSpPr>
            <a:spLocks noGrp="1"/>
          </p:cNvSpPr>
          <p:nvPr>
            <p:ph type="sldNum" sz="quarter" idx="5"/>
          </p:nvPr>
        </p:nvSpPr>
        <p:spPr/>
        <p:txBody>
          <a:bodyPr/>
          <a:lstStyle/>
          <a:p>
            <a:fld id="{1590554E-12E9-4289-8C48-12CC2AF8478C}" type="slidenum">
              <a:rPr lang="en-IN" smtClean="0"/>
              <a:t>3</a:t>
            </a:fld>
            <a:endParaRPr lang="en-IN"/>
          </a:p>
        </p:txBody>
      </p:sp>
    </p:spTree>
    <p:extLst>
      <p:ext uri="{BB962C8B-B14F-4D97-AF65-F5344CB8AC3E}">
        <p14:creationId xmlns:p14="http://schemas.microsoft.com/office/powerpoint/2010/main" val="21991391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Definition of referencing: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Referencing skills are crucial parts of the academic life of the student, especially in terms of receiving achievements in academic writing, maintaining integrity and avoiding plagiarism in their assignments and research work. The students with this skill have the ability to acknowledge the author of the original source of information that they have utilised in their own work. It enables the reader to understand how one individual can use others’ work, ideas or knowledge in terms of developing their own arguments and ideas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Martzoukou</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et al.,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2020)</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There are several referencing styles such as Harvard, APA, Chicago and so on, and some minor characteristics of Harvard citation style are abbreviations, capitalisation, punctuation and the application of Italics. Referencing in this style has two steps that need to be included in the assessments of students which are in-text referencing within the main body of the assignment and the creation of the reference lists with the bibliographic details. </a:t>
            </a:r>
          </a:p>
          <a:p>
            <a:endParaRPr lang="en-IN" dirty="0"/>
          </a:p>
        </p:txBody>
      </p:sp>
      <p:sp>
        <p:nvSpPr>
          <p:cNvPr id="4" name="Slide Number Placeholder 3"/>
          <p:cNvSpPr>
            <a:spLocks noGrp="1"/>
          </p:cNvSpPr>
          <p:nvPr>
            <p:ph type="sldNum" sz="quarter" idx="5"/>
          </p:nvPr>
        </p:nvSpPr>
        <p:spPr/>
        <p:txBody>
          <a:bodyPr/>
          <a:lstStyle/>
          <a:p>
            <a:fld id="{1590554E-12E9-4289-8C48-12CC2AF8478C}" type="slidenum">
              <a:rPr lang="en-IN" smtClean="0"/>
              <a:t>4</a:t>
            </a:fld>
            <a:endParaRPr lang="en-IN"/>
          </a:p>
        </p:txBody>
      </p:sp>
    </p:spTree>
    <p:extLst>
      <p:ext uri="{BB962C8B-B14F-4D97-AF65-F5344CB8AC3E}">
        <p14:creationId xmlns:p14="http://schemas.microsoft.com/office/powerpoint/2010/main" val="26160579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marR="22860" indent="-6350" algn="just">
              <a:lnSpc>
                <a:spcPct val="200000"/>
              </a:lnSpc>
              <a:spcBef>
                <a:spcPts val="1200"/>
              </a:spcBef>
              <a:spcAft>
                <a:spcPts val="1270"/>
              </a:spcAft>
            </a:pPr>
            <a:r>
              <a:rPr lang="en-IN" sz="1800" b="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Significance: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Referencing is primarily essential for maintaining the quality and integrity of the academic evidence or writings of the individuals. It allows them to secure better scores after submitting the assignments during their higher learning program. Some benefits of referencing styles have been discussed in the below section. </a:t>
            </a:r>
          </a:p>
          <a:p>
            <a:pPr marL="6350" marR="22860" indent="-6350" algn="just">
              <a:lnSpc>
                <a:spcPct val="200000"/>
              </a:lnSpc>
              <a:spcBef>
                <a:spcPts val="1200"/>
              </a:spcBef>
              <a:spcAft>
                <a:spcPts val="1270"/>
              </a:spcAft>
            </a:pPr>
            <a:r>
              <a:rPr lang="en-IN" sz="1800" b="1" i="1"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Avoiding plagiarism: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One of the major reasons for using referencing accurately is to avoid the probability of getting plagiarised work. Plagiarism is a very serious and real accusation which can be reduced by applying proper referencing styles. Acknowledging credit for knowledge, ideas or creations of the original writer is necessary by mentioning their name and including accurate references. It represents the evidence of own research as well as reading of study sources for assessments and includes the weight of knowledge of experts to the following author’s own claims or points of view or arguments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(Perkins </a:t>
            </a:r>
            <a:r>
              <a:rPr lang="en-GB"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et al.,</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2020)</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pPr marL="6350" marR="22860" indent="-6350" algn="just">
              <a:lnSpc>
                <a:spcPct val="200000"/>
              </a:lnSpc>
              <a:spcBef>
                <a:spcPts val="1200"/>
              </a:spcBef>
              <a:spcAft>
                <a:spcPts val="1270"/>
              </a:spcAft>
            </a:pPr>
            <a:r>
              <a:rPr lang="en-IN" sz="1800" b="1" i="1"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Continuing academic integrity and quality: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use of Harvard referencing is a great academic practice that aids the students to sustain integrity or continue ethical practices throughout the higher education program. The fully referenced work or assignment means it demonstrates good quality of the students in order to achieve success in their academic settings. It also assists them to maintain academic integrity in the professional area as well which eventually increases the chances for them to be employed and succeed in their future career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Martzoukou</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et al.,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2020)</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pPr marL="6350" marR="22860" indent="-6350" algn="just">
              <a:lnSpc>
                <a:spcPct val="200000"/>
              </a:lnSpc>
              <a:spcBef>
                <a:spcPts val="1200"/>
              </a:spcBef>
              <a:spcAft>
                <a:spcPts val="1270"/>
              </a:spcAft>
            </a:pPr>
            <a:r>
              <a:rPr lang="en-IN" sz="1800" b="1" i="1"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Providing immense support to the readers: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most important academic skill such as Referencing skill also allows the readers to continue and locate the primary source according to their requirements. They also seek vital information from the sources that have been used by the individuals and complete the reading of the whole assignment. The readers or teachers can assess the work of students easily and understand whether they use the right information or ideas from the original source or not with the assistance of a correctly referenced assignment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Brundiers</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et al.,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2021)</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endParaRPr lang="en-IN" dirty="0"/>
          </a:p>
        </p:txBody>
      </p:sp>
      <p:sp>
        <p:nvSpPr>
          <p:cNvPr id="4" name="Slide Number Placeholder 3"/>
          <p:cNvSpPr>
            <a:spLocks noGrp="1"/>
          </p:cNvSpPr>
          <p:nvPr>
            <p:ph type="sldNum" sz="quarter" idx="5"/>
          </p:nvPr>
        </p:nvSpPr>
        <p:spPr/>
        <p:txBody>
          <a:bodyPr/>
          <a:lstStyle/>
          <a:p>
            <a:fld id="{1590554E-12E9-4289-8C48-12CC2AF8478C}" type="slidenum">
              <a:rPr lang="en-IN" smtClean="0"/>
              <a:t>5</a:t>
            </a:fld>
            <a:endParaRPr lang="en-IN"/>
          </a:p>
        </p:txBody>
      </p:sp>
    </p:spTree>
    <p:extLst>
      <p:ext uri="{BB962C8B-B14F-4D97-AF65-F5344CB8AC3E}">
        <p14:creationId xmlns:p14="http://schemas.microsoft.com/office/powerpoint/2010/main" val="42590203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Definition: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Academic misconduct refers to the action or particular behaviour of a student that restricts the performances of the students in their study settings and interferes with fair evaluation.</a:t>
            </a:r>
            <a:r>
              <a:rPr lang="en-IN" sz="1800" b="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These kinds of actions can prevent the own learning practice of a student and these can be either unintentional or intentional. Academic misconduct can be categorised as plagiarism, cheating, falsification of correct information, unauthorised collaboration, research misconduct and so on. If the students are subjected to academic misconduct intentionally or unintentionally, it denotes they break their academic integrity or good learning practices. This unethical action or exercise of the individuals can confine their performance at the university level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Tejedor</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et al.,</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2020)</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endParaRPr lang="en-IN" dirty="0"/>
          </a:p>
        </p:txBody>
      </p:sp>
      <p:sp>
        <p:nvSpPr>
          <p:cNvPr id="4" name="Slide Number Placeholder 3"/>
          <p:cNvSpPr>
            <a:spLocks noGrp="1"/>
          </p:cNvSpPr>
          <p:nvPr>
            <p:ph type="sldNum" sz="quarter" idx="5"/>
          </p:nvPr>
        </p:nvSpPr>
        <p:spPr/>
        <p:txBody>
          <a:bodyPr/>
          <a:lstStyle/>
          <a:p>
            <a:fld id="{1590554E-12E9-4289-8C48-12CC2AF8478C}" type="slidenum">
              <a:rPr lang="en-IN" smtClean="0"/>
              <a:t>6</a:t>
            </a:fld>
            <a:endParaRPr lang="en-IN"/>
          </a:p>
        </p:txBody>
      </p:sp>
    </p:spTree>
    <p:extLst>
      <p:ext uri="{BB962C8B-B14F-4D97-AF65-F5344CB8AC3E}">
        <p14:creationId xmlns:p14="http://schemas.microsoft.com/office/powerpoint/2010/main" val="40167119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marR="22860" indent="-6350" algn="just">
              <a:lnSpc>
                <a:spcPct val="200000"/>
              </a:lnSpc>
              <a:spcBef>
                <a:spcPts val="1200"/>
              </a:spcBef>
              <a:spcAft>
                <a:spcPts val="1270"/>
              </a:spcAft>
            </a:pPr>
            <a:r>
              <a:rPr lang="en-IN" sz="1800" b="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Effects of academic misconduct:</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marR="22860" indent="-6350" algn="just">
              <a:lnSpc>
                <a:spcPct val="200000"/>
              </a:lnSpc>
              <a:spcBef>
                <a:spcPts val="1200"/>
              </a:spcBef>
              <a:spcAft>
                <a:spcPts val="1270"/>
              </a:spcAft>
            </a:pPr>
            <a:r>
              <a:rPr lang="en-IN" sz="1800" b="1" i="1"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Inaccurate assessment: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teachers cannot assess accurately the performances of learners or judge their mastery of skills and knowledge when they plagiarise or cheat in different academic activities.</a:t>
            </a:r>
            <a:r>
              <a:rPr lang="en-IN" sz="1800" b="1" i="1"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Due to this issue, academic institutions may allow credentials to those individuals who do not actually deserve them, which can have harmful practical ramifications in the area of the workplace. </a:t>
            </a:r>
          </a:p>
          <a:p>
            <a:pPr marL="6350" marR="22860" indent="-6350" algn="just">
              <a:lnSpc>
                <a:spcPct val="200000"/>
              </a:lnSpc>
              <a:spcBef>
                <a:spcPts val="1200"/>
              </a:spcBef>
              <a:spcAft>
                <a:spcPts val="1270"/>
              </a:spcAft>
            </a:pPr>
            <a:r>
              <a:rPr lang="en-IN" sz="1800" b="1" i="1"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Loss of intellectual property: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Academic negligence or dishonesty such as cheating, plagiarism and others showcases the stealing of the property of another person. The original creation is created by a person who demonstrates his or her currency. While other individuals use the property of another person without proper consent, the creator loses their intellectual property, self-image, possible income and recognition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(Miles</a:t>
            </a:r>
            <a:r>
              <a:rPr lang="en-GB"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et al.,</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2022)</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pPr marL="6350" marR="22860" indent="-6350" algn="just">
              <a:lnSpc>
                <a:spcPct val="200000"/>
              </a:lnSpc>
              <a:spcBef>
                <a:spcPts val="1200"/>
              </a:spcBef>
              <a:spcAft>
                <a:spcPts val="1270"/>
              </a:spcAft>
            </a:pPr>
            <a:r>
              <a:rPr lang="en-IN" sz="1800" b="1" i="1"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Loss of recognition and reputation: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opposition to academic integrity has serious impacts on achieving opportunities for students in terms of real-life problems or issues in the working area. Academic institutions or universities may experience severe legal consequences if the students of that university are involved in academic dishonesty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(Christensen Hughes and Eaton, 2022)</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Some legal actions include lawsuits, loss of further projects, fines, legal complications in new research papers and so on which ruin the reputation of the institutions and result in the loss of major opportunities for other learners in the future.</a:t>
            </a:r>
          </a:p>
          <a:p>
            <a:pPr marL="6350" marR="22860" indent="-6350" algn="just">
              <a:lnSpc>
                <a:spcPct val="200000"/>
              </a:lnSpc>
              <a:spcBef>
                <a:spcPts val="1200"/>
              </a:spcBef>
              <a:spcAft>
                <a:spcPts val="1270"/>
              </a:spcAft>
            </a:pPr>
            <a:r>
              <a:rPr lang="en-IN" sz="1800" b="1" i="1"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Low self-esteem of a student: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It is one of the major disadvantages of academic misconduct or unfair study advantage because individuals who cheat regularly may suffer from guilt and low competencies and self-esteem. This issue can lead to the rise of major difficulties for them throughout their academic career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(Johnson </a:t>
            </a:r>
            <a:r>
              <a:rPr lang="en-GB"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et al.,</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2022)</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p>
          <a:p>
            <a:endParaRPr lang="en-IN" dirty="0"/>
          </a:p>
        </p:txBody>
      </p:sp>
      <p:sp>
        <p:nvSpPr>
          <p:cNvPr id="4" name="Slide Number Placeholder 3"/>
          <p:cNvSpPr>
            <a:spLocks noGrp="1"/>
          </p:cNvSpPr>
          <p:nvPr>
            <p:ph type="sldNum" sz="quarter" idx="5"/>
          </p:nvPr>
        </p:nvSpPr>
        <p:spPr/>
        <p:txBody>
          <a:bodyPr/>
          <a:lstStyle/>
          <a:p>
            <a:fld id="{1590554E-12E9-4289-8C48-12CC2AF8478C}" type="slidenum">
              <a:rPr lang="en-IN" smtClean="0"/>
              <a:t>7</a:t>
            </a:fld>
            <a:endParaRPr lang="en-IN"/>
          </a:p>
        </p:txBody>
      </p:sp>
    </p:spTree>
    <p:extLst>
      <p:ext uri="{BB962C8B-B14F-4D97-AF65-F5344CB8AC3E}">
        <p14:creationId xmlns:p14="http://schemas.microsoft.com/office/powerpoint/2010/main" val="27165826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b="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Definition</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Critical thinking is the self-disciplined process of </a:t>
            </a:r>
            <a:r>
              <a:rPr lang="en-IN"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skillfully</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and actively conceptualising, applying, interpreting and synthesising information generated by or gathered from experience, observation, reasoning, reflection or communication as guidance of particular actions and beliefs. The respective ability enables an individual to think rationally and clearly, comprehending the logical relationships between ideas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(Erdoğan, 2020)</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This academic skill might be evaluated as the capacity to engage in independent and reflective thinking. Students with critical thinking can determine the relevance and value of ideas and arguments, recognise errors and inconsistencies in reasoning and approach issues in a systematic or consistent way. This ability tends to reflect on the justifications of own beliefs, assumptions and values of the students at the university level.  </a:t>
            </a:r>
          </a:p>
          <a:p>
            <a:endParaRPr lang="en-IN" dirty="0"/>
          </a:p>
        </p:txBody>
      </p:sp>
      <p:sp>
        <p:nvSpPr>
          <p:cNvPr id="4" name="Slide Number Placeholder 3"/>
          <p:cNvSpPr>
            <a:spLocks noGrp="1"/>
          </p:cNvSpPr>
          <p:nvPr>
            <p:ph type="sldNum" sz="quarter" idx="5"/>
          </p:nvPr>
        </p:nvSpPr>
        <p:spPr/>
        <p:txBody>
          <a:bodyPr/>
          <a:lstStyle/>
          <a:p>
            <a:fld id="{1590554E-12E9-4289-8C48-12CC2AF8478C}" type="slidenum">
              <a:rPr lang="en-IN" smtClean="0"/>
              <a:t>8</a:t>
            </a:fld>
            <a:endParaRPr lang="en-IN"/>
          </a:p>
        </p:txBody>
      </p:sp>
    </p:spTree>
    <p:extLst>
      <p:ext uri="{BB962C8B-B14F-4D97-AF65-F5344CB8AC3E}">
        <p14:creationId xmlns:p14="http://schemas.microsoft.com/office/powerpoint/2010/main" val="20000379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marR="22860" indent="-6350" algn="just">
              <a:lnSpc>
                <a:spcPct val="200000"/>
              </a:lnSpc>
              <a:spcBef>
                <a:spcPts val="1200"/>
              </a:spcBef>
              <a:spcAft>
                <a:spcPts val="1270"/>
              </a:spcAft>
            </a:pPr>
            <a:r>
              <a:rPr lang="en-IN" sz="1800" b="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Importance:</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marR="22860" indent="-6350" algn="just">
              <a:lnSpc>
                <a:spcPct val="200000"/>
              </a:lnSpc>
              <a:spcBef>
                <a:spcPts val="1200"/>
              </a:spcBef>
              <a:spcAft>
                <a:spcPts val="1270"/>
              </a:spcAft>
            </a:pPr>
            <a:r>
              <a:rPr lang="en-IN" sz="1800" b="1" i="1"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Improving decision-making: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Learners with critical thinking abilities can easily make quick and rational decisions regarding their learning activities, further careers and so on </a:t>
            </a:r>
            <a:r>
              <a:rPr lang="en-US"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(Woollett, 2023)</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Apart from that, individuals can decide whether they need to improve their abilities and performances or not in terms of gathering a vast array of data, complex theories and ideas. </a:t>
            </a:r>
          </a:p>
          <a:p>
            <a:pPr marL="6350" marR="22860" indent="-6350" algn="just">
              <a:lnSpc>
                <a:spcPct val="200000"/>
              </a:lnSpc>
              <a:spcBef>
                <a:spcPts val="1200"/>
              </a:spcBef>
              <a:spcAft>
                <a:spcPts val="1270"/>
              </a:spcAft>
            </a:pPr>
            <a:r>
              <a:rPr lang="en-IN" sz="1800" b="1" i="1"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Boosting problem-solving abilities: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Problem-solving is one of the key academic abilities that is required to deal with hurdles and adapt to changes in a significant manner. Having critical thinking abilities, the students can obtain positive mindsets in order to avoid any complex situations and find solutions to the identified problems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Saulius</a:t>
            </a:r>
            <a:r>
              <a:rPr lang="en-GB"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et al.,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2020).</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marR="22860" indent="-6350" algn="just">
              <a:lnSpc>
                <a:spcPct val="200000"/>
              </a:lnSpc>
              <a:spcBef>
                <a:spcPts val="1200"/>
              </a:spcBef>
              <a:spcAft>
                <a:spcPts val="1270"/>
              </a:spcAft>
            </a:pPr>
            <a:r>
              <a:rPr lang="en-IN" sz="1800" b="1" i="1"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Refining research skills: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One of the notable benefits of critical thinking is surging the capabilities of students in order to search and locate any relevant information through research. Therefore, through the mastery of critical thinking, a student can research accurately by observing the facts or information, analysing, evaluating and investigating every aspect of any topic in detail to obtain better results in the future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López-Fernández</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et al.,</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2022)</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endParaRPr lang="en-IN" dirty="0"/>
          </a:p>
        </p:txBody>
      </p:sp>
      <p:sp>
        <p:nvSpPr>
          <p:cNvPr id="4" name="Slide Number Placeholder 3"/>
          <p:cNvSpPr>
            <a:spLocks noGrp="1"/>
          </p:cNvSpPr>
          <p:nvPr>
            <p:ph type="sldNum" sz="quarter" idx="5"/>
          </p:nvPr>
        </p:nvSpPr>
        <p:spPr/>
        <p:txBody>
          <a:bodyPr/>
          <a:lstStyle/>
          <a:p>
            <a:fld id="{1590554E-12E9-4289-8C48-12CC2AF8478C}" type="slidenum">
              <a:rPr lang="en-IN" smtClean="0"/>
              <a:t>9</a:t>
            </a:fld>
            <a:endParaRPr lang="en-IN"/>
          </a:p>
        </p:txBody>
      </p:sp>
    </p:spTree>
    <p:extLst>
      <p:ext uri="{BB962C8B-B14F-4D97-AF65-F5344CB8AC3E}">
        <p14:creationId xmlns:p14="http://schemas.microsoft.com/office/powerpoint/2010/main" val="15232069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0"/>
              </a:spcBef>
              <a:spcAft>
                <a:spcPts val="600"/>
              </a:spcAft>
            </a:pPr>
            <a:r>
              <a:rPr lang="en-IN" sz="1800" b="1" kern="100" dirty="0">
                <a:effectLst/>
                <a:latin typeface="Times New Roman" panose="02020603050405020304" pitchFamily="18" charset="0"/>
                <a:cs typeface="Times New Roman" panose="02020603050405020304" pitchFamily="18" charset="0"/>
              </a:rPr>
              <a:t>Conclusion</a:t>
            </a:r>
          </a:p>
          <a:p>
            <a:pPr marL="6350" marR="22860" indent="-6350" algn="just">
              <a:lnSpc>
                <a:spcPct val="200000"/>
              </a:lnSpc>
              <a:spcBef>
                <a:spcPts val="1200"/>
              </a:spcBef>
              <a:spcAft>
                <a:spcPts val="1270"/>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academic success of a learner is highly reliant on developing several study skills, ethical practices and moral values. The improvement of various academic skills such as critical thinking, problem-solving, referencing and others can assist students to become successful in their university settings. The existence of academic dishonesty delivers serious impacts on the reputation, performance and self-esteem of the learner. The individual with academic misconduct is unable to maintain academic integrity which affects their academic as well as professional careers. The respective assessment has showcased the relevance of referencing skills in their higher education. It includes avoiding plagiarism, preserving academic integrity and others. Besides that, the brief overview of academic misconduct has been elevated here. Severe effects of academic dishonesty or misconduct on the students of higher education such as loss of reputation, intellectual property and so on have been highlighted here. Furthermore, the definition and impacts of critical thinking abilities have been illustrated in this presentation. </a:t>
            </a:r>
          </a:p>
          <a:p>
            <a:endParaRPr lang="en-IN" dirty="0"/>
          </a:p>
        </p:txBody>
      </p:sp>
      <p:sp>
        <p:nvSpPr>
          <p:cNvPr id="4" name="Slide Number Placeholder 3"/>
          <p:cNvSpPr>
            <a:spLocks noGrp="1"/>
          </p:cNvSpPr>
          <p:nvPr>
            <p:ph type="sldNum" sz="quarter" idx="5"/>
          </p:nvPr>
        </p:nvSpPr>
        <p:spPr/>
        <p:txBody>
          <a:bodyPr/>
          <a:lstStyle/>
          <a:p>
            <a:fld id="{1590554E-12E9-4289-8C48-12CC2AF8478C}" type="slidenum">
              <a:rPr lang="en-IN" smtClean="0"/>
              <a:t>10</a:t>
            </a:fld>
            <a:endParaRPr lang="en-IN"/>
          </a:p>
        </p:txBody>
      </p:sp>
    </p:spTree>
    <p:extLst>
      <p:ext uri="{BB962C8B-B14F-4D97-AF65-F5344CB8AC3E}">
        <p14:creationId xmlns:p14="http://schemas.microsoft.com/office/powerpoint/2010/main" val="29727484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350" marR="22860" indent="-6350" algn="just">
              <a:lnSpc>
                <a:spcPct val="200000"/>
              </a:lnSpc>
              <a:spcBef>
                <a:spcPts val="1200"/>
              </a:spcBef>
              <a:spcAft>
                <a:spcPts val="1270"/>
              </a:spcAft>
            </a:pP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Brundiers</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K., Barth, M.,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Cebrián</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G., Cohen, M., Diaz, L., Doucette-Remington, S.,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Dripps</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W.,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Habron</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G.,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Harré</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N.,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Jarchow</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M. and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Losch</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K., (2021). Key competencies in sustainability in higher education—toward an agreed-upon reference framework.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Sustainability Science</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16</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p>
          <a:p>
            <a:pPr marL="6350" marR="22860" indent="-6350" algn="just">
              <a:lnSpc>
                <a:spcPct val="200000"/>
              </a:lnSpc>
              <a:spcBef>
                <a:spcPts val="1200"/>
              </a:spcBef>
              <a:spcAft>
                <a:spcPts val="1270"/>
              </a:spcAft>
            </a:pP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Christensen Hughes, J. and Eaton, S.E., (2022). Academic misconduct in higher education: Beyond student cheating. In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Academic Integrity in Canada: An Enduring and Essential Challenge</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Cham: Springer International Publishing.</a:t>
            </a:r>
          </a:p>
          <a:p>
            <a:pPr marL="6350" marR="22860" indent="-6350" algn="just">
              <a:lnSpc>
                <a:spcPct val="200000"/>
              </a:lnSpc>
              <a:spcBef>
                <a:spcPts val="1200"/>
              </a:spcBef>
              <a:spcAft>
                <a:spcPts val="1270"/>
              </a:spcAft>
            </a:pP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Erdoğan, F., (2020). The relationship between prospective middle school mathematics teachers’ critical thinking skills and reflective thinking skills.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Participatory Educational Research</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7</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(1).</a:t>
            </a:r>
          </a:p>
          <a:p>
            <a:pPr marL="6350" marR="22860" indent="-6350" algn="just">
              <a:lnSpc>
                <a:spcPct val="200000"/>
              </a:lnSpc>
              <a:spcBef>
                <a:spcPts val="1200"/>
              </a:spcBef>
              <a:spcAft>
                <a:spcPts val="1270"/>
              </a:spcAft>
            </a:pP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Johnson, C., Davies, R. and Reddy, M., (2022). Using digital forensics in higher education to detect academic misconduct.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International Journal for Educational Integrity</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18</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(1).</a:t>
            </a:r>
          </a:p>
          <a:p>
            <a:pPr marL="6350" marR="22860" indent="-6350" algn="just">
              <a:lnSpc>
                <a:spcPct val="200000"/>
              </a:lnSpc>
              <a:spcBef>
                <a:spcPts val="1200"/>
              </a:spcBef>
              <a:spcAft>
                <a:spcPts val="1270"/>
              </a:spcAft>
            </a:pP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López-Fernández</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M.D.M., Gonzalez-Garcia, F. and Franco-Mariscal, A.J., (2022). How can Socio-scientific Issues Help Develop Critical Thinking in Chemistry Education? A reflection on the problem of plastics.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Journal of Chemical Education</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99</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(10).</a:t>
            </a:r>
          </a:p>
          <a:p>
            <a:pPr marL="6350" marR="22860" indent="-6350" algn="just">
              <a:lnSpc>
                <a:spcPct val="200000"/>
              </a:lnSpc>
              <a:spcBef>
                <a:spcPts val="1200"/>
              </a:spcBef>
              <a:spcAft>
                <a:spcPts val="1270"/>
              </a:spcAft>
            </a:pP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Martzoukou</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K., Fulton, C.,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Kostagiolas</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P. and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Lavranos</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C., (2020). A study of higher education students' self-perceived digital competences for learning and everyday life online participation.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Journal of documentation</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76</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(6).</a:t>
            </a:r>
          </a:p>
          <a:p>
            <a:pPr marL="6350" marR="22860" indent="-6350" algn="just">
              <a:lnSpc>
                <a:spcPct val="200000"/>
              </a:lnSpc>
              <a:spcBef>
                <a:spcPts val="1200"/>
              </a:spcBef>
              <a:spcAft>
                <a:spcPts val="1270"/>
              </a:spcAft>
            </a:pP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Miles, P.J., Campbell, M. and Ruxton, G.D., (2022). Why students cheat and how understanding this can help reduce the frequency of academic misconduct in higher education: a literature review.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Journal of Undergraduate Neuroscience Education</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20</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(2).</a:t>
            </a:r>
          </a:p>
          <a:p>
            <a:pPr marL="6350" marR="22860" indent="-6350" algn="just">
              <a:lnSpc>
                <a:spcPct val="200000"/>
              </a:lnSpc>
              <a:spcBef>
                <a:spcPts val="1200"/>
              </a:spcBef>
              <a:spcAft>
                <a:spcPts val="1270"/>
              </a:spcAft>
            </a:pP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Perkins, M.,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Gezgin</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U.B. and Roe, J., (2020). Reducing plagiarism through academic misconduct education.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International Journal for Educational Integrity</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16</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(1).</a:t>
            </a:r>
          </a:p>
          <a:p>
            <a:pPr marL="6350" marR="22860" indent="-6350" algn="just">
              <a:lnSpc>
                <a:spcPct val="200000"/>
              </a:lnSpc>
              <a:spcBef>
                <a:spcPts val="1200"/>
              </a:spcBef>
              <a:spcAft>
                <a:spcPts val="1270"/>
              </a:spcAft>
            </a:pP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Saulius</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T.,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Valanciene</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D. and </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Bilan</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S., (2020). Critical thinking in contemporary business education: Philosophical perspectives.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Transformations in Business &amp; Economics</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19</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(2).</a:t>
            </a:r>
          </a:p>
          <a:p>
            <a:pPr marL="6350" marR="22860" indent="-6350" algn="just">
              <a:lnSpc>
                <a:spcPct val="200000"/>
              </a:lnSpc>
              <a:spcBef>
                <a:spcPts val="1200"/>
              </a:spcBef>
              <a:spcAft>
                <a:spcPts val="1270"/>
              </a:spcAft>
            </a:pP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Tejedor</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S., Cervi, L., Pérez-</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Escoda</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 and Jumbo, F.T., (2020). Digital literacy and higher education during COVID-19 lockdown: Spain, Italy, and Ecuador.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Publications</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8</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(4).</a:t>
            </a:r>
          </a:p>
          <a:p>
            <a:pPr marL="6350" marR="22860" indent="-6350" algn="just">
              <a:lnSpc>
                <a:spcPct val="200000"/>
              </a:lnSpc>
              <a:spcBef>
                <a:spcPts val="1200"/>
              </a:spcBef>
              <a:spcAft>
                <a:spcPts val="1270"/>
              </a:spcAft>
            </a:pP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Woollett, K., (2023). 5 reasons why critical thinking is THE most important skill for students. [Online] Available at: https://www.digitaltheatreplus.com/blog/author/katherine-woollett [Accessed 2 March 2024].</a:t>
            </a:r>
          </a:p>
          <a:p>
            <a:endParaRPr lang="en-IN" dirty="0"/>
          </a:p>
        </p:txBody>
      </p:sp>
      <p:sp>
        <p:nvSpPr>
          <p:cNvPr id="4" name="Slide Number Placeholder 3"/>
          <p:cNvSpPr>
            <a:spLocks noGrp="1"/>
          </p:cNvSpPr>
          <p:nvPr>
            <p:ph type="sldNum" sz="quarter" idx="5"/>
          </p:nvPr>
        </p:nvSpPr>
        <p:spPr/>
        <p:txBody>
          <a:bodyPr/>
          <a:lstStyle/>
          <a:p>
            <a:fld id="{1590554E-12E9-4289-8C48-12CC2AF8478C}" type="slidenum">
              <a:rPr lang="en-IN" smtClean="0"/>
              <a:t>11</a:t>
            </a:fld>
            <a:endParaRPr lang="en-IN"/>
          </a:p>
        </p:txBody>
      </p:sp>
    </p:spTree>
    <p:extLst>
      <p:ext uri="{BB962C8B-B14F-4D97-AF65-F5344CB8AC3E}">
        <p14:creationId xmlns:p14="http://schemas.microsoft.com/office/powerpoint/2010/main" val="13699595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F504E-034E-F114-CB8F-671F6175F9F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F5CBF645-07BB-1787-3DBE-0EE906864AF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A24659E9-57B7-0854-79DE-F3B4914628C8}"/>
              </a:ext>
            </a:extLst>
          </p:cNvPr>
          <p:cNvSpPr>
            <a:spLocks noGrp="1"/>
          </p:cNvSpPr>
          <p:nvPr>
            <p:ph type="dt" sz="half" idx="10"/>
          </p:nvPr>
        </p:nvSpPr>
        <p:spPr/>
        <p:txBody>
          <a:bodyPr/>
          <a:lstStyle/>
          <a:p>
            <a:fld id="{E4ED4013-2AAB-46A2-B56A-6651FCBB1D63}" type="datetimeFigureOut">
              <a:rPr lang="en-IN" smtClean="0"/>
              <a:t>14/03/24</a:t>
            </a:fld>
            <a:endParaRPr lang="en-IN"/>
          </a:p>
        </p:txBody>
      </p:sp>
      <p:sp>
        <p:nvSpPr>
          <p:cNvPr id="5" name="Footer Placeholder 4">
            <a:extLst>
              <a:ext uri="{FF2B5EF4-FFF2-40B4-BE49-F238E27FC236}">
                <a16:creationId xmlns:a16="http://schemas.microsoft.com/office/drawing/2014/main" id="{4F928250-AB73-1CF3-BBC1-740418CABC2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6058D2F-B418-0556-F259-E6CB8D75E364}"/>
              </a:ext>
            </a:extLst>
          </p:cNvPr>
          <p:cNvSpPr>
            <a:spLocks noGrp="1"/>
          </p:cNvSpPr>
          <p:nvPr>
            <p:ph type="sldNum" sz="quarter" idx="12"/>
          </p:nvPr>
        </p:nvSpPr>
        <p:spPr/>
        <p:txBody>
          <a:bodyPr/>
          <a:lstStyle/>
          <a:p>
            <a:fld id="{BD738D69-C925-4BAA-B853-E3A99667B205}" type="slidenum">
              <a:rPr lang="en-IN" smtClean="0"/>
              <a:t>‹#›</a:t>
            </a:fld>
            <a:endParaRPr lang="en-IN"/>
          </a:p>
        </p:txBody>
      </p:sp>
    </p:spTree>
    <p:extLst>
      <p:ext uri="{BB962C8B-B14F-4D97-AF65-F5344CB8AC3E}">
        <p14:creationId xmlns:p14="http://schemas.microsoft.com/office/powerpoint/2010/main" val="27730449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6145D-1AAD-2D25-4C28-236606E5682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19EFC267-3ADC-B627-8DEC-C9C02FA363A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524DC4EB-435A-D4E3-DA21-453BD49E05A4}"/>
              </a:ext>
            </a:extLst>
          </p:cNvPr>
          <p:cNvSpPr>
            <a:spLocks noGrp="1"/>
          </p:cNvSpPr>
          <p:nvPr>
            <p:ph type="dt" sz="half" idx="10"/>
          </p:nvPr>
        </p:nvSpPr>
        <p:spPr/>
        <p:txBody>
          <a:bodyPr/>
          <a:lstStyle/>
          <a:p>
            <a:fld id="{E4ED4013-2AAB-46A2-B56A-6651FCBB1D63}" type="datetimeFigureOut">
              <a:rPr lang="en-IN" smtClean="0"/>
              <a:t>14/03/24</a:t>
            </a:fld>
            <a:endParaRPr lang="en-IN"/>
          </a:p>
        </p:txBody>
      </p:sp>
      <p:sp>
        <p:nvSpPr>
          <p:cNvPr id="5" name="Footer Placeholder 4">
            <a:extLst>
              <a:ext uri="{FF2B5EF4-FFF2-40B4-BE49-F238E27FC236}">
                <a16:creationId xmlns:a16="http://schemas.microsoft.com/office/drawing/2014/main" id="{F548C0A6-5D7A-4021-CAC1-8468FF509F9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6CA2A90-AE2C-7191-0949-4E24A0092E73}"/>
              </a:ext>
            </a:extLst>
          </p:cNvPr>
          <p:cNvSpPr>
            <a:spLocks noGrp="1"/>
          </p:cNvSpPr>
          <p:nvPr>
            <p:ph type="sldNum" sz="quarter" idx="12"/>
          </p:nvPr>
        </p:nvSpPr>
        <p:spPr/>
        <p:txBody>
          <a:bodyPr/>
          <a:lstStyle/>
          <a:p>
            <a:fld id="{BD738D69-C925-4BAA-B853-E3A99667B205}" type="slidenum">
              <a:rPr lang="en-IN" smtClean="0"/>
              <a:t>‹#›</a:t>
            </a:fld>
            <a:endParaRPr lang="en-IN"/>
          </a:p>
        </p:txBody>
      </p:sp>
    </p:spTree>
    <p:extLst>
      <p:ext uri="{BB962C8B-B14F-4D97-AF65-F5344CB8AC3E}">
        <p14:creationId xmlns:p14="http://schemas.microsoft.com/office/powerpoint/2010/main" val="1545271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7F5F7-873C-DD51-CD01-8EC4A025155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90D16B9C-62F2-B866-32A6-3BF50453FF8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FB158EC-EE01-4121-E940-66D7FCBC16ED}"/>
              </a:ext>
            </a:extLst>
          </p:cNvPr>
          <p:cNvSpPr>
            <a:spLocks noGrp="1"/>
          </p:cNvSpPr>
          <p:nvPr>
            <p:ph type="dt" sz="half" idx="10"/>
          </p:nvPr>
        </p:nvSpPr>
        <p:spPr/>
        <p:txBody>
          <a:bodyPr/>
          <a:lstStyle/>
          <a:p>
            <a:fld id="{E4ED4013-2AAB-46A2-B56A-6651FCBB1D63}" type="datetimeFigureOut">
              <a:rPr lang="en-IN" smtClean="0"/>
              <a:t>14/03/24</a:t>
            </a:fld>
            <a:endParaRPr lang="en-IN"/>
          </a:p>
        </p:txBody>
      </p:sp>
      <p:sp>
        <p:nvSpPr>
          <p:cNvPr id="5" name="Footer Placeholder 4">
            <a:extLst>
              <a:ext uri="{FF2B5EF4-FFF2-40B4-BE49-F238E27FC236}">
                <a16:creationId xmlns:a16="http://schemas.microsoft.com/office/drawing/2014/main" id="{B5520761-2C78-9545-7EE0-7B4C998EA43E}"/>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14AFFB5-60F7-CFF2-C0CC-0F566D53B995}"/>
              </a:ext>
            </a:extLst>
          </p:cNvPr>
          <p:cNvSpPr>
            <a:spLocks noGrp="1"/>
          </p:cNvSpPr>
          <p:nvPr>
            <p:ph type="sldNum" sz="quarter" idx="12"/>
          </p:nvPr>
        </p:nvSpPr>
        <p:spPr/>
        <p:txBody>
          <a:bodyPr/>
          <a:lstStyle/>
          <a:p>
            <a:fld id="{BD738D69-C925-4BAA-B853-E3A99667B205}" type="slidenum">
              <a:rPr lang="en-IN" smtClean="0"/>
              <a:t>‹#›</a:t>
            </a:fld>
            <a:endParaRPr lang="en-IN"/>
          </a:p>
        </p:txBody>
      </p:sp>
    </p:spTree>
    <p:extLst>
      <p:ext uri="{BB962C8B-B14F-4D97-AF65-F5344CB8AC3E}">
        <p14:creationId xmlns:p14="http://schemas.microsoft.com/office/powerpoint/2010/main" val="3462036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34E0E-D5FE-B777-775F-A21B9AFCBA07}"/>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A7373F18-08AB-E454-4524-C42B68A8184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9E0B7A56-73C0-F423-A5A8-E65D677B846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D6BEFB1E-5014-52F7-22DF-15CC05C8900E}"/>
              </a:ext>
            </a:extLst>
          </p:cNvPr>
          <p:cNvSpPr>
            <a:spLocks noGrp="1"/>
          </p:cNvSpPr>
          <p:nvPr>
            <p:ph type="dt" sz="half" idx="10"/>
          </p:nvPr>
        </p:nvSpPr>
        <p:spPr/>
        <p:txBody>
          <a:bodyPr/>
          <a:lstStyle/>
          <a:p>
            <a:fld id="{E4ED4013-2AAB-46A2-B56A-6651FCBB1D63}" type="datetimeFigureOut">
              <a:rPr lang="en-IN" smtClean="0"/>
              <a:t>14/03/24</a:t>
            </a:fld>
            <a:endParaRPr lang="en-IN"/>
          </a:p>
        </p:txBody>
      </p:sp>
      <p:sp>
        <p:nvSpPr>
          <p:cNvPr id="6" name="Footer Placeholder 5">
            <a:extLst>
              <a:ext uri="{FF2B5EF4-FFF2-40B4-BE49-F238E27FC236}">
                <a16:creationId xmlns:a16="http://schemas.microsoft.com/office/drawing/2014/main" id="{53533950-A25E-E209-C322-10D61765910B}"/>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45B3819-C831-0FBE-A3F6-E4420C84F67F}"/>
              </a:ext>
            </a:extLst>
          </p:cNvPr>
          <p:cNvSpPr>
            <a:spLocks noGrp="1"/>
          </p:cNvSpPr>
          <p:nvPr>
            <p:ph type="sldNum" sz="quarter" idx="12"/>
          </p:nvPr>
        </p:nvSpPr>
        <p:spPr/>
        <p:txBody>
          <a:bodyPr/>
          <a:lstStyle/>
          <a:p>
            <a:fld id="{BD738D69-C925-4BAA-B853-E3A99667B205}" type="slidenum">
              <a:rPr lang="en-IN" smtClean="0"/>
              <a:t>‹#›</a:t>
            </a:fld>
            <a:endParaRPr lang="en-IN"/>
          </a:p>
        </p:txBody>
      </p:sp>
    </p:spTree>
    <p:extLst>
      <p:ext uri="{BB962C8B-B14F-4D97-AF65-F5344CB8AC3E}">
        <p14:creationId xmlns:p14="http://schemas.microsoft.com/office/powerpoint/2010/main" val="37402971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5B823-E185-05C7-C4BA-B3A42F04433E}"/>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902C195-6CE1-5913-229D-255F33F6545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5DE55E-20F4-1F10-6DDC-993E8657834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2D012CC4-0726-56BC-0CB0-EFD3CB16D80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8118AAD-7B48-C69D-3599-BC0F72E3F36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208EC4C4-5019-2D2D-CCD8-D7158B196974}"/>
              </a:ext>
            </a:extLst>
          </p:cNvPr>
          <p:cNvSpPr>
            <a:spLocks noGrp="1"/>
          </p:cNvSpPr>
          <p:nvPr>
            <p:ph type="dt" sz="half" idx="10"/>
          </p:nvPr>
        </p:nvSpPr>
        <p:spPr/>
        <p:txBody>
          <a:bodyPr/>
          <a:lstStyle/>
          <a:p>
            <a:fld id="{E4ED4013-2AAB-46A2-B56A-6651FCBB1D63}" type="datetimeFigureOut">
              <a:rPr lang="en-IN" smtClean="0"/>
              <a:t>14/03/24</a:t>
            </a:fld>
            <a:endParaRPr lang="en-IN"/>
          </a:p>
        </p:txBody>
      </p:sp>
      <p:sp>
        <p:nvSpPr>
          <p:cNvPr id="8" name="Footer Placeholder 7">
            <a:extLst>
              <a:ext uri="{FF2B5EF4-FFF2-40B4-BE49-F238E27FC236}">
                <a16:creationId xmlns:a16="http://schemas.microsoft.com/office/drawing/2014/main" id="{7407B6C3-5D00-3272-25F0-4C225EF9D406}"/>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236971FC-D252-A100-A983-557CD0A9935E}"/>
              </a:ext>
            </a:extLst>
          </p:cNvPr>
          <p:cNvSpPr>
            <a:spLocks noGrp="1"/>
          </p:cNvSpPr>
          <p:nvPr>
            <p:ph type="sldNum" sz="quarter" idx="12"/>
          </p:nvPr>
        </p:nvSpPr>
        <p:spPr/>
        <p:txBody>
          <a:bodyPr/>
          <a:lstStyle/>
          <a:p>
            <a:fld id="{BD738D69-C925-4BAA-B853-E3A99667B205}" type="slidenum">
              <a:rPr lang="en-IN" smtClean="0"/>
              <a:t>‹#›</a:t>
            </a:fld>
            <a:endParaRPr lang="en-IN"/>
          </a:p>
        </p:txBody>
      </p:sp>
    </p:spTree>
    <p:extLst>
      <p:ext uri="{BB962C8B-B14F-4D97-AF65-F5344CB8AC3E}">
        <p14:creationId xmlns:p14="http://schemas.microsoft.com/office/powerpoint/2010/main" val="36235315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4248F2-1B8C-358B-8B0A-374868B05097}"/>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DFBE5BED-3B28-9B35-869F-0CF10978BAB9}"/>
              </a:ext>
            </a:extLst>
          </p:cNvPr>
          <p:cNvSpPr>
            <a:spLocks noGrp="1"/>
          </p:cNvSpPr>
          <p:nvPr>
            <p:ph type="dt" sz="half" idx="10"/>
          </p:nvPr>
        </p:nvSpPr>
        <p:spPr/>
        <p:txBody>
          <a:bodyPr/>
          <a:lstStyle/>
          <a:p>
            <a:fld id="{E4ED4013-2AAB-46A2-B56A-6651FCBB1D63}" type="datetimeFigureOut">
              <a:rPr lang="en-IN" smtClean="0"/>
              <a:t>14/03/24</a:t>
            </a:fld>
            <a:endParaRPr lang="en-IN"/>
          </a:p>
        </p:txBody>
      </p:sp>
      <p:sp>
        <p:nvSpPr>
          <p:cNvPr id="4" name="Footer Placeholder 3">
            <a:extLst>
              <a:ext uri="{FF2B5EF4-FFF2-40B4-BE49-F238E27FC236}">
                <a16:creationId xmlns:a16="http://schemas.microsoft.com/office/drawing/2014/main" id="{171C1861-6DBD-37F0-0036-3A04FCB798CD}"/>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F15A8C85-9502-E03E-5E51-7927BF37AB26}"/>
              </a:ext>
            </a:extLst>
          </p:cNvPr>
          <p:cNvSpPr>
            <a:spLocks noGrp="1"/>
          </p:cNvSpPr>
          <p:nvPr>
            <p:ph type="sldNum" sz="quarter" idx="12"/>
          </p:nvPr>
        </p:nvSpPr>
        <p:spPr/>
        <p:txBody>
          <a:bodyPr/>
          <a:lstStyle/>
          <a:p>
            <a:fld id="{BD738D69-C925-4BAA-B853-E3A99667B205}" type="slidenum">
              <a:rPr lang="en-IN" smtClean="0"/>
              <a:t>‹#›</a:t>
            </a:fld>
            <a:endParaRPr lang="en-IN"/>
          </a:p>
        </p:txBody>
      </p:sp>
    </p:spTree>
    <p:extLst>
      <p:ext uri="{BB962C8B-B14F-4D97-AF65-F5344CB8AC3E}">
        <p14:creationId xmlns:p14="http://schemas.microsoft.com/office/powerpoint/2010/main" val="8720710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D3FE93-10B6-ADA9-269A-1772B6B198C2}"/>
              </a:ext>
            </a:extLst>
          </p:cNvPr>
          <p:cNvSpPr>
            <a:spLocks noGrp="1"/>
          </p:cNvSpPr>
          <p:nvPr>
            <p:ph type="dt" sz="half" idx="10"/>
          </p:nvPr>
        </p:nvSpPr>
        <p:spPr/>
        <p:txBody>
          <a:bodyPr/>
          <a:lstStyle/>
          <a:p>
            <a:fld id="{E4ED4013-2AAB-46A2-B56A-6651FCBB1D63}" type="datetimeFigureOut">
              <a:rPr lang="en-IN" smtClean="0"/>
              <a:t>14/03/24</a:t>
            </a:fld>
            <a:endParaRPr lang="en-IN"/>
          </a:p>
        </p:txBody>
      </p:sp>
      <p:sp>
        <p:nvSpPr>
          <p:cNvPr id="3" name="Footer Placeholder 2">
            <a:extLst>
              <a:ext uri="{FF2B5EF4-FFF2-40B4-BE49-F238E27FC236}">
                <a16:creationId xmlns:a16="http://schemas.microsoft.com/office/drawing/2014/main" id="{6B842636-1D51-1165-29B5-6CC41F4544FB}"/>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660CCFCB-8639-CD7E-95B6-91E570434AEF}"/>
              </a:ext>
            </a:extLst>
          </p:cNvPr>
          <p:cNvSpPr>
            <a:spLocks noGrp="1"/>
          </p:cNvSpPr>
          <p:nvPr>
            <p:ph type="sldNum" sz="quarter" idx="12"/>
          </p:nvPr>
        </p:nvSpPr>
        <p:spPr/>
        <p:txBody>
          <a:bodyPr/>
          <a:lstStyle/>
          <a:p>
            <a:fld id="{BD738D69-C925-4BAA-B853-E3A99667B205}" type="slidenum">
              <a:rPr lang="en-IN" smtClean="0"/>
              <a:t>‹#›</a:t>
            </a:fld>
            <a:endParaRPr lang="en-IN"/>
          </a:p>
        </p:txBody>
      </p:sp>
    </p:spTree>
    <p:extLst>
      <p:ext uri="{BB962C8B-B14F-4D97-AF65-F5344CB8AC3E}">
        <p14:creationId xmlns:p14="http://schemas.microsoft.com/office/powerpoint/2010/main" val="18227550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44AB2-8D86-7F01-E6BF-77D7FBD400C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89A15AAE-854C-9F52-4D49-65711FE9CB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ECC510A2-2BFF-84B2-01CF-CF0F9F86C6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AE1483-CA65-4C3C-F825-32C9270BAFA4}"/>
              </a:ext>
            </a:extLst>
          </p:cNvPr>
          <p:cNvSpPr>
            <a:spLocks noGrp="1"/>
          </p:cNvSpPr>
          <p:nvPr>
            <p:ph type="dt" sz="half" idx="10"/>
          </p:nvPr>
        </p:nvSpPr>
        <p:spPr/>
        <p:txBody>
          <a:bodyPr/>
          <a:lstStyle/>
          <a:p>
            <a:fld id="{E4ED4013-2AAB-46A2-B56A-6651FCBB1D63}" type="datetimeFigureOut">
              <a:rPr lang="en-IN" smtClean="0"/>
              <a:t>14/03/24</a:t>
            </a:fld>
            <a:endParaRPr lang="en-IN"/>
          </a:p>
        </p:txBody>
      </p:sp>
      <p:sp>
        <p:nvSpPr>
          <p:cNvPr id="6" name="Footer Placeholder 5">
            <a:extLst>
              <a:ext uri="{FF2B5EF4-FFF2-40B4-BE49-F238E27FC236}">
                <a16:creationId xmlns:a16="http://schemas.microsoft.com/office/drawing/2014/main" id="{10EC40B0-A602-AF0F-3C30-54D5C3D881CF}"/>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43018137-8062-833F-BB61-0BF37931FC4B}"/>
              </a:ext>
            </a:extLst>
          </p:cNvPr>
          <p:cNvSpPr>
            <a:spLocks noGrp="1"/>
          </p:cNvSpPr>
          <p:nvPr>
            <p:ph type="sldNum" sz="quarter" idx="12"/>
          </p:nvPr>
        </p:nvSpPr>
        <p:spPr/>
        <p:txBody>
          <a:bodyPr/>
          <a:lstStyle/>
          <a:p>
            <a:fld id="{BD738D69-C925-4BAA-B853-E3A99667B205}" type="slidenum">
              <a:rPr lang="en-IN" smtClean="0"/>
              <a:t>‹#›</a:t>
            </a:fld>
            <a:endParaRPr lang="en-IN"/>
          </a:p>
        </p:txBody>
      </p:sp>
    </p:spTree>
    <p:extLst>
      <p:ext uri="{BB962C8B-B14F-4D97-AF65-F5344CB8AC3E}">
        <p14:creationId xmlns:p14="http://schemas.microsoft.com/office/powerpoint/2010/main" val="14278180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4B32B-5FD7-F078-524B-E27850BB3E4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8FA4E84D-40CD-5518-1CBA-4AACBE8D388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156D51E1-4E65-6B9C-88F4-2E51B7BDBA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E21B68A-065C-7718-6D8F-4737D6F3FB1E}"/>
              </a:ext>
            </a:extLst>
          </p:cNvPr>
          <p:cNvSpPr>
            <a:spLocks noGrp="1"/>
          </p:cNvSpPr>
          <p:nvPr>
            <p:ph type="dt" sz="half" idx="10"/>
          </p:nvPr>
        </p:nvSpPr>
        <p:spPr/>
        <p:txBody>
          <a:bodyPr/>
          <a:lstStyle/>
          <a:p>
            <a:fld id="{E4ED4013-2AAB-46A2-B56A-6651FCBB1D63}" type="datetimeFigureOut">
              <a:rPr lang="en-IN" smtClean="0"/>
              <a:t>14/03/24</a:t>
            </a:fld>
            <a:endParaRPr lang="en-IN"/>
          </a:p>
        </p:txBody>
      </p:sp>
      <p:sp>
        <p:nvSpPr>
          <p:cNvPr id="6" name="Footer Placeholder 5">
            <a:extLst>
              <a:ext uri="{FF2B5EF4-FFF2-40B4-BE49-F238E27FC236}">
                <a16:creationId xmlns:a16="http://schemas.microsoft.com/office/drawing/2014/main" id="{FF25E796-342B-F6C7-A0DD-A17D6BF481C2}"/>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0FCE2DE3-5CCF-2AB3-C660-91C314A22F42}"/>
              </a:ext>
            </a:extLst>
          </p:cNvPr>
          <p:cNvSpPr>
            <a:spLocks noGrp="1"/>
          </p:cNvSpPr>
          <p:nvPr>
            <p:ph type="sldNum" sz="quarter" idx="12"/>
          </p:nvPr>
        </p:nvSpPr>
        <p:spPr/>
        <p:txBody>
          <a:bodyPr/>
          <a:lstStyle/>
          <a:p>
            <a:fld id="{BD738D69-C925-4BAA-B853-E3A99667B205}" type="slidenum">
              <a:rPr lang="en-IN" smtClean="0"/>
              <a:t>‹#›</a:t>
            </a:fld>
            <a:endParaRPr lang="en-IN"/>
          </a:p>
        </p:txBody>
      </p:sp>
    </p:spTree>
    <p:extLst>
      <p:ext uri="{BB962C8B-B14F-4D97-AF65-F5344CB8AC3E}">
        <p14:creationId xmlns:p14="http://schemas.microsoft.com/office/powerpoint/2010/main" val="13804475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CEA26-2B3C-23C3-CBEE-C243219C172A}"/>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E2F95911-DB6D-E920-5903-91F4923A09E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FB8C68F0-9513-D05F-34DA-630D3872D04E}"/>
              </a:ext>
            </a:extLst>
          </p:cNvPr>
          <p:cNvSpPr>
            <a:spLocks noGrp="1"/>
          </p:cNvSpPr>
          <p:nvPr>
            <p:ph type="dt" sz="half" idx="10"/>
          </p:nvPr>
        </p:nvSpPr>
        <p:spPr/>
        <p:txBody>
          <a:bodyPr/>
          <a:lstStyle/>
          <a:p>
            <a:fld id="{E4ED4013-2AAB-46A2-B56A-6651FCBB1D63}" type="datetimeFigureOut">
              <a:rPr lang="en-IN" smtClean="0"/>
              <a:t>14/03/24</a:t>
            </a:fld>
            <a:endParaRPr lang="en-IN"/>
          </a:p>
        </p:txBody>
      </p:sp>
      <p:sp>
        <p:nvSpPr>
          <p:cNvPr id="5" name="Footer Placeholder 4">
            <a:extLst>
              <a:ext uri="{FF2B5EF4-FFF2-40B4-BE49-F238E27FC236}">
                <a16:creationId xmlns:a16="http://schemas.microsoft.com/office/drawing/2014/main" id="{111B235B-1AC3-BFD7-F109-31EEA29B450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A153F190-3128-4F99-9F25-56C6DBDD31D7}"/>
              </a:ext>
            </a:extLst>
          </p:cNvPr>
          <p:cNvSpPr>
            <a:spLocks noGrp="1"/>
          </p:cNvSpPr>
          <p:nvPr>
            <p:ph type="sldNum" sz="quarter" idx="12"/>
          </p:nvPr>
        </p:nvSpPr>
        <p:spPr/>
        <p:txBody>
          <a:bodyPr/>
          <a:lstStyle/>
          <a:p>
            <a:fld id="{BD738D69-C925-4BAA-B853-E3A99667B205}" type="slidenum">
              <a:rPr lang="en-IN" smtClean="0"/>
              <a:t>‹#›</a:t>
            </a:fld>
            <a:endParaRPr lang="en-IN"/>
          </a:p>
        </p:txBody>
      </p:sp>
    </p:spTree>
    <p:extLst>
      <p:ext uri="{BB962C8B-B14F-4D97-AF65-F5344CB8AC3E}">
        <p14:creationId xmlns:p14="http://schemas.microsoft.com/office/powerpoint/2010/main" val="39963589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97E8AC9-0F96-F704-CC1C-371007E8F7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98F97818-0402-D644-D186-2F592D0B7F6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64DFC79-F575-C73A-7D39-2DA33E1015CF}"/>
              </a:ext>
            </a:extLst>
          </p:cNvPr>
          <p:cNvSpPr>
            <a:spLocks noGrp="1"/>
          </p:cNvSpPr>
          <p:nvPr>
            <p:ph type="dt" sz="half" idx="10"/>
          </p:nvPr>
        </p:nvSpPr>
        <p:spPr/>
        <p:txBody>
          <a:bodyPr/>
          <a:lstStyle/>
          <a:p>
            <a:fld id="{E4ED4013-2AAB-46A2-B56A-6651FCBB1D63}" type="datetimeFigureOut">
              <a:rPr lang="en-IN" smtClean="0"/>
              <a:t>14/03/24</a:t>
            </a:fld>
            <a:endParaRPr lang="en-IN"/>
          </a:p>
        </p:txBody>
      </p:sp>
      <p:sp>
        <p:nvSpPr>
          <p:cNvPr id="5" name="Footer Placeholder 4">
            <a:extLst>
              <a:ext uri="{FF2B5EF4-FFF2-40B4-BE49-F238E27FC236}">
                <a16:creationId xmlns:a16="http://schemas.microsoft.com/office/drawing/2014/main" id="{A0527F94-8DEA-177A-9DCF-9ED45B355BB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82A7198-72DF-6F1E-F239-1AA833F4719B}"/>
              </a:ext>
            </a:extLst>
          </p:cNvPr>
          <p:cNvSpPr>
            <a:spLocks noGrp="1"/>
          </p:cNvSpPr>
          <p:nvPr>
            <p:ph type="sldNum" sz="quarter" idx="12"/>
          </p:nvPr>
        </p:nvSpPr>
        <p:spPr/>
        <p:txBody>
          <a:bodyPr/>
          <a:lstStyle/>
          <a:p>
            <a:fld id="{BD738D69-C925-4BAA-B853-E3A99667B205}" type="slidenum">
              <a:rPr lang="en-IN" smtClean="0"/>
              <a:t>‹#›</a:t>
            </a:fld>
            <a:endParaRPr lang="en-IN"/>
          </a:p>
        </p:txBody>
      </p:sp>
    </p:spTree>
    <p:extLst>
      <p:ext uri="{BB962C8B-B14F-4D97-AF65-F5344CB8AC3E}">
        <p14:creationId xmlns:p14="http://schemas.microsoft.com/office/powerpoint/2010/main" val="24942482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0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A2C346-5111-F95D-AECD-03433E7006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38ED156-3C33-FF1C-364D-AE17A8796F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4D98ED36-4E94-FE66-5BEF-2F9424E3DA5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4ED4013-2AAB-46A2-B56A-6651FCBB1D63}" type="datetimeFigureOut">
              <a:rPr lang="en-IN" smtClean="0"/>
              <a:t>14/03/24</a:t>
            </a:fld>
            <a:endParaRPr lang="en-IN"/>
          </a:p>
        </p:txBody>
      </p:sp>
      <p:sp>
        <p:nvSpPr>
          <p:cNvPr id="5" name="Footer Placeholder 4">
            <a:extLst>
              <a:ext uri="{FF2B5EF4-FFF2-40B4-BE49-F238E27FC236}">
                <a16:creationId xmlns:a16="http://schemas.microsoft.com/office/drawing/2014/main" id="{A2DED0DD-9F93-69C3-BB06-0C8F3A9CC5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61346C58-3348-076A-A04B-DA6409E53E7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D738D69-C925-4BAA-B853-E3A99667B205}" type="slidenum">
              <a:rPr lang="en-IN" smtClean="0"/>
              <a:t>‹#›</a:t>
            </a:fld>
            <a:endParaRPr lang="en-IN"/>
          </a:p>
        </p:txBody>
      </p:sp>
    </p:spTree>
    <p:extLst>
      <p:ext uri="{BB962C8B-B14F-4D97-AF65-F5344CB8AC3E}">
        <p14:creationId xmlns:p14="http://schemas.microsoft.com/office/powerpoint/2010/main" val="2693208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4.mp4"/><Relationship Id="rId1" Type="http://schemas.microsoft.com/office/2007/relationships/media" Target="../media/media4.mp4"/><Relationship Id="rId6" Type="http://schemas.openxmlformats.org/officeDocument/2006/relationships/image" Target="../media/image7.png"/><Relationship Id="rId5" Type="http://schemas.openxmlformats.org/officeDocument/2006/relationships/image" Target="../media/image6.jpe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5.mp4"/><Relationship Id="rId1" Type="http://schemas.microsoft.com/office/2007/relationships/media" Target="../media/media5.mp4"/><Relationship Id="rId6" Type="http://schemas.openxmlformats.org/officeDocument/2006/relationships/image" Target="../media/image9.png"/><Relationship Id="rId5" Type="http://schemas.openxmlformats.org/officeDocument/2006/relationships/image" Target="../media/image8.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6.mp4"/><Relationship Id="rId1" Type="http://schemas.microsoft.com/office/2007/relationships/media" Target="../media/media6.mp4"/><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7.mp4"/><Relationship Id="rId1" Type="http://schemas.microsoft.com/office/2007/relationships/media" Target="../media/media7.mp4"/><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9.mp4"/><Relationship Id="rId1" Type="http://schemas.microsoft.com/office/2007/relationships/media" Target="../media/media9.mp4"/><Relationship Id="rId6" Type="http://schemas.openxmlformats.org/officeDocument/2006/relationships/image" Target="../media/image17.png"/><Relationship Id="rId5" Type="http://schemas.openxmlformats.org/officeDocument/2006/relationships/image" Target="../media/image16.jpe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0.mp4"/><Relationship Id="rId1" Type="http://schemas.microsoft.com/office/2007/relationships/media" Target="../media/media10.mp4"/><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1.mp4"/><Relationship Id="rId1" Type="http://schemas.microsoft.com/office/2007/relationships/media" Target="../media/media11.mp4"/><Relationship Id="rId5" Type="http://schemas.openxmlformats.org/officeDocument/2006/relationships/image" Target="../media/image20.png"/><Relationship Id="rId4"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8DF56-0D06-6FA8-0957-D0E97375C663}"/>
              </a:ext>
            </a:extLst>
          </p:cNvPr>
          <p:cNvSpPr>
            <a:spLocks noGrp="1"/>
          </p:cNvSpPr>
          <p:nvPr>
            <p:ph type="ctrTitle"/>
          </p:nvPr>
        </p:nvSpPr>
        <p:spPr>
          <a:xfrm>
            <a:off x="1524000" y="1122362"/>
            <a:ext cx="9144000" cy="4277541"/>
          </a:xfrm>
        </p:spPr>
        <p:txBody>
          <a:bodyPr>
            <a:normAutofit/>
          </a:bodyPr>
          <a:lstStyle/>
          <a:p>
            <a:r>
              <a:rPr lang="en-US" sz="3600" b="1" dirty="0">
                <a:solidFill>
                  <a:schemeClr val="accent1">
                    <a:lumMod val="50000"/>
                  </a:schemeClr>
                </a:solidFill>
                <a:latin typeface="Times New Roman" panose="02020603050405020304" pitchFamily="18" charset="0"/>
                <a:cs typeface="Times New Roman" panose="02020603050405020304" pitchFamily="18" charset="0"/>
              </a:rPr>
              <a:t>Study Skills</a:t>
            </a:r>
            <a:br>
              <a:rPr lang="en-US" sz="3600" b="1" dirty="0">
                <a:solidFill>
                  <a:schemeClr val="accent1">
                    <a:lumMod val="50000"/>
                  </a:schemeClr>
                </a:solidFill>
                <a:latin typeface="Times New Roman" panose="02020603050405020304" pitchFamily="18" charset="0"/>
                <a:cs typeface="Times New Roman" panose="02020603050405020304" pitchFamily="18" charset="0"/>
              </a:rPr>
            </a:br>
            <a:r>
              <a:rPr lang="en-US" sz="3600" b="1" dirty="0">
                <a:solidFill>
                  <a:schemeClr val="accent1">
                    <a:lumMod val="50000"/>
                  </a:schemeClr>
                </a:solidFill>
                <a:latin typeface="Times New Roman" panose="02020603050405020304" pitchFamily="18" charset="0"/>
                <a:cs typeface="Times New Roman" panose="02020603050405020304" pitchFamily="18" charset="0"/>
              </a:rPr>
              <a:t>How to write an academic essay?</a:t>
            </a:r>
            <a:br>
              <a:rPr lang="en-US" sz="3600" b="1" dirty="0">
                <a:solidFill>
                  <a:schemeClr val="accent1">
                    <a:lumMod val="50000"/>
                  </a:schemeClr>
                </a:solidFill>
                <a:latin typeface="Times New Roman" panose="02020603050405020304" pitchFamily="18" charset="0"/>
                <a:cs typeface="Times New Roman" panose="02020603050405020304" pitchFamily="18" charset="0"/>
              </a:rPr>
            </a:br>
            <a:br>
              <a:rPr lang="en-US" sz="3600" b="1" dirty="0">
                <a:solidFill>
                  <a:schemeClr val="accent1">
                    <a:lumMod val="50000"/>
                  </a:schemeClr>
                </a:solidFill>
                <a:latin typeface="Times New Roman" panose="02020603050405020304" pitchFamily="18" charset="0"/>
                <a:cs typeface="Times New Roman" panose="02020603050405020304" pitchFamily="18" charset="0"/>
              </a:rPr>
            </a:br>
            <a:r>
              <a:rPr lang="en-US" sz="2800" b="1" dirty="0">
                <a:solidFill>
                  <a:schemeClr val="accent1">
                    <a:lumMod val="50000"/>
                  </a:schemeClr>
                </a:solidFill>
                <a:latin typeface="Times New Roman" panose="02020603050405020304" pitchFamily="18" charset="0"/>
                <a:cs typeface="Times New Roman" panose="02020603050405020304" pitchFamily="18" charset="0"/>
              </a:rPr>
              <a:t>Student </a:t>
            </a:r>
            <a:r>
              <a:rPr lang="en-US" sz="2400" b="1" dirty="0">
                <a:solidFill>
                  <a:schemeClr val="accent1">
                    <a:lumMod val="50000"/>
                  </a:schemeClr>
                </a:solidFill>
                <a:latin typeface="Times New Roman" panose="02020603050405020304" pitchFamily="18" charset="0"/>
                <a:cs typeface="Times New Roman" panose="02020603050405020304" pitchFamily="18" charset="0"/>
              </a:rPr>
              <a:t>Name: Lidia-Madalina </a:t>
            </a:r>
            <a:r>
              <a:rPr lang="en-US" sz="2400" b="1" dirty="0" err="1">
                <a:solidFill>
                  <a:schemeClr val="accent1">
                    <a:lumMod val="50000"/>
                  </a:schemeClr>
                </a:solidFill>
                <a:latin typeface="Times New Roman" panose="02020603050405020304" pitchFamily="18" charset="0"/>
                <a:cs typeface="Times New Roman" panose="02020603050405020304" pitchFamily="18" charset="0"/>
              </a:rPr>
              <a:t>Toader</a:t>
            </a:r>
            <a:br>
              <a:rPr lang="en-US" sz="3600" b="1" dirty="0">
                <a:solidFill>
                  <a:schemeClr val="accent1">
                    <a:lumMod val="50000"/>
                  </a:schemeClr>
                </a:solidFill>
                <a:latin typeface="Times New Roman" panose="02020603050405020304" pitchFamily="18" charset="0"/>
                <a:cs typeface="Times New Roman" panose="02020603050405020304" pitchFamily="18" charset="0"/>
              </a:rPr>
            </a:br>
            <a:r>
              <a:rPr lang="en-US" sz="2400" b="1" dirty="0">
                <a:solidFill>
                  <a:schemeClr val="accent1">
                    <a:lumMod val="50000"/>
                  </a:schemeClr>
                </a:solidFill>
                <a:latin typeface="Times New Roman" panose="02020603050405020304" pitchFamily="18" charset="0"/>
                <a:cs typeface="Times New Roman" panose="02020603050405020304" pitchFamily="18" charset="0"/>
              </a:rPr>
              <a:t>Student ID: 2326149</a:t>
            </a:r>
            <a:br>
              <a:rPr lang="en-US" sz="2400" b="1" dirty="0">
                <a:solidFill>
                  <a:schemeClr val="accent1">
                    <a:lumMod val="50000"/>
                  </a:schemeClr>
                </a:solidFill>
                <a:latin typeface="Times New Roman" panose="02020603050405020304" pitchFamily="18" charset="0"/>
                <a:cs typeface="Times New Roman" panose="02020603050405020304" pitchFamily="18" charset="0"/>
              </a:rPr>
            </a:br>
            <a:br>
              <a:rPr lang="en-US" sz="2400" b="1" dirty="0">
                <a:solidFill>
                  <a:schemeClr val="accent1">
                    <a:lumMod val="50000"/>
                  </a:schemeClr>
                </a:solidFill>
                <a:latin typeface="Times New Roman" panose="02020603050405020304" pitchFamily="18" charset="0"/>
                <a:cs typeface="Times New Roman" panose="02020603050405020304" pitchFamily="18" charset="0"/>
              </a:rPr>
            </a:br>
            <a:br>
              <a:rPr lang="en-US" sz="2400" b="1" dirty="0">
                <a:solidFill>
                  <a:schemeClr val="accent1">
                    <a:lumMod val="50000"/>
                  </a:schemeClr>
                </a:solidFill>
                <a:latin typeface="Times New Roman" panose="02020603050405020304" pitchFamily="18" charset="0"/>
                <a:cs typeface="Times New Roman" panose="02020603050405020304" pitchFamily="18" charset="0"/>
              </a:rPr>
            </a:br>
            <a:r>
              <a:rPr lang="en-US" sz="2400" b="1" dirty="0">
                <a:solidFill>
                  <a:schemeClr val="accent1">
                    <a:lumMod val="50000"/>
                  </a:schemeClr>
                </a:solidFill>
                <a:latin typeface="Times New Roman" panose="02020603050405020304" pitchFamily="18" charset="0"/>
                <a:cs typeface="Times New Roman" panose="02020603050405020304" pitchFamily="18" charset="0"/>
              </a:rPr>
              <a:t>https://</a:t>
            </a:r>
            <a:r>
              <a:rPr lang="en-US" sz="2400" b="1" dirty="0" err="1">
                <a:solidFill>
                  <a:schemeClr val="accent1">
                    <a:lumMod val="50000"/>
                  </a:schemeClr>
                </a:solidFill>
                <a:latin typeface="Times New Roman" panose="02020603050405020304" pitchFamily="18" charset="0"/>
                <a:cs typeface="Times New Roman" panose="02020603050405020304" pitchFamily="18" charset="0"/>
              </a:rPr>
              <a:t>youtu.be</a:t>
            </a:r>
            <a:r>
              <a:rPr lang="en-US" sz="2400" b="1" dirty="0">
                <a:solidFill>
                  <a:schemeClr val="accent1">
                    <a:lumMod val="50000"/>
                  </a:schemeClr>
                </a:solidFill>
                <a:latin typeface="Times New Roman" panose="02020603050405020304" pitchFamily="18" charset="0"/>
                <a:cs typeface="Times New Roman" panose="02020603050405020304" pitchFamily="18" charset="0"/>
              </a:rPr>
              <a:t>/</a:t>
            </a:r>
            <a:r>
              <a:rPr lang="en-US" sz="2400" b="1" dirty="0" err="1">
                <a:solidFill>
                  <a:schemeClr val="accent1">
                    <a:lumMod val="50000"/>
                  </a:schemeClr>
                </a:solidFill>
                <a:latin typeface="Times New Roman" panose="02020603050405020304" pitchFamily="18" charset="0"/>
                <a:cs typeface="Times New Roman" panose="02020603050405020304" pitchFamily="18" charset="0"/>
              </a:rPr>
              <a:t>TpxFtzpkETM</a:t>
            </a:r>
            <a:br>
              <a:rPr lang="en-US" sz="2400" b="1" dirty="0">
                <a:solidFill>
                  <a:schemeClr val="accent1">
                    <a:lumMod val="50000"/>
                  </a:schemeClr>
                </a:solidFill>
                <a:latin typeface="Times New Roman" panose="02020603050405020304" pitchFamily="18" charset="0"/>
                <a:cs typeface="Times New Roman" panose="02020603050405020304" pitchFamily="18" charset="0"/>
              </a:rPr>
            </a:br>
            <a:endParaRPr lang="en-IN" sz="2400" b="1" dirty="0">
              <a:solidFill>
                <a:schemeClr val="accent1">
                  <a:lumMod val="50000"/>
                </a:schemeClr>
              </a:solidFill>
              <a:latin typeface="Times New Roman" panose="02020603050405020304" pitchFamily="18" charset="0"/>
              <a:cs typeface="Times New Roman" panose="02020603050405020304" pitchFamily="18" charset="0"/>
            </a:endParaRPr>
          </a:p>
        </p:txBody>
      </p:sp>
      <p:pic>
        <p:nvPicPr>
          <p:cNvPr id="14" name="Video 13">
            <a:extLst>
              <a:ext uri="{FF2B5EF4-FFF2-40B4-BE49-F238E27FC236}">
                <a16:creationId xmlns:a16="http://schemas.microsoft.com/office/drawing/2014/main" id="{1F98F79E-A92E-2B6D-F53B-89C539C9B448}"/>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pic>
        <p:nvPicPr>
          <p:cNvPr id="3" name="Video 2">
            <a:extLst>
              <a:ext uri="{FF2B5EF4-FFF2-40B4-BE49-F238E27FC236}">
                <a16:creationId xmlns:a16="http://schemas.microsoft.com/office/drawing/2014/main" id="{596FCF92-677D-77DB-1ABC-494A5090B27E}"/>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8639388"/>
      </p:ext>
    </p:extLst>
  </p:cSld>
  <p:clrMapOvr>
    <a:masterClrMapping/>
  </p:clrMapOvr>
  <mc:AlternateContent xmlns:mc="http://schemas.openxmlformats.org/markup-compatibility/2006" xmlns:p14="http://schemas.microsoft.com/office/powerpoint/2010/main">
    <mc:Choice Requires="p14">
      <p:transition spd="slow" p14:dur="2000" advTm="3366"/>
    </mc:Choice>
    <mc:Fallback xmlns="">
      <p:transition spd="slow" advTm="33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1" presetClass="mediacall" presetSubtype="0" fill="hold" nodeType="afterEffect">
                                  <p:stCondLst>
                                    <p:cond delay="0"/>
                                  </p:stCondLst>
                                  <p:childTnLst>
                                    <p:cmd type="call" cmd="playFrom(0.0)">
                                      <p:cBhvr>
                                        <p:cTn id="9"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0" fill="hold" display="0">
                  <p:stCondLst>
                    <p:cond delay="indefinite"/>
                  </p:stCondLst>
                </p:cTn>
                <p:tgtEl>
                  <p:spTgt spid="14"/>
                </p:tgtEl>
              </p:cMediaNode>
            </p:video>
            <p:seq concurrent="1" nextAc="seek">
              <p:cTn id="11" restart="whenNotActive" fill="hold" evtFilter="cancelBubble" nodeType="interactiveSeq">
                <p:stCondLst>
                  <p:cond evt="onClick" delay="0">
                    <p:tgtEl>
                      <p:spTgt spid="14"/>
                    </p:tgtEl>
                  </p:cond>
                </p:stCondLst>
                <p:endSync evt="end" delay="0">
                  <p:rtn val="all"/>
                </p:endSync>
                <p:childTnLst>
                  <p:par>
                    <p:cTn id="12" fill="hold">
                      <p:stCondLst>
                        <p:cond delay="0"/>
                      </p:stCondLst>
                      <p:childTnLst>
                        <p:par>
                          <p:cTn id="13" fill="hold">
                            <p:stCondLst>
                              <p:cond delay="0"/>
                            </p:stCondLst>
                            <p:childTnLst>
                              <p:par>
                                <p:cTn id="14" presetID="2" presetClass="mediacall" presetSubtype="0" fill="hold" nodeType="clickEffect">
                                  <p:stCondLst>
                                    <p:cond delay="0"/>
                                  </p:stCondLst>
                                  <p:childTnLst>
                                    <p:cmd type="call" cmd="togglePause">
                                      <p:cBhvr>
                                        <p:cTn id="15" dur="1" fill="hold"/>
                                        <p:tgtEl>
                                          <p:spTgt spid="14"/>
                                        </p:tgtEl>
                                      </p:cBhvr>
                                    </p:cmd>
                                  </p:childTnLst>
                                </p:cTn>
                              </p:par>
                            </p:childTnLst>
                          </p:cTn>
                        </p:par>
                      </p:childTnLst>
                    </p:cTn>
                  </p:par>
                </p:childTnLst>
              </p:cTn>
              <p:nextCondLst>
                <p:cond evt="onClick" delay="0">
                  <p:tgtEl>
                    <p:spTgt spid="14"/>
                  </p:tgtEl>
                </p:cond>
              </p:nextCondLst>
            </p:seq>
            <p:video>
              <p:cMediaNode vol="80000">
                <p:cTn id="16" fill="hold" display="0">
                  <p:stCondLst>
                    <p:cond delay="indefinite"/>
                  </p:stCondLst>
                </p:cTn>
                <p:tgtEl>
                  <p:spTgt spid="3"/>
                </p:tgtEl>
              </p:cMediaNode>
            </p:video>
            <p:seq concurrent="1" nextAc="seek">
              <p:cTn id="17" restart="whenNotActive" fill="hold" evtFilter="cancelBubble" nodeType="interactiveSeq">
                <p:stCondLst>
                  <p:cond evt="onClick" delay="0">
                    <p:tgtEl>
                      <p:spTgt spid="3"/>
                    </p:tgtEl>
                  </p:cond>
                </p:stCondLst>
                <p:endSync evt="end" delay="0">
                  <p:rtn val="all"/>
                </p:endSync>
                <p:childTnLst>
                  <p:par>
                    <p:cTn id="18" fill="hold">
                      <p:stCondLst>
                        <p:cond delay="0"/>
                      </p:stCondLst>
                      <p:childTnLst>
                        <p:par>
                          <p:cTn id="19" fill="hold">
                            <p:stCondLst>
                              <p:cond delay="0"/>
                            </p:stCondLst>
                            <p:childTnLst>
                              <p:par>
                                <p:cTn id="20" presetID="2" presetClass="mediacall" presetSubtype="0" fill="hold" nodeType="clickEffect">
                                  <p:stCondLst>
                                    <p:cond delay="0"/>
                                  </p:stCondLst>
                                  <p:childTnLst>
                                    <p:cmd type="call" cmd="togglePause">
                                      <p:cBhvr>
                                        <p:cTn id="21"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4420B-2159-8E54-8F57-3398FD476B1C}"/>
              </a:ext>
            </a:extLst>
          </p:cNvPr>
          <p:cNvSpPr>
            <a:spLocks noGrp="1"/>
          </p:cNvSpPr>
          <p:nvPr>
            <p:ph type="title"/>
          </p:nvPr>
        </p:nvSpPr>
        <p:spPr/>
        <p:txBody>
          <a:bodyPr>
            <a:normAutofit/>
          </a:bodyPr>
          <a:lstStyle/>
          <a:p>
            <a:r>
              <a:rPr lang="en-US" sz="3200" b="1" dirty="0">
                <a:solidFill>
                  <a:schemeClr val="accent1">
                    <a:lumMod val="50000"/>
                  </a:schemeClr>
                </a:solidFill>
                <a:latin typeface="Times New Roman" panose="02020603050405020304" pitchFamily="18" charset="0"/>
                <a:cs typeface="Times New Roman" panose="02020603050405020304" pitchFamily="18" charset="0"/>
              </a:rPr>
              <a:t>Table of Contents</a:t>
            </a:r>
            <a:endParaRPr lang="en-IN" sz="3200" b="1"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5315993-6B54-38D9-CCEA-20401BA5E13C}"/>
              </a:ext>
            </a:extLst>
          </p:cNvPr>
          <p:cNvSpPr>
            <a:spLocks noGrp="1"/>
          </p:cNvSpPr>
          <p:nvPr>
            <p:ph idx="1"/>
          </p:nvPr>
        </p:nvSpPr>
        <p:spPr/>
        <p:txBody>
          <a:bodyPr>
            <a:normAutofit/>
          </a:bodyPr>
          <a:lstStyle/>
          <a:p>
            <a:r>
              <a:rPr lang="en-IN" sz="2400" kern="100" dirty="0">
                <a:solidFill>
                  <a:schemeClr val="accent1">
                    <a:lumMod val="50000"/>
                  </a:schemeClr>
                </a:solidFill>
                <a:effectLst/>
                <a:latin typeface="Times New Roman" panose="02020603050405020304" pitchFamily="18" charset="0"/>
                <a:cs typeface="Times New Roman" panose="02020603050405020304" pitchFamily="18" charset="0"/>
              </a:rPr>
              <a:t>Introduction………………………………………………………………………..3</a:t>
            </a:r>
          </a:p>
          <a:p>
            <a:r>
              <a:rPr lang="en-IN" sz="2400" kern="100" dirty="0">
                <a:solidFill>
                  <a:schemeClr val="accent1">
                    <a:lumMod val="50000"/>
                  </a:schemeClr>
                </a:solidFill>
                <a:effectLst/>
                <a:latin typeface="Times New Roman" panose="02020603050405020304" pitchFamily="18" charset="0"/>
                <a:cs typeface="Times New Roman" panose="02020603050405020304" pitchFamily="18" charset="0"/>
              </a:rPr>
              <a:t>Importance of Referencing within higher education……………………………4-5</a:t>
            </a:r>
          </a:p>
          <a:p>
            <a:r>
              <a:rPr lang="en-IN" sz="2400" kern="100" dirty="0">
                <a:solidFill>
                  <a:schemeClr val="accent1">
                    <a:lumMod val="50000"/>
                  </a:schemeClr>
                </a:solidFill>
                <a:effectLst/>
                <a:latin typeface="Times New Roman" panose="02020603050405020304" pitchFamily="18" charset="0"/>
                <a:cs typeface="Times New Roman" panose="02020603050405020304" pitchFamily="18" charset="0"/>
              </a:rPr>
              <a:t>Significance of Academic Misconduct in the area of higher education program 6-7</a:t>
            </a:r>
            <a:endParaRPr lang="en-IN" sz="2400" kern="100" dirty="0">
              <a:solidFill>
                <a:schemeClr val="accent1">
                  <a:lumMod val="50000"/>
                </a:schemeClr>
              </a:solidFill>
              <a:latin typeface="Times New Roman" panose="02020603050405020304" pitchFamily="18" charset="0"/>
              <a:cs typeface="Times New Roman" panose="02020603050405020304" pitchFamily="18" charset="0"/>
            </a:endParaRPr>
          </a:p>
          <a:p>
            <a:r>
              <a:rPr lang="en-IN" sz="2400" kern="100" dirty="0">
                <a:solidFill>
                  <a:schemeClr val="accent1">
                    <a:lumMod val="50000"/>
                  </a:schemeClr>
                </a:solidFill>
                <a:effectLst/>
                <a:latin typeface="Times New Roman" panose="02020603050405020304" pitchFamily="18" charset="0"/>
                <a:cs typeface="Times New Roman" panose="02020603050405020304" pitchFamily="18" charset="0"/>
              </a:rPr>
              <a:t>Discussing the importance of Critical Thinking in the higher degree program…8-9</a:t>
            </a:r>
          </a:p>
          <a:p>
            <a:r>
              <a:rPr lang="en-IN" sz="2400" kern="100" dirty="0">
                <a:solidFill>
                  <a:schemeClr val="accent1">
                    <a:lumMod val="50000"/>
                  </a:schemeClr>
                </a:solidFill>
                <a:latin typeface="Times New Roman" panose="02020603050405020304" pitchFamily="18" charset="0"/>
                <a:cs typeface="Times New Roman" panose="02020603050405020304" pitchFamily="18" charset="0"/>
              </a:rPr>
              <a:t>Conclusion……………………………………………………………………….10</a:t>
            </a:r>
          </a:p>
          <a:p>
            <a:r>
              <a:rPr lang="en-IN" sz="2400" kern="100" dirty="0">
                <a:solidFill>
                  <a:schemeClr val="accent1">
                    <a:lumMod val="50000"/>
                  </a:schemeClr>
                </a:solidFill>
                <a:effectLst/>
                <a:latin typeface="Times New Roman" panose="02020603050405020304" pitchFamily="18" charset="0"/>
                <a:cs typeface="Times New Roman" panose="02020603050405020304" pitchFamily="18" charset="0"/>
              </a:rPr>
              <a:t>References………………………………………………………………………..11</a:t>
            </a:r>
            <a:br>
              <a:rPr lang="en-IN" sz="2400" kern="100" dirty="0">
                <a:solidFill>
                  <a:schemeClr val="accent1">
                    <a:lumMod val="50000"/>
                  </a:schemeClr>
                </a:solidFill>
                <a:effectLst/>
                <a:latin typeface="Times New Roman" panose="02020603050405020304" pitchFamily="18" charset="0"/>
                <a:cs typeface="Times New Roman" panose="02020603050405020304" pitchFamily="18" charset="0"/>
              </a:rPr>
            </a:br>
            <a:br>
              <a:rPr lang="en-IN" sz="2400" kern="100" dirty="0">
                <a:solidFill>
                  <a:schemeClr val="accent1">
                    <a:lumMod val="50000"/>
                  </a:schemeClr>
                </a:solidFill>
                <a:effectLst/>
                <a:latin typeface="Times New Roman" panose="02020603050405020304" pitchFamily="18" charset="0"/>
                <a:cs typeface="Times New Roman" panose="02020603050405020304" pitchFamily="18" charset="0"/>
              </a:rPr>
            </a:br>
            <a:endParaRPr lang="en-IN" sz="2400" dirty="0"/>
          </a:p>
        </p:txBody>
      </p:sp>
      <p:pic>
        <p:nvPicPr>
          <p:cNvPr id="14" name="Video 13">
            <a:extLst>
              <a:ext uri="{FF2B5EF4-FFF2-40B4-BE49-F238E27FC236}">
                <a16:creationId xmlns:a16="http://schemas.microsoft.com/office/drawing/2014/main" id="{F4082312-C9C3-D211-A07B-C6C7BED53FA1}"/>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4"/>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817259958"/>
      </p:ext>
    </p:extLst>
  </p:cSld>
  <p:clrMapOvr>
    <a:masterClrMapping/>
  </p:clrMapOvr>
  <mc:AlternateContent xmlns:mc="http://schemas.openxmlformats.org/markup-compatibility/2006" xmlns:p14="http://schemas.microsoft.com/office/powerpoint/2010/main">
    <mc:Choice Requires="p14">
      <p:transition spd="slow" p14:dur="2000" advTm="17233"/>
    </mc:Choice>
    <mc:Fallback xmlns="">
      <p:transition spd="slow" advTm="17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D3AA0-9CCE-EB30-EF0B-017B5D537A2B}"/>
              </a:ext>
            </a:extLst>
          </p:cNvPr>
          <p:cNvSpPr>
            <a:spLocks noGrp="1"/>
          </p:cNvSpPr>
          <p:nvPr>
            <p:ph type="title"/>
          </p:nvPr>
        </p:nvSpPr>
        <p:spPr/>
        <p:txBody>
          <a:bodyPr>
            <a:normAutofit/>
          </a:bodyPr>
          <a:lstStyle/>
          <a:p>
            <a:r>
              <a:rPr lang="en-IN" sz="3200" b="1" kern="100" dirty="0">
                <a:solidFill>
                  <a:schemeClr val="accent1">
                    <a:lumMod val="50000"/>
                  </a:schemeClr>
                </a:solidFill>
                <a:effectLst/>
                <a:latin typeface="Times New Roman" panose="02020603050405020304" pitchFamily="18" charset="0"/>
                <a:cs typeface="Times New Roman" panose="02020603050405020304" pitchFamily="18" charset="0"/>
              </a:rPr>
              <a:t>Introduction</a:t>
            </a:r>
            <a:br>
              <a:rPr lang="en-IN" sz="3200" b="1" kern="100" dirty="0">
                <a:solidFill>
                  <a:schemeClr val="accent1">
                    <a:lumMod val="50000"/>
                  </a:schemeClr>
                </a:solidFill>
                <a:effectLst/>
                <a:latin typeface="Times New Roman" panose="02020603050405020304" pitchFamily="18" charset="0"/>
                <a:cs typeface="Times New Roman" panose="02020603050405020304" pitchFamily="18" charset="0"/>
              </a:rPr>
            </a:br>
            <a:endParaRPr lang="en-IN" sz="3200" dirty="0">
              <a:solidFill>
                <a:schemeClr val="accent1">
                  <a:lumMod val="50000"/>
                </a:schemeClr>
              </a:solidFill>
            </a:endParaRPr>
          </a:p>
        </p:txBody>
      </p:sp>
      <p:sp>
        <p:nvSpPr>
          <p:cNvPr id="3" name="Content Placeholder 2">
            <a:extLst>
              <a:ext uri="{FF2B5EF4-FFF2-40B4-BE49-F238E27FC236}">
                <a16:creationId xmlns:a16="http://schemas.microsoft.com/office/drawing/2014/main" id="{B822CC58-A67A-F799-C482-EF56E290DBA9}"/>
              </a:ext>
            </a:extLst>
          </p:cNvPr>
          <p:cNvSpPr>
            <a:spLocks noGrp="1"/>
          </p:cNvSpPr>
          <p:nvPr>
            <p:ph idx="1"/>
          </p:nvPr>
        </p:nvSpPr>
        <p:spPr>
          <a:xfrm>
            <a:off x="838200" y="1825625"/>
            <a:ext cx="6427839" cy="4351338"/>
          </a:xfrm>
        </p:spPr>
        <p:txBody>
          <a:bodyPr/>
          <a:lstStyle/>
          <a:p>
            <a:pPr algn="just"/>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set of knowledge and habits that allow the students to succeed and face academic challenges are termed Study Skills.</a:t>
            </a:r>
          </a:p>
          <a:p>
            <a:pPr marL="0" indent="0" algn="just">
              <a:buNone/>
            </a:pPr>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pPr algn="just"/>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students need to remove any unethical or unfair practices in terms of avoiding the issues of academic misconduct in the study settings. </a:t>
            </a:r>
          </a:p>
          <a:p>
            <a:pPr marL="0" indent="0" algn="just">
              <a:buNone/>
            </a:pP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Critical thinking equips individuals with the capacity to evaluate, analyse and generate logical conclusions independently from the wide range of information or data they experience. </a:t>
            </a:r>
          </a:p>
          <a:p>
            <a:pPr marL="0" indent="0" algn="just">
              <a:buNone/>
            </a:pP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purpose of this presentation is to develop a better understanding of academic misconduct, critical thinking and referencing skills in the academic settings of the students.  </a:t>
            </a:r>
          </a:p>
          <a:p>
            <a:pPr algn="just"/>
            <a:endParaRPr lang="en-IN" dirty="0"/>
          </a:p>
        </p:txBody>
      </p:sp>
      <p:sp>
        <p:nvSpPr>
          <p:cNvPr id="5" name="TextBox 4">
            <a:extLst>
              <a:ext uri="{FF2B5EF4-FFF2-40B4-BE49-F238E27FC236}">
                <a16:creationId xmlns:a16="http://schemas.microsoft.com/office/drawing/2014/main" id="{DA1F2800-8C8A-68E3-06FA-F43D8D4828A4}"/>
              </a:ext>
            </a:extLst>
          </p:cNvPr>
          <p:cNvSpPr txBox="1"/>
          <p:nvPr/>
        </p:nvSpPr>
        <p:spPr>
          <a:xfrm>
            <a:off x="8305800" y="5252572"/>
            <a:ext cx="6096000" cy="369332"/>
          </a:xfrm>
          <a:prstGeom prst="rect">
            <a:avLst/>
          </a:prstGeom>
          <a:noFill/>
        </p:spPr>
        <p:txBody>
          <a:bodyPr wrap="square">
            <a:spAutoFit/>
          </a:bodyPr>
          <a:lstStyle/>
          <a:p>
            <a:r>
              <a:rPr lang="en-GB"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(Perkins </a:t>
            </a:r>
            <a:r>
              <a:rPr lang="en-GB" sz="1800" i="1"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et al.,</a:t>
            </a:r>
            <a:r>
              <a:rPr lang="en-GB"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2020)</a:t>
            </a:r>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endParaRPr lang="en-IN" dirty="0"/>
          </a:p>
        </p:txBody>
      </p:sp>
      <p:pic>
        <p:nvPicPr>
          <p:cNvPr id="1026" name="Picture 2" descr="Study Skills – Holistic Career Services">
            <a:extLst>
              <a:ext uri="{FF2B5EF4-FFF2-40B4-BE49-F238E27FC236}">
                <a16:creationId xmlns:a16="http://schemas.microsoft.com/office/drawing/2014/main" id="{596FA08A-3D84-1B06-E9FF-0B92F814F26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55366" y="2056667"/>
            <a:ext cx="4131108" cy="2364607"/>
          </a:xfrm>
          <a:prstGeom prst="rect">
            <a:avLst/>
          </a:prstGeom>
          <a:noFill/>
          <a:extLst>
            <a:ext uri="{909E8E84-426E-40DD-AFC4-6F175D3DCCD1}">
              <a14:hiddenFill xmlns:a14="http://schemas.microsoft.com/office/drawing/2010/main">
                <a:solidFill>
                  <a:srgbClr val="FFFFFF"/>
                </a:solidFill>
              </a14:hiddenFill>
            </a:ext>
          </a:extLst>
        </p:spPr>
      </p:pic>
      <p:pic>
        <p:nvPicPr>
          <p:cNvPr id="12" name="Video 11">
            <a:extLst>
              <a:ext uri="{FF2B5EF4-FFF2-40B4-BE49-F238E27FC236}">
                <a16:creationId xmlns:a16="http://schemas.microsoft.com/office/drawing/2014/main" id="{6EE4B84F-15AC-1218-E7FC-01C94979F189}"/>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91323617"/>
      </p:ext>
    </p:extLst>
  </p:cSld>
  <p:clrMapOvr>
    <a:masterClrMapping/>
  </p:clrMapOvr>
  <mc:AlternateContent xmlns:mc="http://schemas.openxmlformats.org/markup-compatibility/2006" xmlns:p14="http://schemas.microsoft.com/office/powerpoint/2010/main">
    <mc:Choice Requires="p14">
      <p:transition spd="slow" p14:dur="2000" advTm="17070"/>
    </mc:Choice>
    <mc:Fallback xmlns="">
      <p:transition spd="slow" advTm="170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2"/>
                </p:tgtEl>
              </p:cMediaNode>
            </p:video>
            <p:seq concurrent="1" nextAc="seek">
              <p:cTn id="8" restart="whenNotActive" fill="hold" evtFilter="cancelBubble" nodeType="interactiveSeq">
                <p:stCondLst>
                  <p:cond evt="onClick" delay="0">
                    <p:tgtEl>
                      <p:spTgt spid="1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2"/>
                                        </p:tgtEl>
                                      </p:cBhvr>
                                    </p:cmd>
                                  </p:childTnLst>
                                </p:cTn>
                              </p:par>
                            </p:childTnLst>
                          </p:cTn>
                        </p:par>
                      </p:childTnLst>
                    </p:cTn>
                  </p:par>
                </p:childTnLst>
              </p:cTn>
              <p:nextCondLst>
                <p:cond evt="onClick" delay="0">
                  <p:tgtEl>
                    <p:spTgt spid="1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B0869-BDBE-7AFC-1719-77C98F729AE3}"/>
              </a:ext>
            </a:extLst>
          </p:cNvPr>
          <p:cNvSpPr>
            <a:spLocks noGrp="1"/>
          </p:cNvSpPr>
          <p:nvPr>
            <p:ph type="title"/>
          </p:nvPr>
        </p:nvSpPr>
        <p:spPr/>
        <p:txBody>
          <a:bodyPr>
            <a:normAutofit/>
          </a:bodyPr>
          <a:lstStyle/>
          <a:p>
            <a:r>
              <a:rPr lang="en-IN" sz="3200" b="1" kern="100" dirty="0">
                <a:solidFill>
                  <a:schemeClr val="accent1">
                    <a:lumMod val="50000"/>
                  </a:schemeClr>
                </a:solidFill>
                <a:effectLst/>
                <a:latin typeface="Times New Roman" panose="02020603050405020304" pitchFamily="18" charset="0"/>
                <a:cs typeface="Times New Roman" panose="02020603050405020304" pitchFamily="18" charset="0"/>
              </a:rPr>
              <a:t>Importance of Referencing within higher education </a:t>
            </a:r>
            <a:br>
              <a:rPr lang="en-IN" sz="3200" b="1" kern="100" dirty="0">
                <a:solidFill>
                  <a:schemeClr val="accent1">
                    <a:lumMod val="50000"/>
                  </a:schemeClr>
                </a:solidFill>
                <a:effectLst/>
                <a:latin typeface="Times New Roman" panose="02020603050405020304" pitchFamily="18" charset="0"/>
                <a:cs typeface="Times New Roman" panose="02020603050405020304" pitchFamily="18" charset="0"/>
              </a:rPr>
            </a:br>
            <a:endParaRPr lang="en-IN" sz="3200" dirty="0">
              <a:solidFill>
                <a:schemeClr val="accent1">
                  <a:lumMod val="50000"/>
                </a:schemeClr>
              </a:solidFill>
            </a:endParaRPr>
          </a:p>
        </p:txBody>
      </p:sp>
      <p:sp>
        <p:nvSpPr>
          <p:cNvPr id="3" name="Content Placeholder 2">
            <a:extLst>
              <a:ext uri="{FF2B5EF4-FFF2-40B4-BE49-F238E27FC236}">
                <a16:creationId xmlns:a16="http://schemas.microsoft.com/office/drawing/2014/main" id="{F3F08372-7B43-BBE7-CADC-05508CC3FB61}"/>
              </a:ext>
            </a:extLst>
          </p:cNvPr>
          <p:cNvSpPr>
            <a:spLocks noGrp="1"/>
          </p:cNvSpPr>
          <p:nvPr>
            <p:ph idx="1"/>
          </p:nvPr>
        </p:nvSpPr>
        <p:spPr>
          <a:xfrm>
            <a:off x="838200" y="1825625"/>
            <a:ext cx="7037439" cy="4351338"/>
          </a:xfrm>
        </p:spPr>
        <p:txBody>
          <a:bodyPr>
            <a:normAutofit lnSpcReduction="10000"/>
          </a:bodyPr>
          <a:lstStyle/>
          <a:p>
            <a:pPr marL="0" indent="0" algn="just">
              <a:buNone/>
            </a:pPr>
            <a:r>
              <a:rPr lang="en-IN" sz="1800" b="1"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Definition of referencing: </a:t>
            </a:r>
          </a:p>
          <a:p>
            <a:pPr marL="0" indent="0" algn="just">
              <a:buNone/>
            </a:pPr>
            <a:endParaRPr lang="en-IN" sz="1800" b="1"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Referencing skills are crucial parts of the academic life of the student, especially in terms of receiving achievements in academic writing, maintaining integrity and avoiding plagiarism in their assignments and research work. </a:t>
            </a:r>
          </a:p>
          <a:p>
            <a:pPr marL="0" indent="0" algn="just">
              <a:buNone/>
            </a:pPr>
            <a:endPar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There are several referencing styles such as Harvard, APA, Chicago and so on, and some minor characteristics of Harvard citation style are abbreviations, capitalisation, punctuation and the application of Italics.</a:t>
            </a:r>
          </a:p>
          <a:p>
            <a:pPr marL="0" indent="0" algn="just">
              <a:buNone/>
            </a:pP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Referencing in this style has two steps that need to be included in the assessments of students which are in-text referencing within the main body of the assignment and the creation of the reference lists with the bibliographic details. </a:t>
            </a:r>
          </a:p>
          <a:p>
            <a:pPr marL="0" indent="0" algn="just">
              <a:buNone/>
            </a:pPr>
            <a:endPar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84D39443-D5F1-BA68-1B1C-F5A0092FC755}"/>
              </a:ext>
            </a:extLst>
          </p:cNvPr>
          <p:cNvSpPr txBox="1"/>
          <p:nvPr/>
        </p:nvSpPr>
        <p:spPr>
          <a:xfrm>
            <a:off x="8305800" y="5120298"/>
            <a:ext cx="6096000" cy="369332"/>
          </a:xfrm>
          <a:prstGeom prst="rect">
            <a:avLst/>
          </a:prstGeom>
          <a:noFill/>
        </p:spPr>
        <p:txBody>
          <a:bodyPr wrap="square">
            <a:spAutoFit/>
          </a:bodyPr>
          <a:lstStyle/>
          <a:p>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GB"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GB" sz="1800" kern="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Martzoukou</a:t>
            </a:r>
            <a:r>
              <a:rPr lang="en-GB"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GB" sz="1800" i="1"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et al., </a:t>
            </a:r>
            <a:r>
              <a:rPr lang="en-GB"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2020)</a:t>
            </a:r>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endParaRPr lang="en-IN" dirty="0"/>
          </a:p>
        </p:txBody>
      </p:sp>
      <p:pic>
        <p:nvPicPr>
          <p:cNvPr id="2050" name="Picture 2" descr="Reference Skills. They will help you! Know WHERE to find information Useful  for ALL SUBJECTS *You need to know where to look! - ppt download">
            <a:extLst>
              <a:ext uri="{FF2B5EF4-FFF2-40B4-BE49-F238E27FC236}">
                <a16:creationId xmlns:a16="http://schemas.microsoft.com/office/drawing/2014/main" id="{676EDD36-AB2E-D142-AAD5-D38AABD610A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81818" y="2199327"/>
            <a:ext cx="3283352" cy="2459345"/>
          </a:xfrm>
          <a:prstGeom prst="rect">
            <a:avLst/>
          </a:prstGeom>
          <a:noFill/>
          <a:extLst>
            <a:ext uri="{909E8E84-426E-40DD-AFC4-6F175D3DCCD1}">
              <a14:hiddenFill xmlns:a14="http://schemas.microsoft.com/office/drawing/2010/main">
                <a:solidFill>
                  <a:srgbClr val="FFFFFF"/>
                </a:solidFill>
              </a14:hiddenFill>
            </a:ext>
          </a:extLst>
        </p:spPr>
      </p:pic>
      <p:pic>
        <p:nvPicPr>
          <p:cNvPr id="18" name="Video 17">
            <a:extLst>
              <a:ext uri="{FF2B5EF4-FFF2-40B4-BE49-F238E27FC236}">
                <a16:creationId xmlns:a16="http://schemas.microsoft.com/office/drawing/2014/main" id="{DED9C583-4899-F918-A6C4-A7D2CB02BB6F}"/>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11601135"/>
      </p:ext>
    </p:extLst>
  </p:cSld>
  <p:clrMapOvr>
    <a:masterClrMapping/>
  </p:clrMapOvr>
  <mc:AlternateContent xmlns:mc="http://schemas.openxmlformats.org/markup-compatibility/2006" xmlns:p14="http://schemas.microsoft.com/office/powerpoint/2010/main">
    <mc:Choice Requires="p14">
      <p:transition spd="slow" p14:dur="2000" advTm="16000"/>
    </mc:Choice>
    <mc:Fallback xmlns="">
      <p:transition spd="slow" advTm="160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8"/>
                </p:tgtEl>
              </p:cMediaNode>
            </p:video>
            <p:seq concurrent="1" nextAc="seek">
              <p:cTn id="8" restart="whenNotActive" fill="hold" evtFilter="cancelBubble" nodeType="interactiveSeq">
                <p:stCondLst>
                  <p:cond evt="onClick" delay="0">
                    <p:tgtEl>
                      <p:spTgt spid="18"/>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8"/>
                                        </p:tgtEl>
                                      </p:cBhvr>
                                    </p:cmd>
                                  </p:childTnLst>
                                </p:cTn>
                              </p:par>
                            </p:childTnLst>
                          </p:cTn>
                        </p:par>
                      </p:childTnLst>
                    </p:cTn>
                  </p:par>
                </p:childTnLst>
              </p:cTn>
              <p:nextCondLst>
                <p:cond evt="onClick" delay="0">
                  <p:tgtEl>
                    <p:spTgt spid="18"/>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4BBA4-B1FC-44A0-9741-2A9981AE6572}"/>
              </a:ext>
            </a:extLst>
          </p:cNvPr>
          <p:cNvSpPr>
            <a:spLocks noGrp="1"/>
          </p:cNvSpPr>
          <p:nvPr>
            <p:ph type="title"/>
          </p:nvPr>
        </p:nvSpPr>
        <p:spPr/>
        <p:txBody>
          <a:bodyPr>
            <a:normAutofit/>
          </a:bodyPr>
          <a:lstStyle/>
          <a:p>
            <a:r>
              <a:rPr lang="en-US" sz="3200" b="1" dirty="0" err="1">
                <a:solidFill>
                  <a:schemeClr val="accent1">
                    <a:lumMod val="50000"/>
                  </a:schemeClr>
                </a:solidFill>
                <a:latin typeface="Times New Roman" panose="02020603050405020304" pitchFamily="18" charset="0"/>
                <a:cs typeface="Times New Roman" panose="02020603050405020304" pitchFamily="18" charset="0"/>
              </a:rPr>
              <a:t>Contd</a:t>
            </a:r>
            <a:r>
              <a:rPr lang="en-US" sz="3200" b="1" dirty="0">
                <a:solidFill>
                  <a:schemeClr val="accent1">
                    <a:lumMod val="50000"/>
                  </a:schemeClr>
                </a:solidFill>
                <a:latin typeface="Times New Roman" panose="02020603050405020304" pitchFamily="18" charset="0"/>
                <a:cs typeface="Times New Roman" panose="02020603050405020304" pitchFamily="18" charset="0"/>
              </a:rPr>
              <a:t>…</a:t>
            </a:r>
            <a:endParaRPr lang="en-IN" sz="3200" b="1" dirty="0">
              <a:solidFill>
                <a:schemeClr val="accent1">
                  <a:lumMod val="50000"/>
                </a:schemeClr>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A5CCAC4-728A-927E-0DF3-A905621C0379}"/>
              </a:ext>
            </a:extLst>
          </p:cNvPr>
          <p:cNvSpPr>
            <a:spLocks noGrp="1"/>
          </p:cNvSpPr>
          <p:nvPr>
            <p:ph idx="1"/>
          </p:nvPr>
        </p:nvSpPr>
        <p:spPr>
          <a:xfrm>
            <a:off x="838200" y="1487928"/>
            <a:ext cx="6878934" cy="4351338"/>
          </a:xfrm>
        </p:spPr>
        <p:txBody>
          <a:bodyPr>
            <a:noAutofit/>
          </a:bodyPr>
          <a:lstStyle/>
          <a:p>
            <a:pPr marL="0" indent="0" algn="just">
              <a:lnSpc>
                <a:spcPct val="100000"/>
              </a:lnSpc>
              <a:buNone/>
            </a:pPr>
            <a:r>
              <a:rPr lang="en-IN" sz="1800" b="1"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Significance:</a:t>
            </a:r>
          </a:p>
          <a:p>
            <a:pPr algn="just">
              <a:lnSpc>
                <a:spcPct val="100000"/>
              </a:lnSpc>
            </a:pPr>
            <a:r>
              <a:rPr lang="en-IN" sz="1800" b="1" i="1" u="sng"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Avoiding plagiarism: </a:t>
            </a:r>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One of the major reasons for using referencing accurately is to avoid the probability of getting plagiarised work. Plagiarism is a very serious and real accusation which can be reduced by applying proper referencing styles. </a:t>
            </a:r>
          </a:p>
          <a:p>
            <a:pPr marL="0" indent="0" algn="just">
              <a:lnSpc>
                <a:spcPct val="100000"/>
              </a:lnSpc>
              <a:buNone/>
            </a:pPr>
            <a:endParaRPr lang="en-IN" sz="1800" b="1" kern="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algn="just">
              <a:lnSpc>
                <a:spcPct val="100000"/>
              </a:lnSpc>
            </a:pPr>
            <a:r>
              <a:rPr lang="en-IN" sz="1800" b="1" i="1" u="sng"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Continuing academic integrity and quality: </a:t>
            </a:r>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use of Harvard referencing is a great academic practice that aids the students to sustain integrity or continue ethical practices throughout the higher education program. </a:t>
            </a:r>
          </a:p>
          <a:p>
            <a:pPr marL="0" indent="0" algn="just">
              <a:lnSpc>
                <a:spcPct val="100000"/>
              </a:lnSpc>
              <a:buNone/>
            </a:pPr>
            <a:endParaRPr lang="en-IN" sz="1800" b="1"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lnSpc>
                <a:spcPct val="100000"/>
              </a:lnSpc>
            </a:pPr>
            <a:r>
              <a:rPr lang="en-IN" sz="1800" b="1" i="1" u="sng"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Providing immense support to the readers:  </a:t>
            </a:r>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most important academic skill such as Referencing skill also allows the readers to continue and locate the primary source according to their requirements. </a:t>
            </a:r>
            <a:endParaRPr lang="en-IN" sz="1800" b="1"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lnSpc>
                <a:spcPct val="100000"/>
              </a:lnSpc>
            </a:pPr>
            <a:endParaRPr lang="en-IN" sz="1800" dirty="0"/>
          </a:p>
        </p:txBody>
      </p:sp>
      <p:sp>
        <p:nvSpPr>
          <p:cNvPr id="5" name="TextBox 4">
            <a:extLst>
              <a:ext uri="{FF2B5EF4-FFF2-40B4-BE49-F238E27FC236}">
                <a16:creationId xmlns:a16="http://schemas.microsoft.com/office/drawing/2014/main" id="{C21F2B84-D181-A340-A83D-D26747225628}"/>
              </a:ext>
            </a:extLst>
          </p:cNvPr>
          <p:cNvSpPr txBox="1"/>
          <p:nvPr/>
        </p:nvSpPr>
        <p:spPr>
          <a:xfrm>
            <a:off x="8908026" y="5537708"/>
            <a:ext cx="6096000" cy="369332"/>
          </a:xfrm>
          <a:prstGeom prst="rect">
            <a:avLst/>
          </a:prstGeom>
          <a:noFill/>
        </p:spPr>
        <p:txBody>
          <a:bodyPr wrap="square">
            <a:spAutoFit/>
          </a:bodyPr>
          <a:lstStyle/>
          <a:p>
            <a:r>
              <a:rPr lang="en-GB"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GB" sz="1800" kern="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Brundiers</a:t>
            </a:r>
            <a:r>
              <a:rPr lang="en-GB"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GB" sz="1800" i="1"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et al., </a:t>
            </a:r>
            <a:r>
              <a:rPr lang="en-GB"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2021)</a:t>
            </a:r>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endParaRPr lang="en-IN" dirty="0"/>
          </a:p>
        </p:txBody>
      </p:sp>
      <p:pic>
        <p:nvPicPr>
          <p:cNvPr id="4098" name="Picture 2" descr="Referencing | Academic Skills Kit | Newcastle University">
            <a:extLst>
              <a:ext uri="{FF2B5EF4-FFF2-40B4-BE49-F238E27FC236}">
                <a16:creationId xmlns:a16="http://schemas.microsoft.com/office/drawing/2014/main" id="{F0892ACB-8247-8205-0B99-02B07A8BAD3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088923" y="2104972"/>
            <a:ext cx="3546277" cy="2648055"/>
          </a:xfrm>
          <a:prstGeom prst="rect">
            <a:avLst/>
          </a:prstGeom>
          <a:noFill/>
          <a:extLst>
            <a:ext uri="{909E8E84-426E-40DD-AFC4-6F175D3DCCD1}">
              <a14:hiddenFill xmlns:a14="http://schemas.microsoft.com/office/drawing/2010/main">
                <a:solidFill>
                  <a:srgbClr val="FFFFFF"/>
                </a:solidFill>
              </a14:hiddenFill>
            </a:ext>
          </a:extLst>
        </p:spPr>
      </p:pic>
      <p:pic>
        <p:nvPicPr>
          <p:cNvPr id="14" name="Video 13">
            <a:extLst>
              <a:ext uri="{FF2B5EF4-FFF2-40B4-BE49-F238E27FC236}">
                <a16:creationId xmlns:a16="http://schemas.microsoft.com/office/drawing/2014/main" id="{020255D2-0FB2-28F2-1C75-6217117C44B9}"/>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201493688"/>
      </p:ext>
    </p:extLst>
  </p:cSld>
  <p:clrMapOvr>
    <a:masterClrMapping/>
  </p:clrMapOvr>
  <mc:AlternateContent xmlns:mc="http://schemas.openxmlformats.org/markup-compatibility/2006" xmlns:p14="http://schemas.microsoft.com/office/powerpoint/2010/main">
    <mc:Choice Requires="p14">
      <p:transition spd="slow" p14:dur="2000" advTm="7400"/>
    </mc:Choice>
    <mc:Fallback xmlns="">
      <p:transition spd="slow" advTm="74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5A4543-DF00-1C62-0CFD-A30229EAAE63}"/>
              </a:ext>
            </a:extLst>
          </p:cNvPr>
          <p:cNvSpPr>
            <a:spLocks noGrp="1"/>
          </p:cNvSpPr>
          <p:nvPr>
            <p:ph type="title"/>
          </p:nvPr>
        </p:nvSpPr>
        <p:spPr/>
        <p:txBody>
          <a:bodyPr>
            <a:noAutofit/>
          </a:bodyPr>
          <a:lstStyle/>
          <a:p>
            <a:r>
              <a:rPr lang="en-IN" sz="3200" b="1" kern="100" dirty="0">
                <a:solidFill>
                  <a:schemeClr val="accent1">
                    <a:lumMod val="50000"/>
                  </a:schemeClr>
                </a:solidFill>
                <a:effectLst/>
                <a:latin typeface="Times New Roman" panose="02020603050405020304" pitchFamily="18" charset="0"/>
                <a:cs typeface="Times New Roman" panose="02020603050405020304" pitchFamily="18" charset="0"/>
              </a:rPr>
              <a:t>Significance of Academic Misconduct in the area of higher education program </a:t>
            </a:r>
            <a:br>
              <a:rPr lang="en-IN" sz="3200" b="1" kern="100" dirty="0">
                <a:solidFill>
                  <a:schemeClr val="accent1">
                    <a:lumMod val="50000"/>
                  </a:schemeClr>
                </a:solidFill>
                <a:effectLst/>
                <a:latin typeface="Times New Roman" panose="02020603050405020304" pitchFamily="18" charset="0"/>
                <a:cs typeface="Times New Roman" panose="02020603050405020304" pitchFamily="18" charset="0"/>
              </a:rPr>
            </a:br>
            <a:endParaRPr lang="en-IN" sz="3200" dirty="0">
              <a:solidFill>
                <a:schemeClr val="accent1">
                  <a:lumMod val="50000"/>
                </a:schemeClr>
              </a:solidFill>
            </a:endParaRPr>
          </a:p>
        </p:txBody>
      </p:sp>
      <p:sp>
        <p:nvSpPr>
          <p:cNvPr id="3" name="Content Placeholder 2">
            <a:extLst>
              <a:ext uri="{FF2B5EF4-FFF2-40B4-BE49-F238E27FC236}">
                <a16:creationId xmlns:a16="http://schemas.microsoft.com/office/drawing/2014/main" id="{B9CDE0D5-2291-480A-5216-F2FB044F89AD}"/>
              </a:ext>
            </a:extLst>
          </p:cNvPr>
          <p:cNvSpPr>
            <a:spLocks noGrp="1"/>
          </p:cNvSpPr>
          <p:nvPr>
            <p:ph idx="1"/>
          </p:nvPr>
        </p:nvSpPr>
        <p:spPr>
          <a:xfrm>
            <a:off x="838200" y="1825625"/>
            <a:ext cx="7116097" cy="4351338"/>
          </a:xfrm>
        </p:spPr>
        <p:txBody>
          <a:bodyPr/>
          <a:lstStyle/>
          <a:p>
            <a:pPr marL="0" indent="0" algn="just">
              <a:buNone/>
            </a:pPr>
            <a:r>
              <a:rPr lang="en-IN" sz="1800" b="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Definition: </a:t>
            </a:r>
          </a:p>
          <a:p>
            <a:pPr algn="just"/>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Academic misconduct refers to the action or particular behaviour of a student that restricts the performances of the students in their study settings and interferes with fair evaluation.</a:t>
            </a:r>
            <a:r>
              <a:rPr lang="en-IN" sz="1800" b="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pPr algn="just"/>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Academic misconduct can be categorised as plagiarism, cheating, falsification of correct information, unauthorised collaboration, research misconduct and so on. </a:t>
            </a:r>
          </a:p>
          <a:p>
            <a:pPr algn="just"/>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If the students are subjected to academic misconduct intentionally or unintentionally, it denotes they break their academic integrity or good learning practices.</a:t>
            </a:r>
          </a:p>
          <a:p>
            <a:pPr algn="just"/>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This unethical action or exercise of the individuals can confine their performance at the university level.</a:t>
            </a:r>
            <a:endParaRPr lang="en-IN" dirty="0"/>
          </a:p>
        </p:txBody>
      </p:sp>
      <p:sp>
        <p:nvSpPr>
          <p:cNvPr id="5" name="TextBox 4">
            <a:extLst>
              <a:ext uri="{FF2B5EF4-FFF2-40B4-BE49-F238E27FC236}">
                <a16:creationId xmlns:a16="http://schemas.microsoft.com/office/drawing/2014/main" id="{DA89D14B-4195-3A88-E5A1-18896BEB6152}"/>
              </a:ext>
            </a:extLst>
          </p:cNvPr>
          <p:cNvSpPr txBox="1"/>
          <p:nvPr/>
        </p:nvSpPr>
        <p:spPr>
          <a:xfrm>
            <a:off x="8814133" y="5215513"/>
            <a:ext cx="6096000"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GB"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Tejedor</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GB"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et al.,</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2020)</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p:txBody>
      </p:sp>
      <p:pic>
        <p:nvPicPr>
          <p:cNvPr id="5122" name="Picture 2" descr="Academic Misconduct « The UWSA">
            <a:extLst>
              <a:ext uri="{FF2B5EF4-FFF2-40B4-BE49-F238E27FC236}">
                <a16:creationId xmlns:a16="http://schemas.microsoft.com/office/drawing/2014/main" id="{BEEB004D-AE2B-4006-52D4-A6956EAA10A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24510" y="2407834"/>
            <a:ext cx="3662205" cy="2465615"/>
          </a:xfrm>
          <a:prstGeom prst="rect">
            <a:avLst/>
          </a:prstGeom>
          <a:noFill/>
          <a:extLst>
            <a:ext uri="{909E8E84-426E-40DD-AFC4-6F175D3DCCD1}">
              <a14:hiddenFill xmlns:a14="http://schemas.microsoft.com/office/drawing/2010/main">
                <a:solidFill>
                  <a:srgbClr val="FFFFFF"/>
                </a:solidFill>
              </a14:hiddenFill>
            </a:ext>
          </a:extLst>
        </p:spPr>
      </p:pic>
      <p:pic>
        <p:nvPicPr>
          <p:cNvPr id="14" name="Video 13">
            <a:extLst>
              <a:ext uri="{FF2B5EF4-FFF2-40B4-BE49-F238E27FC236}">
                <a16:creationId xmlns:a16="http://schemas.microsoft.com/office/drawing/2014/main" id="{C4F266D2-57D9-33BA-3F61-C64B3D5FE943}"/>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66006128"/>
      </p:ext>
    </p:extLst>
  </p:cSld>
  <p:clrMapOvr>
    <a:masterClrMapping/>
  </p:clrMapOvr>
  <mc:AlternateContent xmlns:mc="http://schemas.openxmlformats.org/markup-compatibility/2006" xmlns:p14="http://schemas.microsoft.com/office/powerpoint/2010/main">
    <mc:Choice Requires="p14">
      <p:transition spd="slow" p14:dur="2000" advTm="16900"/>
    </mc:Choice>
    <mc:Fallback xmlns="">
      <p:transition spd="slow" advTm="169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4"/>
                </p:tgtEl>
              </p:cMediaNode>
            </p:video>
            <p:seq concurrent="1" nextAc="seek">
              <p:cTn id="8" restart="whenNotActive" fill="hold" evtFilter="cancelBubble" nodeType="interactiveSeq">
                <p:stCondLst>
                  <p:cond evt="onClick" delay="0">
                    <p:tgtEl>
                      <p:spTgt spid="1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4"/>
                                        </p:tgtEl>
                                      </p:cBhvr>
                                    </p:cmd>
                                  </p:childTnLst>
                                </p:cTn>
                              </p:par>
                            </p:childTnLst>
                          </p:cTn>
                        </p:par>
                      </p:childTnLst>
                    </p:cTn>
                  </p:par>
                </p:childTnLst>
              </p:cTn>
              <p:nextCondLst>
                <p:cond evt="onClick" delay="0">
                  <p:tgtEl>
                    <p:spTgt spid="14"/>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DBA366-7425-FB0C-FB82-27F660CE111E}"/>
              </a:ext>
            </a:extLst>
          </p:cNvPr>
          <p:cNvSpPr>
            <a:spLocks noGrp="1"/>
          </p:cNvSpPr>
          <p:nvPr>
            <p:ph type="title"/>
          </p:nvPr>
        </p:nvSpPr>
        <p:spPr/>
        <p:txBody>
          <a:bodyPr>
            <a:normAutofit/>
          </a:bodyPr>
          <a:lstStyle/>
          <a:p>
            <a:r>
              <a:rPr lang="en-US" sz="3200" b="1" dirty="0" err="1">
                <a:solidFill>
                  <a:schemeClr val="accent1">
                    <a:lumMod val="50000"/>
                  </a:schemeClr>
                </a:solidFill>
                <a:latin typeface="Times New Roman" panose="02020603050405020304" pitchFamily="18" charset="0"/>
                <a:cs typeface="Times New Roman" panose="02020603050405020304" pitchFamily="18" charset="0"/>
              </a:rPr>
              <a:t>Contd</a:t>
            </a:r>
            <a:r>
              <a:rPr lang="en-US" sz="3200" b="1" dirty="0">
                <a:solidFill>
                  <a:schemeClr val="accent1">
                    <a:lumMod val="50000"/>
                  </a:schemeClr>
                </a:solidFill>
                <a:latin typeface="Times New Roman" panose="02020603050405020304" pitchFamily="18" charset="0"/>
                <a:cs typeface="Times New Roman" panose="02020603050405020304" pitchFamily="18" charset="0"/>
              </a:rPr>
              <a:t>…</a:t>
            </a:r>
            <a:endParaRPr lang="en-IN" sz="3200" dirty="0"/>
          </a:p>
        </p:txBody>
      </p:sp>
      <p:sp>
        <p:nvSpPr>
          <p:cNvPr id="3" name="Content Placeholder 2">
            <a:extLst>
              <a:ext uri="{FF2B5EF4-FFF2-40B4-BE49-F238E27FC236}">
                <a16:creationId xmlns:a16="http://schemas.microsoft.com/office/drawing/2014/main" id="{DE5C86BE-F785-1025-6FD4-7A1449ABCC1A}"/>
              </a:ext>
            </a:extLst>
          </p:cNvPr>
          <p:cNvSpPr>
            <a:spLocks noGrp="1"/>
          </p:cNvSpPr>
          <p:nvPr>
            <p:ph idx="1"/>
          </p:nvPr>
        </p:nvSpPr>
        <p:spPr>
          <a:xfrm>
            <a:off x="838200" y="1253331"/>
            <a:ext cx="7342239" cy="4351338"/>
          </a:xfrm>
        </p:spPr>
        <p:txBody>
          <a:bodyPr>
            <a:noAutofit/>
          </a:bodyPr>
          <a:lstStyle/>
          <a:p>
            <a:pPr marL="0" indent="0" algn="just">
              <a:buNone/>
            </a:pPr>
            <a:r>
              <a:rPr lang="en-IN" sz="1800" b="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Effects of academic misconduct:</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r>
              <a:rPr lang="en-IN" sz="1800" b="1" i="1" u="sng"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Inaccurate assessment: </a:t>
            </a:r>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teachers cannot assess accurately the performances of learners or judge their mastery of skills and knowledge when they plagiarise or cheat in different academic activities.</a:t>
            </a:r>
            <a:r>
              <a:rPr lang="en-IN" sz="1800" b="1" i="1" u="sng"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pPr algn="just"/>
            <a:endParaRPr lang="en-IN" sz="1800" b="1" i="1" u="sng" kern="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algn="just"/>
            <a:r>
              <a:rPr lang="en-IN" sz="1800" b="1" i="1" u="sng"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Loss of intellectual property: </a:t>
            </a:r>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Academic negligence or dishonesty such as cheating, plagiarism and others showcases the stealing of the property of another person. </a:t>
            </a:r>
          </a:p>
          <a:p>
            <a:pPr marL="0" indent="0" algn="just">
              <a:buNone/>
            </a:pPr>
            <a:endParaRPr lang="en-IN" sz="1800" b="1" i="1" u="sng"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r>
              <a:rPr lang="en-IN" sz="1800" b="1" i="1" u="sng"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Loss of recognition and reputation: </a:t>
            </a:r>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opposition to academic integrity has serious impacts on achieving opportunities for students in terms of real-life problems or issues in the working area. </a:t>
            </a:r>
          </a:p>
          <a:p>
            <a:pPr marL="0" indent="0" algn="just">
              <a:buNone/>
            </a:pPr>
            <a:endParaRPr lang="en-IN" sz="1800" b="1" i="1" u="sng" kern="0" dirty="0">
              <a:solidFill>
                <a:srgbClr val="000000"/>
              </a:solidFill>
              <a:latin typeface="Times New Roman" panose="02020603050405020304" pitchFamily="18" charset="0"/>
              <a:ea typeface="Calibri" panose="020F0502020204030204" pitchFamily="34" charset="0"/>
              <a:cs typeface="Calibri" panose="020F0502020204030204" pitchFamily="34" charset="0"/>
            </a:endParaRPr>
          </a:p>
          <a:p>
            <a:pPr algn="just"/>
            <a:r>
              <a:rPr lang="en-IN" sz="1800" b="1" i="1" u="sng"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Low self-esteem of a student: </a:t>
            </a:r>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It is one of the major disadvantages of academic misconduct or unfair study advantage because individuals who cheat regularly may suffer from guilt and low competencies and self-esteem. </a:t>
            </a:r>
            <a:endParaRPr lang="en-IN" sz="1800" dirty="0"/>
          </a:p>
        </p:txBody>
      </p:sp>
      <p:sp>
        <p:nvSpPr>
          <p:cNvPr id="5" name="TextBox 4">
            <a:extLst>
              <a:ext uri="{FF2B5EF4-FFF2-40B4-BE49-F238E27FC236}">
                <a16:creationId xmlns:a16="http://schemas.microsoft.com/office/drawing/2014/main" id="{0369FA6F-2915-5873-7C1A-942E4919C39E}"/>
              </a:ext>
            </a:extLst>
          </p:cNvPr>
          <p:cNvSpPr txBox="1"/>
          <p:nvPr/>
        </p:nvSpPr>
        <p:spPr>
          <a:xfrm>
            <a:off x="8819032" y="4821277"/>
            <a:ext cx="6096000" cy="561949"/>
          </a:xfrm>
          <a:prstGeom prst="rect">
            <a:avLst/>
          </a:prstGeom>
          <a:noFill/>
        </p:spPr>
        <p:txBody>
          <a:bodyPr wrap="square">
            <a:spAutoFit/>
          </a:bodyPr>
          <a:lstStyle/>
          <a:p>
            <a:pPr marL="6350" marR="22860" indent="-6350" algn="just">
              <a:lnSpc>
                <a:spcPct val="200000"/>
              </a:lnSpc>
              <a:spcBef>
                <a:spcPts val="1200"/>
              </a:spcBef>
              <a:spcAft>
                <a:spcPts val="1270"/>
              </a:spcAft>
            </a:pP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(Johnson </a:t>
            </a:r>
            <a:r>
              <a:rPr lang="en-GB" sz="18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et al.,</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2022)</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p>
        </p:txBody>
      </p:sp>
      <p:pic>
        <p:nvPicPr>
          <p:cNvPr id="6146" name="Picture 2" descr="Academic misconduct">
            <a:extLst>
              <a:ext uri="{FF2B5EF4-FFF2-40B4-BE49-F238E27FC236}">
                <a16:creationId xmlns:a16="http://schemas.microsoft.com/office/drawing/2014/main" id="{E6C537A7-C6CF-58AE-31A0-91EDFB40839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31165" y="2380103"/>
            <a:ext cx="3535867" cy="2535150"/>
          </a:xfrm>
          <a:prstGeom prst="rect">
            <a:avLst/>
          </a:prstGeom>
          <a:noFill/>
          <a:extLst>
            <a:ext uri="{909E8E84-426E-40DD-AFC4-6F175D3DCCD1}">
              <a14:hiddenFill xmlns:a14="http://schemas.microsoft.com/office/drawing/2010/main">
                <a:solidFill>
                  <a:srgbClr val="FFFFFF"/>
                </a:solidFill>
              </a14:hiddenFill>
            </a:ext>
          </a:extLst>
        </p:spPr>
      </p:pic>
      <p:pic>
        <p:nvPicPr>
          <p:cNvPr id="15" name="Video 14">
            <a:extLst>
              <a:ext uri="{FF2B5EF4-FFF2-40B4-BE49-F238E27FC236}">
                <a16:creationId xmlns:a16="http://schemas.microsoft.com/office/drawing/2014/main" id="{095D0F21-8BEF-C4FF-61B0-39F5752F8F28}"/>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028915142"/>
      </p:ext>
    </p:extLst>
  </p:cSld>
  <p:clrMapOvr>
    <a:masterClrMapping/>
  </p:clrMapOvr>
  <mc:AlternateContent xmlns:mc="http://schemas.openxmlformats.org/markup-compatibility/2006" xmlns:p14="http://schemas.microsoft.com/office/powerpoint/2010/main">
    <mc:Choice Requires="p14">
      <p:transition spd="slow" p14:dur="2000" advTm="14866"/>
    </mc:Choice>
    <mc:Fallback xmlns="">
      <p:transition spd="slow" advTm="148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7D4E3-F7C6-06BE-C1F7-F42C8AA9AF94}"/>
              </a:ext>
            </a:extLst>
          </p:cNvPr>
          <p:cNvSpPr>
            <a:spLocks noGrp="1"/>
          </p:cNvSpPr>
          <p:nvPr>
            <p:ph type="title"/>
          </p:nvPr>
        </p:nvSpPr>
        <p:spPr/>
        <p:txBody>
          <a:bodyPr>
            <a:noAutofit/>
          </a:bodyPr>
          <a:lstStyle/>
          <a:p>
            <a:r>
              <a:rPr lang="en-IN" sz="3200" b="1" kern="100" dirty="0">
                <a:solidFill>
                  <a:schemeClr val="accent1">
                    <a:lumMod val="50000"/>
                  </a:schemeClr>
                </a:solidFill>
                <a:effectLst/>
                <a:latin typeface="Times New Roman" panose="02020603050405020304" pitchFamily="18" charset="0"/>
                <a:cs typeface="Times New Roman" panose="02020603050405020304" pitchFamily="18" charset="0"/>
              </a:rPr>
              <a:t>Discussing the importance of Critical Thinking in the higher degree program</a:t>
            </a:r>
            <a:br>
              <a:rPr lang="en-IN" sz="3200" b="1" kern="100" dirty="0">
                <a:solidFill>
                  <a:schemeClr val="accent1">
                    <a:lumMod val="50000"/>
                  </a:schemeClr>
                </a:solidFill>
                <a:effectLst/>
                <a:latin typeface="Times New Roman" panose="02020603050405020304" pitchFamily="18" charset="0"/>
                <a:cs typeface="Times New Roman" panose="02020603050405020304" pitchFamily="18" charset="0"/>
              </a:rPr>
            </a:br>
            <a:endParaRPr lang="en-IN" sz="3200" dirty="0">
              <a:solidFill>
                <a:schemeClr val="accent1">
                  <a:lumMod val="50000"/>
                </a:schemeClr>
              </a:solidFill>
            </a:endParaRPr>
          </a:p>
        </p:txBody>
      </p:sp>
      <p:sp>
        <p:nvSpPr>
          <p:cNvPr id="3" name="Content Placeholder 2">
            <a:extLst>
              <a:ext uri="{FF2B5EF4-FFF2-40B4-BE49-F238E27FC236}">
                <a16:creationId xmlns:a16="http://schemas.microsoft.com/office/drawing/2014/main" id="{678C3BF3-729D-1F7D-8A21-1FC7124A5A88}"/>
              </a:ext>
            </a:extLst>
          </p:cNvPr>
          <p:cNvSpPr>
            <a:spLocks noGrp="1"/>
          </p:cNvSpPr>
          <p:nvPr>
            <p:ph idx="1"/>
          </p:nvPr>
        </p:nvSpPr>
        <p:spPr>
          <a:xfrm>
            <a:off x="838200" y="1825625"/>
            <a:ext cx="7194755" cy="4351338"/>
          </a:xfrm>
        </p:spPr>
        <p:txBody>
          <a:bodyPr/>
          <a:lstStyle/>
          <a:p>
            <a:pPr marL="0" indent="0" algn="just">
              <a:buNone/>
            </a:pPr>
            <a:r>
              <a:rPr lang="en-IN" sz="1800" b="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Definition</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pPr algn="just"/>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Critical thinking is the self-disciplined process of </a:t>
            </a:r>
            <a:r>
              <a:rPr lang="en-IN" sz="18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skillfully</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and actively conceptualising, applying, interpreting and synthesising information generated by or gathered from experience, observation, reasoning, reflection or communication as guidance of particular actions and beliefs. </a:t>
            </a:r>
          </a:p>
          <a:p>
            <a:pPr marL="0" indent="0" algn="just">
              <a:buNone/>
            </a:pP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respective ability enables an individual to think rationally and clearly, comprehending the logical relationships between ideas </a:t>
            </a:r>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(Erdoğan, 2020)</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pPr algn="just"/>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Students with critical thinking can determine the relevance and value of ideas and arguments, recognise errors and inconsistencies in reasoning and approach issues in a systematic or consistent way. </a:t>
            </a:r>
          </a:p>
          <a:p>
            <a:pPr algn="just"/>
            <a:endParaRPr lang="en-IN" dirty="0"/>
          </a:p>
        </p:txBody>
      </p:sp>
      <p:sp>
        <p:nvSpPr>
          <p:cNvPr id="5" name="TextBox 4">
            <a:extLst>
              <a:ext uri="{FF2B5EF4-FFF2-40B4-BE49-F238E27FC236}">
                <a16:creationId xmlns:a16="http://schemas.microsoft.com/office/drawing/2014/main" id="{7ED5B774-4AA7-85B6-78EE-70839B1CDFDE}"/>
              </a:ext>
            </a:extLst>
          </p:cNvPr>
          <p:cNvSpPr txBox="1"/>
          <p:nvPr/>
        </p:nvSpPr>
        <p:spPr>
          <a:xfrm>
            <a:off x="8829367" y="5242741"/>
            <a:ext cx="6096000" cy="369332"/>
          </a:xfrm>
          <a:prstGeom prst="rect">
            <a:avLst/>
          </a:prstGeom>
          <a:noFill/>
        </p:spPr>
        <p:txBody>
          <a:bodyPr wrap="square">
            <a:spAutoFit/>
          </a:bodyPr>
          <a:lstStyle/>
          <a:p>
            <a:r>
              <a:rPr lang="en-GB"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(Erdoğan, 2020)</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endParaRPr lang="en-IN" dirty="0"/>
          </a:p>
        </p:txBody>
      </p:sp>
      <p:pic>
        <p:nvPicPr>
          <p:cNvPr id="7170" name="Picture 2" descr="Critical Thinking Definition, Skills, and Examples">
            <a:extLst>
              <a:ext uri="{FF2B5EF4-FFF2-40B4-BE49-F238E27FC236}">
                <a16:creationId xmlns:a16="http://schemas.microsoft.com/office/drawing/2014/main" id="{6411B4AD-9C2C-73C3-1C11-E1119B45F1F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172608" y="2467027"/>
            <a:ext cx="3465210" cy="2305940"/>
          </a:xfrm>
          <a:prstGeom prst="rect">
            <a:avLst/>
          </a:prstGeom>
          <a:noFill/>
          <a:extLst>
            <a:ext uri="{909E8E84-426E-40DD-AFC4-6F175D3DCCD1}">
              <a14:hiddenFill xmlns:a14="http://schemas.microsoft.com/office/drawing/2010/main">
                <a:solidFill>
                  <a:srgbClr val="FFFFFF"/>
                </a:solidFill>
              </a14:hiddenFill>
            </a:ext>
          </a:extLst>
        </p:spPr>
      </p:pic>
      <p:pic>
        <p:nvPicPr>
          <p:cNvPr id="15" name="Video 14">
            <a:extLst>
              <a:ext uri="{FF2B5EF4-FFF2-40B4-BE49-F238E27FC236}">
                <a16:creationId xmlns:a16="http://schemas.microsoft.com/office/drawing/2014/main" id="{579A9E42-C431-DC94-6948-C9A6CA8B506E}"/>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23049387"/>
      </p:ext>
    </p:extLst>
  </p:cSld>
  <p:clrMapOvr>
    <a:masterClrMapping/>
  </p:clrMapOvr>
  <mc:AlternateContent xmlns:mc="http://schemas.openxmlformats.org/markup-compatibility/2006" xmlns:p14="http://schemas.microsoft.com/office/powerpoint/2010/main">
    <mc:Choice Requires="p14">
      <p:transition spd="slow" p14:dur="2000" advTm="48262"/>
    </mc:Choice>
    <mc:Fallback xmlns="">
      <p:transition spd="slow" advTm="482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5"/>
                </p:tgtEl>
              </p:cMediaNode>
            </p:video>
            <p:seq concurrent="1" nextAc="seek">
              <p:cTn id="8" restart="whenNotActive" fill="hold" evtFilter="cancelBubble" nodeType="interactiveSeq">
                <p:stCondLst>
                  <p:cond evt="onClick" delay="0">
                    <p:tgtEl>
                      <p:spTgt spid="1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5"/>
                                        </p:tgtEl>
                                      </p:cBhvr>
                                    </p:cmd>
                                  </p:childTnLst>
                                </p:cTn>
                              </p:par>
                            </p:childTnLst>
                          </p:cTn>
                        </p:par>
                      </p:childTnLst>
                    </p:cTn>
                  </p:par>
                </p:childTnLst>
              </p:cTn>
              <p:nextCondLst>
                <p:cond evt="onClick" delay="0">
                  <p:tgtEl>
                    <p:spTgt spid="15"/>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B253A-8F4A-78CA-0E4D-DC3C9C983922}"/>
              </a:ext>
            </a:extLst>
          </p:cNvPr>
          <p:cNvSpPr>
            <a:spLocks noGrp="1"/>
          </p:cNvSpPr>
          <p:nvPr>
            <p:ph type="title"/>
          </p:nvPr>
        </p:nvSpPr>
        <p:spPr/>
        <p:txBody>
          <a:bodyPr>
            <a:normAutofit/>
          </a:bodyPr>
          <a:lstStyle/>
          <a:p>
            <a:r>
              <a:rPr lang="en-US" sz="3200" b="1" dirty="0" err="1">
                <a:solidFill>
                  <a:schemeClr val="accent1">
                    <a:lumMod val="50000"/>
                  </a:schemeClr>
                </a:solidFill>
                <a:latin typeface="Times New Roman" panose="02020603050405020304" pitchFamily="18" charset="0"/>
                <a:cs typeface="Times New Roman" panose="02020603050405020304" pitchFamily="18" charset="0"/>
              </a:rPr>
              <a:t>Contd</a:t>
            </a:r>
            <a:r>
              <a:rPr lang="en-US" sz="3200" b="1" dirty="0">
                <a:solidFill>
                  <a:schemeClr val="accent1">
                    <a:lumMod val="50000"/>
                  </a:schemeClr>
                </a:solidFill>
                <a:latin typeface="Times New Roman" panose="02020603050405020304" pitchFamily="18" charset="0"/>
                <a:cs typeface="Times New Roman" panose="02020603050405020304" pitchFamily="18" charset="0"/>
              </a:rPr>
              <a:t>…</a:t>
            </a:r>
            <a:endParaRPr lang="en-IN" sz="3200" dirty="0"/>
          </a:p>
        </p:txBody>
      </p:sp>
      <p:sp>
        <p:nvSpPr>
          <p:cNvPr id="3" name="Content Placeholder 2">
            <a:extLst>
              <a:ext uri="{FF2B5EF4-FFF2-40B4-BE49-F238E27FC236}">
                <a16:creationId xmlns:a16="http://schemas.microsoft.com/office/drawing/2014/main" id="{CC8E5721-4FE7-B276-E2E5-494BB3C0D89D}"/>
              </a:ext>
            </a:extLst>
          </p:cNvPr>
          <p:cNvSpPr>
            <a:spLocks noGrp="1"/>
          </p:cNvSpPr>
          <p:nvPr>
            <p:ph idx="1"/>
          </p:nvPr>
        </p:nvSpPr>
        <p:spPr>
          <a:xfrm>
            <a:off x="838200" y="1825625"/>
            <a:ext cx="6752303" cy="4351338"/>
          </a:xfrm>
        </p:spPr>
        <p:txBody>
          <a:bodyPr>
            <a:normAutofit/>
          </a:bodyPr>
          <a:lstStyle/>
          <a:p>
            <a:pPr marL="0" marR="22860" indent="0" algn="just">
              <a:lnSpc>
                <a:spcPct val="120000"/>
              </a:lnSpc>
              <a:spcBef>
                <a:spcPts val="1200"/>
              </a:spcBef>
              <a:spcAft>
                <a:spcPts val="1270"/>
              </a:spcAft>
              <a:buNone/>
            </a:pPr>
            <a:r>
              <a:rPr lang="en-IN" sz="1800" b="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Importance:</a:t>
            </a:r>
            <a:endPar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marL="6350" marR="22860" indent="-6350" algn="just">
              <a:lnSpc>
                <a:spcPct val="120000"/>
              </a:lnSpc>
              <a:spcBef>
                <a:spcPts val="1200"/>
              </a:spcBef>
              <a:spcAft>
                <a:spcPts val="1270"/>
              </a:spcAft>
            </a:pPr>
            <a:r>
              <a:rPr lang="en-IN" sz="1800" b="1" i="1"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Improving decision-making: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Learners with critical thinking abilities can easily make quick and rational decisions regarding their learning activities, further careers and so on </a:t>
            </a:r>
            <a:r>
              <a:rPr lang="en-US"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(Woollett, 2023)</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a:p>
            <a:pPr marL="6350" marR="22860" indent="-6350" algn="just">
              <a:lnSpc>
                <a:spcPct val="120000"/>
              </a:lnSpc>
              <a:spcBef>
                <a:spcPts val="1200"/>
              </a:spcBef>
              <a:spcAft>
                <a:spcPts val="1270"/>
              </a:spcAft>
            </a:pPr>
            <a:r>
              <a:rPr lang="en-IN" sz="1800" b="1" i="1"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Boosting problem-solving abilities: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Problem-solving is one of the key academic abilities that is required to deal with hurdles and adapt to changes in a significant manner. </a:t>
            </a:r>
          </a:p>
          <a:p>
            <a:pPr marL="6350" marR="22860" indent="-6350" algn="just">
              <a:lnSpc>
                <a:spcPct val="120000"/>
              </a:lnSpc>
              <a:spcBef>
                <a:spcPts val="1200"/>
              </a:spcBef>
              <a:spcAft>
                <a:spcPts val="1270"/>
              </a:spcAft>
            </a:pPr>
            <a:r>
              <a:rPr lang="en-IN" sz="1800" b="1" i="1" u="sng"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Refining research skills: </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One of the notable benefits of critical thinking is surging the capabilities of students in order to search and locate any relevant information through research. </a:t>
            </a:r>
            <a:endParaRPr lang="en-IN" dirty="0"/>
          </a:p>
        </p:txBody>
      </p:sp>
      <p:sp>
        <p:nvSpPr>
          <p:cNvPr id="5" name="TextBox 4">
            <a:extLst>
              <a:ext uri="{FF2B5EF4-FFF2-40B4-BE49-F238E27FC236}">
                <a16:creationId xmlns:a16="http://schemas.microsoft.com/office/drawing/2014/main" id="{27420513-6BD1-15AE-4C10-DF779F0EFE91}"/>
              </a:ext>
            </a:extLst>
          </p:cNvPr>
          <p:cNvSpPr txBox="1"/>
          <p:nvPr/>
        </p:nvSpPr>
        <p:spPr>
          <a:xfrm>
            <a:off x="8819536" y="5593326"/>
            <a:ext cx="6096000" cy="395749"/>
          </a:xfrm>
          <a:prstGeom prst="rect">
            <a:avLst/>
          </a:prstGeom>
          <a:noFill/>
        </p:spPr>
        <p:txBody>
          <a:bodyPr wrap="square">
            <a:spAutoFit/>
          </a:bodyPr>
          <a:lstStyle/>
          <a:p>
            <a:pPr marL="6350" marR="22860" indent="-6350" algn="just">
              <a:lnSpc>
                <a:spcPct val="120000"/>
              </a:lnSpc>
              <a:spcBef>
                <a:spcPts val="1200"/>
              </a:spcBef>
              <a:spcAft>
                <a:spcPts val="1270"/>
              </a:spcAft>
            </a:pPr>
            <a:r>
              <a:rPr lang="en-US"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(Woollett, 2023)</a:t>
            </a:r>
            <a:r>
              <a:rPr lang="en-IN" sz="18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p>
        </p:txBody>
      </p:sp>
      <p:pic>
        <p:nvPicPr>
          <p:cNvPr id="3074" name="Picture 2" descr="The Benefits of Critical Thinking &amp; How to develop it">
            <a:extLst>
              <a:ext uri="{FF2B5EF4-FFF2-40B4-BE49-F238E27FC236}">
                <a16:creationId xmlns:a16="http://schemas.microsoft.com/office/drawing/2014/main" id="{24F40E90-B559-1017-8B44-0FA015AB4E6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90503" y="2296511"/>
            <a:ext cx="4546088" cy="3409566"/>
          </a:xfrm>
          <a:prstGeom prst="rect">
            <a:avLst/>
          </a:prstGeom>
          <a:noFill/>
          <a:extLst>
            <a:ext uri="{909E8E84-426E-40DD-AFC4-6F175D3DCCD1}">
              <a14:hiddenFill xmlns:a14="http://schemas.microsoft.com/office/drawing/2010/main">
                <a:solidFill>
                  <a:srgbClr val="FFFFFF"/>
                </a:solidFill>
              </a14:hiddenFill>
            </a:ext>
          </a:extLst>
        </p:spPr>
      </p:pic>
      <p:pic>
        <p:nvPicPr>
          <p:cNvPr id="10" name="Video 9">
            <a:extLst>
              <a:ext uri="{FF2B5EF4-FFF2-40B4-BE49-F238E27FC236}">
                <a16:creationId xmlns:a16="http://schemas.microsoft.com/office/drawing/2014/main" id="{BE0BF746-B9F8-BA1E-DFEF-F187B5F4B8D4}"/>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56786454"/>
      </p:ext>
    </p:extLst>
  </p:cSld>
  <p:clrMapOvr>
    <a:masterClrMapping/>
  </p:clrMapOvr>
  <mc:AlternateContent xmlns:mc="http://schemas.openxmlformats.org/markup-compatibility/2006" xmlns:p14="http://schemas.microsoft.com/office/powerpoint/2010/main">
    <mc:Choice Requires="p14">
      <p:transition spd="slow" p14:dur="2000" advTm="7666"/>
    </mc:Choice>
    <mc:Fallback xmlns="">
      <p:transition spd="slow" advTm="7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0"/>
                </p:tgtEl>
              </p:cMediaNode>
            </p:video>
            <p:seq concurrent="1" nextAc="seek">
              <p:cTn id="8" restart="whenNotActive" fill="hold" evtFilter="cancelBubble" nodeType="interactiveSeq">
                <p:stCondLst>
                  <p:cond evt="onClick" delay="0">
                    <p:tgtEl>
                      <p:spTgt spid="10"/>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0"/>
                                        </p:tgtEl>
                                      </p:cBhvr>
                                    </p:cmd>
                                  </p:childTnLst>
                                </p:cTn>
                              </p:par>
                            </p:childTnLst>
                          </p:cTn>
                        </p:par>
                      </p:childTnLst>
                    </p:cTn>
                  </p:par>
                </p:childTnLst>
              </p:cTn>
              <p:nextCondLst>
                <p:cond evt="onClick" delay="0">
                  <p:tgtEl>
                    <p:spTgt spid="10"/>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E734E-C4B9-B461-4A32-4D72AC101F73}"/>
              </a:ext>
            </a:extLst>
          </p:cNvPr>
          <p:cNvSpPr>
            <a:spLocks noGrp="1"/>
          </p:cNvSpPr>
          <p:nvPr>
            <p:ph type="title"/>
          </p:nvPr>
        </p:nvSpPr>
        <p:spPr/>
        <p:txBody>
          <a:bodyPr>
            <a:normAutofit/>
          </a:bodyPr>
          <a:lstStyle/>
          <a:p>
            <a:r>
              <a:rPr lang="en-IN" sz="3200" b="1" kern="100" dirty="0">
                <a:solidFill>
                  <a:schemeClr val="accent1">
                    <a:lumMod val="50000"/>
                  </a:schemeClr>
                </a:solidFill>
                <a:effectLst/>
                <a:latin typeface="Times New Roman" panose="02020603050405020304" pitchFamily="18" charset="0"/>
                <a:cs typeface="Times New Roman" panose="02020603050405020304" pitchFamily="18" charset="0"/>
              </a:rPr>
              <a:t>Conclusion</a:t>
            </a:r>
            <a:br>
              <a:rPr lang="en-IN" sz="3200" b="1" kern="100" dirty="0">
                <a:solidFill>
                  <a:schemeClr val="accent1">
                    <a:lumMod val="50000"/>
                  </a:schemeClr>
                </a:solidFill>
                <a:effectLst/>
                <a:latin typeface="Times New Roman" panose="02020603050405020304" pitchFamily="18" charset="0"/>
                <a:cs typeface="Times New Roman" panose="02020603050405020304" pitchFamily="18" charset="0"/>
              </a:rPr>
            </a:br>
            <a:endParaRPr lang="en-IN" sz="3200" dirty="0">
              <a:solidFill>
                <a:schemeClr val="accent1">
                  <a:lumMod val="50000"/>
                </a:schemeClr>
              </a:solidFill>
            </a:endParaRPr>
          </a:p>
        </p:txBody>
      </p:sp>
      <p:sp>
        <p:nvSpPr>
          <p:cNvPr id="3" name="Content Placeholder 2">
            <a:extLst>
              <a:ext uri="{FF2B5EF4-FFF2-40B4-BE49-F238E27FC236}">
                <a16:creationId xmlns:a16="http://schemas.microsoft.com/office/drawing/2014/main" id="{CA8B66C5-669C-B15C-845F-C8C102457646}"/>
              </a:ext>
            </a:extLst>
          </p:cNvPr>
          <p:cNvSpPr>
            <a:spLocks noGrp="1"/>
          </p:cNvSpPr>
          <p:nvPr>
            <p:ph idx="1"/>
          </p:nvPr>
        </p:nvSpPr>
        <p:spPr>
          <a:xfrm>
            <a:off x="769374" y="1117702"/>
            <a:ext cx="7027606" cy="4351338"/>
          </a:xfrm>
        </p:spPr>
        <p:txBody>
          <a:bodyPr>
            <a:noAutofit/>
          </a:bodyPr>
          <a:lstStyle/>
          <a:p>
            <a:pPr algn="just">
              <a:lnSpc>
                <a:spcPct val="100000"/>
              </a:lnSpc>
            </a:pPr>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academic success of a learner is highly reliant on developing several study skills, ethical practices and moral values. </a:t>
            </a:r>
          </a:p>
          <a:p>
            <a:pPr marL="0" indent="0" algn="just">
              <a:lnSpc>
                <a:spcPct val="100000"/>
              </a:lnSpc>
              <a:buNone/>
            </a:pPr>
            <a:endPar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lnSpc>
                <a:spcPct val="100000"/>
              </a:lnSpc>
            </a:pPr>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The respective assessment has showcased the relevance of referencing skills in their higher education. It includes avoiding plagiarism, preserving academic integrity and others. </a:t>
            </a:r>
          </a:p>
          <a:p>
            <a:pPr marL="0" indent="0" algn="just">
              <a:lnSpc>
                <a:spcPct val="100000"/>
              </a:lnSpc>
              <a:buNone/>
            </a:pPr>
            <a:endPar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lnSpc>
                <a:spcPct val="100000"/>
              </a:lnSpc>
            </a:pPr>
            <a:r>
              <a:rPr lang="en-IN" sz="1800" kern="0" dirty="0">
                <a:solidFill>
                  <a:srgbClr val="000000"/>
                </a:solidFill>
                <a:latin typeface="Times New Roman" panose="02020603050405020304" pitchFamily="18" charset="0"/>
                <a:ea typeface="Calibri" panose="020F0502020204030204" pitchFamily="34" charset="0"/>
                <a:cs typeface="Calibri" panose="020F0502020204030204" pitchFamily="34" charset="0"/>
              </a:rPr>
              <a:t>T</a:t>
            </a:r>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he brief overview of academic misconduct has been elevated here. Severe effects of academic dishonesty or misconduct on the students of higher education such as loss of reputation, intellectual property and so on have been highlighted here. </a:t>
            </a:r>
          </a:p>
          <a:p>
            <a:pPr marL="0" indent="0" algn="just">
              <a:lnSpc>
                <a:spcPct val="100000"/>
              </a:lnSpc>
              <a:buNone/>
            </a:pPr>
            <a:endPar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endParaRPr>
          </a:p>
          <a:p>
            <a:pPr algn="just">
              <a:lnSpc>
                <a:spcPct val="100000"/>
              </a:lnSpc>
            </a:pPr>
            <a:r>
              <a:rPr lang="en-IN" sz="1800" kern="0" dirty="0">
                <a:solidFill>
                  <a:srgbClr val="000000"/>
                </a:solidFill>
                <a:latin typeface="Times New Roman" panose="02020603050405020304" pitchFamily="18" charset="0"/>
                <a:ea typeface="Calibri" panose="020F0502020204030204" pitchFamily="34" charset="0"/>
                <a:cs typeface="Calibri" panose="020F0502020204030204" pitchFamily="34" charset="0"/>
              </a:rPr>
              <a:t>T</a:t>
            </a:r>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he definition and impacts of critical thinking abilities have been illustrated in this presentation. </a:t>
            </a:r>
            <a:endParaRPr lang="en-IN" sz="1800" dirty="0"/>
          </a:p>
        </p:txBody>
      </p:sp>
      <p:pic>
        <p:nvPicPr>
          <p:cNvPr id="8194" name="Picture 2" descr="100+ Technical Skills for a Resume (and How to Present Them)">
            <a:extLst>
              <a:ext uri="{FF2B5EF4-FFF2-40B4-BE49-F238E27FC236}">
                <a16:creationId xmlns:a16="http://schemas.microsoft.com/office/drawing/2014/main" id="{A7DADBE0-4C3E-90E2-7223-CB5471946B7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77341" y="1996051"/>
            <a:ext cx="3821369" cy="259464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04934F96-229E-BA5D-E873-DFC8FDC4F323}"/>
              </a:ext>
            </a:extLst>
          </p:cNvPr>
          <p:cNvSpPr txBox="1"/>
          <p:nvPr/>
        </p:nvSpPr>
        <p:spPr>
          <a:xfrm>
            <a:off x="8750710" y="4913260"/>
            <a:ext cx="6096000" cy="369332"/>
          </a:xfrm>
          <a:prstGeom prst="rect">
            <a:avLst/>
          </a:prstGeom>
          <a:noFill/>
        </p:spPr>
        <p:txBody>
          <a:bodyPr wrap="square">
            <a:spAutoFit/>
          </a:bodyPr>
          <a:lstStyle/>
          <a:p>
            <a:r>
              <a:rPr lang="en-GB"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r>
              <a:rPr lang="en-GB" sz="1800" kern="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Brundiers</a:t>
            </a:r>
            <a:r>
              <a:rPr lang="en-GB"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GB" sz="1800" i="1"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et al., </a:t>
            </a:r>
            <a:r>
              <a:rPr lang="en-GB"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2021)</a:t>
            </a:r>
            <a:r>
              <a:rPr lang="en-IN" sz="1800" kern="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endParaRPr lang="en-IN" dirty="0"/>
          </a:p>
        </p:txBody>
      </p:sp>
      <p:pic>
        <p:nvPicPr>
          <p:cNvPr id="13" name="Video 12">
            <a:extLst>
              <a:ext uri="{FF2B5EF4-FFF2-40B4-BE49-F238E27FC236}">
                <a16:creationId xmlns:a16="http://schemas.microsoft.com/office/drawing/2014/main" id="{A032DDCC-E9A3-D6FE-C2FC-0058CB0A2EE5}"/>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6"/>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932160707"/>
      </p:ext>
    </p:extLst>
  </p:cSld>
  <p:clrMapOvr>
    <a:masterClrMapping/>
  </p:clrMapOvr>
  <mc:AlternateContent xmlns:mc="http://schemas.openxmlformats.org/markup-compatibility/2006" xmlns:p14="http://schemas.microsoft.com/office/powerpoint/2010/main">
    <mc:Choice Requires="p14">
      <p:transition spd="slow" p14:dur="2000" advTm="17100"/>
    </mc:Choice>
    <mc:Fallback xmlns="">
      <p:transition spd="slow" advTm="1710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13"/>
                </p:tgtEl>
              </p:cMediaNode>
            </p:video>
            <p:seq concurrent="1" nextAc="seek">
              <p:cTn id="8" restart="whenNotActive" fill="hold" evtFilter="cancelBubble" nodeType="interactiveSeq">
                <p:stCondLst>
                  <p:cond evt="onClick" delay="0">
                    <p:tgtEl>
                      <p:spTgt spid="1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13"/>
                                        </p:tgtEl>
                                      </p:cBhvr>
                                    </p:cmd>
                                  </p:childTnLst>
                                </p:cTn>
                              </p:par>
                            </p:childTnLst>
                          </p:cTn>
                        </p:par>
                      </p:childTnLst>
                    </p:cTn>
                  </p:par>
                </p:childTnLst>
              </p:cTn>
              <p:nextCondLst>
                <p:cond evt="onClick" delay="0">
                  <p:tgtEl>
                    <p:spTgt spid="1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3B333-8E6C-616A-BB09-88FD80F7532C}"/>
              </a:ext>
            </a:extLst>
          </p:cNvPr>
          <p:cNvSpPr>
            <a:spLocks noGrp="1"/>
          </p:cNvSpPr>
          <p:nvPr>
            <p:ph type="title"/>
          </p:nvPr>
        </p:nvSpPr>
        <p:spPr/>
        <p:txBody>
          <a:bodyPr>
            <a:normAutofit/>
          </a:bodyPr>
          <a:lstStyle/>
          <a:p>
            <a:r>
              <a:rPr lang="en-IN" sz="3600" b="1" kern="100" dirty="0">
                <a:effectLst/>
                <a:latin typeface="Times New Roman" panose="02020603050405020304" pitchFamily="18" charset="0"/>
                <a:cs typeface="Times New Roman" panose="02020603050405020304" pitchFamily="18" charset="0"/>
              </a:rPr>
              <a:t>References</a:t>
            </a:r>
            <a:br>
              <a:rPr lang="en-IN" sz="3600" b="1" kern="100" dirty="0">
                <a:effectLst/>
                <a:latin typeface="Times New Roman" panose="02020603050405020304" pitchFamily="18" charset="0"/>
                <a:cs typeface="Times New Roman" panose="02020603050405020304" pitchFamily="18" charset="0"/>
              </a:rPr>
            </a:br>
            <a:endParaRPr lang="en-IN" sz="3600" dirty="0"/>
          </a:p>
        </p:txBody>
      </p:sp>
      <p:sp>
        <p:nvSpPr>
          <p:cNvPr id="3" name="Content Placeholder 2">
            <a:extLst>
              <a:ext uri="{FF2B5EF4-FFF2-40B4-BE49-F238E27FC236}">
                <a16:creationId xmlns:a16="http://schemas.microsoft.com/office/drawing/2014/main" id="{C8C7DA95-9D06-D1AA-9904-F4C16EA4F5A9}"/>
              </a:ext>
            </a:extLst>
          </p:cNvPr>
          <p:cNvSpPr>
            <a:spLocks noGrp="1"/>
          </p:cNvSpPr>
          <p:nvPr>
            <p:ph idx="1"/>
          </p:nvPr>
        </p:nvSpPr>
        <p:spPr>
          <a:xfrm>
            <a:off x="838200" y="1418431"/>
            <a:ext cx="9448800" cy="5074444"/>
          </a:xfrm>
        </p:spPr>
        <p:txBody>
          <a:bodyPr>
            <a:noAutofit/>
          </a:bodyPr>
          <a:lstStyle/>
          <a:p>
            <a:pPr marL="6350" marR="22860" indent="-6350" algn="just">
              <a:lnSpc>
                <a:spcPct val="100000"/>
              </a:lnSpc>
              <a:spcBef>
                <a:spcPts val="0"/>
              </a:spcBef>
            </a:pPr>
            <a:r>
              <a:rPr lang="en-GB" sz="14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Brundiers</a:t>
            </a:r>
            <a:r>
              <a:rPr lang="en-GB"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K., Barth, M., </a:t>
            </a:r>
            <a:r>
              <a:rPr lang="en-GB" sz="14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Cebrián</a:t>
            </a:r>
            <a:r>
              <a:rPr lang="en-GB"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G., Cohen, M., Diaz, L., Doucette-Remington, S., </a:t>
            </a:r>
            <a:r>
              <a:rPr lang="en-GB" sz="14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Dripps</a:t>
            </a:r>
            <a:r>
              <a:rPr lang="en-GB"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W., </a:t>
            </a:r>
            <a:r>
              <a:rPr lang="en-GB" sz="14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Habron</a:t>
            </a:r>
            <a:r>
              <a:rPr lang="en-GB"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G., </a:t>
            </a:r>
            <a:r>
              <a:rPr lang="en-GB" sz="14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Harré</a:t>
            </a:r>
            <a:r>
              <a:rPr lang="en-GB"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N., </a:t>
            </a:r>
            <a:r>
              <a:rPr lang="en-GB" sz="14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Jarchow</a:t>
            </a:r>
            <a:r>
              <a:rPr lang="en-GB"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M. and </a:t>
            </a:r>
            <a:r>
              <a:rPr lang="en-GB" sz="14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Losch</a:t>
            </a:r>
            <a:r>
              <a:rPr lang="en-GB"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K., (2021). Key competencies in sustainability in higher education—toward an agreed-upon reference framework. </a:t>
            </a: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Sustainability Science</a:t>
            </a: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16</a:t>
            </a: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t>
            </a:r>
          </a:p>
          <a:p>
            <a:pPr marL="6350" marR="22860" indent="-6350" algn="just">
              <a:lnSpc>
                <a:spcPct val="100000"/>
              </a:lnSpc>
              <a:spcBef>
                <a:spcPts val="0"/>
              </a:spcBef>
            </a:pPr>
            <a:r>
              <a:rPr lang="en-GB"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Christensen Hughes, J. and Eaton, S.E., (2022). Academic misconduct in higher education: Beyond student cheating. In </a:t>
            </a: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Academic Integrity in Canada: An Enduring and Essential Challenge</a:t>
            </a: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Cham: Springer International Publishing.</a:t>
            </a:r>
          </a:p>
          <a:p>
            <a:pPr marL="6350" marR="22860" indent="-6350" algn="just">
              <a:lnSpc>
                <a:spcPct val="100000"/>
              </a:lnSpc>
              <a:spcBef>
                <a:spcPts val="0"/>
              </a:spcBef>
            </a:pPr>
            <a:r>
              <a:rPr lang="en-GB"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Erdoğan, F., (2020). The relationship between prospective middle school mathematics teachers’ critical thinking skills and reflective thinking skills. </a:t>
            </a: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Participatory Educational Research</a:t>
            </a: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7</a:t>
            </a: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(1).</a:t>
            </a:r>
          </a:p>
          <a:p>
            <a:pPr marL="6350" marR="22860" indent="-6350" algn="just">
              <a:lnSpc>
                <a:spcPct val="100000"/>
              </a:lnSpc>
              <a:spcBef>
                <a:spcPts val="0"/>
              </a:spcBef>
            </a:pPr>
            <a:r>
              <a:rPr lang="en-GB"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Johnson, C., Davies, R. and Reddy, M., (2022). Using digital forensics in higher education to detect academic misconduct. </a:t>
            </a: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International Journal for Educational Integrity</a:t>
            </a: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18</a:t>
            </a: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(1).</a:t>
            </a:r>
          </a:p>
          <a:p>
            <a:pPr marL="6350" marR="22860" indent="-6350" algn="just">
              <a:lnSpc>
                <a:spcPct val="100000"/>
              </a:lnSpc>
              <a:spcBef>
                <a:spcPts val="0"/>
              </a:spcBef>
            </a:pPr>
            <a:r>
              <a:rPr lang="en-GB" sz="14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López-Fernández</a:t>
            </a:r>
            <a:r>
              <a:rPr lang="en-GB"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M.D.M., Gonzalez-Garcia, F. and Franco-Mariscal, A.J., (2022). How can Socio-scientific Issues Help Develop Critical Thinking in Chemistry Education? A reflection on the problem of plastics. </a:t>
            </a: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Journal of Chemical Education</a:t>
            </a: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99</a:t>
            </a: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(10).</a:t>
            </a:r>
          </a:p>
          <a:p>
            <a:pPr marL="6350" marR="22860" indent="-6350" algn="just">
              <a:lnSpc>
                <a:spcPct val="100000"/>
              </a:lnSpc>
              <a:spcBef>
                <a:spcPts val="0"/>
              </a:spcBef>
            </a:pPr>
            <a:r>
              <a:rPr lang="en-GB" sz="14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Martzoukou</a:t>
            </a:r>
            <a:r>
              <a:rPr lang="en-GB"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K., Fulton, C., </a:t>
            </a:r>
            <a:r>
              <a:rPr lang="en-GB" sz="14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Kostagiolas</a:t>
            </a:r>
            <a:r>
              <a:rPr lang="en-GB"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P. and </a:t>
            </a:r>
            <a:r>
              <a:rPr lang="en-GB" sz="14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Lavranos</a:t>
            </a:r>
            <a:r>
              <a:rPr lang="en-GB"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C., (2020). A study of higher education students' self-perceived digital competences for learning and everyday life online participation. </a:t>
            </a: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Journal of documentation</a:t>
            </a: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76</a:t>
            </a: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(6).</a:t>
            </a:r>
          </a:p>
          <a:p>
            <a:pPr marL="6350" marR="22860" indent="-6350" algn="just">
              <a:lnSpc>
                <a:spcPct val="100000"/>
              </a:lnSpc>
              <a:spcBef>
                <a:spcPts val="0"/>
              </a:spcBef>
            </a:pPr>
            <a:r>
              <a:rPr lang="en-GB"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Miles, P.J., Campbell, M. and Ruxton, G.D., (2022). Why students cheat and how understanding this can help reduce the frequency of academic misconduct in higher education: a literature review. </a:t>
            </a: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Journal of Undergraduate Neuroscience Education</a:t>
            </a: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20</a:t>
            </a: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(2).</a:t>
            </a:r>
          </a:p>
          <a:p>
            <a:pPr marL="6350" marR="22860" indent="-6350" algn="just">
              <a:lnSpc>
                <a:spcPct val="100000"/>
              </a:lnSpc>
              <a:spcBef>
                <a:spcPts val="0"/>
              </a:spcBef>
            </a:pPr>
            <a:r>
              <a:rPr lang="en-GB"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Perkins, M., </a:t>
            </a:r>
            <a:r>
              <a:rPr lang="en-GB" sz="1400" dirty="0" err="1">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Gezgin</a:t>
            </a:r>
            <a:r>
              <a:rPr lang="en-GB"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U.B. and Roe, J., (2020). Reducing plagiarism through academic misconduct education. </a:t>
            </a: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International Journal for Educational Integrity</a:t>
            </a: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 </a:t>
            </a:r>
            <a:r>
              <a:rPr lang="en-IN" sz="1400" i="1"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16</a:t>
            </a:r>
            <a:r>
              <a:rPr lang="en-IN" sz="1400" dirty="0">
                <a:solidFill>
                  <a:srgbClr val="000000"/>
                </a:solidFill>
                <a:effectLst/>
                <a:latin typeface="Times New Roman" panose="02020603050405020304" pitchFamily="18" charset="0"/>
                <a:ea typeface="Calibri" panose="020F0502020204030204" pitchFamily="34" charset="0"/>
                <a:cs typeface="Calibri" panose="020F0502020204030204" pitchFamily="34" charset="0"/>
              </a:rPr>
              <a:t>(1).</a:t>
            </a:r>
          </a:p>
          <a:p>
            <a:pPr>
              <a:lnSpc>
                <a:spcPct val="100000"/>
              </a:lnSpc>
              <a:spcBef>
                <a:spcPts val="0"/>
              </a:spcBef>
            </a:pPr>
            <a:endParaRPr lang="en-IN" sz="1400" dirty="0"/>
          </a:p>
          <a:p>
            <a:pPr marL="0" indent="0">
              <a:lnSpc>
                <a:spcPct val="100000"/>
              </a:lnSpc>
              <a:spcBef>
                <a:spcPts val="0"/>
              </a:spcBef>
              <a:buNone/>
            </a:pPr>
            <a:r>
              <a:rPr lang="en-IN" sz="1400" dirty="0"/>
              <a:t>https://</a:t>
            </a:r>
            <a:r>
              <a:rPr lang="en-IN" sz="1400" dirty="0" err="1"/>
              <a:t>youtu.be</a:t>
            </a:r>
            <a:r>
              <a:rPr lang="en-IN" sz="1400" dirty="0"/>
              <a:t>/</a:t>
            </a:r>
            <a:r>
              <a:rPr lang="en-IN" sz="1400" dirty="0" err="1"/>
              <a:t>TpxFtzpkETM</a:t>
            </a:r>
            <a:endParaRPr lang="en-IN" sz="1400" dirty="0"/>
          </a:p>
          <a:p>
            <a:pPr marL="0" indent="0">
              <a:lnSpc>
                <a:spcPct val="100000"/>
              </a:lnSpc>
              <a:spcBef>
                <a:spcPts val="0"/>
              </a:spcBef>
              <a:buNone/>
            </a:pPr>
            <a:endParaRPr lang="en-IN" sz="1400" dirty="0"/>
          </a:p>
        </p:txBody>
      </p:sp>
      <p:pic>
        <p:nvPicPr>
          <p:cNvPr id="9" name="Video 8">
            <a:extLst>
              <a:ext uri="{FF2B5EF4-FFF2-40B4-BE49-F238E27FC236}">
                <a16:creationId xmlns:a16="http://schemas.microsoft.com/office/drawing/2014/main" id="{FBDC4907-5EB5-6E85-F8CC-644C9AC5DB3B}"/>
              </a:ext>
            </a:extLst>
          </p:cNvPr>
          <p:cNvPicPr/>
          <p:nvPr>
            <a:videoFile r:link="rId2"/>
            <p:extLst>
              <p:ext uri="{DAA4B4D4-6D71-4841-9C94-3DE7FCFB9230}">
                <p14:media xmlns:p14="http://schemas.microsoft.com/office/powerpoint/2010/main" r:embed="rId1"/>
              </p:ext>
              <p:ext uri="{42D2F446-02D8-4167-A562-619A0277C38B}">
                <p15:isNarration xmlns:p15="http://schemas.microsoft.com/office/powerpoint/2012/main" val="1"/>
              </p:ext>
            </p:extLst>
          </p:nvPr>
        </p:nvPicPr>
        <p:blipFill>
          <a:blip r:embed="rId5"/>
          <a:srcRect l="21875" r="218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52741985"/>
      </p:ext>
    </p:extLst>
  </p:cSld>
  <p:clrMapOvr>
    <a:masterClrMapping/>
  </p:clrMapOvr>
  <mc:AlternateContent xmlns:mc="http://schemas.openxmlformats.org/markup-compatibility/2006" xmlns:p14="http://schemas.microsoft.com/office/powerpoint/2010/main">
    <mc:Choice Requires="p14">
      <p:transition spd="slow" p14:dur="2000" advTm="15133"/>
    </mc:Choice>
    <mc:Fallback xmlns="">
      <p:transition spd="slow" advTm="151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3453</Words>
  <Application>Microsoft Macintosh PowerPoint</Application>
  <PresentationFormat>Widescreen</PresentationFormat>
  <Paragraphs>124</Paragraphs>
  <Slides>11</Slides>
  <Notes>9</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Times New Roman</vt:lpstr>
      <vt:lpstr>Office Theme</vt:lpstr>
      <vt:lpstr>Study Skills How to write an academic essay?  Student Name: Lidia-Madalina Toader Student ID: 2326149   https://youtu.be/TpxFtzpkETM </vt:lpstr>
      <vt:lpstr>Table of Contents</vt:lpstr>
      <vt:lpstr>Introduction </vt:lpstr>
      <vt:lpstr>Importance of Referencing within higher education  </vt:lpstr>
      <vt:lpstr>Contd…</vt:lpstr>
      <vt:lpstr>Significance of Academic Misconduct in the area of higher education program  </vt:lpstr>
      <vt:lpstr>Contd…</vt:lpstr>
      <vt:lpstr>Discussing the importance of Critical Thinking in the higher degree program </vt:lpstr>
      <vt:lpstr>Contd…</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2024-03-04T10:15:46Z</dcterms:created>
  <dcterms:modified xsi:type="dcterms:W3CDTF">2024-03-14T16:42:59Z</dcterms:modified>
</cp:coreProperties>
</file>