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57" r:id="rId4"/>
    <p:sldId id="259" r:id="rId5"/>
    <p:sldId id="260" r:id="rId6"/>
    <p:sldId id="261" r:id="rId7"/>
    <p:sldId id="262" r:id="rId8"/>
    <p:sldId id="263" r:id="rId9"/>
    <p:sldId id="264" r:id="rId10"/>
    <p:sldId id="265" r:id="rId11"/>
    <p:sldId id="268" r:id="rId12"/>
    <p:sldId id="269" r:id="rId13"/>
    <p:sldId id="266" r:id="rId14"/>
    <p:sldId id="267" r:id="rId15"/>
    <p:sldId id="270" r:id="rId16"/>
    <p:sldId id="272"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071" autoAdjust="0"/>
  </p:normalViewPr>
  <p:slideViewPr>
    <p:cSldViewPr>
      <p:cViewPr varScale="1">
        <p:scale>
          <a:sx n="53" d="100"/>
          <a:sy n="53" d="100"/>
        </p:scale>
        <p:origin x="1660" y="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lad Timpau" userId="0328ea156bdb0820" providerId="LiveId" clId="{AF82C1C2-E9D5-4BDD-8835-6F39D02CE673}"/>
    <pc:docChg chg="modSld">
      <pc:chgData name="Vlad Timpau" userId="0328ea156bdb0820" providerId="LiveId" clId="{AF82C1C2-E9D5-4BDD-8835-6F39D02CE673}" dt="2024-02-29T18:12:09.848" v="54" actId="20577"/>
      <pc:docMkLst>
        <pc:docMk/>
      </pc:docMkLst>
      <pc:sldChg chg="modSp mod">
        <pc:chgData name="Vlad Timpau" userId="0328ea156bdb0820" providerId="LiveId" clId="{AF82C1C2-E9D5-4BDD-8835-6F39D02CE673}" dt="2024-02-29T18:12:09.848" v="54" actId="20577"/>
        <pc:sldMkLst>
          <pc:docMk/>
          <pc:sldMk cId="4056227007" sldId="256"/>
        </pc:sldMkLst>
        <pc:spChg chg="mod">
          <ac:chgData name="Vlad Timpau" userId="0328ea156bdb0820" providerId="LiveId" clId="{AF82C1C2-E9D5-4BDD-8835-6F39D02CE673}" dt="2024-02-29T18:12:09.848" v="54" actId="20577"/>
          <ac:spMkLst>
            <pc:docMk/>
            <pc:sldMk cId="4056227007"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9B3C8B-53FD-4BF7-B896-2E5928D6B46E}" type="datetimeFigureOut">
              <a:rPr lang="en-US" smtClean="0"/>
              <a:t>2/29/2024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8AE64B-3A60-4F10-AA7A-CF34747AEE76}" type="slidenum">
              <a:rPr lang="en-US" smtClean="0"/>
              <a:t>‹#›</a:t>
            </a:fld>
            <a:endParaRPr lang="en-US"/>
          </a:p>
        </p:txBody>
      </p:sp>
    </p:spTree>
    <p:extLst>
      <p:ext uri="{BB962C8B-B14F-4D97-AF65-F5344CB8AC3E}">
        <p14:creationId xmlns:p14="http://schemas.microsoft.com/office/powerpoint/2010/main" val="822428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captivating narratives, renowned characters, and immersive entertainment produced by Walt Disney have successfully captured a global audience. The success of Disney may be attributed to a distinct organizational culture that permeates the whole of the corporation (Williams, 2022). This analysis will focus on the examination of Disney's corporate culture through the lens of Edgar Schein's three levels, namely basic beliefs, stated aims, and tangible manifestations. The main purpose of this assessment is based on analysing the organisational structure of Disney through identifying the major elements of the firm such as the values and beliefs. However, the impact of culture on the internal processes is quite considerable, contributing towards the long-term and constant global appeal of the company. </a:t>
            </a:r>
          </a:p>
          <a:p>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3</a:t>
            </a:fld>
            <a:endParaRPr lang="en-US"/>
          </a:p>
        </p:txBody>
      </p:sp>
    </p:spTree>
    <p:extLst>
      <p:ext uri="{BB962C8B-B14F-4D97-AF65-F5344CB8AC3E}">
        <p14:creationId xmlns:p14="http://schemas.microsoft.com/office/powerpoint/2010/main" val="3765712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Disney personnel are guided by a shared set of objectives, principles, and protocols. </a:t>
            </a:r>
            <a:r>
              <a:rPr lang="en-US"/>
              <a:t>This </a:t>
            </a:r>
            <a:r>
              <a:rPr lang="en-US" dirty="0"/>
              <a:t>phenomenon is often referred to as workplace culture. This is indicative of Disney's distinctive amalgamation of ingenuity, artistic expression, and unwavering commitment to narrative construction. </a:t>
            </a:r>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Boguszewicz-Kreft</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Kreft</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Żurek</a:t>
            </a:r>
            <a:r>
              <a:rPr lang="en-US" sz="1200" kern="1200" dirty="0">
                <a:solidFill>
                  <a:schemeClr val="tx1"/>
                </a:solidFill>
                <a:effectLst/>
                <a:latin typeface="+mn-lt"/>
                <a:ea typeface="+mn-ea"/>
                <a:cs typeface="+mn-cs"/>
              </a:rPr>
              <a:t> (2019), </a:t>
            </a:r>
            <a:r>
              <a:rPr lang="en-US" dirty="0"/>
              <a:t>employees at Disney often discuss a profound perception of enchantment, ingenuity, and a steadfast dedication to producing top-tier entertainment experiences that cater to the enjoyment of families. The organizational culture has an influence on employee collaboration, decision-making processes, and contributions towards the overall objectives of the enterprise. The significance of physical aspects such as symbolic symbols, amusement parks, and entertainment activities, as well as fundamental ideas like the efficacy of narratives and the need of maintaining a magical ambiance, serves to underscore this point.</a:t>
            </a:r>
          </a:p>
        </p:txBody>
      </p:sp>
      <p:sp>
        <p:nvSpPr>
          <p:cNvPr id="4" name="Slide Number Placeholder 3"/>
          <p:cNvSpPr>
            <a:spLocks noGrp="1"/>
          </p:cNvSpPr>
          <p:nvPr>
            <p:ph type="sldNum" sz="quarter" idx="10"/>
          </p:nvPr>
        </p:nvSpPr>
        <p:spPr/>
        <p:txBody>
          <a:bodyPr/>
          <a:lstStyle/>
          <a:p>
            <a:fld id="{F28AE64B-3A60-4F10-AA7A-CF34747AEE76}" type="slidenum">
              <a:rPr lang="en-US" smtClean="0"/>
              <a:t>4</a:t>
            </a:fld>
            <a:endParaRPr lang="en-US"/>
          </a:p>
        </p:txBody>
      </p:sp>
    </p:spTree>
    <p:extLst>
      <p:ext uri="{BB962C8B-B14F-4D97-AF65-F5344CB8AC3E}">
        <p14:creationId xmlns:p14="http://schemas.microsoft.com/office/powerpoint/2010/main" val="2214598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external context of the Disney firm encompasses the broader events and factors that occur outside of the organization and have an influence on its activities, strategies, and outcomes (Patterson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and </a:t>
            </a:r>
            <a:r>
              <a:rPr lang="en-US" sz="1200" kern="1200" dirty="0" err="1">
                <a:solidFill>
                  <a:schemeClr val="tx1"/>
                </a:solidFill>
                <a:effectLst/>
                <a:latin typeface="+mn-lt"/>
                <a:ea typeface="+mn-ea"/>
                <a:cs typeface="+mn-cs"/>
              </a:rPr>
              <a:t>Mujtaba</a:t>
            </a:r>
            <a:r>
              <a:rPr lang="en-US" sz="1200" kern="1200" dirty="0">
                <a:solidFill>
                  <a:schemeClr val="tx1"/>
                </a:solidFill>
                <a:effectLst/>
                <a:latin typeface="+mn-lt"/>
                <a:ea typeface="+mn-ea"/>
                <a:cs typeface="+mn-cs"/>
              </a:rPr>
              <a:t>, 2013). The external environment in which Disney operates is the entertainment industry, characterized by its dynamic and intricate nature, subject to several influences and factors, including: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5</a:t>
            </a:fld>
            <a:endParaRPr lang="en-US"/>
          </a:p>
        </p:txBody>
      </p:sp>
    </p:spTree>
    <p:extLst>
      <p:ext uri="{BB962C8B-B14F-4D97-AF65-F5344CB8AC3E}">
        <p14:creationId xmlns:p14="http://schemas.microsoft.com/office/powerpoint/2010/main" val="2320437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latin typeface="Gill Sans Ultra Bold Condensed" pitchFamily="34" charset="0"/>
              </a:rPr>
              <a:t>Political and Legal Factors:</a:t>
            </a:r>
          </a:p>
          <a:p>
            <a:r>
              <a:rPr lang="en-US" sz="1200" b="1" dirty="0">
                <a:latin typeface="Franklin Gothic Medium Cond" pitchFamily="34" charset="0"/>
              </a:rPr>
              <a:t>Content Regulations: </a:t>
            </a:r>
            <a:r>
              <a:rPr lang="en-US" sz="1200" b="0" dirty="0">
                <a:latin typeface="Franklin Gothic Medium Cond" pitchFamily="34" charset="0"/>
              </a:rPr>
              <a:t>Disney must adhere to several regulations while producing material. Two such instances are to regulations concerning filtration and labeling systems. Ensuring adherence to these criteria is of utmost significance when contemplating global marketing endeavors (</a:t>
            </a:r>
            <a:r>
              <a:rPr lang="en-US" sz="1200" kern="1200" dirty="0">
                <a:solidFill>
                  <a:schemeClr val="tx1"/>
                </a:solidFill>
                <a:effectLst/>
                <a:latin typeface="+mn-lt"/>
                <a:ea typeface="+mn-ea"/>
                <a:cs typeface="+mn-cs"/>
              </a:rPr>
              <a:t>Graham, 2021)</a:t>
            </a:r>
            <a:r>
              <a:rPr lang="en-US" sz="1200" b="0" dirty="0">
                <a:latin typeface="Franklin Gothic Medium Cond" pitchFamily="34" charset="0"/>
              </a:rPr>
              <a:t>. </a:t>
            </a:r>
          </a:p>
          <a:p>
            <a:r>
              <a:rPr lang="en-US" sz="1200" b="1" dirty="0">
                <a:latin typeface="Franklin Gothic Medium Cond" pitchFamily="34" charset="0"/>
              </a:rPr>
              <a:t>Global Operations: </a:t>
            </a:r>
            <a:r>
              <a:rPr lang="en-US" sz="1200" b="0" dirty="0">
                <a:latin typeface="Franklin Gothic Medium Cond" pitchFamily="34" charset="0"/>
              </a:rPr>
              <a:t>Due to its global operations, Disney encounters a diverse array of governmental circumstances and adheres to a broad spectrum of regulations. Changes in regulations pertaining to materials, rules governing intellectual property, and trade policies have the potential to impact the operations of the organization.</a:t>
            </a:r>
          </a:p>
          <a:p>
            <a:endParaRPr lang="en-US" sz="1200" b="1" dirty="0">
              <a:latin typeface="Gill Sans Ultra Bold Condensed" pitchFamily="34" charset="0"/>
            </a:endParaRPr>
          </a:p>
          <a:p>
            <a:r>
              <a:rPr lang="en-US" sz="1200" b="1" dirty="0">
                <a:latin typeface="Gill Sans Ultra Bold Condensed" pitchFamily="34" charset="0"/>
              </a:rPr>
              <a:t>Economic Factors</a:t>
            </a:r>
          </a:p>
          <a:p>
            <a:r>
              <a:rPr lang="en-US" b="1" dirty="0">
                <a:latin typeface="Franklin Gothic Medium Cond" pitchFamily="34" charset="0"/>
              </a:rPr>
              <a:t>Economic Conditions: </a:t>
            </a:r>
            <a:r>
              <a:rPr lang="en-US" b="0" dirty="0">
                <a:latin typeface="Franklin Gothic Medium Cond" pitchFamily="34" charset="0"/>
              </a:rPr>
              <a:t>The potential influence of the economic prosperity in the regions where Disney operates on the visitation rates of Disney theme parks and the consumer demand for Disney goods and services is worth considering.</a:t>
            </a:r>
          </a:p>
          <a:p>
            <a:r>
              <a:rPr lang="en-US" b="1" dirty="0">
                <a:latin typeface="Franklin Gothic Medium Cond" pitchFamily="34" charset="0"/>
              </a:rPr>
              <a:t>Consumer Spending Patterns: </a:t>
            </a:r>
            <a:r>
              <a:rPr lang="en-US" b="0" dirty="0">
                <a:latin typeface="Franklin Gothic Medium Cond" pitchFamily="34" charset="0"/>
              </a:rPr>
              <a:t>A significant portion of Disney's revenue is derived from consumer expenditures on entertainment, including activities such as visiting theme parks, purchasing merchandise, and subscribing to various media platforms (</a:t>
            </a:r>
            <a:r>
              <a:rPr lang="en-US" sz="1200" kern="1200" dirty="0">
                <a:solidFill>
                  <a:schemeClr val="tx1"/>
                </a:solidFill>
                <a:effectLst/>
                <a:latin typeface="+mn-lt"/>
                <a:ea typeface="+mn-ea"/>
                <a:cs typeface="+mn-cs"/>
              </a:rPr>
              <a:t>Graham,</a:t>
            </a:r>
            <a:r>
              <a:rPr lang="en-US" sz="1200" kern="1200" baseline="0" dirty="0">
                <a:solidFill>
                  <a:schemeClr val="tx1"/>
                </a:solidFill>
                <a:effectLst/>
                <a:latin typeface="+mn-lt"/>
                <a:ea typeface="+mn-ea"/>
                <a:cs typeface="+mn-cs"/>
              </a:rPr>
              <a:t> 2021)</a:t>
            </a:r>
            <a:r>
              <a:rPr lang="en-US" b="0" dirty="0">
                <a:latin typeface="Franklin Gothic Medium Cond" pitchFamily="34" charset="0"/>
              </a:rPr>
              <a:t>. </a:t>
            </a:r>
          </a:p>
          <a:p>
            <a:endParaRPr lang="en-US" sz="1200" b="1" dirty="0">
              <a:latin typeface="Gill Sans Ultra Bold Condensed" pitchFamily="34" charset="0"/>
            </a:endParaRPr>
          </a:p>
        </p:txBody>
      </p:sp>
      <p:sp>
        <p:nvSpPr>
          <p:cNvPr id="4" name="Slide Number Placeholder 3"/>
          <p:cNvSpPr>
            <a:spLocks noGrp="1"/>
          </p:cNvSpPr>
          <p:nvPr>
            <p:ph type="sldNum" sz="quarter" idx="10"/>
          </p:nvPr>
        </p:nvSpPr>
        <p:spPr/>
        <p:txBody>
          <a:bodyPr/>
          <a:lstStyle/>
          <a:p>
            <a:fld id="{F28AE64B-3A60-4F10-AA7A-CF34747AEE76}" type="slidenum">
              <a:rPr lang="en-US" smtClean="0"/>
              <a:t>6</a:t>
            </a:fld>
            <a:endParaRPr lang="en-US"/>
          </a:p>
        </p:txBody>
      </p:sp>
    </p:spTree>
    <p:extLst>
      <p:ext uri="{BB962C8B-B14F-4D97-AF65-F5344CB8AC3E}">
        <p14:creationId xmlns:p14="http://schemas.microsoft.com/office/powerpoint/2010/main" val="3560981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latin typeface="Franklin Gothic Medium Cond" pitchFamily="34" charset="0"/>
              </a:rPr>
              <a:t>Social Factors</a:t>
            </a:r>
          </a:p>
          <a:p>
            <a:r>
              <a:rPr lang="en-US" sz="1200" b="1" kern="1200" dirty="0">
                <a:solidFill>
                  <a:schemeClr val="tx1"/>
                </a:solidFill>
                <a:effectLst/>
                <a:latin typeface="+mn-lt"/>
                <a:ea typeface="+mn-ea"/>
                <a:cs typeface="+mn-cs"/>
              </a:rPr>
              <a:t>Demographics: </a:t>
            </a:r>
            <a:r>
              <a:rPr lang="en-US" sz="1200" b="0" kern="1200" dirty="0">
                <a:solidFill>
                  <a:schemeClr val="tx1"/>
                </a:solidFill>
                <a:effectLst/>
                <a:latin typeface="+mn-lt"/>
                <a:ea typeface="+mn-ea"/>
                <a:cs typeface="+mn-cs"/>
              </a:rPr>
              <a:t>Disney considers several demographic segments while developing new products and devising innovative marketing strategies. For instance, the organization modifies activities and materials to accommodate individuals with varying ages and cultural backgrounds.</a:t>
            </a:r>
          </a:p>
          <a:p>
            <a:r>
              <a:rPr lang="en-US" sz="1200" b="1" kern="1200" dirty="0">
                <a:solidFill>
                  <a:schemeClr val="tx1"/>
                </a:solidFill>
                <a:effectLst/>
                <a:latin typeface="+mn-lt"/>
                <a:ea typeface="+mn-ea"/>
                <a:cs typeface="+mn-cs"/>
              </a:rPr>
              <a:t>Cultural Trends: </a:t>
            </a:r>
            <a:r>
              <a:rPr lang="en-US" sz="1200" b="0" kern="1200" dirty="0">
                <a:solidFill>
                  <a:schemeClr val="tx1"/>
                </a:solidFill>
                <a:effectLst/>
                <a:latin typeface="+mn-lt"/>
                <a:ea typeface="+mn-ea"/>
                <a:cs typeface="+mn-cs"/>
              </a:rPr>
              <a:t>Disney often influences and emulates pop cultural trends. Disney's ability to create material that resonates with a diverse global audience may be attributed to its profound understanding of individuals' ideas and preferences (</a:t>
            </a:r>
            <a:r>
              <a:rPr lang="en-US" sz="1200" kern="1200" dirty="0" err="1">
                <a:solidFill>
                  <a:schemeClr val="tx1"/>
                </a:solidFill>
                <a:effectLst/>
                <a:latin typeface="+mn-lt"/>
                <a:ea typeface="+mn-ea"/>
                <a:cs typeface="+mn-cs"/>
              </a:rPr>
              <a:t>Bohas</a:t>
            </a:r>
            <a:r>
              <a:rPr lang="en-US" sz="1200" kern="1200" dirty="0">
                <a:solidFill>
                  <a:schemeClr val="tx1"/>
                </a:solidFill>
                <a:effectLst/>
                <a:latin typeface="+mn-lt"/>
                <a:ea typeface="+mn-ea"/>
                <a:cs typeface="+mn-cs"/>
              </a:rPr>
              <a:t>, 2015)</a:t>
            </a:r>
            <a:r>
              <a:rPr lang="en-US" sz="1200" b="0" kern="1200" dirty="0">
                <a:solidFill>
                  <a:schemeClr val="tx1"/>
                </a:solidFill>
                <a:effectLst/>
                <a:latin typeface="+mn-lt"/>
                <a:ea typeface="+mn-ea"/>
                <a:cs typeface="+mn-cs"/>
              </a:rPr>
              <a:t>. </a:t>
            </a:r>
            <a:endParaRPr lang="en-US" sz="1200" b="0" kern="1200" dirty="0">
              <a:solidFill>
                <a:schemeClr val="tx1"/>
              </a:solidFill>
              <a:effectLst/>
              <a:latin typeface="Franklin Gothic Medium Cond" pitchFamily="34" charset="0"/>
              <a:ea typeface="+mn-ea"/>
              <a:cs typeface="+mn-cs"/>
            </a:endParaRPr>
          </a:p>
          <a:p>
            <a:r>
              <a:rPr lang="en-US" b="1" dirty="0">
                <a:latin typeface="Franklin Gothic Medium Cond" pitchFamily="34" charset="0"/>
              </a:rPr>
              <a:t>Technological Factors:</a:t>
            </a:r>
          </a:p>
          <a:p>
            <a:r>
              <a:rPr lang="en-US" sz="1200" b="1" i="0" kern="1200" dirty="0">
                <a:solidFill>
                  <a:schemeClr val="tx1"/>
                </a:solidFill>
                <a:effectLst/>
                <a:latin typeface="+mn-lt"/>
                <a:ea typeface="+mn-ea"/>
                <a:cs typeface="+mn-cs"/>
              </a:rPr>
              <a:t>Distribution Channels: </a:t>
            </a:r>
            <a:r>
              <a:rPr lang="en-US" sz="1200" b="0" i="0" kern="1200" dirty="0">
                <a:solidFill>
                  <a:schemeClr val="tx1"/>
                </a:solidFill>
                <a:effectLst/>
                <a:latin typeface="+mn-lt"/>
                <a:ea typeface="+mn-ea"/>
                <a:cs typeface="+mn-cs"/>
              </a:rPr>
              <a:t>The deliberate response of the firm to evolving patterns of content consumption is evident in its strategic decision to enhance accessibility of its material via streaming platforms such as Disney+. The impact of digital marketing and advancements in distribution channels on Disney's strategy for content dissemination is noteworthy.</a:t>
            </a:r>
          </a:p>
          <a:p>
            <a:r>
              <a:rPr lang="en-US" sz="1200" b="1" i="0" kern="1200" dirty="0">
                <a:solidFill>
                  <a:schemeClr val="tx1"/>
                </a:solidFill>
                <a:effectLst/>
                <a:latin typeface="+mn-lt"/>
                <a:ea typeface="+mn-ea"/>
                <a:cs typeface="+mn-cs"/>
              </a:rPr>
              <a:t>Content Creation: </a:t>
            </a:r>
            <a:r>
              <a:rPr lang="en-US" sz="1200" b="0" i="0" kern="1200" dirty="0">
                <a:solidFill>
                  <a:schemeClr val="tx1"/>
                </a:solidFill>
                <a:effectLst/>
                <a:latin typeface="+mn-lt"/>
                <a:ea typeface="+mn-ea"/>
                <a:cs typeface="+mn-cs"/>
              </a:rPr>
              <a:t>The advent of recent technology has had a significant impact on Disney's production and distribution processes (</a:t>
            </a:r>
            <a:r>
              <a:rPr lang="en-US" sz="1200" kern="1200" dirty="0" err="1">
                <a:solidFill>
                  <a:schemeClr val="tx1"/>
                </a:solidFill>
                <a:effectLst/>
                <a:latin typeface="+mn-lt"/>
                <a:ea typeface="+mn-ea"/>
                <a:cs typeface="+mn-cs"/>
              </a:rPr>
              <a:t>Carvalho</a:t>
            </a:r>
            <a:r>
              <a:rPr lang="en-US" sz="1200" kern="1200" dirty="0">
                <a:solidFill>
                  <a:schemeClr val="tx1"/>
                </a:solidFill>
                <a:effectLst/>
                <a:latin typeface="+mn-lt"/>
                <a:ea typeface="+mn-ea"/>
                <a:cs typeface="+mn-cs"/>
              </a:rPr>
              <a:t>, 2021)</a:t>
            </a:r>
            <a:r>
              <a:rPr lang="en-US" sz="1200" b="0" i="0" kern="1200" dirty="0">
                <a:solidFill>
                  <a:schemeClr val="tx1"/>
                </a:solidFill>
                <a:effectLst/>
                <a:latin typeface="+mn-lt"/>
                <a:ea typeface="+mn-ea"/>
                <a:cs typeface="+mn-cs"/>
              </a:rPr>
              <a:t>. Disney has effectively used advancements in animation, visual effects, and virtual reality technology to enhance the quality of its films and theme park attractions. The captivating aspects of these pastimes have been enhanced as a result of this.</a:t>
            </a:r>
            <a:endParaRPr lang="en-US" b="0" dirty="0">
              <a:latin typeface="Franklin Gothic Medium Cond" pitchFamily="34" charset="0"/>
            </a:endParaRPr>
          </a:p>
          <a:p>
            <a:pPr marL="0" indent="0">
              <a:buNone/>
            </a:pPr>
            <a:r>
              <a:rPr lang="en-US" b="1" dirty="0">
                <a:latin typeface="Franklin Gothic Medium Cond" pitchFamily="34" charset="0"/>
              </a:rPr>
              <a:t>Environmental Factors:</a:t>
            </a:r>
          </a:p>
          <a:p>
            <a:r>
              <a:rPr lang="en-US" b="1" dirty="0"/>
              <a:t>Corporate Responsibility:</a:t>
            </a:r>
            <a:r>
              <a:rPr lang="en-US" b="1" baseline="0" dirty="0"/>
              <a:t> </a:t>
            </a:r>
            <a:r>
              <a:rPr lang="en-US" b="0" baseline="0" dirty="0"/>
              <a:t>The Walt Disney Company demonstrates a strong dedication to environmental stewardship and the pursuit of broader corporate social responsibility objectives via its efforts to mitigate the environmental effects of its activities. This indicates that the firm is committed to these endeavors.</a:t>
            </a:r>
          </a:p>
          <a:p>
            <a:r>
              <a:rPr lang="en-US" b="1" baseline="0" dirty="0"/>
              <a:t>Sustainability: </a:t>
            </a:r>
            <a:r>
              <a:rPr lang="en-US" b="0" baseline="0" dirty="0"/>
              <a:t>There has been significant scrutiny about Disney's operational practices inside its tourist sites, including concerns pertaining to waste management, energy consumption, and environmental impact. The firm has used environmentally conscious practices in the construction and operation of the park, ensuring that the techniques employed are conducive to climate safety (</a:t>
            </a:r>
            <a:r>
              <a:rPr lang="en-US" sz="1200" kern="1200" dirty="0">
                <a:solidFill>
                  <a:schemeClr val="tx1"/>
                </a:solidFill>
                <a:effectLst/>
                <a:latin typeface="+mn-lt"/>
                <a:ea typeface="+mn-ea"/>
                <a:cs typeface="+mn-cs"/>
              </a:rPr>
              <a:t>O'Brien, 1996)</a:t>
            </a:r>
            <a:r>
              <a:rPr lang="en-US" b="0" baseline="0" dirty="0"/>
              <a:t>.</a:t>
            </a:r>
            <a:endParaRPr lang="en-US" b="0" dirty="0"/>
          </a:p>
        </p:txBody>
      </p:sp>
      <p:sp>
        <p:nvSpPr>
          <p:cNvPr id="4" name="Slide Number Placeholder 3"/>
          <p:cNvSpPr>
            <a:spLocks noGrp="1"/>
          </p:cNvSpPr>
          <p:nvPr>
            <p:ph type="sldNum" sz="quarter" idx="10"/>
          </p:nvPr>
        </p:nvSpPr>
        <p:spPr/>
        <p:txBody>
          <a:bodyPr/>
          <a:lstStyle/>
          <a:p>
            <a:fld id="{F28AE64B-3A60-4F10-AA7A-CF34747AEE76}" type="slidenum">
              <a:rPr lang="en-US" smtClean="0"/>
              <a:t>7</a:t>
            </a:fld>
            <a:endParaRPr lang="en-US"/>
          </a:p>
        </p:txBody>
      </p:sp>
    </p:spTree>
    <p:extLst>
      <p:ext uri="{BB962C8B-B14F-4D97-AF65-F5344CB8AC3E}">
        <p14:creationId xmlns:p14="http://schemas.microsoft.com/office/powerpoint/2010/main" val="255218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Power Culture: </a:t>
            </a:r>
            <a:r>
              <a:rPr lang="en-US" sz="1200" kern="1200" dirty="0">
                <a:solidFill>
                  <a:schemeClr val="tx1"/>
                </a:solidFill>
                <a:effectLst/>
                <a:latin typeface="+mn-lt"/>
                <a:ea typeface="+mn-ea"/>
                <a:cs typeface="+mn-cs"/>
              </a:rPr>
              <a:t>A prominent energy source or individual vested with authority to shape the power culture often have the capacity to enact significant determinations. The corporation entrusts a critical position to either a select group of individuals or a single executive. Despite the notable managerial prowess shown by Walt Disney and his subsequent successors, the concentration of power among a select few individuals at Disney is a matter of concern (</a:t>
            </a:r>
            <a:r>
              <a:rPr lang="en-US" sz="1200" kern="1200" dirty="0" err="1">
                <a:solidFill>
                  <a:schemeClr val="tx1"/>
                </a:solidFill>
                <a:effectLst/>
                <a:latin typeface="+mn-lt"/>
                <a:ea typeface="+mn-ea"/>
                <a:cs typeface="+mn-cs"/>
              </a:rPr>
              <a:t>Eryüksel</a:t>
            </a:r>
            <a:r>
              <a:rPr lang="en-US" sz="1200" kern="1200" dirty="0">
                <a:solidFill>
                  <a:schemeClr val="tx1"/>
                </a:solidFill>
                <a:effectLst/>
                <a:latin typeface="+mn-lt"/>
                <a:ea typeface="+mn-ea"/>
                <a:cs typeface="+mn-cs"/>
              </a:rPr>
              <a:t>, 2005). The involvement of leaders, </a:t>
            </a:r>
            <a:r>
              <a:rPr lang="en-US" sz="1200" kern="1200" dirty="0" err="1">
                <a:solidFill>
                  <a:schemeClr val="tx1"/>
                </a:solidFill>
                <a:effectLst/>
                <a:latin typeface="+mn-lt"/>
                <a:ea typeface="+mn-ea"/>
                <a:cs typeface="+mn-cs"/>
              </a:rPr>
              <a:t>Imagineers</a:t>
            </a:r>
            <a:r>
              <a:rPr lang="en-US" sz="1200" kern="1200" dirty="0">
                <a:solidFill>
                  <a:schemeClr val="tx1"/>
                </a:solidFill>
                <a:effectLst/>
                <a:latin typeface="+mn-lt"/>
                <a:ea typeface="+mn-ea"/>
                <a:cs typeface="+mn-cs"/>
              </a:rPr>
              <a:t>, and creative teams in the decision-making process fosters a sense of collective purpose among all stakeholders.</a:t>
            </a:r>
            <a:endParaRPr lang="en-US" b="1" dirty="0"/>
          </a:p>
          <a:p>
            <a:r>
              <a:rPr lang="en-US" b="1" dirty="0"/>
              <a:t>Role Culture:</a:t>
            </a:r>
            <a:r>
              <a:rPr lang="en-US" b="1" baseline="0" dirty="0"/>
              <a:t> </a:t>
            </a:r>
            <a:r>
              <a:rPr lang="en-US" sz="1200" kern="1200" dirty="0">
                <a:solidFill>
                  <a:schemeClr val="tx1"/>
                </a:solidFill>
                <a:effectLst/>
                <a:latin typeface="+mn-lt"/>
                <a:ea typeface="+mn-ea"/>
                <a:cs typeface="+mn-cs"/>
              </a:rPr>
              <a:t>In the context of organizational culture, a role culture is characterized by the division of businesses into distinct tasks, whereby workers do their duties in accordance with the prescribed norms and responsibilities associated with their respective roles. The categorization of these groupings is often determined by the degree of formality inherent in their frameworks (Zhang</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and Iles, 2014). Disney is a large and diverse corporation with several studios, theme parks, and other subsidiary entities. Every group has a distinct array of jobs and obligations. Nevertheless, the capacity of the company to exhibit creativity often results in the disintegration of inflexible positions, subsequently fostering the expansion of cross-functional cooperation.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8</a:t>
            </a:fld>
            <a:endParaRPr lang="en-US"/>
          </a:p>
        </p:txBody>
      </p:sp>
    </p:spTree>
    <p:extLst>
      <p:ext uri="{BB962C8B-B14F-4D97-AF65-F5344CB8AC3E}">
        <p14:creationId xmlns:p14="http://schemas.microsoft.com/office/powerpoint/2010/main" val="1262718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Task Culture: </a:t>
            </a:r>
            <a:r>
              <a:rPr lang="en-US" sz="1200" kern="1200" dirty="0">
                <a:solidFill>
                  <a:schemeClr val="tx1"/>
                </a:solidFill>
                <a:effectLst/>
                <a:latin typeface="+mn-lt"/>
                <a:ea typeface="+mn-ea"/>
                <a:cs typeface="+mn-cs"/>
              </a:rPr>
              <a:t>In task-oriented cultures, participants place significant importance on cooperation and teamwork due to its indispensability in achieving certain objectives. The distinguishing characteristics of this approach often include an emphasis on issue resolution and the use of project-oriented teams. Disney employs a methodology known as "task culture" in the creation of movies, theme park attractions, and several other projects (Davies, Paton and O'Sullivan, 2013). The significance of teamwork in the context of developing a new program or movie lies in the shared objective pursued by all participants. They use a combination of their diverse skill set in order to achieve the objective.</a:t>
            </a:r>
            <a:endParaRPr lang="en-US" b="1" dirty="0"/>
          </a:p>
          <a:p>
            <a:r>
              <a:rPr lang="en-US" b="1" dirty="0"/>
              <a:t>Person Culture:  </a:t>
            </a:r>
            <a:r>
              <a:rPr lang="en-US" b="0" dirty="0"/>
              <a:t>The concept of "person culture" refers to a situation in which individuals prioritize their own interests above the objectives and interests of the organization. Instances of this occurrence are often seen in many domains such as business and academia.</a:t>
            </a:r>
            <a:r>
              <a:rPr lang="en-US" b="0" baseline="0" dirty="0"/>
              <a:t> </a:t>
            </a:r>
            <a:r>
              <a:rPr lang="en-US" b="0" dirty="0"/>
              <a:t>The Disney corporate culture does not assign significant emphasis on independence as a standalone attribute, despite the organization's appreciation for novel ideas and individual distinctiveness (</a:t>
            </a:r>
            <a:r>
              <a:rPr lang="en-US" sz="1200" kern="1200" dirty="0" err="1">
                <a:solidFill>
                  <a:schemeClr val="tx1"/>
                </a:solidFill>
                <a:effectLst/>
                <a:latin typeface="+mn-lt"/>
                <a:ea typeface="+mn-ea"/>
                <a:cs typeface="+mn-cs"/>
              </a:rPr>
              <a:t>Rothacher</a:t>
            </a:r>
            <a:r>
              <a:rPr lang="en-US" sz="1200" kern="1200" dirty="0">
                <a:solidFill>
                  <a:schemeClr val="tx1"/>
                </a:solidFill>
                <a:effectLst/>
                <a:latin typeface="+mn-lt"/>
                <a:ea typeface="+mn-ea"/>
                <a:cs typeface="+mn-cs"/>
              </a:rPr>
              <a:t>, 2004)</a:t>
            </a:r>
            <a:r>
              <a:rPr lang="en-US" b="0" dirty="0"/>
              <a:t>. The personnel possess the capacity to align their own objectives with the overarching objective of facilitating enchanting interactions. This phenomenon engenders a robust collective identity and a clear sense of shared objectives.</a:t>
            </a:r>
          </a:p>
          <a:p>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9</a:t>
            </a:fld>
            <a:endParaRPr lang="en-US"/>
          </a:p>
        </p:txBody>
      </p:sp>
    </p:spTree>
    <p:extLst>
      <p:ext uri="{BB962C8B-B14F-4D97-AF65-F5344CB8AC3E}">
        <p14:creationId xmlns:p14="http://schemas.microsoft.com/office/powerpoint/2010/main" val="2487070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Positive Aspects</a:t>
            </a:r>
          </a:p>
          <a:p>
            <a:r>
              <a:rPr lang="en-US" sz="1200" b="1" kern="1200" dirty="0">
                <a:solidFill>
                  <a:schemeClr val="tx1"/>
                </a:solidFill>
                <a:effectLst/>
                <a:latin typeface="+mn-lt"/>
                <a:ea typeface="+mn-ea"/>
                <a:cs typeface="+mn-cs"/>
              </a:rPr>
              <a:t>Corporate Social Responsibility:</a:t>
            </a:r>
            <a:r>
              <a:rPr lang="en-US" sz="1200" b="1" kern="1200" baseline="0" dirty="0">
                <a:solidFill>
                  <a:schemeClr val="tx1"/>
                </a:solidFill>
                <a:effectLst/>
                <a:latin typeface="+mn-lt"/>
                <a:ea typeface="+mn-ea"/>
                <a:cs typeface="+mn-cs"/>
              </a:rPr>
              <a:t> </a:t>
            </a:r>
            <a:r>
              <a:rPr lang="en-US" sz="1200" b="0" kern="1200" baseline="0" dirty="0">
                <a:solidFill>
                  <a:schemeClr val="tx1"/>
                </a:solidFill>
                <a:effectLst/>
                <a:latin typeface="+mn-lt"/>
                <a:ea typeface="+mn-ea"/>
                <a:cs typeface="+mn-cs"/>
              </a:rPr>
              <a:t>The Disney Company is involved in a diverse range of corporate social responsibility initiatives. For instance, the organization has initiated philanthropic initiatives and implemented measures to save the environment. Disney has a strong commitment to reducing its environmental footprint, evident via its proactive measures such as the elimination of single-use plastic utensils throughout its theme parks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Meisenbach</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Feldner</a:t>
            </a:r>
            <a:r>
              <a:rPr lang="en-US" sz="1200" kern="1200" dirty="0">
                <a:solidFill>
                  <a:schemeClr val="tx1"/>
                </a:solidFill>
                <a:effectLst/>
                <a:latin typeface="+mn-lt"/>
                <a:ea typeface="+mn-ea"/>
                <a:cs typeface="+mn-cs"/>
              </a:rPr>
              <a:t>, 2009)</a:t>
            </a:r>
            <a:r>
              <a:rPr lang="en-US" sz="1200" b="0" kern="1200" baseline="0" dirty="0">
                <a:solidFill>
                  <a:schemeClr val="tx1"/>
                </a:solidFill>
                <a:effectLst/>
                <a:latin typeface="+mn-lt"/>
                <a:ea typeface="+mn-ea"/>
                <a:cs typeface="+mn-cs"/>
              </a:rPr>
              <a:t>.</a:t>
            </a:r>
            <a:endParaRPr lang="en-US" sz="1200" b="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10</a:t>
            </a:fld>
            <a:endParaRPr lang="en-US"/>
          </a:p>
        </p:txBody>
      </p:sp>
    </p:spTree>
    <p:extLst>
      <p:ext uri="{BB962C8B-B14F-4D97-AF65-F5344CB8AC3E}">
        <p14:creationId xmlns:p14="http://schemas.microsoft.com/office/powerpoint/2010/main" val="154319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Franklin Gothic Medium Cond" pitchFamily="34" charset="0"/>
              </a:rPr>
              <a:t>Employees Wellbeing Programs: </a:t>
            </a:r>
            <a:r>
              <a:rPr lang="en-US" sz="1200" b="0" dirty="0">
                <a:latin typeface="Franklin Gothic Medium Cond" pitchFamily="34" charset="0"/>
              </a:rPr>
              <a:t>Disney has implemented many initiatives aimed at enhancing the overall welfare of its workforce. These initiatives include providing employees with opportunities for skill development and offering additional benefits related to healthcare.</a:t>
            </a:r>
            <a:r>
              <a:rPr lang="en-US" sz="1200" b="0" baseline="0" dirty="0">
                <a:latin typeface="Franklin Gothic Medium Cond" pitchFamily="34" charset="0"/>
              </a:rPr>
              <a:t> </a:t>
            </a:r>
            <a:r>
              <a:rPr lang="en-US" sz="1200" b="0" dirty="0">
                <a:latin typeface="Franklin Gothic Medium Cond" pitchFamily="34" charset="0"/>
              </a:rPr>
              <a:t>Disney want program is implemented by the corporation to demonstrate its commitment towards fostering the professional and personal development of its workers (</a:t>
            </a:r>
            <a:r>
              <a:rPr lang="en-US" sz="1200" b="0" dirty="0" err="1">
                <a:latin typeface="Franklin Gothic Medium Cond" pitchFamily="34" charset="0"/>
              </a:rPr>
              <a:t>Rane</a:t>
            </a:r>
            <a:r>
              <a:rPr lang="en-US" sz="1200" b="0" dirty="0">
                <a:latin typeface="Franklin Gothic Medium Cond" pitchFamily="34" charset="0"/>
              </a:rPr>
              <a:t>, 2011). This initiative provides financial assistance to employees who want to pursue higher education at the collegiate level.</a:t>
            </a:r>
          </a:p>
          <a:p>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11</a:t>
            </a:fld>
            <a:endParaRPr lang="en-US"/>
          </a:p>
        </p:txBody>
      </p:sp>
    </p:spTree>
    <p:extLst>
      <p:ext uri="{BB962C8B-B14F-4D97-AF65-F5344CB8AC3E}">
        <p14:creationId xmlns:p14="http://schemas.microsoft.com/office/powerpoint/2010/main" val="2601319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Franklin Gothic Medium Cond" pitchFamily="34" charset="0"/>
              </a:rPr>
              <a:t>Diversity and Inclusion: </a:t>
            </a:r>
            <a:r>
              <a:rPr lang="en-US" sz="1200" b="0" dirty="0">
                <a:latin typeface="Franklin Gothic Medium Cond" pitchFamily="34" charset="0"/>
              </a:rPr>
              <a:t>Disney has implemented many measures aimed at promoting diversity and inclusivity within their organization and fostering an inclusive environment for all individuals. In order to demonstrate this, the organization has initiated initiatives aimed at increasing the recruitment of individuals from underrepresented demographic groups.</a:t>
            </a:r>
            <a:r>
              <a:rPr lang="en-US" sz="1200" b="0" baseline="0" dirty="0">
                <a:latin typeface="Franklin Gothic Medium Cond" pitchFamily="34" charset="0"/>
              </a:rPr>
              <a:t> </a:t>
            </a:r>
            <a:r>
              <a:rPr lang="en-US" sz="1200" b="0" dirty="0">
                <a:latin typeface="Franklin Gothic Medium Cond" pitchFamily="34" charset="0"/>
              </a:rPr>
              <a:t>Numerous cultures and backgrounds are being attempted to be shown. The inclusion of many characters in Disney movies and theme park attractions is shown in a clear manner (Jones,</a:t>
            </a:r>
            <a:r>
              <a:rPr lang="en-US" sz="1200" b="0" baseline="0" dirty="0">
                <a:latin typeface="Franklin Gothic Medium Cond" pitchFamily="34" charset="0"/>
              </a:rPr>
              <a:t> 2022)</a:t>
            </a:r>
            <a:r>
              <a:rPr lang="en-US" sz="1200" b="0" dirty="0">
                <a:latin typeface="Franklin Gothic Medium Cond" pitchFamily="34" charset="0"/>
              </a:rPr>
              <a:t>.</a:t>
            </a:r>
          </a:p>
          <a:p>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12</a:t>
            </a:fld>
            <a:endParaRPr lang="en-US"/>
          </a:p>
        </p:txBody>
      </p:sp>
    </p:spTree>
    <p:extLst>
      <p:ext uri="{BB962C8B-B14F-4D97-AF65-F5344CB8AC3E}">
        <p14:creationId xmlns:p14="http://schemas.microsoft.com/office/powerpoint/2010/main" val="254151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Employee Wages and Working Conditions: </a:t>
            </a:r>
            <a:r>
              <a:rPr lang="en-US" sz="1200" b="0" kern="1200" dirty="0">
                <a:solidFill>
                  <a:schemeClr val="tx1"/>
                </a:solidFill>
                <a:effectLst/>
                <a:latin typeface="+mn-lt"/>
                <a:ea typeface="+mn-ea"/>
                <a:cs typeface="+mn-cs"/>
              </a:rPr>
              <a:t>Certain employees at Disney theme parks have expressed concerns over their ability to achieve a satisfactory standard of living due to the insufficient remuneration associated with certain positions.</a:t>
            </a:r>
            <a:r>
              <a:rPr lang="en-US" sz="1200" b="0" kern="1200" baseline="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According to available records, instances have been documented when employees, even those donning costumes of renowned characters inside amusement parks, have had difficulties in fulfilling their fundamental financial responsibilities (</a:t>
            </a:r>
            <a:r>
              <a:rPr lang="en-US" sz="1200" kern="1200" dirty="0">
                <a:solidFill>
                  <a:schemeClr val="tx1"/>
                </a:solidFill>
                <a:effectLst/>
                <a:latin typeface="+mn-lt"/>
                <a:ea typeface="+mn-ea"/>
                <a:cs typeface="+mn-cs"/>
              </a:rPr>
              <a:t>Best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and </a:t>
            </a:r>
            <a:r>
              <a:rPr lang="en-US" sz="1200" kern="1200" dirty="0" err="1">
                <a:solidFill>
                  <a:schemeClr val="tx1"/>
                </a:solidFill>
                <a:effectLst/>
                <a:latin typeface="+mn-lt"/>
                <a:ea typeface="+mn-ea"/>
                <a:cs typeface="+mn-cs"/>
              </a:rPr>
              <a:t>Lowney</a:t>
            </a:r>
            <a:r>
              <a:rPr lang="en-US" sz="1200" kern="1200" dirty="0">
                <a:solidFill>
                  <a:schemeClr val="tx1"/>
                </a:solidFill>
                <a:effectLst/>
                <a:latin typeface="+mn-lt"/>
                <a:ea typeface="+mn-ea"/>
                <a:cs typeface="+mn-cs"/>
              </a:rPr>
              <a:t>, 2009)</a:t>
            </a:r>
            <a:r>
              <a:rPr lang="en-US" sz="1200" b="0" kern="1200" dirty="0">
                <a:solidFill>
                  <a:schemeClr val="tx1"/>
                </a:solidFill>
                <a:effectLst/>
                <a:latin typeface="+mn-lt"/>
                <a:ea typeface="+mn-ea"/>
                <a:cs typeface="+mn-cs"/>
              </a:rPr>
              <a:t>.</a:t>
            </a:r>
          </a:p>
          <a:p>
            <a:r>
              <a:rPr lang="en-US" sz="1200" b="1" kern="1200" dirty="0">
                <a:solidFill>
                  <a:schemeClr val="tx1"/>
                </a:solidFill>
                <a:effectLst/>
                <a:latin typeface="+mn-lt"/>
                <a:ea typeface="+mn-ea"/>
                <a:cs typeface="+mn-cs"/>
              </a:rPr>
              <a:t>Treatment of Themed Park Workers during the Pandemic: </a:t>
            </a:r>
            <a:r>
              <a:rPr lang="en-US" sz="1200" b="0" kern="1200" dirty="0">
                <a:solidFill>
                  <a:schemeClr val="tx1"/>
                </a:solidFill>
                <a:effectLst/>
                <a:latin typeface="+mn-lt"/>
                <a:ea typeface="+mn-ea"/>
                <a:cs typeface="+mn-cs"/>
              </a:rPr>
              <a:t>There was widespread dissatisfaction among individuals over the treatment of employees at Disney's amusement parks throughout the outbreak of COVID-19. The organization's commitment to the welfare of its employees was subject to scrutiny in challenging circumstances, as shown by the significant prevalence of workforce reductions and the prevalence of temporary employment.</a:t>
            </a:r>
            <a:r>
              <a:rPr lang="en-US" sz="1200" b="0" kern="1200" baseline="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Disney's decision to terminate the employment of several theme park workers throughout the epidemic has shed light on the challenges encountered by workers in times of economic instability.</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err="1">
                <a:solidFill>
                  <a:schemeClr val="tx1"/>
                </a:solidFill>
                <a:effectLst/>
                <a:latin typeface="+mn-lt"/>
                <a:ea typeface="+mn-ea"/>
                <a:cs typeface="+mn-cs"/>
              </a:rPr>
              <a:t>Labour</a:t>
            </a:r>
            <a:r>
              <a:rPr lang="en-US" sz="1200" b="1" kern="1200" dirty="0">
                <a:solidFill>
                  <a:schemeClr val="tx1"/>
                </a:solidFill>
                <a:effectLst/>
                <a:latin typeface="+mn-lt"/>
                <a:ea typeface="+mn-ea"/>
                <a:cs typeface="+mn-cs"/>
              </a:rPr>
              <a:t> Practices in the Supply Chain:</a:t>
            </a:r>
            <a:r>
              <a:rPr lang="en-US" sz="1200" b="1"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According to existing discourse, Disney's international supply chain is purportedly adversely affected by the practices of enterprises involved in the production of Disney-branded merchandise, as a result of inadequate remuneration and substandard working conditions experienced by their workforce. The responsibility for manufacturing Disney-branded merchandise lies with these facilities. Social concerns have been made over the treatment of workers within the supply chain, specifically in relation to firms involved in the production of Disney merchandise, due to reports of unfavorable working conditions. These corporations are responsible for the production of merchandise affiliated with the Disney brand.</a:t>
            </a:r>
          </a:p>
        </p:txBody>
      </p:sp>
      <p:sp>
        <p:nvSpPr>
          <p:cNvPr id="4" name="Slide Number Placeholder 3"/>
          <p:cNvSpPr>
            <a:spLocks noGrp="1"/>
          </p:cNvSpPr>
          <p:nvPr>
            <p:ph type="sldNum" sz="quarter" idx="10"/>
          </p:nvPr>
        </p:nvSpPr>
        <p:spPr/>
        <p:txBody>
          <a:bodyPr/>
          <a:lstStyle/>
          <a:p>
            <a:fld id="{F28AE64B-3A60-4F10-AA7A-CF34747AEE76}" type="slidenum">
              <a:rPr lang="en-US" smtClean="0"/>
              <a:t>13</a:t>
            </a:fld>
            <a:endParaRPr lang="en-US"/>
          </a:p>
        </p:txBody>
      </p:sp>
    </p:spTree>
    <p:extLst>
      <p:ext uri="{BB962C8B-B14F-4D97-AF65-F5344CB8AC3E}">
        <p14:creationId xmlns:p14="http://schemas.microsoft.com/office/powerpoint/2010/main" val="2994242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Disney's stance on corporate ethics presents a nuanced portrayal that encompasses both positive and negative behaviors. The firm has shown its dedication to promoting diversity and inclusivity, engaging in corporate social responsibility, and prioritizing employee well-being via various initiatives, such as providing financial support for programs aimed at fostering environmental awareness and facilitating staff learning opportunities. These efforts align with ethical principles and contribute to enhancing Disney's corporate image as a socially responsible organization.</a:t>
            </a:r>
          </a:p>
          <a:p>
            <a:r>
              <a:rPr lang="en-US" sz="1200" kern="1200" dirty="0">
                <a:solidFill>
                  <a:schemeClr val="tx1"/>
                </a:solidFill>
                <a:effectLst/>
                <a:latin typeface="+mn-lt"/>
                <a:ea typeface="+mn-ea"/>
                <a:cs typeface="+mn-cs"/>
              </a:rPr>
              <a:t>However, it is evident that social issues manifest themselves in other domains, such as supply chain labor practices, worker remuneration, and the treatment of workers during periods of economic instability. The emergence of distressing labor conditions in overseas enterprises involved in the production of Disney-branded merchandise has intensified efforts to enhance oversight and address these concerns. Concerns have also been raised over the remuneration of some employees working at amusement parks.</a:t>
            </a:r>
          </a:p>
          <a:p>
            <a:r>
              <a:rPr lang="en-US" sz="1200" kern="1200" dirty="0">
                <a:solidFill>
                  <a:schemeClr val="tx1"/>
                </a:solidFill>
                <a:effectLst/>
                <a:latin typeface="+mn-lt"/>
                <a:ea typeface="+mn-ea"/>
                <a:cs typeface="+mn-cs"/>
              </a:rPr>
              <a:t>In the context of intricate ethical dilemmas, Disney should prioritize a concerted commitment towards transparency, equitable remuneration practices, and safeguarding the welfare of its employees. By taking into consideration the feedback provided by critics, the firm has the potential to enhance its ethical reputation and create a corporate environment that prioritizes societal and individual welfare. In order to cultivate a meaningful and enduring impact on its workers and society at large, it is essential for Disney to adhere unwaveringly to ethical principles. In order to achieve the objective of influencing a vast global audience, it is necessary to undertake this endeavor.</a:t>
            </a:r>
          </a:p>
          <a:p>
            <a:endParaRPr lang="en-US" dirty="0"/>
          </a:p>
        </p:txBody>
      </p:sp>
      <p:sp>
        <p:nvSpPr>
          <p:cNvPr id="4" name="Slide Number Placeholder 3"/>
          <p:cNvSpPr>
            <a:spLocks noGrp="1"/>
          </p:cNvSpPr>
          <p:nvPr>
            <p:ph type="sldNum" sz="quarter" idx="10"/>
          </p:nvPr>
        </p:nvSpPr>
        <p:spPr/>
        <p:txBody>
          <a:bodyPr/>
          <a:lstStyle/>
          <a:p>
            <a:fld id="{F28AE64B-3A60-4F10-AA7A-CF34747AEE76}" type="slidenum">
              <a:rPr lang="en-US" smtClean="0"/>
              <a:t>14</a:t>
            </a:fld>
            <a:endParaRPr lang="en-US"/>
          </a:p>
        </p:txBody>
      </p:sp>
    </p:spTree>
    <p:extLst>
      <p:ext uri="{BB962C8B-B14F-4D97-AF65-F5344CB8AC3E}">
        <p14:creationId xmlns:p14="http://schemas.microsoft.com/office/powerpoint/2010/main" val="3878667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06C563C-CE66-4F27-8A72-58BFD3815C7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927070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6C563C-CE66-4F27-8A72-58BFD3815C7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950879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6C563C-CE66-4F27-8A72-58BFD3815C7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220118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06C563C-CE66-4F27-8A72-58BFD3815C73}"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656518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06C563C-CE66-4F27-8A72-58BFD3815C73}" type="datetimeFigureOut">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803302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06C563C-CE66-4F27-8A72-58BFD3815C73}" type="datetimeFigureOut">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2647686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6C563C-CE66-4F27-8A72-58BFD3815C73}" type="datetimeFigureOut">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1923943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6C563C-CE66-4F27-8A72-58BFD3815C73}"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823024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6C563C-CE66-4F27-8A72-58BFD3815C73}"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1308611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6C563C-CE66-4F27-8A72-58BFD3815C7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73702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6C563C-CE66-4F27-8A72-58BFD3815C7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968C6E-90E6-4845-9D37-CAAEAF49448B}" type="slidenum">
              <a:rPr lang="en-US" smtClean="0"/>
              <a:t>‹#›</a:t>
            </a:fld>
            <a:endParaRPr lang="en-US"/>
          </a:p>
        </p:txBody>
      </p:sp>
    </p:spTree>
    <p:extLst>
      <p:ext uri="{BB962C8B-B14F-4D97-AF65-F5344CB8AC3E}">
        <p14:creationId xmlns:p14="http://schemas.microsoft.com/office/powerpoint/2010/main" val="3128192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6C563C-CE66-4F27-8A72-58BFD3815C73}" type="datetimeFigureOut">
              <a:rPr lang="en-US" smtClean="0"/>
              <a:t>2/29/2024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68C6E-90E6-4845-9D37-CAAEAF49448B}" type="slidenum">
              <a:rPr lang="en-US" smtClean="0"/>
              <a:t>‹#›</a:t>
            </a:fld>
            <a:endParaRPr lang="en-US"/>
          </a:p>
        </p:txBody>
      </p:sp>
    </p:spTree>
    <p:extLst>
      <p:ext uri="{BB962C8B-B14F-4D97-AF65-F5344CB8AC3E}">
        <p14:creationId xmlns:p14="http://schemas.microsoft.com/office/powerpoint/2010/main" val="1492977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080" y="5410200"/>
            <a:ext cx="7931720" cy="936625"/>
          </a:xfrm>
        </p:spPr>
        <p:txBody>
          <a:bodyPr/>
          <a:lstStyle/>
          <a:p>
            <a:r>
              <a:rPr lang="en-US" dirty="0">
                <a:latin typeface="Gill Sans Ultra Bold Condensed" pitchFamily="34" charset="0"/>
              </a:rPr>
              <a:t>People Management</a:t>
            </a:r>
          </a:p>
        </p:txBody>
      </p:sp>
      <p:pic>
        <p:nvPicPr>
          <p:cNvPr id="9218" name="Picture 2" descr="Disney HR Policies – Walt Disney Human Resources Case Stud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428928"/>
            <a:ext cx="8313732" cy="398127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81000" y="216195"/>
            <a:ext cx="2395237" cy="1066800"/>
          </a:xfrm>
          <a:prstGeom prst="rect">
            <a:avLst/>
          </a:prstGeom>
          <a:noFill/>
          <a:ln>
            <a:noFill/>
          </a:ln>
        </p:spPr>
      </p:pic>
      <p:sp>
        <p:nvSpPr>
          <p:cNvPr id="3" name="Rectangle 2"/>
          <p:cNvSpPr/>
          <p:nvPr/>
        </p:nvSpPr>
        <p:spPr>
          <a:xfrm>
            <a:off x="4227918" y="228600"/>
            <a:ext cx="4572000" cy="1200329"/>
          </a:xfrm>
          <a:prstGeom prst="rect">
            <a:avLst/>
          </a:prstGeom>
        </p:spPr>
        <p:txBody>
          <a:bodyPr>
            <a:spAutoFit/>
          </a:bodyPr>
          <a:lstStyle/>
          <a:p>
            <a:r>
              <a:rPr lang="en-US" dirty="0"/>
              <a:t>BA (</a:t>
            </a:r>
            <a:r>
              <a:rPr lang="en-US" dirty="0" err="1"/>
              <a:t>Hons</a:t>
            </a:r>
            <a:r>
              <a:rPr lang="en-US" dirty="0"/>
              <a:t>) Leadership and Management</a:t>
            </a:r>
            <a:endParaRPr lang="en-GB" dirty="0"/>
          </a:p>
          <a:p>
            <a:r>
              <a:rPr lang="en-US" dirty="0"/>
              <a:t>People Management</a:t>
            </a:r>
            <a:endParaRPr lang="en-GB" dirty="0"/>
          </a:p>
          <a:p>
            <a:r>
              <a:rPr lang="en-US" dirty="0"/>
              <a:t>BMSW5010</a:t>
            </a:r>
            <a:endParaRPr lang="en-GB" dirty="0"/>
          </a:p>
          <a:p>
            <a:r>
              <a:rPr lang="en-US"/>
              <a:t>Student</a:t>
            </a:r>
            <a:r>
              <a:rPr lang="en-US" dirty="0"/>
              <a:t>: Vlad Constantin Timpau  2208334</a:t>
            </a:r>
            <a:endParaRPr lang="en-GB" dirty="0"/>
          </a:p>
        </p:txBody>
      </p:sp>
    </p:spTree>
    <p:extLst>
      <p:ext uri="{BB962C8B-B14F-4D97-AF65-F5344CB8AC3E}">
        <p14:creationId xmlns:p14="http://schemas.microsoft.com/office/powerpoint/2010/main" val="4056227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ox Office: Disney No. 1 For 2022 With $4.9 Billion Worldwide – Deadl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6760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Gill Sans Ultra Bold Condensed" pitchFamily="34" charset="0"/>
              </a:rPr>
              <a:t>Introduction</a:t>
            </a:r>
          </a:p>
        </p:txBody>
      </p:sp>
      <p:sp>
        <p:nvSpPr>
          <p:cNvPr id="3" name="Content Placeholder 2"/>
          <p:cNvSpPr>
            <a:spLocks noGrp="1"/>
          </p:cNvSpPr>
          <p:nvPr>
            <p:ph idx="1"/>
          </p:nvPr>
        </p:nvSpPr>
        <p:spPr>
          <a:xfrm>
            <a:off x="762000" y="1295400"/>
            <a:ext cx="7696200" cy="1485899"/>
          </a:xfrm>
        </p:spPr>
        <p:txBody>
          <a:bodyPr>
            <a:normAutofit fontScale="70000" lnSpcReduction="20000"/>
          </a:bodyPr>
          <a:lstStyle/>
          <a:p>
            <a:r>
              <a:rPr lang="en-US" sz="2800" dirty="0">
                <a:latin typeface="Franklin Gothic Medium Cond" pitchFamily="34" charset="0"/>
                <a:cs typeface="Arial" pitchFamily="34" charset="0"/>
              </a:rPr>
              <a:t>Disney's captivating storytelling, iconic characters, and immersive entertainment have captivated the globe.</a:t>
            </a:r>
          </a:p>
          <a:p>
            <a:r>
              <a:rPr lang="en-US" sz="2800" dirty="0">
                <a:latin typeface="Franklin Gothic Medium Cond" pitchFamily="34" charset="0"/>
                <a:cs typeface="Arial" pitchFamily="34" charset="0"/>
              </a:rPr>
              <a:t>A unique corporate culture that amazes may explain Disney's success.</a:t>
            </a:r>
          </a:p>
          <a:p>
            <a:r>
              <a:rPr lang="en-US" sz="2800" dirty="0">
                <a:latin typeface="Franklin Gothic Medium Cond" pitchFamily="34" charset="0"/>
                <a:cs typeface="Arial" pitchFamily="34" charset="0"/>
              </a:rPr>
              <a:t>Edgar Schein's three levels—core beliefs, stated aims, and tangible manifestations—will assess Disney's corporate culture. </a:t>
            </a:r>
          </a:p>
        </p:txBody>
      </p:sp>
      <p:pic>
        <p:nvPicPr>
          <p:cNvPr id="3074" name="Picture 2" descr="Disney on X: &quot;Today we celebrate a century of unforgettable magic! 🪄✨ 100  years ago today, in 1923, Walt and Roy Disney founded the company that  would become The Walt Disney Compan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86100"/>
            <a:ext cx="9144000" cy="377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718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Gill Sans Ultra Bold Condensed" pitchFamily="34" charset="0"/>
                <a:cs typeface="Arial" pitchFamily="34" charset="0"/>
              </a:rPr>
              <a:t>Organisational Culture </a:t>
            </a:r>
          </a:p>
        </p:txBody>
      </p:sp>
      <p:sp>
        <p:nvSpPr>
          <p:cNvPr id="3" name="Content Placeholder 2"/>
          <p:cNvSpPr>
            <a:spLocks noGrp="1"/>
          </p:cNvSpPr>
          <p:nvPr>
            <p:ph idx="1"/>
          </p:nvPr>
        </p:nvSpPr>
        <p:spPr/>
        <p:txBody>
          <a:bodyPr>
            <a:normAutofit/>
          </a:bodyPr>
          <a:lstStyle/>
          <a:p>
            <a:r>
              <a:rPr lang="en-US" sz="2400" dirty="0">
                <a:latin typeface="Franklin Gothic Medium Cond" pitchFamily="34" charset="0"/>
                <a:cs typeface="Arial" pitchFamily="34" charset="0"/>
              </a:rPr>
              <a:t>Disney employees are governed by their common aims, values, and practices.</a:t>
            </a:r>
          </a:p>
          <a:p>
            <a:r>
              <a:rPr lang="en-US" sz="2400" dirty="0">
                <a:latin typeface="Franklin Gothic Medium Cond" pitchFamily="34" charset="0"/>
                <a:cs typeface="Arial" pitchFamily="34" charset="0"/>
              </a:rPr>
              <a:t>Disney employees talk about magic, innovation, and a commitment to creating top-notch family entertainment. </a:t>
            </a:r>
          </a:p>
          <a:p>
            <a:r>
              <a:rPr lang="en-US" sz="2400" dirty="0">
                <a:latin typeface="Franklin Gothic Medium Cond" pitchFamily="34" charset="0"/>
                <a:cs typeface="Arial" pitchFamily="34" charset="0"/>
              </a:rPr>
              <a:t>Culture impacts employee collaboration, decision-making, and organizational objectives.</a:t>
            </a:r>
          </a:p>
          <a:p>
            <a:r>
              <a:rPr lang="en-US" sz="2400" dirty="0">
                <a:latin typeface="Franklin Gothic Medium Cond" pitchFamily="34" charset="0"/>
                <a:cs typeface="Arial" pitchFamily="34" charset="0"/>
              </a:rPr>
              <a:t>Symbolic symbols, amusement parks, and entertainment activities, as well as narrative efficacy and magical ambiance, support this claim.</a:t>
            </a:r>
          </a:p>
        </p:txBody>
      </p:sp>
    </p:spTree>
    <p:extLst>
      <p:ext uri="{BB962C8B-B14F-4D97-AF65-F5344CB8AC3E}">
        <p14:creationId xmlns:p14="http://schemas.microsoft.com/office/powerpoint/2010/main" val="733195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Gill Sans Ultra Bold Condensed" pitchFamily="34" charset="0"/>
              </a:rPr>
              <a:t>External Context of Disney</a:t>
            </a:r>
            <a:endParaRPr lang="en-US" sz="4000" dirty="0">
              <a:latin typeface="Gill Sans Ultra Bold Condensed" pitchFamily="34" charset="0"/>
            </a:endParaRPr>
          </a:p>
        </p:txBody>
      </p:sp>
      <p:sp>
        <p:nvSpPr>
          <p:cNvPr id="3" name="Content Placeholder 2"/>
          <p:cNvSpPr>
            <a:spLocks noGrp="1"/>
          </p:cNvSpPr>
          <p:nvPr>
            <p:ph idx="1"/>
          </p:nvPr>
        </p:nvSpPr>
        <p:spPr>
          <a:xfrm>
            <a:off x="990600" y="1676400"/>
            <a:ext cx="7010400" cy="3124200"/>
          </a:xfrm>
        </p:spPr>
        <p:txBody>
          <a:bodyPr>
            <a:normAutofit/>
          </a:bodyPr>
          <a:lstStyle/>
          <a:p>
            <a:r>
              <a:rPr lang="en-US" sz="2800" dirty="0">
                <a:latin typeface="Franklin Gothic Medium Cond" pitchFamily="34" charset="0"/>
              </a:rPr>
              <a:t>The Disney company's external environment includes external events and variables that affect its actions, plans, and results.</a:t>
            </a:r>
          </a:p>
          <a:p>
            <a:r>
              <a:rPr lang="en-US" sz="2800" dirty="0">
                <a:latin typeface="Franklin Gothic Medium Cond" pitchFamily="34" charset="0"/>
              </a:rPr>
              <a:t>Disney works in the dynamic and complex entertainment sector, which is influenced by many elements.</a:t>
            </a:r>
          </a:p>
          <a:p>
            <a:pPr marL="0" indent="0">
              <a:buNone/>
            </a:pPr>
            <a:endParaRPr lang="en-US" sz="2800" b="1" dirty="0">
              <a:latin typeface="Franklin Gothic Medium Cond" pitchFamily="34" charset="0"/>
            </a:endParaRPr>
          </a:p>
          <a:p>
            <a:pPr marL="0" indent="0">
              <a:buNone/>
            </a:pPr>
            <a:endParaRPr lang="en-US" sz="2800" b="1" dirty="0">
              <a:latin typeface="Franklin Gothic Medium Cond" pitchFamily="34" charset="0"/>
            </a:endParaRPr>
          </a:p>
        </p:txBody>
      </p:sp>
    </p:spTree>
    <p:extLst>
      <p:ext uri="{BB962C8B-B14F-4D97-AF65-F5344CB8AC3E}">
        <p14:creationId xmlns:p14="http://schemas.microsoft.com/office/powerpoint/2010/main" val="15995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isney (@Disney) / 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6" y="0"/>
            <a:ext cx="9135533" cy="7696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276600" y="304800"/>
            <a:ext cx="5410200" cy="2133600"/>
          </a:xfrm>
        </p:spPr>
        <p:txBody>
          <a:bodyPr>
            <a:normAutofit fontScale="92500" lnSpcReduction="20000"/>
          </a:bodyPr>
          <a:lstStyle/>
          <a:p>
            <a:pPr marL="0" indent="0">
              <a:buNone/>
            </a:pPr>
            <a:r>
              <a:rPr lang="en-US" sz="2400" b="1" dirty="0">
                <a:latin typeface="Franklin Gothic Medium Cond" pitchFamily="34" charset="0"/>
              </a:rPr>
              <a:t>Political and Legal Factors</a:t>
            </a:r>
          </a:p>
          <a:p>
            <a:r>
              <a:rPr lang="en-US" sz="2000" b="1" dirty="0">
                <a:latin typeface="Franklin Gothic Medium Cond" pitchFamily="34" charset="0"/>
              </a:rPr>
              <a:t>Content Regulations:  </a:t>
            </a:r>
            <a:r>
              <a:rPr lang="en-US" sz="2000" dirty="0">
                <a:latin typeface="Franklin Gothic Medium Cond" pitchFamily="34" charset="0"/>
              </a:rPr>
              <a:t>Disney must follow certain rules while making content. Filtration and labeling rules are examples. </a:t>
            </a:r>
          </a:p>
          <a:p>
            <a:r>
              <a:rPr lang="en-US" sz="2000" b="1" dirty="0">
                <a:latin typeface="Franklin Gothic Medium Cond" pitchFamily="34" charset="0"/>
              </a:rPr>
              <a:t>Global Operations: </a:t>
            </a:r>
            <a:r>
              <a:rPr lang="en-US" sz="2000" dirty="0">
                <a:latin typeface="Franklin Gothic Medium Cond" pitchFamily="34" charset="0"/>
              </a:rPr>
              <a:t>Disney faces a variety of political situations and follows several rules due to its worldwide activities. Changes in material, intellectual property, and trade legislation might affect the organization.</a:t>
            </a:r>
          </a:p>
          <a:p>
            <a:pPr marL="0" indent="0">
              <a:buNone/>
            </a:pPr>
            <a:endParaRPr lang="en-US" sz="2000" dirty="0">
              <a:latin typeface="Franklin Gothic Medium Cond" pitchFamily="34" charset="0"/>
            </a:endParaRPr>
          </a:p>
        </p:txBody>
      </p:sp>
      <p:sp>
        <p:nvSpPr>
          <p:cNvPr id="4" name="TextBox 3"/>
          <p:cNvSpPr txBox="1"/>
          <p:nvPr/>
        </p:nvSpPr>
        <p:spPr>
          <a:xfrm>
            <a:off x="533400" y="4953000"/>
            <a:ext cx="6172200" cy="2585323"/>
          </a:xfrm>
          <a:prstGeom prst="rect">
            <a:avLst/>
          </a:prstGeom>
          <a:noFill/>
        </p:spPr>
        <p:txBody>
          <a:bodyPr wrap="square" rtlCol="0">
            <a:spAutoFit/>
          </a:bodyPr>
          <a:lstStyle/>
          <a:p>
            <a:r>
              <a:rPr lang="en-US" sz="2400" b="1" dirty="0">
                <a:latin typeface="Franklin Gothic Medium Cond" pitchFamily="34" charset="0"/>
              </a:rPr>
              <a:t>Economic Factors</a:t>
            </a:r>
          </a:p>
          <a:p>
            <a:r>
              <a:rPr lang="en-US" sz="2000" b="1" dirty="0">
                <a:latin typeface="Franklin Gothic Medium Cond" pitchFamily="34" charset="0"/>
              </a:rPr>
              <a:t>Economic Conditions:  </a:t>
            </a:r>
            <a:r>
              <a:rPr lang="en-US" sz="2000" dirty="0">
                <a:latin typeface="Franklin Gothic Medium Cond" pitchFamily="34" charset="0"/>
              </a:rPr>
              <a:t>Consider how economic success in Disney's operating areas may affect theme park attendance and customer demand for Disney products and services.</a:t>
            </a:r>
          </a:p>
          <a:p>
            <a:r>
              <a:rPr lang="en-US" sz="2000" b="1" dirty="0">
                <a:latin typeface="Franklin Gothic Medium Cond" pitchFamily="34" charset="0"/>
              </a:rPr>
              <a:t>Consumer Spending Patterns: </a:t>
            </a:r>
            <a:r>
              <a:rPr lang="en-US" sz="2000" dirty="0">
                <a:latin typeface="Franklin Gothic Medium Cond" pitchFamily="34" charset="0"/>
              </a:rPr>
              <a:t>Disney makes a lot of money from consumer entertainment spending, including theme park visits, merchandising, and media subscriptions.</a:t>
            </a:r>
          </a:p>
          <a:p>
            <a:endParaRPr lang="en-US" dirty="0"/>
          </a:p>
        </p:txBody>
      </p:sp>
    </p:spTree>
    <p:extLst>
      <p:ext uri="{BB962C8B-B14F-4D97-AF65-F5344CB8AC3E}">
        <p14:creationId xmlns:p14="http://schemas.microsoft.com/office/powerpoint/2010/main" val="108284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88733" y="784630"/>
            <a:ext cx="4800600" cy="2362200"/>
          </a:xfrm>
        </p:spPr>
        <p:txBody>
          <a:bodyPr>
            <a:normAutofit fontScale="92500" lnSpcReduction="20000"/>
          </a:bodyPr>
          <a:lstStyle/>
          <a:p>
            <a:pPr marL="0" indent="0">
              <a:buNone/>
            </a:pPr>
            <a:r>
              <a:rPr lang="en-US" sz="2200" b="1" dirty="0">
                <a:latin typeface="Franklin Gothic Medium Cond" pitchFamily="34" charset="0"/>
              </a:rPr>
              <a:t>Social Factors</a:t>
            </a:r>
          </a:p>
          <a:p>
            <a:pPr marL="0" indent="0">
              <a:buNone/>
            </a:pPr>
            <a:r>
              <a:rPr lang="en-US" sz="1900" b="1" dirty="0">
                <a:latin typeface="Franklin Gothic Medium Cond" pitchFamily="34" charset="0"/>
              </a:rPr>
              <a:t>Demographics: </a:t>
            </a:r>
            <a:r>
              <a:rPr lang="en-US" sz="1900" dirty="0">
                <a:latin typeface="Franklin Gothic Medium Cond" pitchFamily="34" charset="0"/>
              </a:rPr>
              <a:t>Disney addresses several demographics while creating new goods and marketing techniques. For instance, the organization adapts events and materials for different ages and cultures. </a:t>
            </a:r>
          </a:p>
          <a:p>
            <a:pPr marL="0" indent="0">
              <a:buNone/>
            </a:pPr>
            <a:r>
              <a:rPr lang="en-US" sz="1900" b="1" dirty="0">
                <a:latin typeface="Franklin Gothic Medium Cond" pitchFamily="34" charset="0"/>
              </a:rPr>
              <a:t>Cultural Trends: </a:t>
            </a:r>
            <a:r>
              <a:rPr lang="en-US" sz="1900" dirty="0">
                <a:latin typeface="Franklin Gothic Medium Cond" pitchFamily="34" charset="0"/>
              </a:rPr>
              <a:t>Disney regularly inspires and copies pop culture. Disney's deep grasp of people's thoughts and interests helps them generate content that appeals to a worldwide audience.</a:t>
            </a:r>
          </a:p>
          <a:p>
            <a:pPr marL="0" indent="0">
              <a:buNone/>
            </a:pPr>
            <a:endParaRPr lang="en-US" b="1" dirty="0">
              <a:latin typeface="Franklin Gothic Medium Cond" pitchFamily="34" charset="0"/>
            </a:endParaRPr>
          </a:p>
          <a:p>
            <a:endParaRPr lang="en-US" b="1" dirty="0">
              <a:latin typeface="Franklin Gothic Medium Cond" pitchFamily="34" charset="0"/>
            </a:endParaRPr>
          </a:p>
        </p:txBody>
      </p:sp>
      <p:sp>
        <p:nvSpPr>
          <p:cNvPr id="4" name="TextBox 3"/>
          <p:cNvSpPr txBox="1"/>
          <p:nvPr/>
        </p:nvSpPr>
        <p:spPr>
          <a:xfrm>
            <a:off x="6096000" y="890116"/>
            <a:ext cx="2855495" cy="4524315"/>
          </a:xfrm>
          <a:prstGeom prst="rect">
            <a:avLst/>
          </a:prstGeom>
          <a:noFill/>
        </p:spPr>
        <p:txBody>
          <a:bodyPr wrap="square" rtlCol="0">
            <a:spAutoFit/>
          </a:bodyPr>
          <a:lstStyle/>
          <a:p>
            <a:r>
              <a:rPr lang="en-US" b="1" dirty="0">
                <a:latin typeface="Franklin Gothic Medium Cond" pitchFamily="34" charset="0"/>
              </a:rPr>
              <a:t>Technological Factors</a:t>
            </a:r>
          </a:p>
          <a:p>
            <a:r>
              <a:rPr lang="en-US" b="1" dirty="0">
                <a:latin typeface="Franklin Gothic Medium Cond" pitchFamily="34" charset="0"/>
              </a:rPr>
              <a:t>Distribution Channels: </a:t>
            </a:r>
            <a:r>
              <a:rPr lang="en-US" dirty="0">
                <a:latin typeface="Franklin Gothic Medium Cond" pitchFamily="34" charset="0"/>
              </a:rPr>
              <a:t>Disney+ shows its reaction to changing content consumption trends. Digital marketing and distribution channel improvements have changed Disney's content distribution strategy.</a:t>
            </a:r>
          </a:p>
          <a:p>
            <a:r>
              <a:rPr lang="en-US" b="1" dirty="0">
                <a:latin typeface="Franklin Gothic Medium Cond" pitchFamily="34" charset="0"/>
              </a:rPr>
              <a:t>Content Creation: </a:t>
            </a:r>
            <a:r>
              <a:rPr lang="en-US" dirty="0">
                <a:latin typeface="Franklin Gothic Medium Cond" pitchFamily="34" charset="0"/>
              </a:rPr>
              <a:t>Disney's manufacturing and distribution procedures have changed due to new technologies. Disney has improved its movies and theme parks with animation, visual effects, and virtual reality.</a:t>
            </a:r>
            <a:endParaRPr lang="en-US" b="1" dirty="0">
              <a:latin typeface="Franklin Gothic Medium Cond" pitchFamily="34" charset="0"/>
            </a:endParaRPr>
          </a:p>
        </p:txBody>
      </p:sp>
      <p:sp>
        <p:nvSpPr>
          <p:cNvPr id="5" name="TextBox 4"/>
          <p:cNvSpPr txBox="1"/>
          <p:nvPr/>
        </p:nvSpPr>
        <p:spPr>
          <a:xfrm>
            <a:off x="361519" y="3733800"/>
            <a:ext cx="4700337" cy="2308324"/>
          </a:xfrm>
          <a:prstGeom prst="rect">
            <a:avLst/>
          </a:prstGeom>
          <a:noFill/>
        </p:spPr>
        <p:txBody>
          <a:bodyPr wrap="square" rtlCol="0">
            <a:spAutoFit/>
          </a:bodyPr>
          <a:lstStyle/>
          <a:p>
            <a:r>
              <a:rPr lang="en-US" b="1" dirty="0">
                <a:latin typeface="Franklin Gothic Medium Cond" pitchFamily="34" charset="0"/>
              </a:rPr>
              <a:t>Environmental Factors</a:t>
            </a:r>
          </a:p>
          <a:p>
            <a:r>
              <a:rPr lang="en-US" b="1" dirty="0">
                <a:latin typeface="Franklin Gothic Medium Cond" pitchFamily="34" charset="0"/>
              </a:rPr>
              <a:t>Corporate Responsibility: </a:t>
            </a:r>
            <a:r>
              <a:rPr lang="en-US" dirty="0">
                <a:latin typeface="Franklin Gothic Medium Cond" pitchFamily="34" charset="0"/>
              </a:rPr>
              <a:t>The Walt Disney Company's attempts to reduce its environmental impact show its commitment to environmental stewardship and corporate social responsibility.</a:t>
            </a:r>
            <a:endParaRPr lang="en-US" b="1" dirty="0">
              <a:latin typeface="Franklin Gothic Medium Cond" pitchFamily="34" charset="0"/>
            </a:endParaRPr>
          </a:p>
          <a:p>
            <a:r>
              <a:rPr lang="en-US" b="1" dirty="0">
                <a:latin typeface="Franklin Gothic Medium Cond" pitchFamily="34" charset="0"/>
              </a:rPr>
              <a:t>Sustainability:  </a:t>
            </a:r>
            <a:r>
              <a:rPr lang="en-US" dirty="0">
                <a:latin typeface="Franklin Gothic Medium Cond" pitchFamily="34" charset="0"/>
              </a:rPr>
              <a:t>Disney's tourist venues' garbage management, energy use, and environmental effect have been criticized. </a:t>
            </a:r>
          </a:p>
        </p:txBody>
      </p:sp>
    </p:spTree>
    <p:extLst>
      <p:ext uri="{BB962C8B-B14F-4D97-AF65-F5344CB8AC3E}">
        <p14:creationId xmlns:p14="http://schemas.microsoft.com/office/powerpoint/2010/main" val="3100789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err="1">
                <a:latin typeface="Gill Sans Ultra Bold Condensed" pitchFamily="34" charset="0"/>
              </a:rPr>
              <a:t>Handy's</a:t>
            </a:r>
            <a:r>
              <a:rPr lang="en-US" sz="3600" dirty="0">
                <a:latin typeface="Gill Sans Ultra Bold Condensed" pitchFamily="34" charset="0"/>
              </a:rPr>
              <a:t> four types of organizational culture</a:t>
            </a:r>
          </a:p>
        </p:txBody>
      </p:sp>
      <p:sp>
        <p:nvSpPr>
          <p:cNvPr id="3" name="Content Placeholder 2"/>
          <p:cNvSpPr>
            <a:spLocks noGrp="1"/>
          </p:cNvSpPr>
          <p:nvPr>
            <p:ph idx="1"/>
          </p:nvPr>
        </p:nvSpPr>
        <p:spPr>
          <a:xfrm>
            <a:off x="457200" y="2209800"/>
            <a:ext cx="3581400" cy="3352800"/>
          </a:xfrm>
        </p:spPr>
        <p:txBody>
          <a:bodyPr>
            <a:noAutofit/>
          </a:bodyPr>
          <a:lstStyle/>
          <a:p>
            <a:pPr marL="0" indent="0">
              <a:buNone/>
            </a:pPr>
            <a:r>
              <a:rPr lang="en-US" sz="2400" b="1" dirty="0">
                <a:latin typeface="Franklin Gothic Medium Cond" pitchFamily="34" charset="0"/>
              </a:rPr>
              <a:t>Power Culture: </a:t>
            </a:r>
            <a:r>
              <a:rPr lang="en-US" sz="2400" dirty="0">
                <a:latin typeface="Franklin Gothic Medium Cond" pitchFamily="34" charset="0"/>
              </a:rPr>
              <a:t>A major energy source or somebody with power cultural influence may make big decisions. The company gives a key role to a few people or one executive. Walt Disney and his predecessors were great managers, but the concentration of power at Disney is concerning.  </a:t>
            </a:r>
          </a:p>
        </p:txBody>
      </p:sp>
      <p:sp>
        <p:nvSpPr>
          <p:cNvPr id="4" name="TextBox 3"/>
          <p:cNvSpPr txBox="1"/>
          <p:nvPr/>
        </p:nvSpPr>
        <p:spPr>
          <a:xfrm>
            <a:off x="5105400" y="2133600"/>
            <a:ext cx="3657600" cy="3785652"/>
          </a:xfrm>
          <a:prstGeom prst="rect">
            <a:avLst/>
          </a:prstGeom>
          <a:noFill/>
        </p:spPr>
        <p:txBody>
          <a:bodyPr wrap="square" rtlCol="0">
            <a:spAutoFit/>
          </a:bodyPr>
          <a:lstStyle/>
          <a:p>
            <a:r>
              <a:rPr lang="en-US" sz="2400" b="1" dirty="0">
                <a:latin typeface="Franklin Gothic Medium Cond" pitchFamily="34" charset="0"/>
              </a:rPr>
              <a:t>Role Culture: </a:t>
            </a:r>
            <a:r>
              <a:rPr lang="en-US" sz="2400" dirty="0">
                <a:latin typeface="Franklin Gothic Medium Cond" pitchFamily="34" charset="0"/>
              </a:rPr>
              <a:t>Disney is a vast, multifaceted company with studios, theme parks, and subsidiaries. Every group has different duties. However, business inventiveness typically breaks down rigid roles, enabling cross-functional interaction.</a:t>
            </a:r>
          </a:p>
          <a:p>
            <a:endParaRPr lang="en-US" sz="2400" dirty="0"/>
          </a:p>
        </p:txBody>
      </p:sp>
    </p:spTree>
    <p:extLst>
      <p:ext uri="{BB962C8B-B14F-4D97-AF65-F5344CB8AC3E}">
        <p14:creationId xmlns:p14="http://schemas.microsoft.com/office/powerpoint/2010/main" val="2539787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0"/>
            <a:ext cx="2895600" cy="4267200"/>
          </a:xfrm>
        </p:spPr>
        <p:txBody>
          <a:bodyPr>
            <a:noAutofit/>
          </a:bodyPr>
          <a:lstStyle/>
          <a:p>
            <a:pPr marL="0" indent="0">
              <a:buNone/>
            </a:pPr>
            <a:r>
              <a:rPr lang="en-US" sz="2400" b="1" dirty="0">
                <a:latin typeface="Franklin Gothic Medium Cond" pitchFamily="34" charset="0"/>
              </a:rPr>
              <a:t>Task Culture: </a:t>
            </a:r>
            <a:r>
              <a:rPr lang="en-US" sz="2400" dirty="0">
                <a:latin typeface="Franklin Gothic Medium Cond" pitchFamily="34" charset="0"/>
              </a:rPr>
              <a:t>Disney uses "task culture" to make movies, theme parks, and other initiatives. Teamwork in creating a new program or film is important since everyone has a same goal. They attain the goal using their unique skills.</a:t>
            </a:r>
          </a:p>
        </p:txBody>
      </p:sp>
      <p:sp>
        <p:nvSpPr>
          <p:cNvPr id="4" name="TextBox 3"/>
          <p:cNvSpPr txBox="1"/>
          <p:nvPr/>
        </p:nvSpPr>
        <p:spPr>
          <a:xfrm>
            <a:off x="5105400" y="1600200"/>
            <a:ext cx="3352800" cy="3785652"/>
          </a:xfrm>
          <a:prstGeom prst="rect">
            <a:avLst/>
          </a:prstGeom>
          <a:noFill/>
        </p:spPr>
        <p:txBody>
          <a:bodyPr wrap="square" rtlCol="0">
            <a:spAutoFit/>
          </a:bodyPr>
          <a:lstStyle/>
          <a:p>
            <a:r>
              <a:rPr lang="en-US" sz="2400" b="1" dirty="0">
                <a:latin typeface="Franklin Gothic Medium Cond" pitchFamily="34" charset="0"/>
              </a:rPr>
              <a:t>Person Culture: </a:t>
            </a:r>
            <a:r>
              <a:rPr lang="en-US" sz="2400" dirty="0">
                <a:latin typeface="Franklin Gothic Medium Cond" pitchFamily="34" charset="0"/>
              </a:rPr>
              <a:t>Disney values innovation and individuality, but it does not value independence as a solitary trait. The staff may match their goals with fostering magical encounters. This creates a strong group identity and defined goals.</a:t>
            </a:r>
          </a:p>
        </p:txBody>
      </p:sp>
    </p:spTree>
    <p:extLst>
      <p:ext uri="{BB962C8B-B14F-4D97-AF65-F5344CB8AC3E}">
        <p14:creationId xmlns:p14="http://schemas.microsoft.com/office/powerpoint/2010/main" val="3476710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err="1">
                <a:latin typeface="Gill Sans Ultra Bold Condensed" pitchFamily="34" charset="0"/>
              </a:rPr>
              <a:t>Organisation’s</a:t>
            </a:r>
            <a:r>
              <a:rPr lang="en-US" sz="2800" dirty="0">
                <a:latin typeface="Gill Sans Ultra Bold Condensed" pitchFamily="34" charset="0"/>
              </a:rPr>
              <a:t> ethical stance – Positive Aspects</a:t>
            </a:r>
          </a:p>
        </p:txBody>
      </p:sp>
      <p:sp>
        <p:nvSpPr>
          <p:cNvPr id="3" name="Content Placeholder 2"/>
          <p:cNvSpPr>
            <a:spLocks noGrp="1"/>
          </p:cNvSpPr>
          <p:nvPr>
            <p:ph idx="1"/>
          </p:nvPr>
        </p:nvSpPr>
        <p:spPr>
          <a:xfrm>
            <a:off x="5715000" y="2514600"/>
            <a:ext cx="3276600" cy="3589720"/>
          </a:xfrm>
        </p:spPr>
        <p:txBody>
          <a:bodyPr>
            <a:normAutofit/>
          </a:bodyPr>
          <a:lstStyle/>
          <a:p>
            <a:pPr marL="0" indent="0">
              <a:buNone/>
            </a:pPr>
            <a:r>
              <a:rPr lang="en-US" sz="2000" b="1" dirty="0">
                <a:latin typeface="Franklin Gothic Medium Cond" pitchFamily="34" charset="0"/>
              </a:rPr>
              <a:t>Corporate Social Responsibility: </a:t>
            </a:r>
            <a:r>
              <a:rPr lang="en-US" sz="2000" dirty="0">
                <a:latin typeface="Franklin Gothic Medium Cond" pitchFamily="34" charset="0"/>
              </a:rPr>
              <a:t>Disney has several corporate social responsibility activities. Philanthropic and environmental activities have been launched by the organization. Disney's theme parks no longer utilize single-use plastic utensils, showing its dedication to environmental sustainability. </a:t>
            </a:r>
            <a:endParaRPr lang="en-US" sz="2400" dirty="0">
              <a:latin typeface="Franklin Gothic Medium Cond" pitchFamily="34" charset="0"/>
            </a:endParaRPr>
          </a:p>
        </p:txBody>
      </p:sp>
      <p:pic>
        <p:nvPicPr>
          <p:cNvPr id="5124" name="Picture 4" descr="Disney's Corporate Citizenship | A DISCUSSION ON THE CORPORATE SOCIAL  RESPONSIBILITY EFFORTS OF THE WALT DISNEY COMPAN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514600"/>
            <a:ext cx="4648200" cy="3080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691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5900" y="2438400"/>
            <a:ext cx="5857898" cy="1752600"/>
          </a:xfrm>
        </p:spPr>
        <p:txBody>
          <a:bodyPr>
            <a:noAutofit/>
          </a:bodyPr>
          <a:lstStyle/>
          <a:p>
            <a:pPr marL="0" indent="0" algn="ctr">
              <a:buNone/>
            </a:pPr>
            <a:r>
              <a:rPr lang="en-US" sz="1800" b="1" dirty="0">
                <a:latin typeface="Franklin Gothic Medium Cond" pitchFamily="34" charset="0"/>
              </a:rPr>
              <a:t>Employees Wellbeing Programs:</a:t>
            </a:r>
            <a:r>
              <a:rPr lang="en-US" sz="1800" dirty="0">
                <a:latin typeface="Franklin Gothic Medium Cond" pitchFamily="34" charset="0"/>
              </a:rPr>
              <a:t> Disney has taken various steps to improve employee wellbeing. Skills training and healthcare benefits are among these programs. Disney desire program shows its dedication to employee professional and personal growth. Employees seeking postsecondary education get financial aid from this program.</a:t>
            </a:r>
            <a:endParaRPr lang="en-US" sz="1800" dirty="0"/>
          </a:p>
        </p:txBody>
      </p:sp>
      <p:pic>
        <p:nvPicPr>
          <p:cNvPr id="6146" name="Picture 2" descr="Workforce - Disney Social Responsib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9300" y="4343400"/>
            <a:ext cx="33147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Yoga in Magic Kingdom?! You HAVE to See How Cast Members Started Their Day!  - AllEars.Ne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4495800"/>
            <a:ext cx="297180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Workforce - Disney Social Responsibilit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28575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his is what International Yoga Day looked like at Disneyland – Orange  County Registe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2233" y="0"/>
            <a:ext cx="3431767"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981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703614"/>
            <a:ext cx="3657600" cy="3886200"/>
          </a:xfrm>
        </p:spPr>
        <p:txBody>
          <a:bodyPr>
            <a:normAutofit lnSpcReduction="10000"/>
          </a:bodyPr>
          <a:lstStyle/>
          <a:p>
            <a:pPr marL="0" indent="0">
              <a:buNone/>
            </a:pPr>
            <a:r>
              <a:rPr lang="en-US" sz="2800" b="1" dirty="0">
                <a:latin typeface="Franklin Gothic Medium Cond" pitchFamily="34" charset="0"/>
              </a:rPr>
              <a:t>Diversity and Inclusion: </a:t>
            </a:r>
            <a:r>
              <a:rPr lang="en-US" sz="2800" dirty="0">
                <a:latin typeface="Franklin Gothic Medium Cond" pitchFamily="34" charset="0"/>
              </a:rPr>
              <a:t>Disney takes several steps to promote diversity and inclusiveness in their workplace and for all employees. Disney movies and theme parks clearly include numerous characters.</a:t>
            </a:r>
          </a:p>
        </p:txBody>
      </p:sp>
      <p:pic>
        <p:nvPicPr>
          <p:cNvPr id="7170" name="Picture 2" descr="Commitment to Diversity and Inclusion: A Core Value at Disneyland Paris -  DisneylandParis New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1676400"/>
            <a:ext cx="4343399" cy="4484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7415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FF9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r>
              <a:rPr lang="en-US" sz="3600" dirty="0">
                <a:latin typeface="Gill Sans Ultra Bold Condensed" pitchFamily="34" charset="0"/>
              </a:rPr>
              <a:t>Negative Aspects</a:t>
            </a:r>
          </a:p>
        </p:txBody>
      </p:sp>
      <p:sp>
        <p:nvSpPr>
          <p:cNvPr id="3" name="Content Placeholder 2"/>
          <p:cNvSpPr>
            <a:spLocks noGrp="1"/>
          </p:cNvSpPr>
          <p:nvPr>
            <p:ph idx="1"/>
          </p:nvPr>
        </p:nvSpPr>
        <p:spPr>
          <a:xfrm>
            <a:off x="330200" y="1570074"/>
            <a:ext cx="4419600" cy="2819399"/>
          </a:xfrm>
        </p:spPr>
        <p:txBody>
          <a:bodyPr>
            <a:normAutofit/>
          </a:bodyPr>
          <a:lstStyle/>
          <a:p>
            <a:pPr marL="0" indent="0">
              <a:buNone/>
            </a:pPr>
            <a:r>
              <a:rPr lang="en-US" sz="1800" b="1" dirty="0">
                <a:latin typeface="Franklin Gothic Medium Cond" pitchFamily="34" charset="0"/>
              </a:rPr>
              <a:t>Treatment of Themed Park Workers during the Pandemic: </a:t>
            </a:r>
            <a:r>
              <a:rPr lang="en-US" sz="1800" dirty="0">
                <a:latin typeface="Franklin Gothic Medium Cond" pitchFamily="34" charset="0"/>
              </a:rPr>
              <a:t>People were unhappy with Disney's amusement park workers' treatment during COVID-19. The high rate of staff cutbacks and temporary employment called into question the company's commitment to employee welfare. Disney's decision to fire numerous theme park staff during the pandemic highlighted workers' economic struggles.</a:t>
            </a:r>
          </a:p>
        </p:txBody>
      </p:sp>
      <p:sp>
        <p:nvSpPr>
          <p:cNvPr id="4" name="TextBox 3"/>
          <p:cNvSpPr txBox="1"/>
          <p:nvPr/>
        </p:nvSpPr>
        <p:spPr>
          <a:xfrm>
            <a:off x="5900057" y="1371600"/>
            <a:ext cx="2971800" cy="3139321"/>
          </a:xfrm>
          <a:prstGeom prst="rect">
            <a:avLst/>
          </a:prstGeom>
          <a:noFill/>
        </p:spPr>
        <p:txBody>
          <a:bodyPr wrap="square" rtlCol="0">
            <a:spAutoFit/>
          </a:bodyPr>
          <a:lstStyle/>
          <a:p>
            <a:r>
              <a:rPr lang="en-US" b="1" dirty="0" err="1">
                <a:latin typeface="Franklin Gothic Medium Cond" pitchFamily="34" charset="0"/>
              </a:rPr>
              <a:t>Labour</a:t>
            </a:r>
            <a:r>
              <a:rPr lang="en-US" b="1" dirty="0">
                <a:latin typeface="Franklin Gothic Medium Cond" pitchFamily="34" charset="0"/>
              </a:rPr>
              <a:t> Practices in the Supply Chain: </a:t>
            </a:r>
            <a:r>
              <a:rPr lang="en-US" dirty="0">
                <a:latin typeface="Franklin Gothic Medium Cond" pitchFamily="34" charset="0"/>
              </a:rPr>
              <a:t>Disney's foreign supply chain is negatively impacted by companies who produce Disney-branded items due to low wages and poor working conditions. Due to claims of poor working conditions in Disney products factories, social concerns have been raised over supply chain worker treatment. </a:t>
            </a:r>
          </a:p>
        </p:txBody>
      </p:sp>
      <p:sp>
        <p:nvSpPr>
          <p:cNvPr id="5" name="TextBox 4"/>
          <p:cNvSpPr txBox="1"/>
          <p:nvPr/>
        </p:nvSpPr>
        <p:spPr>
          <a:xfrm>
            <a:off x="304800" y="4724400"/>
            <a:ext cx="5181600" cy="1754326"/>
          </a:xfrm>
          <a:prstGeom prst="rect">
            <a:avLst/>
          </a:prstGeom>
          <a:noFill/>
        </p:spPr>
        <p:txBody>
          <a:bodyPr wrap="square" rtlCol="0">
            <a:spAutoFit/>
          </a:bodyPr>
          <a:lstStyle/>
          <a:p>
            <a:r>
              <a:rPr lang="en-US" b="1" dirty="0">
                <a:latin typeface="Franklin Gothic Medium Cond" pitchFamily="34" charset="0"/>
              </a:rPr>
              <a:t>Employee Wages and Working Conditions</a:t>
            </a:r>
            <a:r>
              <a:rPr lang="en-US" dirty="0">
                <a:latin typeface="Franklin Gothic Medium Cond" pitchFamily="34" charset="0"/>
              </a:rPr>
              <a:t>: Certain Disney theme park workers have raised worries about their capacity to live comfortably owing to low pay. According to documents, amusement park workers, including those dressed as famous characters, have had trouble meeting their pay obligations.</a:t>
            </a:r>
            <a:endParaRPr lang="en-US" b="1" dirty="0">
              <a:latin typeface="Franklin Gothic Medium Cond" pitchFamily="34" charset="0"/>
            </a:endParaRPr>
          </a:p>
        </p:txBody>
      </p:sp>
      <p:pic>
        <p:nvPicPr>
          <p:cNvPr id="4098" name="Picture 2" descr="Disney Changes Add Fan Favorite Perks, Free Parking at Hotels | Entrepreneu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66774">
            <a:off x="5856709" y="4827075"/>
            <a:ext cx="2840917" cy="1893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9797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Gill Sans Ultra Bold Condensed" pitchFamily="34" charset="0"/>
              </a:rPr>
              <a:t>Conclusion</a:t>
            </a:r>
          </a:p>
        </p:txBody>
      </p:sp>
      <p:sp>
        <p:nvSpPr>
          <p:cNvPr id="3" name="Content Placeholder 2"/>
          <p:cNvSpPr>
            <a:spLocks noGrp="1"/>
          </p:cNvSpPr>
          <p:nvPr>
            <p:ph idx="1"/>
          </p:nvPr>
        </p:nvSpPr>
        <p:spPr/>
        <p:txBody>
          <a:bodyPr>
            <a:normAutofit fontScale="62500" lnSpcReduction="20000"/>
          </a:bodyPr>
          <a:lstStyle/>
          <a:p>
            <a:r>
              <a:rPr lang="en-US" dirty="0"/>
              <a:t>Disney depicts business ethics as both good and terrible. </a:t>
            </a:r>
          </a:p>
          <a:p>
            <a:r>
              <a:rPr lang="en-US" dirty="0"/>
              <a:t>By funding environmental awareness and staff learning programs</a:t>
            </a:r>
          </a:p>
          <a:p>
            <a:r>
              <a:rPr lang="en-US" dirty="0"/>
              <a:t>The company promotes diversity and inclusivity, corporate social responsibility, and employee well-being. </a:t>
            </a:r>
          </a:p>
          <a:p>
            <a:r>
              <a:rPr lang="en-US" dirty="0"/>
              <a:t>However, supply chain labor patterns, worker compensation, and worker treatment amid economic volatility show societal difficulties. </a:t>
            </a:r>
          </a:p>
          <a:p>
            <a:r>
              <a:rPr lang="en-US" dirty="0"/>
              <a:t>The discovery of poor working conditions at foreign Disney-branded products factories has prompted more scrutiny and action. </a:t>
            </a:r>
          </a:p>
          <a:p>
            <a:r>
              <a:rPr lang="en-US" dirty="0"/>
              <a:t>Disney should emphasize openness, fair pay, and employee wellbeing in complex ethical situations. </a:t>
            </a:r>
          </a:p>
          <a:p>
            <a:r>
              <a:rPr lang="en-US" dirty="0"/>
              <a:t>By considering critics' criticism, the company may improve its ethical image </a:t>
            </a:r>
          </a:p>
          <a:p>
            <a:r>
              <a:rPr lang="en-US" dirty="0"/>
              <a:t>By building a corporate climate that values social and human wellbeing. </a:t>
            </a:r>
          </a:p>
          <a:p>
            <a:r>
              <a:rPr lang="en-US" dirty="0"/>
              <a:t>Disney must follow ethical standards to have a lasting influence on its employees and society. This effort is needed to influence a large global audience.</a:t>
            </a:r>
          </a:p>
        </p:txBody>
      </p:sp>
    </p:spTree>
    <p:extLst>
      <p:ext uri="{BB962C8B-B14F-4D97-AF65-F5344CB8AC3E}">
        <p14:creationId xmlns:p14="http://schemas.microsoft.com/office/powerpoint/2010/main" val="2547157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latin typeface="Gill Sans Ultra Bold Condensed" pitchFamily="34" charset="0"/>
              </a:rPr>
              <a:t>References</a:t>
            </a:r>
          </a:p>
        </p:txBody>
      </p:sp>
      <p:sp>
        <p:nvSpPr>
          <p:cNvPr id="3" name="Content Placeholder 2"/>
          <p:cNvSpPr>
            <a:spLocks noGrp="1"/>
          </p:cNvSpPr>
          <p:nvPr>
            <p:ph idx="1"/>
          </p:nvPr>
        </p:nvSpPr>
        <p:spPr/>
        <p:txBody>
          <a:bodyPr>
            <a:noAutofit/>
          </a:bodyPr>
          <a:lstStyle/>
          <a:p>
            <a:r>
              <a:rPr lang="en-US" sz="1600" dirty="0">
                <a:latin typeface="Franklin Gothic Medium Cond" pitchFamily="34" charset="0"/>
                <a:cs typeface="Arial" pitchFamily="34" charset="0"/>
              </a:rPr>
              <a:t>Best, J. and </a:t>
            </a:r>
            <a:r>
              <a:rPr lang="en-US" sz="1600" dirty="0" err="1">
                <a:latin typeface="Franklin Gothic Medium Cond" pitchFamily="34" charset="0"/>
                <a:cs typeface="Arial" pitchFamily="34" charset="0"/>
              </a:rPr>
              <a:t>Lowney</a:t>
            </a:r>
            <a:r>
              <a:rPr lang="en-US" sz="1600" dirty="0">
                <a:latin typeface="Franklin Gothic Medium Cond" pitchFamily="34" charset="0"/>
                <a:cs typeface="Arial" pitchFamily="34" charset="0"/>
              </a:rPr>
              <a:t>, K.S., 2009. The disadvantage of a good reputation: Disney as a target for social problems claims. </a:t>
            </a:r>
            <a:r>
              <a:rPr lang="en-US" sz="1600" i="1" dirty="0">
                <a:latin typeface="Franklin Gothic Medium Cond" pitchFamily="34" charset="0"/>
                <a:cs typeface="Arial" pitchFamily="34" charset="0"/>
              </a:rPr>
              <a:t>The Sociological Quarterly</a:t>
            </a:r>
            <a:r>
              <a:rPr lang="en-US" sz="1600" dirty="0">
                <a:latin typeface="Franklin Gothic Medium Cond" pitchFamily="34" charset="0"/>
                <a:cs typeface="Arial" pitchFamily="34" charset="0"/>
              </a:rPr>
              <a:t>, </a:t>
            </a:r>
            <a:r>
              <a:rPr lang="en-US" sz="1600" i="1" dirty="0">
                <a:latin typeface="Franklin Gothic Medium Cond" pitchFamily="34" charset="0"/>
                <a:cs typeface="Arial" pitchFamily="34" charset="0"/>
              </a:rPr>
              <a:t>50</a:t>
            </a:r>
            <a:r>
              <a:rPr lang="en-US" sz="1600" dirty="0">
                <a:latin typeface="Franklin Gothic Medium Cond" pitchFamily="34" charset="0"/>
                <a:cs typeface="Arial" pitchFamily="34" charset="0"/>
              </a:rPr>
              <a:t>(3), pp.431-449.</a:t>
            </a:r>
          </a:p>
          <a:p>
            <a:r>
              <a:rPr lang="en-US" sz="1600" dirty="0" err="1">
                <a:latin typeface="Franklin Gothic Medium Cond" pitchFamily="34" charset="0"/>
                <a:cs typeface="Arial" pitchFamily="34" charset="0"/>
              </a:rPr>
              <a:t>Boguszewicz-Kreft</a:t>
            </a:r>
            <a:r>
              <a:rPr lang="en-US" sz="1600" dirty="0">
                <a:latin typeface="Franklin Gothic Medium Cond" pitchFamily="34" charset="0"/>
                <a:cs typeface="Arial" pitchFamily="34" charset="0"/>
              </a:rPr>
              <a:t>, M., </a:t>
            </a:r>
            <a:r>
              <a:rPr lang="en-US" sz="1600" dirty="0" err="1">
                <a:latin typeface="Franklin Gothic Medium Cond" pitchFamily="34" charset="0"/>
                <a:cs typeface="Arial" pitchFamily="34" charset="0"/>
              </a:rPr>
              <a:t>Kreft</a:t>
            </a:r>
            <a:r>
              <a:rPr lang="en-US" sz="1600" dirty="0">
                <a:latin typeface="Franklin Gothic Medium Cond" pitchFamily="34" charset="0"/>
                <a:cs typeface="Arial" pitchFamily="34" charset="0"/>
              </a:rPr>
              <a:t>, J. and </a:t>
            </a:r>
            <a:r>
              <a:rPr lang="en-US" sz="1600" dirty="0" err="1">
                <a:latin typeface="Franklin Gothic Medium Cond" pitchFamily="34" charset="0"/>
                <a:cs typeface="Arial" pitchFamily="34" charset="0"/>
              </a:rPr>
              <a:t>Żurek</a:t>
            </a:r>
            <a:r>
              <a:rPr lang="en-US" sz="1600" dirty="0">
                <a:latin typeface="Franklin Gothic Medium Cond" pitchFamily="34" charset="0"/>
                <a:cs typeface="Arial" pitchFamily="34" charset="0"/>
              </a:rPr>
              <a:t>, P., 2019. Myth and Storytelling: The Case of the Walt Disney Company. In </a:t>
            </a:r>
            <a:r>
              <a:rPr lang="en-US" sz="1600" i="1" dirty="0">
                <a:latin typeface="Franklin Gothic Medium Cond" pitchFamily="34" charset="0"/>
                <a:cs typeface="Arial" pitchFamily="34" charset="0"/>
              </a:rPr>
              <a:t>Myth in Modern Media Management and Marketing</a:t>
            </a:r>
            <a:r>
              <a:rPr lang="en-US" sz="1600" dirty="0">
                <a:latin typeface="Franklin Gothic Medium Cond" pitchFamily="34" charset="0"/>
                <a:cs typeface="Arial" pitchFamily="34" charset="0"/>
              </a:rPr>
              <a:t> (pp. 22-49). IGI Global.</a:t>
            </a:r>
          </a:p>
          <a:p>
            <a:r>
              <a:rPr lang="en-US" sz="1600" dirty="0" err="1">
                <a:latin typeface="Franklin Gothic Medium Cond" pitchFamily="34" charset="0"/>
                <a:cs typeface="Arial" pitchFamily="34" charset="0"/>
              </a:rPr>
              <a:t>Bohas</a:t>
            </a:r>
            <a:r>
              <a:rPr lang="en-US" sz="1600" dirty="0">
                <a:latin typeface="Franklin Gothic Medium Cond" pitchFamily="34" charset="0"/>
                <a:cs typeface="Arial" pitchFamily="34" charset="0"/>
              </a:rPr>
              <a:t>, A., 2015. Transnational firms and the knowledge structure: The case of the Walt Disney Company. </a:t>
            </a:r>
            <a:r>
              <a:rPr lang="en-US" sz="1600" i="1" dirty="0">
                <a:latin typeface="Franklin Gothic Medium Cond" pitchFamily="34" charset="0"/>
                <a:cs typeface="Arial" pitchFamily="34" charset="0"/>
              </a:rPr>
              <a:t>Global Society</a:t>
            </a:r>
            <a:r>
              <a:rPr lang="en-US" sz="1600" dirty="0">
                <a:latin typeface="Franklin Gothic Medium Cond" pitchFamily="34" charset="0"/>
                <a:cs typeface="Arial" pitchFamily="34" charset="0"/>
              </a:rPr>
              <a:t>, </a:t>
            </a:r>
            <a:r>
              <a:rPr lang="en-US" sz="1600" i="1" dirty="0">
                <a:latin typeface="Franklin Gothic Medium Cond" pitchFamily="34" charset="0"/>
                <a:cs typeface="Arial" pitchFamily="34" charset="0"/>
              </a:rPr>
              <a:t>29</a:t>
            </a:r>
            <a:r>
              <a:rPr lang="en-US" sz="1600" dirty="0">
                <a:latin typeface="Franklin Gothic Medium Cond" pitchFamily="34" charset="0"/>
                <a:cs typeface="Arial" pitchFamily="34" charset="0"/>
              </a:rPr>
              <a:t>(1), pp.23-41.</a:t>
            </a:r>
          </a:p>
          <a:p>
            <a:r>
              <a:rPr lang="en-US" sz="1600" dirty="0" err="1">
                <a:latin typeface="Franklin Gothic Medium Cond" pitchFamily="34" charset="0"/>
                <a:cs typeface="Arial" pitchFamily="34" charset="0"/>
              </a:rPr>
              <a:t>Carvalho</a:t>
            </a:r>
            <a:r>
              <a:rPr lang="en-US" sz="1600" dirty="0">
                <a:latin typeface="Franklin Gothic Medium Cond" pitchFamily="34" charset="0"/>
                <a:cs typeface="Arial" pitchFamily="34" charset="0"/>
              </a:rPr>
              <a:t>, P.N.A.F., 2021. Shared value and entertainment: the Walt Disney Company case study (Doctoral dissertation).</a:t>
            </a:r>
          </a:p>
          <a:p>
            <a:r>
              <a:rPr lang="en-US" sz="1600" dirty="0">
                <a:latin typeface="Franklin Gothic Medium Cond" pitchFamily="34" charset="0"/>
                <a:cs typeface="Arial" pitchFamily="34" charset="0"/>
              </a:rPr>
              <a:t>Davies, S.M., Paton, R. and O'Sullivan, T.J., 2013. The museum values framework: a framework for understanding organisational culture in museums. Museum Management and Curatorship, 28(4), pp.345-361.</a:t>
            </a:r>
          </a:p>
          <a:p>
            <a:r>
              <a:rPr lang="en-US" sz="1600" dirty="0" err="1">
                <a:latin typeface="Franklin Gothic Medium Cond" pitchFamily="34" charset="0"/>
                <a:cs typeface="Arial" pitchFamily="34" charset="0"/>
              </a:rPr>
              <a:t>Eryüksel</a:t>
            </a:r>
            <a:r>
              <a:rPr lang="en-US" sz="1600" dirty="0">
                <a:latin typeface="Franklin Gothic Medium Cond" pitchFamily="34" charset="0"/>
                <a:cs typeface="Arial" pitchFamily="34" charset="0"/>
              </a:rPr>
              <a:t>, G., 2005. The Role Human Resource in Corporate Culture and an Application: Problems in Shaping Corporate Culture (Doctoral dissertation, Marmara </a:t>
            </a:r>
            <a:r>
              <a:rPr lang="en-US" sz="1600" dirty="0" err="1">
                <a:latin typeface="Franklin Gothic Medium Cond" pitchFamily="34" charset="0"/>
                <a:cs typeface="Arial" pitchFamily="34" charset="0"/>
              </a:rPr>
              <a:t>Universitesi</a:t>
            </a:r>
            <a:r>
              <a:rPr lang="en-US" sz="1600" dirty="0">
                <a:latin typeface="Franklin Gothic Medium Cond" pitchFamily="34" charset="0"/>
                <a:cs typeface="Arial" pitchFamily="34" charset="0"/>
              </a:rPr>
              <a:t> (Turkey)).</a:t>
            </a:r>
          </a:p>
          <a:p>
            <a:r>
              <a:rPr lang="en-US" sz="1600" dirty="0">
                <a:latin typeface="Franklin Gothic Medium Cond" pitchFamily="34" charset="0"/>
                <a:cs typeface="Arial" pitchFamily="34" charset="0"/>
              </a:rPr>
              <a:t>Graham, K., 2021. A Culture of Contribution-The Hiring, Training, and Retaining of Passionate Employees: A Disney Perspective.</a:t>
            </a:r>
          </a:p>
          <a:p>
            <a:r>
              <a:rPr lang="en-US" sz="1600" dirty="0">
                <a:latin typeface="Franklin Gothic Medium Cond" pitchFamily="34" charset="0"/>
                <a:cs typeface="Arial" pitchFamily="34" charset="0"/>
              </a:rPr>
              <a:t>Jones, K., 2022. The World behind Disney Films: Incorporating Diversity and Inclusion after a Dark Past. Drexel University.</a:t>
            </a:r>
          </a:p>
          <a:p>
            <a:pPr marL="0" indent="0">
              <a:buNone/>
            </a:pPr>
            <a:endParaRPr lang="en-US" sz="1600" dirty="0">
              <a:latin typeface="Franklin Gothic Medium Cond" pitchFamily="34" charset="0"/>
              <a:cs typeface="Arial" pitchFamily="34" charset="0"/>
            </a:endParaRPr>
          </a:p>
        </p:txBody>
      </p:sp>
    </p:spTree>
    <p:extLst>
      <p:ext uri="{BB962C8B-B14F-4D97-AF65-F5344CB8AC3E}">
        <p14:creationId xmlns:p14="http://schemas.microsoft.com/office/powerpoint/2010/main" val="3653436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US" dirty="0" err="1">
                <a:latin typeface="Franklin Gothic Medium Cond" pitchFamily="34" charset="0"/>
              </a:rPr>
              <a:t>Meisenbach</a:t>
            </a:r>
            <a:r>
              <a:rPr lang="en-US" dirty="0">
                <a:latin typeface="Franklin Gothic Medium Cond" pitchFamily="34" charset="0"/>
              </a:rPr>
              <a:t>, R.J. and </a:t>
            </a:r>
            <a:r>
              <a:rPr lang="en-US" dirty="0" err="1">
                <a:latin typeface="Franklin Gothic Medium Cond" pitchFamily="34" charset="0"/>
              </a:rPr>
              <a:t>Feldner</a:t>
            </a:r>
            <a:r>
              <a:rPr lang="en-US" dirty="0">
                <a:latin typeface="Franklin Gothic Medium Cond" pitchFamily="34" charset="0"/>
              </a:rPr>
              <a:t>, S.B., 2009. Dialogue, discourse ethics, and Disney. In </a:t>
            </a:r>
            <a:r>
              <a:rPr lang="en-US" i="1" dirty="0">
                <a:latin typeface="Franklin Gothic Medium Cond" pitchFamily="34" charset="0"/>
              </a:rPr>
              <a:t>Rhetorical and critical approaches to public relations II</a:t>
            </a:r>
            <a:r>
              <a:rPr lang="en-US" dirty="0">
                <a:latin typeface="Franklin Gothic Medium Cond" pitchFamily="34" charset="0"/>
              </a:rPr>
              <a:t> (pp. 265-283). </a:t>
            </a:r>
            <a:r>
              <a:rPr lang="en-US" dirty="0" err="1">
                <a:latin typeface="Franklin Gothic Medium Cond" pitchFamily="34" charset="0"/>
              </a:rPr>
              <a:t>Routledge</a:t>
            </a:r>
            <a:r>
              <a:rPr lang="en-US" dirty="0">
                <a:latin typeface="Franklin Gothic Medium Cond" pitchFamily="34" charset="0"/>
              </a:rPr>
              <a:t>.</a:t>
            </a:r>
          </a:p>
          <a:p>
            <a:r>
              <a:rPr lang="en-US" dirty="0">
                <a:latin typeface="Franklin Gothic Medium Cond" pitchFamily="34" charset="0"/>
              </a:rPr>
              <a:t>O'Brien, P.C., 1996. The happiest films on earth: A textual and contextual analysis of Walt Disney's Cinderella and The Little Mermaid. Women's Studies in Communication, 19(2), pp.155-183.</a:t>
            </a:r>
          </a:p>
          <a:p>
            <a:r>
              <a:rPr lang="en-US" dirty="0">
                <a:latin typeface="Franklin Gothic Medium Cond" pitchFamily="34" charset="0"/>
              </a:rPr>
              <a:t>Patterson, S. and </a:t>
            </a:r>
            <a:r>
              <a:rPr lang="en-US" dirty="0" err="1">
                <a:latin typeface="Franklin Gothic Medium Cond" pitchFamily="34" charset="0"/>
              </a:rPr>
              <a:t>Mujtaba</a:t>
            </a:r>
            <a:r>
              <a:rPr lang="en-US" dirty="0">
                <a:latin typeface="Franklin Gothic Medium Cond" pitchFamily="34" charset="0"/>
              </a:rPr>
              <a:t>, B.G., 2013. Historical and Modern Management Practices Applied at Disney World: Out with the Old and in with the New?. </a:t>
            </a:r>
            <a:r>
              <a:rPr lang="en-US" i="1" dirty="0">
                <a:latin typeface="Franklin Gothic Medium Cond" pitchFamily="34" charset="0"/>
              </a:rPr>
              <a:t>International Journal of Management Research and Emerging Sciences</a:t>
            </a:r>
            <a:r>
              <a:rPr lang="en-US" dirty="0">
                <a:latin typeface="Franklin Gothic Medium Cond" pitchFamily="34" charset="0"/>
              </a:rPr>
              <a:t>, </a:t>
            </a:r>
            <a:r>
              <a:rPr lang="en-US" i="1" dirty="0">
                <a:latin typeface="Franklin Gothic Medium Cond" pitchFamily="34" charset="0"/>
              </a:rPr>
              <a:t>3</a:t>
            </a:r>
            <a:r>
              <a:rPr lang="en-US" dirty="0">
                <a:latin typeface="Franklin Gothic Medium Cond" pitchFamily="34" charset="0"/>
              </a:rPr>
              <a:t>(1).</a:t>
            </a:r>
          </a:p>
          <a:p>
            <a:r>
              <a:rPr lang="en-US" dirty="0" err="1">
                <a:latin typeface="Franklin Gothic Medium Cond" pitchFamily="34" charset="0"/>
              </a:rPr>
              <a:t>Rane</a:t>
            </a:r>
            <a:r>
              <a:rPr lang="en-US" dirty="0">
                <a:latin typeface="Franklin Gothic Medium Cond" pitchFamily="34" charset="0"/>
              </a:rPr>
              <a:t>, D.B., 2011. Employee job satisfaction: An essence of organization. </a:t>
            </a:r>
            <a:r>
              <a:rPr lang="en-US" i="1" dirty="0" err="1">
                <a:latin typeface="Franklin Gothic Medium Cond" pitchFamily="34" charset="0"/>
              </a:rPr>
              <a:t>Iš</a:t>
            </a:r>
            <a:r>
              <a:rPr lang="en-US" i="1" dirty="0">
                <a:latin typeface="Franklin Gothic Medium Cond" pitchFamily="34" charset="0"/>
              </a:rPr>
              <a:t>: HRM Review</a:t>
            </a:r>
            <a:r>
              <a:rPr lang="en-US" dirty="0">
                <a:latin typeface="Franklin Gothic Medium Cond" pitchFamily="34" charset="0"/>
              </a:rPr>
              <a:t>, </a:t>
            </a:r>
            <a:r>
              <a:rPr lang="en-US" i="1" dirty="0">
                <a:latin typeface="Franklin Gothic Medium Cond" pitchFamily="34" charset="0"/>
              </a:rPr>
              <a:t>11</a:t>
            </a:r>
            <a:r>
              <a:rPr lang="en-US" dirty="0">
                <a:latin typeface="Franklin Gothic Medium Cond" pitchFamily="34" charset="0"/>
              </a:rPr>
              <a:t>(7), pp.10-16.</a:t>
            </a:r>
          </a:p>
          <a:p>
            <a:r>
              <a:rPr lang="en-US" dirty="0" err="1">
                <a:latin typeface="Franklin Gothic Medium Cond" pitchFamily="34" charset="0"/>
              </a:rPr>
              <a:t>Rothacher</a:t>
            </a:r>
            <a:r>
              <a:rPr lang="en-US" dirty="0">
                <a:latin typeface="Franklin Gothic Medium Cond" pitchFamily="34" charset="0"/>
              </a:rPr>
              <a:t>, A., 2004. Corporate cultures and global brands.</a:t>
            </a:r>
          </a:p>
          <a:p>
            <a:r>
              <a:rPr lang="en-US" dirty="0">
                <a:latin typeface="Franklin Gothic Medium Cond" pitchFamily="34" charset="0"/>
              </a:rPr>
              <a:t>Williams, P., 2022. Organisational culture: definitions, distinctions and functions. </a:t>
            </a:r>
            <a:r>
              <a:rPr lang="en-US" i="1" dirty="0">
                <a:latin typeface="Franklin Gothic Medium Cond" pitchFamily="34" charset="0"/>
              </a:rPr>
              <a:t>Handbook of research methods for organisational culture</a:t>
            </a:r>
            <a:r>
              <a:rPr lang="en-US" dirty="0">
                <a:latin typeface="Franklin Gothic Medium Cond" pitchFamily="34" charset="0"/>
              </a:rPr>
              <a:t>, pp.5-22.</a:t>
            </a:r>
          </a:p>
          <a:p>
            <a:r>
              <a:rPr lang="en-US" dirty="0">
                <a:latin typeface="Franklin Gothic Medium Cond" pitchFamily="34" charset="0"/>
              </a:rPr>
              <a:t>Zhang, C. and Iles, P., 2014. Organizational culture. Strategic human resource management: An international perspective, pp.407-457.</a:t>
            </a:r>
          </a:p>
          <a:p>
            <a:endParaRPr lang="en-US" dirty="0">
              <a:latin typeface="Franklin Gothic Medium Cond" pitchFamily="34" charset="0"/>
            </a:endParaRPr>
          </a:p>
        </p:txBody>
      </p:sp>
    </p:spTree>
    <p:extLst>
      <p:ext uri="{BB962C8B-B14F-4D97-AF65-F5344CB8AC3E}">
        <p14:creationId xmlns:p14="http://schemas.microsoft.com/office/powerpoint/2010/main" val="2991280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8196" name="Picture 4" descr="Disney Thank You Sticker By Nerd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430" y="10887"/>
            <a:ext cx="79248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4588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166</TotalTime>
  <Words>3633</Words>
  <Application>Microsoft Office PowerPoint</Application>
  <PresentationFormat>On-screen Show (4:3)</PresentationFormat>
  <Paragraphs>116</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Franklin Gothic Medium Cond</vt:lpstr>
      <vt:lpstr>Gill Sans Ultra Bold Condensed</vt:lpstr>
      <vt:lpstr>Office Theme</vt:lpstr>
      <vt:lpstr>People Management</vt:lpstr>
      <vt:lpstr>PowerPoint Presentation</vt:lpstr>
      <vt:lpstr>Introduction</vt:lpstr>
      <vt:lpstr>Organisational Culture </vt:lpstr>
      <vt:lpstr>External Context of Disney</vt:lpstr>
      <vt:lpstr>PowerPoint Presentation</vt:lpstr>
      <vt:lpstr>PowerPoint Presentation</vt:lpstr>
      <vt:lpstr>Handy's four types of organizational culture</vt:lpstr>
      <vt:lpstr>PowerPoint Presentation</vt:lpstr>
      <vt:lpstr>Organisation’s ethical stance – Positive Aspects</vt:lpstr>
      <vt:lpstr>PowerPoint Presentation</vt:lpstr>
      <vt:lpstr>PowerPoint Presentation</vt:lpstr>
      <vt:lpstr>Negative Aspects</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Management</dc:title>
  <dc:creator>Vlad Timpau</dc:creator>
  <cp:lastModifiedBy>Vlad Timpau</cp:lastModifiedBy>
  <cp:revision>382</cp:revision>
  <dcterms:created xsi:type="dcterms:W3CDTF">2023-11-24T08:40:47Z</dcterms:created>
  <dcterms:modified xsi:type="dcterms:W3CDTF">2024-02-29T18:12:15Z</dcterms:modified>
</cp:coreProperties>
</file>