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12"/>
  </p:notesMasterIdLst>
  <p:sldIdLst>
    <p:sldId id="294" r:id="rId2"/>
    <p:sldId id="301" r:id="rId3"/>
    <p:sldId id="277" r:id="rId4"/>
    <p:sldId id="311" r:id="rId5"/>
    <p:sldId id="312" r:id="rId6"/>
    <p:sldId id="313" r:id="rId7"/>
    <p:sldId id="315" r:id="rId8"/>
    <p:sldId id="302" r:id="rId9"/>
    <p:sldId id="316" r:id="rId10"/>
    <p:sldId id="31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17" autoAdjust="0"/>
    <p:restoredTop sz="94255" autoAdjust="0"/>
  </p:normalViewPr>
  <p:slideViewPr>
    <p:cSldViewPr>
      <p:cViewPr varScale="1">
        <p:scale>
          <a:sx n="70" d="100"/>
          <a:sy n="70" d="100"/>
        </p:scale>
        <p:origin x="1446" y="66"/>
      </p:cViewPr>
      <p:guideLst>
        <p:guide orient="horz" pos="2160"/>
        <p:guide pos="2880"/>
      </p:guideLst>
    </p:cSldViewPr>
  </p:slideViewPr>
  <p:notesTextViewPr>
    <p:cViewPr>
      <p:scale>
        <a:sx n="1" d="1"/>
        <a:sy n="1" d="1"/>
      </p:scale>
      <p:origin x="0" y="0"/>
    </p:cViewPr>
  </p:notesTextViewPr>
  <p:sorterViewPr>
    <p:cViewPr>
      <p:scale>
        <a:sx n="100" d="100"/>
        <a:sy n="100" d="100"/>
      </p:scale>
      <p:origin x="0" y="49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567BC5-FA9C-4763-A699-419966C6E16C}" type="datetimeFigureOut">
              <a:rPr lang="en-GB" smtClean="0"/>
              <a:pPr/>
              <a:t>27/03/2017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171C0A-326B-4BAC-8D4C-CD9A33E84532}" type="slidenum">
              <a:rPr lang="en-GB" smtClean="0"/>
              <a:pPr/>
              <a:t>‹#›</a:t>
            </a:fld>
            <a:endParaRPr lang="en-GB"/>
          </a:p>
        </p:txBody>
      </p:sp>
    </p:spTree>
    <p:extLst>
      <p:ext uri="{BB962C8B-B14F-4D97-AF65-F5344CB8AC3E}">
        <p14:creationId xmlns:p14="http://schemas.microsoft.com/office/powerpoint/2010/main" val="1227835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2" charset="0"/>
              </a:defRPr>
            </a:lvl1pPr>
            <a:lvl2pPr marL="742950" indent="-285750" eaLnBrk="0" hangingPunct="0">
              <a:spcBef>
                <a:spcPct val="30000"/>
              </a:spcBef>
              <a:defRPr sz="1200">
                <a:solidFill>
                  <a:schemeClr val="tx1"/>
                </a:solidFill>
                <a:latin typeface="Calibri" pitchFamily="32" charset="0"/>
              </a:defRPr>
            </a:lvl2pPr>
            <a:lvl3pPr marL="1143000" indent="-228600" eaLnBrk="0" hangingPunct="0">
              <a:spcBef>
                <a:spcPct val="30000"/>
              </a:spcBef>
              <a:defRPr sz="1200">
                <a:solidFill>
                  <a:schemeClr val="tx1"/>
                </a:solidFill>
                <a:latin typeface="Calibri" pitchFamily="32" charset="0"/>
              </a:defRPr>
            </a:lvl3pPr>
            <a:lvl4pPr marL="1600200" indent="-228600" eaLnBrk="0" hangingPunct="0">
              <a:spcBef>
                <a:spcPct val="30000"/>
              </a:spcBef>
              <a:defRPr sz="1200">
                <a:solidFill>
                  <a:schemeClr val="tx1"/>
                </a:solidFill>
                <a:latin typeface="Calibri" pitchFamily="32" charset="0"/>
              </a:defRPr>
            </a:lvl4pPr>
            <a:lvl5pPr marL="2057400" indent="-228600" eaLnBrk="0" hangingPunct="0">
              <a:spcBef>
                <a:spcPct val="30000"/>
              </a:spcBef>
              <a:defRPr sz="1200">
                <a:solidFill>
                  <a:schemeClr val="tx1"/>
                </a:solidFill>
                <a:latin typeface="Calibri" pitchFamily="32" charset="0"/>
              </a:defRPr>
            </a:lvl5pPr>
            <a:lvl6pPr marL="2514600" indent="-228600" eaLnBrk="0" fontAlgn="base" hangingPunct="0">
              <a:spcBef>
                <a:spcPct val="30000"/>
              </a:spcBef>
              <a:spcAft>
                <a:spcPct val="0"/>
              </a:spcAft>
              <a:defRPr sz="1200">
                <a:solidFill>
                  <a:schemeClr val="tx1"/>
                </a:solidFill>
                <a:latin typeface="Calibri" pitchFamily="32" charset="0"/>
              </a:defRPr>
            </a:lvl6pPr>
            <a:lvl7pPr marL="2971800" indent="-228600" eaLnBrk="0" fontAlgn="base" hangingPunct="0">
              <a:spcBef>
                <a:spcPct val="30000"/>
              </a:spcBef>
              <a:spcAft>
                <a:spcPct val="0"/>
              </a:spcAft>
              <a:defRPr sz="1200">
                <a:solidFill>
                  <a:schemeClr val="tx1"/>
                </a:solidFill>
                <a:latin typeface="Calibri" pitchFamily="32" charset="0"/>
              </a:defRPr>
            </a:lvl7pPr>
            <a:lvl8pPr marL="3429000" indent="-228600" eaLnBrk="0" fontAlgn="base" hangingPunct="0">
              <a:spcBef>
                <a:spcPct val="30000"/>
              </a:spcBef>
              <a:spcAft>
                <a:spcPct val="0"/>
              </a:spcAft>
              <a:defRPr sz="1200">
                <a:solidFill>
                  <a:schemeClr val="tx1"/>
                </a:solidFill>
                <a:latin typeface="Calibri" pitchFamily="32" charset="0"/>
              </a:defRPr>
            </a:lvl8pPr>
            <a:lvl9pPr marL="3886200" indent="-228600" eaLnBrk="0" fontAlgn="base" hangingPunct="0">
              <a:spcBef>
                <a:spcPct val="30000"/>
              </a:spcBef>
              <a:spcAft>
                <a:spcPct val="0"/>
              </a:spcAft>
              <a:defRPr sz="1200">
                <a:solidFill>
                  <a:schemeClr val="tx1"/>
                </a:solidFill>
                <a:latin typeface="Calibri" pitchFamily="32" charset="0"/>
              </a:defRPr>
            </a:lvl9pPr>
          </a:lstStyle>
          <a:p>
            <a:pPr eaLnBrk="1" fontAlgn="base" hangingPunct="1">
              <a:spcBef>
                <a:spcPct val="0"/>
              </a:spcBef>
              <a:spcAft>
                <a:spcPct val="0"/>
              </a:spcAft>
            </a:pPr>
            <a:fld id="{7D0DCB00-3A29-4F11-B18A-AD9593D7C791}" type="slidenum">
              <a:rPr lang="en-GB" altLang="en-US" smtClean="0">
                <a:cs typeface="Arial" charset="0"/>
              </a:rPr>
              <a:pPr eaLnBrk="1" fontAlgn="base" hangingPunct="1">
                <a:spcBef>
                  <a:spcPct val="0"/>
                </a:spcBef>
                <a:spcAft>
                  <a:spcPct val="0"/>
                </a:spcAft>
              </a:pPr>
              <a:t>1</a:t>
            </a:fld>
            <a:endParaRPr lang="en-GB" altLang="en-US" smtClean="0">
              <a:cs typeface="Arial" charset="0"/>
            </a:endParaRPr>
          </a:p>
        </p:txBody>
      </p:sp>
    </p:spTree>
    <p:extLst>
      <p:ext uri="{BB962C8B-B14F-4D97-AF65-F5344CB8AC3E}">
        <p14:creationId xmlns:p14="http://schemas.microsoft.com/office/powerpoint/2010/main" val="3029640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3C171C0A-326B-4BAC-8D4C-CD9A33E84532}" type="slidenum">
              <a:rPr lang="en-GB" smtClean="0"/>
              <a:pPr/>
              <a:t>3</a:t>
            </a:fld>
            <a:endParaRPr lang="en-GB"/>
          </a:p>
        </p:txBody>
      </p:sp>
    </p:spTree>
    <p:extLst>
      <p:ext uri="{BB962C8B-B14F-4D97-AF65-F5344CB8AC3E}">
        <p14:creationId xmlns:p14="http://schemas.microsoft.com/office/powerpoint/2010/main" val="376176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8</a:t>
            </a:fld>
            <a:endParaRPr lang="en-GB"/>
          </a:p>
        </p:txBody>
      </p:sp>
    </p:spTree>
    <p:extLst>
      <p:ext uri="{BB962C8B-B14F-4D97-AF65-F5344CB8AC3E}">
        <p14:creationId xmlns:p14="http://schemas.microsoft.com/office/powerpoint/2010/main" val="847905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9" name="Slide Number Placeholder 8"/>
          <p:cNvSpPr>
            <a:spLocks noGrp="1"/>
          </p:cNvSpPr>
          <p:nvPr>
            <p:ph type="sldNum" sz="quarter" idx="11"/>
          </p:nvPr>
        </p:nvSpPr>
        <p:spPr/>
        <p:txBody>
          <a:bodyPr/>
          <a:lstStyle/>
          <a:p>
            <a:fld id="{3C6E4D57-EE4E-4F4B-9FDE-569BB5EDD4E7}"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C6E4D57-EE4E-4F4B-9FDE-569BB5EDD4E7}"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97EED7D4-B5B1-471C-B7A3-0DE6DA1F4F6B}" type="datetimeFigureOut">
              <a:rPr lang="en-GB" smtClean="0"/>
              <a:pPr/>
              <a:t>27/03/2017</a:t>
            </a:fld>
            <a:endParaRPr lang="en-GB"/>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eaLnBrk="1" fontAlgn="auto" hangingPunct="1">
              <a:spcAft>
                <a:spcPts val="0"/>
              </a:spcAft>
              <a:defRPr/>
            </a:pPr>
            <a:r>
              <a:rPr lang="en-GB" dirty="0" smtClean="0"/>
              <a:t/>
            </a:r>
            <a:br>
              <a:rPr lang="en-GB" dirty="0" smtClean="0"/>
            </a:br>
            <a:r>
              <a:rPr lang="en-GB" dirty="0" smtClean="0"/>
              <a:t>Strategic Events Management</a:t>
            </a:r>
            <a:endParaRPr lang="en-GB" dirty="0"/>
          </a:p>
        </p:txBody>
      </p:sp>
      <p:sp>
        <p:nvSpPr>
          <p:cNvPr id="3" name="Subtitle 2"/>
          <p:cNvSpPr>
            <a:spLocks noGrp="1"/>
          </p:cNvSpPr>
          <p:nvPr>
            <p:ph type="subTitle" idx="1"/>
          </p:nvPr>
        </p:nvSpPr>
        <p:spPr>
          <a:xfrm>
            <a:off x="685800" y="4572000"/>
            <a:ext cx="6461125" cy="1066800"/>
          </a:xfrm>
        </p:spPr>
        <p:txBody>
          <a:bodyPr rtlCol="0"/>
          <a:lstStyle/>
          <a:p>
            <a:pPr eaLnBrk="1" fontAlgn="auto" hangingPunct="1">
              <a:spcAft>
                <a:spcPts val="0"/>
              </a:spcAft>
              <a:buFont typeface="Arial" pitchFamily="34" charset="0"/>
              <a:buNone/>
              <a:defRPr/>
            </a:pPr>
            <a:r>
              <a:rPr lang="en-GB" dirty="0" smtClean="0"/>
              <a:t>Suzanne Wells</a:t>
            </a:r>
          </a:p>
          <a:p>
            <a:pPr eaLnBrk="1" fontAlgn="auto" hangingPunct="1">
              <a:spcAft>
                <a:spcPts val="0"/>
              </a:spcAft>
              <a:buFont typeface="Arial" pitchFamily="34" charset="0"/>
              <a:buNone/>
              <a:defRPr/>
            </a:pPr>
            <a:r>
              <a:rPr lang="en-GB" dirty="0" smtClean="0"/>
              <a:t>Assignment </a:t>
            </a:r>
            <a:r>
              <a:rPr lang="en-GB" dirty="0" smtClean="0"/>
              <a:t>2 Briefing</a:t>
            </a:r>
            <a:endParaRPr lang="en-GB" dirty="0"/>
          </a:p>
        </p:txBody>
      </p:sp>
    </p:spTree>
    <p:extLst>
      <p:ext uri="{BB962C8B-B14F-4D97-AF65-F5344CB8AC3E}">
        <p14:creationId xmlns:p14="http://schemas.microsoft.com/office/powerpoint/2010/main" val="12110976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far we have considered…</a:t>
            </a:r>
            <a:endParaRPr lang="en-GB" dirty="0"/>
          </a:p>
        </p:txBody>
      </p:sp>
      <p:sp>
        <p:nvSpPr>
          <p:cNvPr id="3" name="Content Placeholder 2"/>
          <p:cNvSpPr>
            <a:spLocks noGrp="1"/>
          </p:cNvSpPr>
          <p:nvPr>
            <p:ph idx="1"/>
          </p:nvPr>
        </p:nvSpPr>
        <p:spPr>
          <a:xfrm>
            <a:off x="683568" y="1417638"/>
            <a:ext cx="7620000" cy="4800600"/>
          </a:xfrm>
        </p:spPr>
        <p:txBody>
          <a:bodyPr>
            <a:normAutofit fontScale="85000" lnSpcReduction="20000"/>
          </a:bodyPr>
          <a:lstStyle/>
          <a:p>
            <a:r>
              <a:rPr lang="en-GB" sz="3200" dirty="0" smtClean="0"/>
              <a:t>The language of sustainability (triple bottom line economics) </a:t>
            </a:r>
          </a:p>
          <a:p>
            <a:r>
              <a:rPr lang="en-GB" sz="3200" dirty="0" smtClean="0"/>
              <a:t>Event research </a:t>
            </a:r>
          </a:p>
          <a:p>
            <a:r>
              <a:rPr lang="en-GB" sz="3200" dirty="0" smtClean="0"/>
              <a:t>Social Impacts of events – community pride, image, participation, young people, developmental impact, volunteering and skills, culture, experience, authenticity</a:t>
            </a:r>
          </a:p>
          <a:p>
            <a:r>
              <a:rPr lang="en-GB" sz="3200" dirty="0" smtClean="0"/>
              <a:t>Economic Impact of events – key drivers; conditions; pre, during and post event studies, </a:t>
            </a:r>
            <a:r>
              <a:rPr lang="en-GB" sz="3200" dirty="0" smtClean="0"/>
              <a:t>multipliers</a:t>
            </a:r>
          </a:p>
          <a:p>
            <a:r>
              <a:rPr lang="en-GB" sz="3200" dirty="0" smtClean="0"/>
              <a:t>Environmental impacts – context, measurement tools and techniques, international standards</a:t>
            </a:r>
          </a:p>
          <a:p>
            <a:r>
              <a:rPr lang="en-GB" sz="3200" dirty="0" smtClean="0"/>
              <a:t>Feasibility studies</a:t>
            </a:r>
          </a:p>
          <a:p>
            <a:endParaRPr lang="en-GB" sz="3200" dirty="0" smtClean="0"/>
          </a:p>
          <a:p>
            <a:endParaRPr lang="en-GB" dirty="0"/>
          </a:p>
        </p:txBody>
      </p:sp>
    </p:spTree>
    <p:extLst>
      <p:ext uri="{BB962C8B-B14F-4D97-AF65-F5344CB8AC3E}">
        <p14:creationId xmlns:p14="http://schemas.microsoft.com/office/powerpoint/2010/main" val="28197849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idx="1"/>
          </p:nvPr>
        </p:nvSpPr>
        <p:spPr/>
        <p:txBody>
          <a:bodyPr>
            <a:normAutofit/>
          </a:bodyPr>
          <a:lstStyle/>
          <a:p>
            <a:r>
              <a:rPr lang="en-GB" sz="3200" dirty="0" smtClean="0"/>
              <a:t>Assignment </a:t>
            </a:r>
            <a:r>
              <a:rPr lang="en-GB" sz="3200" dirty="0"/>
              <a:t>briefing</a:t>
            </a:r>
          </a:p>
          <a:p>
            <a:endParaRPr lang="en-GB" sz="3200" b="1" i="1" dirty="0" smtClean="0"/>
          </a:p>
          <a:p>
            <a:r>
              <a:rPr lang="en-GB" sz="3200" b="1" i="1" dirty="0" smtClean="0"/>
              <a:t>Tutorials for assignment 1</a:t>
            </a:r>
            <a:endParaRPr lang="en-GB" sz="3200" b="1" i="1" dirty="0"/>
          </a:p>
        </p:txBody>
      </p:sp>
    </p:spTree>
    <p:extLst>
      <p:ext uri="{BB962C8B-B14F-4D97-AF65-F5344CB8AC3E}">
        <p14:creationId xmlns:p14="http://schemas.microsoft.com/office/powerpoint/2010/main" val="35003376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 – </a:t>
            </a:r>
            <a:r>
              <a:rPr lang="en-GB" dirty="0" smtClean="0"/>
              <a:t>30</a:t>
            </a:r>
            <a:r>
              <a:rPr lang="en-GB" dirty="0" smtClean="0"/>
              <a:t>%</a:t>
            </a:r>
            <a:endParaRPr lang="en-GB" dirty="0"/>
          </a:p>
        </p:txBody>
      </p:sp>
      <p:sp>
        <p:nvSpPr>
          <p:cNvPr id="3" name="Content Placeholder 2"/>
          <p:cNvSpPr>
            <a:spLocks noGrp="1"/>
          </p:cNvSpPr>
          <p:nvPr>
            <p:ph idx="1"/>
          </p:nvPr>
        </p:nvSpPr>
        <p:spPr/>
        <p:txBody>
          <a:bodyPr>
            <a:normAutofit/>
          </a:bodyPr>
          <a:lstStyle/>
          <a:p>
            <a:r>
              <a:rPr lang="en-GB" sz="2400" dirty="0" smtClean="0"/>
              <a:t>Students </a:t>
            </a:r>
            <a:r>
              <a:rPr lang="en-GB" sz="2400" dirty="0"/>
              <a:t>should prepare a seminar presentation which critically analyses a range of contemporary literature in the area of event impacts. </a:t>
            </a:r>
          </a:p>
          <a:p>
            <a:r>
              <a:rPr lang="en-GB" sz="2400" dirty="0"/>
              <a:t>Select one specific issue or theme relating to ONE of the event impact areas i.e. social/cultural, economic/political, developmental or Environmental. Guidance on choosing your theme will be provided in lectures. Making reference to the literature and specific festival or event examples, students should demonstrate the potential for positive social/cultural, economic or environmental impacts and identify strategies to mitigate negative impacts.</a:t>
            </a:r>
          </a:p>
          <a:p>
            <a:endParaRPr lang="en-GB" dirty="0"/>
          </a:p>
        </p:txBody>
      </p:sp>
    </p:spTree>
    <p:extLst>
      <p:ext uri="{BB962C8B-B14F-4D97-AF65-F5344CB8AC3E}">
        <p14:creationId xmlns:p14="http://schemas.microsoft.com/office/powerpoint/2010/main" val="4510237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 – </a:t>
            </a:r>
            <a:r>
              <a:rPr lang="en-GB" dirty="0" smtClean="0"/>
              <a:t>30</a:t>
            </a:r>
            <a:r>
              <a:rPr lang="en-GB" dirty="0" smtClean="0"/>
              <a:t>%</a:t>
            </a:r>
            <a:endParaRPr lang="en-GB" dirty="0"/>
          </a:p>
        </p:txBody>
      </p:sp>
      <p:sp>
        <p:nvSpPr>
          <p:cNvPr id="3" name="Content Placeholder 2"/>
          <p:cNvSpPr>
            <a:spLocks noGrp="1"/>
          </p:cNvSpPr>
          <p:nvPr>
            <p:ph idx="1"/>
          </p:nvPr>
        </p:nvSpPr>
        <p:spPr/>
        <p:txBody>
          <a:bodyPr>
            <a:normAutofit/>
          </a:bodyPr>
          <a:lstStyle/>
          <a:p>
            <a:pPr marL="114300" indent="0">
              <a:buNone/>
            </a:pPr>
            <a:r>
              <a:rPr lang="en-GB" sz="2400" dirty="0"/>
              <a:t>The seminar presentation should consider the following elements:</a:t>
            </a:r>
          </a:p>
          <a:p>
            <a:pPr lvl="0"/>
            <a:r>
              <a:rPr lang="en-GB" sz="2400" dirty="0"/>
              <a:t>An outline/brief introduction to the chosen theme/issue</a:t>
            </a:r>
          </a:p>
          <a:p>
            <a:pPr lvl="0"/>
            <a:r>
              <a:rPr lang="en-GB" sz="2400" dirty="0"/>
              <a:t>Support for lines of discussion from a range of contemporary literature</a:t>
            </a:r>
          </a:p>
          <a:p>
            <a:pPr lvl="0"/>
            <a:r>
              <a:rPr lang="en-GB" sz="2400" dirty="0"/>
              <a:t>Examples from a range of events which illustrate and demonstrate the issues raised</a:t>
            </a:r>
          </a:p>
          <a:p>
            <a:pPr lvl="0"/>
            <a:r>
              <a:rPr lang="en-GB" sz="2400" dirty="0"/>
              <a:t>Ability to answer questions and generate debate from the group</a:t>
            </a:r>
          </a:p>
          <a:p>
            <a:pPr lvl="0"/>
            <a:r>
              <a:rPr lang="en-GB" sz="2400" dirty="0"/>
              <a:t>Inclusion of an annotated bibliography</a:t>
            </a:r>
          </a:p>
          <a:p>
            <a:r>
              <a:rPr lang="en-GB" sz="2400" dirty="0"/>
              <a:t>Active participation across all seminars</a:t>
            </a:r>
            <a:endParaRPr lang="en-GB" sz="2400" dirty="0"/>
          </a:p>
        </p:txBody>
      </p:sp>
    </p:spTree>
    <p:extLst>
      <p:ext uri="{BB962C8B-B14F-4D97-AF65-F5344CB8AC3E}">
        <p14:creationId xmlns:p14="http://schemas.microsoft.com/office/powerpoint/2010/main" val="20477123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t>
            </a:r>
            <a:r>
              <a:rPr lang="en-GB" dirty="0" smtClean="0"/>
              <a:t>ey questions</a:t>
            </a:r>
            <a:endParaRPr lang="en-GB" dirty="0"/>
          </a:p>
        </p:txBody>
      </p:sp>
      <p:sp>
        <p:nvSpPr>
          <p:cNvPr id="3" name="Content Placeholder 2"/>
          <p:cNvSpPr>
            <a:spLocks noGrp="1"/>
          </p:cNvSpPr>
          <p:nvPr>
            <p:ph idx="1"/>
          </p:nvPr>
        </p:nvSpPr>
        <p:spPr/>
        <p:txBody>
          <a:bodyPr/>
          <a:lstStyle/>
          <a:p>
            <a:r>
              <a:rPr lang="en-GB" dirty="0"/>
              <a:t>This is an individual presentation representing 30% of the available marks for this module</a:t>
            </a:r>
          </a:p>
          <a:p>
            <a:r>
              <a:rPr lang="en-GB" dirty="0"/>
              <a:t>The presentation should be a MAXIMUM of 10 minutes followed by a further 5-10 minutes of questions and debate (20 minutes in total).</a:t>
            </a:r>
          </a:p>
          <a:p>
            <a:r>
              <a:rPr lang="en-GB" dirty="0"/>
              <a:t>Students will be organised into small seminar groups of 8-10 students and must attend all other seminars presented by group members. Attendance and active participation (contributing to the debate) will carry 5% of the available marks</a:t>
            </a:r>
          </a:p>
          <a:p>
            <a:r>
              <a:rPr lang="en-GB" dirty="0"/>
              <a:t>A copy of your annotated bibliography should be submitted at the time of the presentation.</a:t>
            </a:r>
          </a:p>
          <a:p>
            <a:endParaRPr lang="en-GB" dirty="0"/>
          </a:p>
        </p:txBody>
      </p:sp>
    </p:spTree>
    <p:extLst>
      <p:ext uri="{BB962C8B-B14F-4D97-AF65-F5344CB8AC3E}">
        <p14:creationId xmlns:p14="http://schemas.microsoft.com/office/powerpoint/2010/main" val="40330202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smtClean="0"/>
              <a:t>2 seminar groups, 7 members and 6 members</a:t>
            </a:r>
          </a:p>
          <a:p>
            <a:r>
              <a:rPr lang="en-GB" dirty="0" smtClean="0"/>
              <a:t>Seminar presentation slots:</a:t>
            </a:r>
          </a:p>
          <a:p>
            <a:endParaRPr lang="en-GB" dirty="0"/>
          </a:p>
          <a:p>
            <a:r>
              <a:rPr lang="en-GB" dirty="0" smtClean="0"/>
              <a:t>Week one:</a:t>
            </a:r>
          </a:p>
          <a:p>
            <a:r>
              <a:rPr lang="en-GB" dirty="0" smtClean="0"/>
              <a:t>10-10.30 Group 1, presenter 1</a:t>
            </a:r>
          </a:p>
          <a:p>
            <a:r>
              <a:rPr lang="en-GB" dirty="0" smtClean="0"/>
              <a:t>10.30-11 Group 1, presenter 2</a:t>
            </a:r>
          </a:p>
          <a:p>
            <a:r>
              <a:rPr lang="en-GB" dirty="0" smtClean="0"/>
              <a:t>11-11.30 Group 1, presenter 3</a:t>
            </a:r>
          </a:p>
          <a:p>
            <a:r>
              <a:rPr lang="en-GB" dirty="0" smtClean="0"/>
              <a:t>11.30-12 Group 2, presenter 1</a:t>
            </a:r>
          </a:p>
          <a:p>
            <a:r>
              <a:rPr lang="en-GB" dirty="0" smtClean="0"/>
              <a:t>12-12.30 Group 2, presenter 2</a:t>
            </a:r>
          </a:p>
          <a:p>
            <a:r>
              <a:rPr lang="en-GB" dirty="0" smtClean="0"/>
              <a:t>12.30-1 Group 2, presenter 3</a:t>
            </a:r>
          </a:p>
          <a:p>
            <a:endParaRPr lang="en-GB" dirty="0"/>
          </a:p>
          <a:p>
            <a:r>
              <a:rPr lang="en-GB" dirty="0" smtClean="0"/>
              <a:t>1-2 Drop in tutorials</a:t>
            </a:r>
          </a:p>
        </p:txBody>
      </p:sp>
      <p:sp>
        <p:nvSpPr>
          <p:cNvPr id="4" name="Content Placeholder 3"/>
          <p:cNvSpPr>
            <a:spLocks noGrp="1"/>
          </p:cNvSpPr>
          <p:nvPr>
            <p:ph sz="half" idx="2"/>
          </p:nvPr>
        </p:nvSpPr>
        <p:spPr/>
        <p:txBody>
          <a:bodyPr>
            <a:normAutofit fontScale="70000" lnSpcReduction="20000"/>
          </a:bodyPr>
          <a:lstStyle/>
          <a:p>
            <a:endParaRPr lang="en-GB" dirty="0" smtClean="0"/>
          </a:p>
          <a:p>
            <a:endParaRPr lang="en-GB" dirty="0"/>
          </a:p>
          <a:p>
            <a:endParaRPr lang="en-GB" dirty="0" smtClean="0"/>
          </a:p>
          <a:p>
            <a:r>
              <a:rPr lang="en-GB" dirty="0" smtClean="0"/>
              <a:t>Week two:</a:t>
            </a:r>
            <a:endParaRPr lang="en-GB" dirty="0"/>
          </a:p>
          <a:p>
            <a:r>
              <a:rPr lang="en-GB" dirty="0" smtClean="0"/>
              <a:t>10-10.30 </a:t>
            </a:r>
            <a:r>
              <a:rPr lang="en-GB" dirty="0"/>
              <a:t>Group 1, presenter </a:t>
            </a:r>
            <a:r>
              <a:rPr lang="en-GB" dirty="0" smtClean="0"/>
              <a:t>4</a:t>
            </a:r>
            <a:endParaRPr lang="en-GB" dirty="0"/>
          </a:p>
          <a:p>
            <a:r>
              <a:rPr lang="en-GB" dirty="0"/>
              <a:t>10.30-11 Group 1, presenter </a:t>
            </a:r>
            <a:r>
              <a:rPr lang="en-GB" dirty="0" smtClean="0"/>
              <a:t>5</a:t>
            </a:r>
            <a:endParaRPr lang="en-GB" dirty="0"/>
          </a:p>
          <a:p>
            <a:r>
              <a:rPr lang="en-GB" dirty="0"/>
              <a:t>11-11.30 Group 1, presenter </a:t>
            </a:r>
            <a:r>
              <a:rPr lang="en-GB" dirty="0" smtClean="0"/>
              <a:t>6</a:t>
            </a:r>
            <a:endParaRPr lang="en-GB" dirty="0"/>
          </a:p>
          <a:p>
            <a:r>
              <a:rPr lang="en-GB" dirty="0"/>
              <a:t>11.30-12 Group 2, presenter </a:t>
            </a:r>
            <a:r>
              <a:rPr lang="en-GB" dirty="0" smtClean="0"/>
              <a:t>4</a:t>
            </a:r>
            <a:endParaRPr lang="en-GB" dirty="0"/>
          </a:p>
          <a:p>
            <a:r>
              <a:rPr lang="en-GB" dirty="0"/>
              <a:t>12-12.30 Group 2, presenter </a:t>
            </a:r>
            <a:r>
              <a:rPr lang="en-GB" dirty="0" smtClean="0"/>
              <a:t>5</a:t>
            </a:r>
            <a:endParaRPr lang="en-GB" dirty="0"/>
          </a:p>
          <a:p>
            <a:r>
              <a:rPr lang="en-GB" dirty="0"/>
              <a:t>12.30-1 Group 2, presenter </a:t>
            </a:r>
            <a:r>
              <a:rPr lang="en-GB" dirty="0" smtClean="0"/>
              <a:t>6</a:t>
            </a:r>
            <a:endParaRPr lang="en-GB" dirty="0"/>
          </a:p>
          <a:p>
            <a:r>
              <a:rPr lang="en-GB" dirty="0" smtClean="0"/>
              <a:t>1-1.30 Group 2, presenter 7</a:t>
            </a:r>
            <a:endParaRPr lang="en-GB" dirty="0"/>
          </a:p>
          <a:p>
            <a:endParaRPr lang="en-GB" dirty="0"/>
          </a:p>
        </p:txBody>
      </p:sp>
    </p:spTree>
    <p:extLst>
      <p:ext uri="{BB962C8B-B14F-4D97-AF65-F5344CB8AC3E}">
        <p14:creationId xmlns:p14="http://schemas.microsoft.com/office/powerpoint/2010/main" val="37876401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What are the issues?</a:t>
            </a:r>
            <a:endParaRPr lang="en-GB" sz="3600" b="1" dirty="0"/>
          </a:p>
        </p:txBody>
      </p:sp>
      <p:sp>
        <p:nvSpPr>
          <p:cNvPr id="8" name="TextBox 7"/>
          <p:cNvSpPr txBox="1"/>
          <p:nvPr/>
        </p:nvSpPr>
        <p:spPr>
          <a:xfrm>
            <a:off x="323528" y="1412776"/>
            <a:ext cx="7072362" cy="584775"/>
          </a:xfrm>
          <a:prstGeom prst="rect">
            <a:avLst/>
          </a:prstGeom>
          <a:noFill/>
        </p:spPr>
        <p:txBody>
          <a:bodyPr wrap="square" rtlCol="0">
            <a:spAutoFit/>
          </a:bodyPr>
          <a:lstStyle/>
          <a:p>
            <a:pPr marL="173038" indent="-173038">
              <a:buFont typeface="Arial" pitchFamily="34" charset="0"/>
              <a:buChar char="•"/>
            </a:pPr>
            <a:endParaRPr lang="en-GB" sz="1600" dirty="0"/>
          </a:p>
          <a:p>
            <a:pPr marL="173038" indent="-173038">
              <a:buFont typeface="Arial" pitchFamily="34" charset="0"/>
              <a:buChar char="•"/>
            </a:pPr>
            <a:endParaRPr lang="en-GB" sz="1600" dirty="0"/>
          </a:p>
        </p:txBody>
      </p:sp>
    </p:spTree>
    <p:extLst>
      <p:ext uri="{BB962C8B-B14F-4D97-AF65-F5344CB8AC3E}">
        <p14:creationId xmlns:p14="http://schemas.microsoft.com/office/powerpoint/2010/main" val="12019538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Annotated Bibliography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88638175"/>
              </p:ext>
            </p:extLst>
          </p:nvPr>
        </p:nvGraphicFramePr>
        <p:xfrm>
          <a:off x="457200" y="1600200"/>
          <a:ext cx="7620000" cy="3784600"/>
        </p:xfrm>
        <a:graphic>
          <a:graphicData uri="http://schemas.openxmlformats.org/drawingml/2006/table">
            <a:tbl>
              <a:tblPr firstRow="1" bandRow="1">
                <a:tableStyleId>{5C22544A-7EE6-4342-B048-85BDC9FD1C3A}</a:tableStyleId>
              </a:tblPr>
              <a:tblGrid>
                <a:gridCol w="3810000"/>
                <a:gridCol w="3810000"/>
              </a:tblGrid>
              <a:tr h="370840">
                <a:tc>
                  <a:txBody>
                    <a:bodyPr/>
                    <a:lstStyle/>
                    <a:p>
                      <a:r>
                        <a:rPr lang="en-GB" dirty="0" smtClean="0"/>
                        <a:t>Author</a:t>
                      </a:r>
                      <a:r>
                        <a:rPr lang="en-GB" baseline="0" dirty="0" smtClean="0"/>
                        <a:t> Reference</a:t>
                      </a:r>
                      <a:endParaRPr lang="en-GB" dirty="0"/>
                    </a:p>
                  </a:txBody>
                  <a:tcPr/>
                </a:tc>
                <a:tc>
                  <a:txBody>
                    <a:bodyPr/>
                    <a:lstStyle/>
                    <a:p>
                      <a:r>
                        <a:rPr lang="en-GB" dirty="0" smtClean="0"/>
                        <a:t>Details</a:t>
                      </a:r>
                      <a:endParaRPr lang="en-GB" dirty="0"/>
                    </a:p>
                  </a:txBody>
                  <a:tcPr/>
                </a:tc>
              </a:tr>
              <a:tr h="370840">
                <a:tc>
                  <a:txBody>
                    <a:bodyPr/>
                    <a:lstStyle/>
                    <a:p>
                      <a:r>
                        <a:rPr lang="en-GB" dirty="0" smtClean="0"/>
                        <a:t>Wilson, R. (2006)</a:t>
                      </a:r>
                      <a:endParaRPr lang="en-GB" dirty="0"/>
                    </a:p>
                  </a:txBody>
                  <a:tcPr/>
                </a:tc>
                <a:tc>
                  <a:txBody>
                    <a:bodyPr/>
                    <a:lstStyle/>
                    <a:p>
                      <a:r>
                        <a:rPr lang="en-GB" dirty="0" smtClean="0"/>
                        <a:t>-Economic</a:t>
                      </a:r>
                      <a:r>
                        <a:rPr lang="en-GB" baseline="0" dirty="0" smtClean="0"/>
                        <a:t> impact of small scale events</a:t>
                      </a:r>
                    </a:p>
                    <a:p>
                      <a:r>
                        <a:rPr lang="en-GB" baseline="0" dirty="0" smtClean="0"/>
                        <a:t>-Research methods for local economic impact</a:t>
                      </a:r>
                    </a:p>
                    <a:p>
                      <a:r>
                        <a:rPr lang="en-GB" baseline="0" dirty="0" smtClean="0"/>
                        <a:t>-Limited economic impact </a:t>
                      </a:r>
                      <a:endParaRPr lang="en-GB" dirty="0"/>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r>
            </a:tbl>
          </a:graphicData>
        </a:graphic>
      </p:graphicFrame>
    </p:spTree>
    <p:extLst>
      <p:ext uri="{BB962C8B-B14F-4D97-AF65-F5344CB8AC3E}">
        <p14:creationId xmlns:p14="http://schemas.microsoft.com/office/powerpoint/2010/main" val="107163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activity</a:t>
            </a:r>
            <a:endParaRPr lang="en-GB" dirty="0"/>
          </a:p>
        </p:txBody>
      </p:sp>
      <p:sp>
        <p:nvSpPr>
          <p:cNvPr id="3" name="Content Placeholder 2"/>
          <p:cNvSpPr>
            <a:spLocks noGrp="1"/>
          </p:cNvSpPr>
          <p:nvPr>
            <p:ph idx="1"/>
          </p:nvPr>
        </p:nvSpPr>
        <p:spPr/>
        <p:txBody>
          <a:bodyPr/>
          <a:lstStyle/>
          <a:p>
            <a:r>
              <a:rPr lang="en-GB" dirty="0" smtClean="0"/>
              <a:t>You were given 3 articles and numbered 1, 2, 3</a:t>
            </a:r>
          </a:p>
          <a:p>
            <a:endParaRPr lang="en-GB" dirty="0"/>
          </a:p>
          <a:p>
            <a:r>
              <a:rPr lang="en-GB" dirty="0" smtClean="0"/>
              <a:t>Summarise the article, research around the content (use the reading list to guide you)</a:t>
            </a:r>
          </a:p>
          <a:p>
            <a:endParaRPr lang="en-GB" dirty="0"/>
          </a:p>
          <a:p>
            <a:r>
              <a:rPr lang="en-GB" dirty="0" smtClean="0"/>
              <a:t>Be ready to present the detail to someone who hasn’t read it</a:t>
            </a:r>
            <a:endParaRPr lang="en-GB" dirty="0"/>
          </a:p>
        </p:txBody>
      </p:sp>
    </p:spTree>
    <p:extLst>
      <p:ext uri="{BB962C8B-B14F-4D97-AF65-F5344CB8AC3E}">
        <p14:creationId xmlns:p14="http://schemas.microsoft.com/office/powerpoint/2010/main" val="38401814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2491</TotalTime>
  <Words>530</Words>
  <Application>Microsoft Office PowerPoint</Application>
  <PresentationFormat>On-screen Show (4:3)</PresentationFormat>
  <Paragraphs>71</Paragraphs>
  <Slides>10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Adjacency</vt:lpstr>
      <vt:lpstr> Strategic Events Management</vt:lpstr>
      <vt:lpstr>So far we have considered…</vt:lpstr>
      <vt:lpstr>Today</vt:lpstr>
      <vt:lpstr>Assignment one – 30%</vt:lpstr>
      <vt:lpstr>Assignment one – 30%</vt:lpstr>
      <vt:lpstr>Key questions</vt:lpstr>
      <vt:lpstr>Structure</vt:lpstr>
      <vt:lpstr>What are the issues?</vt:lpstr>
      <vt:lpstr>Annotated Bibliography</vt:lpstr>
      <vt:lpstr>Reading activity</vt:lpstr>
    </vt:vector>
  </TitlesOfParts>
  <Company>University of Worcester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3020</dc:title>
  <dc:creator>Mark Piekarz</dc:creator>
  <cp:lastModifiedBy>Suzanne Wells</cp:lastModifiedBy>
  <cp:revision>83</cp:revision>
  <dcterms:created xsi:type="dcterms:W3CDTF">2011-01-31T13:31:54Z</dcterms:created>
  <dcterms:modified xsi:type="dcterms:W3CDTF">2017-03-27T08:09:54Z</dcterms:modified>
</cp:coreProperties>
</file>