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0" r:id="rId5"/>
    <p:sldId id="261" r:id="rId6"/>
    <p:sldId id="259"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760F7F-6EC1-67E9-3FB5-FEE86AAD3C34}" v="197" dt="2026-03-24T21:27:47.491"/>
    <p1510:client id="{773D3CD5-E5B3-0AF0-24C2-91C50AD44F80}" v="946" dt="2026-03-25T18:47:04.817"/>
    <p1510:client id="{9BD88F52-BAFE-C70D-CCA2-0BC2DE7D2A65}" v="1" dt="2026-03-25T19:21:00.580"/>
    <p1510:client id="{9FE79940-6B11-A4BF-5FEB-A425AED35643}" v="158" dt="2026-03-25T18:27:20.7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3/26/2026</a:t>
            </a:fld>
            <a:endParaRPr lang="en-US"/>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9122363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3/26/2026</a:t>
            </a:fld>
            <a:endParaRPr lang="en-US"/>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97295534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3/26/2026</a:t>
            </a:fld>
            <a:endParaRPr lang="en-US"/>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648436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3/26/2026</a:t>
            </a:fld>
            <a:endParaRPr lang="en-US"/>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242607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3/26/2026</a:t>
            </a:fld>
            <a:endParaRPr lang="en-US"/>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516594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3/26/2026</a:t>
            </a:fld>
            <a:endParaRPr lang="en-US"/>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63874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3/26/2026</a:t>
            </a:fld>
            <a:endParaRPr lang="en-US"/>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161734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3/26/2026</a:t>
            </a:fld>
            <a:endParaRPr lang="en-US"/>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695836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3/26/2026</a:t>
            </a:fld>
            <a:endParaRPr lang="en-US"/>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5987883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3/26/2026</a:t>
            </a:fld>
            <a:endParaRPr lang="en-US"/>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734065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3/26/2026</a:t>
            </a:fld>
            <a:endParaRPr lang="en-US"/>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070389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3/26/2026</a:t>
            </a:fld>
            <a:endParaRPr lang="en-US"/>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a:p>
        </p:txBody>
      </p:sp>
    </p:spTree>
    <p:extLst>
      <p:ext uri="{BB962C8B-B14F-4D97-AF65-F5344CB8AC3E}">
        <p14:creationId xmlns:p14="http://schemas.microsoft.com/office/powerpoint/2010/main" val="15453039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www.qualityinteractions.com" TargetMode="External"/><Relationship Id="rId2" Type="http://schemas.openxmlformats.org/officeDocument/2006/relationships/hyperlink" Target="https://www.england.nhs.u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0800000" flipV="1">
            <a:off x="1372313" y="2910696"/>
            <a:ext cx="8391019" cy="1989798"/>
          </a:xfrm>
        </p:spPr>
        <p:txBody>
          <a:bodyPr>
            <a:normAutofit fontScale="90000"/>
          </a:bodyPr>
          <a:lstStyle/>
          <a:p>
            <a:r>
              <a:rPr lang="en-GB"/>
              <a:t>Communications skills in health and social care</a:t>
            </a:r>
            <a:br>
              <a:rPr lang="en-GB"/>
            </a:br>
            <a:endParaRPr lang="en-GB"/>
          </a:p>
        </p:txBody>
      </p:sp>
      <p:sp>
        <p:nvSpPr>
          <p:cNvPr id="3" name="Subtitle 2"/>
          <p:cNvSpPr>
            <a:spLocks noGrp="1"/>
          </p:cNvSpPr>
          <p:nvPr>
            <p:ph type="subTitle" idx="1"/>
          </p:nvPr>
        </p:nvSpPr>
        <p:spPr>
          <a:xfrm>
            <a:off x="1524000" y="223362"/>
            <a:ext cx="9273396" cy="5897079"/>
          </a:xfrm>
        </p:spPr>
        <p:txBody>
          <a:bodyPr vert="horz" lIns="91440" tIns="45720" rIns="91440" bIns="45720" rtlCol="0" anchor="t">
            <a:normAutofit fontScale="77500" lnSpcReduction="20000"/>
          </a:bodyPr>
          <a:lstStyle/>
          <a:p>
            <a:r>
              <a:rPr lang="en-GB"/>
              <a:t>Name :Salina Begum</a:t>
            </a:r>
          </a:p>
          <a:p>
            <a:r>
              <a:rPr lang="en-GB"/>
              <a:t>Module: professional development within health and social care.</a:t>
            </a:r>
          </a:p>
          <a:p>
            <a:r>
              <a:rPr lang="en-GB"/>
              <a:t>Student ID:2437215 </a:t>
            </a:r>
          </a:p>
          <a:p>
            <a:r>
              <a:rPr lang="en-GB"/>
              <a:t>Tutor: </a:t>
            </a:r>
            <a:r>
              <a:rPr lang="en-GB" err="1"/>
              <a:t>Amitave</a:t>
            </a:r>
            <a:r>
              <a:rPr lang="en-GB"/>
              <a:t> Banik</a:t>
            </a:r>
          </a:p>
          <a:p>
            <a:r>
              <a:rPr lang="en-GB"/>
              <a:t>Module Code:LCHS4009</a:t>
            </a:r>
          </a:p>
          <a:p>
            <a:endParaRPr lang="en-GB"/>
          </a:p>
          <a:p>
            <a:endParaRPr lang="en-GB"/>
          </a:p>
          <a:p>
            <a:endParaRPr lang="en-GB"/>
          </a:p>
          <a:p>
            <a:endParaRPr lang="en-GB"/>
          </a:p>
          <a:p>
            <a:endParaRPr lang="en-US"/>
          </a:p>
          <a:p>
            <a:endParaRPr lang="en-US"/>
          </a:p>
          <a:p>
            <a:r>
              <a:rPr lang="en-US"/>
              <a:t>Good communication skills are essential in health and social care to ensure patient safety, build trust and deliver effective person centered care. it reduces medical errors and misunderstandings, and improved health and ensures continuity of care while fostering collaboration within multidisciplinary teams.</a:t>
            </a:r>
          </a:p>
          <a:p>
            <a:r>
              <a:rPr lang="en-US"/>
              <a:t>Effective communication involves verbal,non verba(l body language) and written communication to suit individual's needs of patients.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84089-036E-6E59-9123-140E463D2BF9}"/>
              </a:ext>
            </a:extLst>
          </p:cNvPr>
          <p:cNvSpPr>
            <a:spLocks noGrp="1"/>
          </p:cNvSpPr>
          <p:nvPr>
            <p:ph type="title"/>
          </p:nvPr>
        </p:nvSpPr>
        <p:spPr/>
        <p:txBody>
          <a:bodyPr/>
          <a:lstStyle/>
          <a:p>
            <a:r>
              <a:rPr lang="en-GB"/>
              <a:t>How to improve communication with patients</a:t>
            </a:r>
          </a:p>
        </p:txBody>
      </p:sp>
      <p:sp>
        <p:nvSpPr>
          <p:cNvPr id="3" name="Content Placeholder 2">
            <a:extLst>
              <a:ext uri="{FF2B5EF4-FFF2-40B4-BE49-F238E27FC236}">
                <a16:creationId xmlns:a16="http://schemas.microsoft.com/office/drawing/2014/main" id="{AD62E10E-6984-9210-E13E-26C3B9B62CEA}"/>
              </a:ext>
            </a:extLst>
          </p:cNvPr>
          <p:cNvSpPr>
            <a:spLocks noGrp="1"/>
          </p:cNvSpPr>
          <p:nvPr>
            <p:ph idx="1"/>
          </p:nvPr>
        </p:nvSpPr>
        <p:spPr/>
        <p:txBody>
          <a:bodyPr vert="horz" lIns="91440" tIns="45720" rIns="91440" bIns="45720" rtlCol="0" anchor="t">
            <a:normAutofit/>
          </a:bodyPr>
          <a:lstStyle/>
          <a:p>
            <a:r>
              <a:rPr lang="en-US"/>
              <a:t>Active listening is essential, gives patient your full attention and validate their concerns.</a:t>
            </a:r>
          </a:p>
          <a:p>
            <a:r>
              <a:rPr lang="en-US"/>
              <a:t>secondly use clear and simple language.Avoiding medical errors.</a:t>
            </a:r>
          </a:p>
          <a:p>
            <a:r>
              <a:rPr lang="en-US"/>
              <a:t>Thirdly showing empathy and understanding.</a:t>
            </a:r>
          </a:p>
          <a:p>
            <a:r>
              <a:rPr lang="en-US"/>
              <a:t>additionally encourage questions and allow plenty of time for the patient to respond.</a:t>
            </a:r>
          </a:p>
          <a:p>
            <a:endParaRPr lang="en-US"/>
          </a:p>
        </p:txBody>
      </p:sp>
      <p:sp>
        <p:nvSpPr>
          <p:cNvPr id="4" name="Date Placeholder 3">
            <a:extLst>
              <a:ext uri="{FF2B5EF4-FFF2-40B4-BE49-F238E27FC236}">
                <a16:creationId xmlns:a16="http://schemas.microsoft.com/office/drawing/2014/main" id="{6841CA53-2270-1100-2F7D-AA2A1E3F9B55}"/>
              </a:ext>
            </a:extLst>
          </p:cNvPr>
          <p:cNvSpPr>
            <a:spLocks noGrp="1"/>
          </p:cNvSpPr>
          <p:nvPr>
            <p:ph type="dt" sz="half" idx="10"/>
          </p:nvPr>
        </p:nvSpPr>
        <p:spPr/>
        <p:txBody>
          <a:bodyPr/>
          <a:lstStyle/>
          <a:p>
            <a:fld id="{7DA34150-A6D3-4A58-8819-024831DCBA6B}" type="datetime1">
              <a:t>3/26/2026</a:t>
            </a:fld>
            <a:endParaRPr lang="en-US"/>
          </a:p>
        </p:txBody>
      </p:sp>
      <p:sp>
        <p:nvSpPr>
          <p:cNvPr id="5" name="Footer Placeholder 4">
            <a:extLst>
              <a:ext uri="{FF2B5EF4-FFF2-40B4-BE49-F238E27FC236}">
                <a16:creationId xmlns:a16="http://schemas.microsoft.com/office/drawing/2014/main" id="{FFEF674A-3E23-776C-B69C-A9E6CEC0653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CBD5D52-637A-F931-D4E6-7393B1A0BAD6}"/>
              </a:ext>
            </a:extLst>
          </p:cNvPr>
          <p:cNvSpPr>
            <a:spLocks noGrp="1"/>
          </p:cNvSpPr>
          <p:nvPr>
            <p:ph type="sldNum" sz="quarter" idx="12"/>
          </p:nvPr>
        </p:nvSpPr>
        <p:spPr/>
        <p:txBody>
          <a:bodyPr/>
          <a:lstStyle/>
          <a:p>
            <a:fld id="{6E91CC32-6A6B-4E2E-BBA1-6864F305DA26}" type="slidenum">
              <a:rPr lang="en-US" dirty="0"/>
              <a:t>2</a:t>
            </a:fld>
            <a:endParaRPr lang="en-US"/>
          </a:p>
        </p:txBody>
      </p:sp>
    </p:spTree>
    <p:extLst>
      <p:ext uri="{BB962C8B-B14F-4D97-AF65-F5344CB8AC3E}">
        <p14:creationId xmlns:p14="http://schemas.microsoft.com/office/powerpoint/2010/main" val="1816243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38A9-807D-F5D3-E678-EDAEBBAC5090}"/>
              </a:ext>
            </a:extLst>
          </p:cNvPr>
          <p:cNvSpPr>
            <a:spLocks noGrp="1"/>
          </p:cNvSpPr>
          <p:nvPr>
            <p:ph type="title"/>
          </p:nvPr>
        </p:nvSpPr>
        <p:spPr/>
        <p:txBody>
          <a:bodyPr/>
          <a:lstStyle/>
          <a:p>
            <a:r>
              <a:rPr lang="en-GB"/>
              <a:t>Why is communication skills important in healthcare?</a:t>
            </a:r>
          </a:p>
        </p:txBody>
      </p:sp>
      <p:sp>
        <p:nvSpPr>
          <p:cNvPr id="3" name="Content Placeholder 2">
            <a:extLst>
              <a:ext uri="{FF2B5EF4-FFF2-40B4-BE49-F238E27FC236}">
                <a16:creationId xmlns:a16="http://schemas.microsoft.com/office/drawing/2014/main" id="{5415E9AE-C0DE-8322-6F47-A3947F31713E}"/>
              </a:ext>
            </a:extLst>
          </p:cNvPr>
          <p:cNvSpPr>
            <a:spLocks noGrp="1"/>
          </p:cNvSpPr>
          <p:nvPr>
            <p:ph idx="1"/>
          </p:nvPr>
        </p:nvSpPr>
        <p:spPr/>
        <p:txBody>
          <a:bodyPr vert="horz" lIns="91440" tIns="45720" rIns="91440" bIns="45720" rtlCol="0" anchor="t">
            <a:normAutofit lnSpcReduction="10000"/>
          </a:bodyPr>
          <a:lstStyle/>
          <a:p>
            <a:r>
              <a:rPr lang="en-US"/>
              <a:t>Ensures accurate exchange of information between patients and healthcare providers.</a:t>
            </a:r>
          </a:p>
          <a:p>
            <a:r>
              <a:rPr lang="en-US"/>
              <a:t>improves patients compliance and fosters trust between patients and healthcare professionals.</a:t>
            </a:r>
          </a:p>
          <a:p>
            <a:r>
              <a:rPr lang="en-US"/>
              <a:t>effective communication also reduces errors, saves time and enhance his teamwork amongst healthcare staff which ultimately leads to better health outcomes for patients.</a:t>
            </a:r>
          </a:p>
          <a:p>
            <a:r>
              <a:rPr lang="en-US"/>
              <a:t>it compasses verbal and nonverbal interactions, such as listening, aiming to convey medical information, provide emotional support an established rapport.</a:t>
            </a:r>
          </a:p>
          <a:p>
            <a:r>
              <a:rPr lang="en-US"/>
              <a:t>it promotes patient safety and enhances patient satisfaction.</a:t>
            </a:r>
          </a:p>
          <a:p>
            <a:r>
              <a:rPr lang="en-US"/>
              <a:t>communication through technology such as emails, online consultations saves time and enables patients to be more flexible.</a:t>
            </a:r>
          </a:p>
          <a:p>
            <a:pPr marL="0" indent="0">
              <a:buNone/>
            </a:pPr>
            <a:endParaRPr lang="en-US"/>
          </a:p>
        </p:txBody>
      </p:sp>
      <p:sp>
        <p:nvSpPr>
          <p:cNvPr id="4" name="Date Placeholder 3">
            <a:extLst>
              <a:ext uri="{FF2B5EF4-FFF2-40B4-BE49-F238E27FC236}">
                <a16:creationId xmlns:a16="http://schemas.microsoft.com/office/drawing/2014/main" id="{F1A1D774-781D-7EBF-C8AE-1F11A795FB9F}"/>
              </a:ext>
            </a:extLst>
          </p:cNvPr>
          <p:cNvSpPr>
            <a:spLocks noGrp="1"/>
          </p:cNvSpPr>
          <p:nvPr>
            <p:ph type="dt" sz="half" idx="10"/>
          </p:nvPr>
        </p:nvSpPr>
        <p:spPr/>
        <p:txBody>
          <a:bodyPr/>
          <a:lstStyle/>
          <a:p>
            <a:fld id="{A2C1E470-6D0D-4E06-AAC6-24C8046E4053}" type="datetime1">
              <a:t>3/26/2026</a:t>
            </a:fld>
            <a:endParaRPr lang="en-US"/>
          </a:p>
        </p:txBody>
      </p:sp>
      <p:sp>
        <p:nvSpPr>
          <p:cNvPr id="5" name="Footer Placeholder 4">
            <a:extLst>
              <a:ext uri="{FF2B5EF4-FFF2-40B4-BE49-F238E27FC236}">
                <a16:creationId xmlns:a16="http://schemas.microsoft.com/office/drawing/2014/main" id="{F97056E5-C273-5711-69AC-8EEF5E54369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3C24A32-662C-5570-D36B-A65A963FDB62}"/>
              </a:ext>
            </a:extLst>
          </p:cNvPr>
          <p:cNvSpPr>
            <a:spLocks noGrp="1"/>
          </p:cNvSpPr>
          <p:nvPr>
            <p:ph type="sldNum" sz="quarter" idx="12"/>
          </p:nvPr>
        </p:nvSpPr>
        <p:spPr/>
        <p:txBody>
          <a:bodyPr/>
          <a:lstStyle/>
          <a:p>
            <a:fld id="{6E91CC32-6A6B-4E2E-BBA1-6864F305DA26}" type="slidenum">
              <a:rPr lang="en-US" dirty="0"/>
              <a:t>3</a:t>
            </a:fld>
            <a:endParaRPr lang="en-US"/>
          </a:p>
        </p:txBody>
      </p:sp>
    </p:spTree>
    <p:extLst>
      <p:ext uri="{BB962C8B-B14F-4D97-AF65-F5344CB8AC3E}">
        <p14:creationId xmlns:p14="http://schemas.microsoft.com/office/powerpoint/2010/main" val="3395830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E6C25-C8AA-337F-2CCD-12EE3296A46B}"/>
              </a:ext>
            </a:extLst>
          </p:cNvPr>
          <p:cNvSpPr>
            <a:spLocks noGrp="1"/>
          </p:cNvSpPr>
          <p:nvPr>
            <p:ph type="title"/>
          </p:nvPr>
        </p:nvSpPr>
        <p:spPr/>
        <p:txBody>
          <a:bodyPr>
            <a:normAutofit fontScale="90000"/>
          </a:bodyPr>
          <a:lstStyle/>
          <a:p>
            <a:r>
              <a:rPr lang="en-GB"/>
              <a:t>Berlo's SMCR Model of Communication</a:t>
            </a:r>
            <a:br>
              <a:rPr lang="en-GB"/>
            </a:br>
            <a:r>
              <a:rPr lang="en-GB"/>
              <a:t> </a:t>
            </a:r>
            <a:br>
              <a:rPr lang="en-GB"/>
            </a:br>
            <a:br>
              <a:rPr lang="en-GB"/>
            </a:br>
            <a:br>
              <a:rPr lang="en-GB"/>
            </a:br>
            <a:br>
              <a:rPr lang="en-GB"/>
            </a:br>
            <a:br>
              <a:rPr lang="en-GB"/>
            </a:br>
            <a:br>
              <a:rPr lang="en-GB"/>
            </a:br>
            <a:br>
              <a:rPr lang="en-GB"/>
            </a:br>
            <a:br>
              <a:rPr lang="en-GB"/>
            </a:br>
            <a:endParaRPr lang="en-GB"/>
          </a:p>
        </p:txBody>
      </p:sp>
      <p:pic>
        <p:nvPicPr>
          <p:cNvPr id="8" name="Content Placeholder 7">
            <a:extLst>
              <a:ext uri="{FF2B5EF4-FFF2-40B4-BE49-F238E27FC236}">
                <a16:creationId xmlns:a16="http://schemas.microsoft.com/office/drawing/2014/main" id="{EE6899EE-9853-05CF-2A90-5CE9AD279C37}"/>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5364192" y="-725122"/>
            <a:ext cx="6249988" cy="5885716"/>
          </a:xfrm>
          <a:prstGeom prst="rect">
            <a:avLst/>
          </a:prstGeom>
        </p:spPr>
      </p:pic>
      <p:sp>
        <p:nvSpPr>
          <p:cNvPr id="4" name="Text Placeholder 3">
            <a:extLst>
              <a:ext uri="{FF2B5EF4-FFF2-40B4-BE49-F238E27FC236}">
                <a16:creationId xmlns:a16="http://schemas.microsoft.com/office/drawing/2014/main" id="{D0D338D1-785C-10A8-C898-52E34FF47906}"/>
              </a:ext>
            </a:extLst>
          </p:cNvPr>
          <p:cNvSpPr>
            <a:spLocks noGrp="1"/>
          </p:cNvSpPr>
          <p:nvPr>
            <p:ph type="body" sz="half" idx="2"/>
          </p:nvPr>
        </p:nvSpPr>
        <p:spPr/>
        <p:txBody>
          <a:bodyPr vert="horz" lIns="91440" tIns="45720" rIns="91440" bIns="45720" rtlCol="0" anchor="t">
            <a:normAutofit/>
          </a:bodyPr>
          <a:lstStyle/>
          <a:p>
            <a:r>
              <a:rPr lang="en-US"/>
              <a:t>(1960)is a linear framework breaking down communication into four key components: source, message, channel and receiver. developed by David Barlow. It emphasizes that communication effectiveness depends on factors like skills, attitudes, knowledge, social system and culture within both the sender and receiver. </a:t>
            </a:r>
          </a:p>
        </p:txBody>
      </p:sp>
      <p:sp>
        <p:nvSpPr>
          <p:cNvPr id="5" name="Date Placeholder 4">
            <a:extLst>
              <a:ext uri="{FF2B5EF4-FFF2-40B4-BE49-F238E27FC236}">
                <a16:creationId xmlns:a16="http://schemas.microsoft.com/office/drawing/2014/main" id="{E7FE33B6-3152-66DF-AD38-232348BD7244}"/>
              </a:ext>
            </a:extLst>
          </p:cNvPr>
          <p:cNvSpPr>
            <a:spLocks noGrp="1"/>
          </p:cNvSpPr>
          <p:nvPr>
            <p:ph type="dt" sz="half" idx="10"/>
          </p:nvPr>
        </p:nvSpPr>
        <p:spPr/>
        <p:txBody>
          <a:bodyPr/>
          <a:lstStyle/>
          <a:p>
            <a:fld id="{CE913927-00F2-4616-8261-F8FCCFF5DF59}" type="datetime1">
              <a:t>3/26/2026</a:t>
            </a:fld>
            <a:endParaRPr lang="en-US"/>
          </a:p>
        </p:txBody>
      </p:sp>
      <p:sp>
        <p:nvSpPr>
          <p:cNvPr id="6" name="Footer Placeholder 5">
            <a:extLst>
              <a:ext uri="{FF2B5EF4-FFF2-40B4-BE49-F238E27FC236}">
                <a16:creationId xmlns:a16="http://schemas.microsoft.com/office/drawing/2014/main" id="{52581D87-4C00-1829-0119-D890D9B43BF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ACA1A7E-594C-F8C4-A076-D1AC6E2C7B5F}"/>
              </a:ext>
            </a:extLst>
          </p:cNvPr>
          <p:cNvSpPr>
            <a:spLocks noGrp="1"/>
          </p:cNvSpPr>
          <p:nvPr>
            <p:ph type="sldNum" sz="quarter" idx="12"/>
          </p:nvPr>
        </p:nvSpPr>
        <p:spPr/>
        <p:txBody>
          <a:bodyPr/>
          <a:lstStyle/>
          <a:p>
            <a:fld id="{6E91CC32-6A6B-4E2E-BBA1-6864F305DA26}" type="slidenum">
              <a:rPr lang="en-US" dirty="0"/>
              <a:t>4</a:t>
            </a:fld>
            <a:endParaRPr lang="en-US"/>
          </a:p>
        </p:txBody>
      </p:sp>
    </p:spTree>
    <p:extLst>
      <p:ext uri="{BB962C8B-B14F-4D97-AF65-F5344CB8AC3E}">
        <p14:creationId xmlns:p14="http://schemas.microsoft.com/office/powerpoint/2010/main" val="2797550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805DD-21FD-40AC-3E4D-FE2B2A9761CD}"/>
              </a:ext>
            </a:extLst>
          </p:cNvPr>
          <p:cNvSpPr>
            <a:spLocks noGrp="1"/>
          </p:cNvSpPr>
          <p:nvPr>
            <p:ph type="title"/>
          </p:nvPr>
        </p:nvSpPr>
        <p:spPr>
          <a:xfrm>
            <a:off x="308387" y="620202"/>
            <a:ext cx="9956747" cy="1438780"/>
          </a:xfrm>
        </p:spPr>
        <p:txBody>
          <a:bodyPr anchor="b">
            <a:normAutofit/>
          </a:bodyPr>
          <a:lstStyle/>
          <a:p>
            <a:r>
              <a:rPr lang="en-GB"/>
              <a:t>Reference</a:t>
            </a:r>
          </a:p>
        </p:txBody>
      </p:sp>
      <p:sp>
        <p:nvSpPr>
          <p:cNvPr id="12" name="Content Placeholder 2">
            <a:extLst>
              <a:ext uri="{FF2B5EF4-FFF2-40B4-BE49-F238E27FC236}">
                <a16:creationId xmlns:a16="http://schemas.microsoft.com/office/drawing/2014/main" id="{DEF49B84-0817-5255-A4DC-A4E5C92D6EAB}"/>
              </a:ext>
            </a:extLst>
          </p:cNvPr>
          <p:cNvSpPr>
            <a:spLocks noGrp="1"/>
          </p:cNvSpPr>
          <p:nvPr>
            <p:ph idx="1"/>
          </p:nvPr>
        </p:nvSpPr>
        <p:spPr>
          <a:xfrm>
            <a:off x="335467" y="2306781"/>
            <a:ext cx="9956747" cy="3870181"/>
          </a:xfrm>
        </p:spPr>
        <p:txBody>
          <a:bodyPr vert="horz" lIns="91440" tIns="45720" rIns="91440" bIns="45720" rtlCol="0" anchor="t">
            <a:normAutofit/>
          </a:bodyPr>
          <a:lstStyle/>
          <a:p>
            <a:pPr marL="0" indent="0">
              <a:buNone/>
            </a:pPr>
            <a:r>
              <a:rPr lang="en-US"/>
              <a:t>NHS England (31 Oct 2023)</a:t>
            </a:r>
          </a:p>
          <a:p>
            <a:pPr marL="0" indent="0">
              <a:buNone/>
            </a:pPr>
            <a:r>
              <a:rPr lang="en-US"/>
              <a:t>Good Communication with patients waiting for care</a:t>
            </a:r>
          </a:p>
          <a:p>
            <a:pPr marL="0" indent="0">
              <a:buNone/>
            </a:pPr>
            <a:r>
              <a:rPr lang="en-US">
                <a:hlinkClick r:id="rId2"/>
              </a:rPr>
              <a:t>https://www.england.nhs.uk</a:t>
            </a:r>
            <a:endParaRPr lang="en-US"/>
          </a:p>
          <a:p>
            <a:pPr marL="0" indent="0">
              <a:buNone/>
            </a:pPr>
            <a:endParaRPr lang="en-US"/>
          </a:p>
          <a:p>
            <a:pPr marL="0" indent="0">
              <a:buNone/>
            </a:pPr>
            <a:r>
              <a:rPr lang="en-US"/>
              <a:t>Quality Interactions(6 sep 24)</a:t>
            </a:r>
          </a:p>
          <a:p>
            <a:pPr marL="0" indent="0">
              <a:buNone/>
            </a:pPr>
            <a:r>
              <a:rPr lang="en-US"/>
              <a:t>6Best Practise for overcoming language barriers in Healthcare</a:t>
            </a:r>
          </a:p>
          <a:p>
            <a:pPr marL="0" indent="0">
              <a:buNone/>
            </a:pPr>
            <a:r>
              <a:rPr lang="en-US">
                <a:hlinkClick r:id="rId3"/>
              </a:rPr>
              <a:t>https://www.qualityinteractions.com</a:t>
            </a:r>
            <a:endParaRPr lang="en-US"/>
          </a:p>
          <a:p>
            <a:pPr marL="0" indent="0">
              <a:buNone/>
            </a:pPr>
            <a:endParaRPr lang="en-US"/>
          </a:p>
        </p:txBody>
      </p:sp>
      <p:sp>
        <p:nvSpPr>
          <p:cNvPr id="5" name="Date Placeholder 4">
            <a:extLst>
              <a:ext uri="{FF2B5EF4-FFF2-40B4-BE49-F238E27FC236}">
                <a16:creationId xmlns:a16="http://schemas.microsoft.com/office/drawing/2014/main" id="{96F77DC1-4DE1-7DE7-2797-007DD7940974}"/>
              </a:ext>
            </a:extLst>
          </p:cNvPr>
          <p:cNvSpPr>
            <a:spLocks noGrp="1"/>
          </p:cNvSpPr>
          <p:nvPr>
            <p:ph type="dt" sz="half" idx="10"/>
          </p:nvPr>
        </p:nvSpPr>
        <p:spPr>
          <a:xfrm>
            <a:off x="340137" y="63202"/>
            <a:ext cx="2743200" cy="318221"/>
          </a:xfrm>
        </p:spPr>
        <p:txBody>
          <a:bodyPr anchor="ctr">
            <a:normAutofit/>
          </a:bodyPr>
          <a:lstStyle/>
          <a:p>
            <a:pPr>
              <a:spcAft>
                <a:spcPts val="600"/>
              </a:spcAft>
            </a:pPr>
            <a:fld id="{0E527181-6C3B-4698-9EF6-FEC213720884}" type="datetime1">
              <a:pPr>
                <a:spcAft>
                  <a:spcPts val="600"/>
                </a:spcAft>
              </a:pPr>
              <a:t>3/26/2026</a:t>
            </a:fld>
            <a:endParaRPr lang="en-US"/>
          </a:p>
        </p:txBody>
      </p:sp>
      <p:sp>
        <p:nvSpPr>
          <p:cNvPr id="6" name="Footer Placeholder 5">
            <a:extLst>
              <a:ext uri="{FF2B5EF4-FFF2-40B4-BE49-F238E27FC236}">
                <a16:creationId xmlns:a16="http://schemas.microsoft.com/office/drawing/2014/main" id="{8903587B-12BF-39BF-58E6-36FB6B0AA464}"/>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DB8EFAF9-8400-5B24-B08B-3307ED32063B}"/>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6E91CC32-6A6B-4E2E-BBA1-6864F305DA26}" type="slidenum">
              <a:rPr lang="en-US" dirty="0"/>
              <a:pPr>
                <a:spcAft>
                  <a:spcPts val="600"/>
                </a:spcAft>
              </a:pPr>
              <a:t>5</a:t>
            </a:fld>
            <a:endParaRPr lang="en-US"/>
          </a:p>
        </p:txBody>
      </p:sp>
    </p:spTree>
    <p:extLst>
      <p:ext uri="{BB962C8B-B14F-4D97-AF65-F5344CB8AC3E}">
        <p14:creationId xmlns:p14="http://schemas.microsoft.com/office/powerpoint/2010/main" val="428269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FF531-2949-186F-2B9F-188B98878AC2}"/>
              </a:ext>
            </a:extLst>
          </p:cNvPr>
          <p:cNvSpPr>
            <a:spLocks noGrp="1"/>
          </p:cNvSpPr>
          <p:nvPr>
            <p:ph type="title"/>
          </p:nvPr>
        </p:nvSpPr>
        <p:spPr>
          <a:xfrm>
            <a:off x="317395" y="4637"/>
            <a:ext cx="3951745" cy="2272627"/>
          </a:xfrm>
        </p:spPr>
        <p:txBody>
          <a:bodyPr anchor="t">
            <a:normAutofit/>
          </a:bodyPr>
          <a:lstStyle/>
          <a:p>
            <a:r>
              <a:rPr lang="en-GB"/>
              <a:t>Practical case scenario </a:t>
            </a:r>
          </a:p>
        </p:txBody>
      </p:sp>
      <p:pic>
        <p:nvPicPr>
          <p:cNvPr id="7" name="Content Placeholder 6" descr="A doctor talking to a patient&#10;&#10;AI-generated content may be incorrect.">
            <a:extLst>
              <a:ext uri="{FF2B5EF4-FFF2-40B4-BE49-F238E27FC236}">
                <a16:creationId xmlns:a16="http://schemas.microsoft.com/office/drawing/2014/main" id="{6F7EE853-72DE-255D-4E9C-10D894907921}"/>
              </a:ext>
            </a:extLst>
          </p:cNvPr>
          <p:cNvPicPr>
            <a:picLocks noGrp="1" noChangeAspect="1"/>
          </p:cNvPicPr>
          <p:nvPr>
            <p:ph idx="1"/>
          </p:nvPr>
        </p:nvPicPr>
        <p:blipFill>
          <a:blip r:embed="rId2"/>
          <a:srcRect l="11021" r="10520" b="-1"/>
          <a:stretch>
            <a:fillRect/>
          </a:stretch>
        </p:blipFill>
        <p:spPr>
          <a:xfrm>
            <a:off x="5105400" y="702452"/>
            <a:ext cx="6249988" cy="5317347"/>
          </a:xfrm>
          <a:prstGeom prst="rect">
            <a:avLst/>
          </a:prstGeom>
          <a:noFill/>
        </p:spPr>
      </p:pic>
      <p:sp>
        <p:nvSpPr>
          <p:cNvPr id="12" name="Text Placeholder 3">
            <a:extLst>
              <a:ext uri="{FF2B5EF4-FFF2-40B4-BE49-F238E27FC236}">
                <a16:creationId xmlns:a16="http://schemas.microsoft.com/office/drawing/2014/main" id="{8D281B41-8F14-F981-A21E-06B03E5FF140}"/>
              </a:ext>
            </a:extLst>
          </p:cNvPr>
          <p:cNvSpPr>
            <a:spLocks noGrp="1"/>
          </p:cNvSpPr>
          <p:nvPr>
            <p:ph type="body" sz="half" idx="2"/>
          </p:nvPr>
        </p:nvSpPr>
        <p:spPr>
          <a:xfrm>
            <a:off x="323953" y="868284"/>
            <a:ext cx="3752747" cy="3483742"/>
          </a:xfrm>
        </p:spPr>
        <p:txBody>
          <a:bodyPr vert="horz" lIns="91440" tIns="45720" rIns="91440" bIns="45720" rtlCol="0" anchor="t">
            <a:noAutofit/>
          </a:bodyPr>
          <a:lstStyle/>
          <a:p>
            <a:r>
              <a:rPr lang="en-US" sz="1200"/>
              <a:t>A 52 year old woman comes to her GP who has type 2 diabetic and is drastically overweight She is complaining That' she feels dizzy and lethargic.</a:t>
            </a:r>
          </a:p>
          <a:p>
            <a:r>
              <a:rPr lang="en-US" sz="1200"/>
              <a:t>I will ask her about her diet and listen to her and show empathy without judging. If she needs support in changing her lifestyle habits, how often does she exercise so that she can maintain a healthy weight. I will offer her support to gain more knowledge on how to control her blood sugar level such as refer her to a diabetic workshops. I will reassure her that she is not alone and we are here to support her. I will advise her to decide what to do next. shall we discuss your options? Also I will talk to her about the risk factors of cardiovascular diseases and what can happen if she does not control her blood sugar.  which may lead to further health complications in the future such as stroke, loss of sight or even kidney failure.  will give follow up appointments every two to three months to check her blood sugar level.</a:t>
            </a:r>
          </a:p>
        </p:txBody>
      </p:sp>
      <p:sp>
        <p:nvSpPr>
          <p:cNvPr id="4" name="Date Placeholder 3">
            <a:extLst>
              <a:ext uri="{FF2B5EF4-FFF2-40B4-BE49-F238E27FC236}">
                <a16:creationId xmlns:a16="http://schemas.microsoft.com/office/drawing/2014/main" id="{3379A51F-D154-254E-D4C3-16DC89AC552A}"/>
              </a:ext>
            </a:extLst>
          </p:cNvPr>
          <p:cNvSpPr>
            <a:spLocks noGrp="1"/>
          </p:cNvSpPr>
          <p:nvPr>
            <p:ph type="dt" sz="half" idx="10"/>
          </p:nvPr>
        </p:nvSpPr>
        <p:spPr>
          <a:xfrm>
            <a:off x="340137" y="63202"/>
            <a:ext cx="2743200" cy="318221"/>
          </a:xfrm>
        </p:spPr>
        <p:txBody>
          <a:bodyPr anchor="ctr">
            <a:normAutofit/>
          </a:bodyPr>
          <a:lstStyle/>
          <a:p>
            <a:pPr>
              <a:spcAft>
                <a:spcPts val="600"/>
              </a:spcAft>
            </a:pPr>
            <a:fld id="{4196E761-9041-4D9F-94B3-34C5A0B821B4}" type="datetime1">
              <a:pPr>
                <a:spcAft>
                  <a:spcPts val="600"/>
                </a:spcAft>
              </a:pPr>
              <a:t>3/26/2026</a:t>
            </a:fld>
            <a:endParaRPr lang="en-US"/>
          </a:p>
        </p:txBody>
      </p:sp>
      <p:sp>
        <p:nvSpPr>
          <p:cNvPr id="5" name="Footer Placeholder 4">
            <a:extLst>
              <a:ext uri="{FF2B5EF4-FFF2-40B4-BE49-F238E27FC236}">
                <a16:creationId xmlns:a16="http://schemas.microsoft.com/office/drawing/2014/main" id="{ADC4C3DA-A53D-153D-9F21-6EE8201A4E95}"/>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6B55465E-8200-F857-1BD6-EC07D7200503}"/>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6E91CC32-6A6B-4E2E-BBA1-6864F305DA26}" type="slidenum">
              <a:rPr lang="en-US" dirty="0"/>
              <a:pPr>
                <a:spcAft>
                  <a:spcPts val="600"/>
                </a:spcAft>
              </a:pPr>
              <a:t>6</a:t>
            </a:fld>
            <a:endParaRPr lang="en-US"/>
          </a:p>
        </p:txBody>
      </p:sp>
    </p:spTree>
    <p:extLst>
      <p:ext uri="{BB962C8B-B14F-4D97-AF65-F5344CB8AC3E}">
        <p14:creationId xmlns:p14="http://schemas.microsoft.com/office/powerpoint/2010/main" val="3143392610"/>
      </p:ext>
    </p:extLst>
  </p:cSld>
  <p:clrMapOvr>
    <a:masterClrMapping/>
  </p:clrMapOvr>
</p:sld>
</file>

<file path=ppt/theme/theme1.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DylanVTI</vt:lpstr>
      <vt:lpstr>Communications skills in health and social care </vt:lpstr>
      <vt:lpstr>How to improve communication with patients</vt:lpstr>
      <vt:lpstr>Why is communication skills important in healthcare?</vt:lpstr>
      <vt:lpstr>Berlo's SMCR Model of Communication          </vt:lpstr>
      <vt:lpstr>Reference</vt:lpstr>
      <vt:lpstr>Practical case scenario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2026-03-24T20:59:00Z</dcterms:created>
  <dcterms:modified xsi:type="dcterms:W3CDTF">2026-03-26T11:54:34Z</dcterms:modified>
</cp:coreProperties>
</file>