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61" r:id="rId4"/>
    <p:sldId id="258" r:id="rId5"/>
    <p:sldId id="259" r:id="rId6"/>
    <p:sldId id="260"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484" autoAdjust="0"/>
  </p:normalViewPr>
  <p:slideViewPr>
    <p:cSldViewPr snapToGrid="0">
      <p:cViewPr varScale="1">
        <p:scale>
          <a:sx n="53" d="100"/>
          <a:sy n="53" d="100"/>
        </p:scale>
        <p:origin x="111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CFC440-043E-4175-ABDA-85CB987CAD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5CF696-089A-4C7C-8D1F-DCE439DD6BED}">
      <dgm:prSet/>
      <dgm:spPr/>
      <dgm:t>
        <a:bodyPr/>
        <a:lstStyle/>
        <a:p>
          <a:r>
            <a:rPr lang="en-GB"/>
            <a:t>This means that there should be an unbroken chain of events between the force being used and the theft. </a:t>
          </a:r>
          <a:endParaRPr lang="en-US"/>
        </a:p>
      </dgm:t>
    </dgm:pt>
    <dgm:pt modelId="{65F052B8-F68B-41C9-B14D-FD71381DD653}" type="parTrans" cxnId="{7BE8D7D9-5077-4112-95B6-1BA4603611B9}">
      <dgm:prSet/>
      <dgm:spPr/>
      <dgm:t>
        <a:bodyPr/>
        <a:lstStyle/>
        <a:p>
          <a:endParaRPr lang="en-US"/>
        </a:p>
      </dgm:t>
    </dgm:pt>
    <dgm:pt modelId="{F5B4D926-7698-420B-96DC-20678A9B7F51}" type="sibTrans" cxnId="{7BE8D7D9-5077-4112-95B6-1BA4603611B9}">
      <dgm:prSet/>
      <dgm:spPr/>
      <dgm:t>
        <a:bodyPr/>
        <a:lstStyle/>
        <a:p>
          <a:endParaRPr lang="en-US"/>
        </a:p>
      </dgm:t>
    </dgm:pt>
    <dgm:pt modelId="{A0FD7F6D-A189-4075-AC98-2AAE41D519AA}">
      <dgm:prSet/>
      <dgm:spPr/>
      <dgm:t>
        <a:bodyPr/>
        <a:lstStyle/>
        <a:p>
          <a:r>
            <a:rPr lang="en-GB"/>
            <a:t>If a person is pushed over, then their mobile taken. The force was used immediately before the appropriation of the mobile phone. </a:t>
          </a:r>
          <a:endParaRPr lang="en-US"/>
        </a:p>
      </dgm:t>
    </dgm:pt>
    <dgm:pt modelId="{1BC4853B-849C-4C33-9219-7AFADB313951}" type="parTrans" cxnId="{42932543-732D-4019-82AC-92CE7243AB89}">
      <dgm:prSet/>
      <dgm:spPr/>
      <dgm:t>
        <a:bodyPr/>
        <a:lstStyle/>
        <a:p>
          <a:endParaRPr lang="en-US"/>
        </a:p>
      </dgm:t>
    </dgm:pt>
    <dgm:pt modelId="{BEE8515B-A83D-43D7-B7C4-260EED6737DD}" type="sibTrans" cxnId="{42932543-732D-4019-82AC-92CE7243AB89}">
      <dgm:prSet/>
      <dgm:spPr/>
      <dgm:t>
        <a:bodyPr/>
        <a:lstStyle/>
        <a:p>
          <a:endParaRPr lang="en-US"/>
        </a:p>
      </dgm:t>
    </dgm:pt>
    <dgm:pt modelId="{26854DA9-CBDE-4795-BDED-316F6FC05C0B}">
      <dgm:prSet/>
      <dgm:spPr/>
      <dgm:t>
        <a:bodyPr/>
        <a:lstStyle/>
        <a:p>
          <a:r>
            <a:rPr lang="en-GB"/>
            <a:t>Or there could be several hours between the force being used and the appropriation – this could still be an unbroken chain of events. </a:t>
          </a:r>
          <a:endParaRPr lang="en-US"/>
        </a:p>
      </dgm:t>
    </dgm:pt>
    <dgm:pt modelId="{F4F746AC-1C60-4D0C-879B-8D7E8DED8304}" type="parTrans" cxnId="{EF9509D8-3C72-4B3E-B50D-3859FC5CB7CF}">
      <dgm:prSet/>
      <dgm:spPr/>
      <dgm:t>
        <a:bodyPr/>
        <a:lstStyle/>
        <a:p>
          <a:endParaRPr lang="en-US"/>
        </a:p>
      </dgm:t>
    </dgm:pt>
    <dgm:pt modelId="{ED2906A4-C661-414B-A778-C2E3EDC6FA93}" type="sibTrans" cxnId="{EF9509D8-3C72-4B3E-B50D-3859FC5CB7CF}">
      <dgm:prSet/>
      <dgm:spPr/>
      <dgm:t>
        <a:bodyPr/>
        <a:lstStyle/>
        <a:p>
          <a:endParaRPr lang="en-US"/>
        </a:p>
      </dgm:t>
    </dgm:pt>
    <dgm:pt modelId="{7F10421C-FC21-4F32-A299-50E6B62EADC4}">
      <dgm:prSet/>
      <dgm:spPr/>
      <dgm:t>
        <a:bodyPr/>
        <a:lstStyle/>
        <a:p>
          <a:r>
            <a:rPr lang="en-GB"/>
            <a:t>R v DESMOND &amp; Hall 1965 – Case example</a:t>
          </a:r>
          <a:endParaRPr lang="en-US"/>
        </a:p>
      </dgm:t>
    </dgm:pt>
    <dgm:pt modelId="{1F67095C-7758-496C-B986-C0BF8E83EBFC}" type="parTrans" cxnId="{A83B9E69-D04B-4B05-AE6B-208331961DF1}">
      <dgm:prSet/>
      <dgm:spPr/>
      <dgm:t>
        <a:bodyPr/>
        <a:lstStyle/>
        <a:p>
          <a:endParaRPr lang="en-US"/>
        </a:p>
      </dgm:t>
    </dgm:pt>
    <dgm:pt modelId="{25BE6AA9-5212-4D7E-AFF9-3A66A6E5F736}" type="sibTrans" cxnId="{A83B9E69-D04B-4B05-AE6B-208331961DF1}">
      <dgm:prSet/>
      <dgm:spPr/>
      <dgm:t>
        <a:bodyPr/>
        <a:lstStyle/>
        <a:p>
          <a:endParaRPr lang="en-US"/>
        </a:p>
      </dgm:t>
    </dgm:pt>
    <dgm:pt modelId="{38C21ABB-0243-47EC-BD8A-9515560C69D4}" type="pres">
      <dgm:prSet presAssocID="{7DCFC440-043E-4175-ABDA-85CB987CAD84}" presName="linear" presStyleCnt="0">
        <dgm:presLayoutVars>
          <dgm:animLvl val="lvl"/>
          <dgm:resizeHandles val="exact"/>
        </dgm:presLayoutVars>
      </dgm:prSet>
      <dgm:spPr/>
    </dgm:pt>
    <dgm:pt modelId="{E533338E-2DA1-456D-A2B4-964B5F4724FE}" type="pres">
      <dgm:prSet presAssocID="{495CF696-089A-4C7C-8D1F-DCE439DD6BED}" presName="parentText" presStyleLbl="node1" presStyleIdx="0" presStyleCnt="4">
        <dgm:presLayoutVars>
          <dgm:chMax val="0"/>
          <dgm:bulletEnabled val="1"/>
        </dgm:presLayoutVars>
      </dgm:prSet>
      <dgm:spPr/>
    </dgm:pt>
    <dgm:pt modelId="{82C4A1A3-0009-4FA5-98AD-ADF9540FEC4B}" type="pres">
      <dgm:prSet presAssocID="{F5B4D926-7698-420B-96DC-20678A9B7F51}" presName="spacer" presStyleCnt="0"/>
      <dgm:spPr/>
    </dgm:pt>
    <dgm:pt modelId="{C8010567-9255-48D4-BDC2-28836B74799A}" type="pres">
      <dgm:prSet presAssocID="{A0FD7F6D-A189-4075-AC98-2AAE41D519AA}" presName="parentText" presStyleLbl="node1" presStyleIdx="1" presStyleCnt="4">
        <dgm:presLayoutVars>
          <dgm:chMax val="0"/>
          <dgm:bulletEnabled val="1"/>
        </dgm:presLayoutVars>
      </dgm:prSet>
      <dgm:spPr/>
    </dgm:pt>
    <dgm:pt modelId="{35FFD467-5509-4096-83AF-6B409E862D0D}" type="pres">
      <dgm:prSet presAssocID="{BEE8515B-A83D-43D7-B7C4-260EED6737DD}" presName="spacer" presStyleCnt="0"/>
      <dgm:spPr/>
    </dgm:pt>
    <dgm:pt modelId="{5A44B62F-B36D-4280-BAE7-B75F89E3EB0A}" type="pres">
      <dgm:prSet presAssocID="{26854DA9-CBDE-4795-BDED-316F6FC05C0B}" presName="parentText" presStyleLbl="node1" presStyleIdx="2" presStyleCnt="4">
        <dgm:presLayoutVars>
          <dgm:chMax val="0"/>
          <dgm:bulletEnabled val="1"/>
        </dgm:presLayoutVars>
      </dgm:prSet>
      <dgm:spPr/>
    </dgm:pt>
    <dgm:pt modelId="{20B8686A-3F9D-4E57-A573-72C2DB53D9D6}" type="pres">
      <dgm:prSet presAssocID="{ED2906A4-C661-414B-A778-C2E3EDC6FA93}" presName="spacer" presStyleCnt="0"/>
      <dgm:spPr/>
    </dgm:pt>
    <dgm:pt modelId="{B3285405-7146-42D0-B167-FF4215298E74}" type="pres">
      <dgm:prSet presAssocID="{7F10421C-FC21-4F32-A299-50E6B62EADC4}" presName="parentText" presStyleLbl="node1" presStyleIdx="3" presStyleCnt="4">
        <dgm:presLayoutVars>
          <dgm:chMax val="0"/>
          <dgm:bulletEnabled val="1"/>
        </dgm:presLayoutVars>
      </dgm:prSet>
      <dgm:spPr/>
    </dgm:pt>
  </dgm:ptLst>
  <dgm:cxnLst>
    <dgm:cxn modelId="{453B170C-F9D2-4FB1-A833-EFE05A6EC28A}" type="presOf" srcId="{A0FD7F6D-A189-4075-AC98-2AAE41D519AA}" destId="{C8010567-9255-48D4-BDC2-28836B74799A}" srcOrd="0" destOrd="0" presId="urn:microsoft.com/office/officeart/2005/8/layout/vList2"/>
    <dgm:cxn modelId="{FB411D0C-0595-4999-A90F-6D5F4C7A23EE}" type="presOf" srcId="{495CF696-089A-4C7C-8D1F-DCE439DD6BED}" destId="{E533338E-2DA1-456D-A2B4-964B5F4724FE}" srcOrd="0" destOrd="0" presId="urn:microsoft.com/office/officeart/2005/8/layout/vList2"/>
    <dgm:cxn modelId="{F838F821-C736-47A3-8B8E-A8EAEC6D6A98}" type="presOf" srcId="{26854DA9-CBDE-4795-BDED-316F6FC05C0B}" destId="{5A44B62F-B36D-4280-BAE7-B75F89E3EB0A}" srcOrd="0" destOrd="0" presId="urn:microsoft.com/office/officeart/2005/8/layout/vList2"/>
    <dgm:cxn modelId="{42932543-732D-4019-82AC-92CE7243AB89}" srcId="{7DCFC440-043E-4175-ABDA-85CB987CAD84}" destId="{A0FD7F6D-A189-4075-AC98-2AAE41D519AA}" srcOrd="1" destOrd="0" parTransId="{1BC4853B-849C-4C33-9219-7AFADB313951}" sibTransId="{BEE8515B-A83D-43D7-B7C4-260EED6737DD}"/>
    <dgm:cxn modelId="{A83B9E69-D04B-4B05-AE6B-208331961DF1}" srcId="{7DCFC440-043E-4175-ABDA-85CB987CAD84}" destId="{7F10421C-FC21-4F32-A299-50E6B62EADC4}" srcOrd="3" destOrd="0" parTransId="{1F67095C-7758-496C-B986-C0BF8E83EBFC}" sibTransId="{25BE6AA9-5212-4D7E-AFF9-3A66A6E5F736}"/>
    <dgm:cxn modelId="{D8FE23A4-4B62-4683-8657-452BBBAA5099}" type="presOf" srcId="{7F10421C-FC21-4F32-A299-50E6B62EADC4}" destId="{B3285405-7146-42D0-B167-FF4215298E74}" srcOrd="0" destOrd="0" presId="urn:microsoft.com/office/officeart/2005/8/layout/vList2"/>
    <dgm:cxn modelId="{EF9509D8-3C72-4B3E-B50D-3859FC5CB7CF}" srcId="{7DCFC440-043E-4175-ABDA-85CB987CAD84}" destId="{26854DA9-CBDE-4795-BDED-316F6FC05C0B}" srcOrd="2" destOrd="0" parTransId="{F4F746AC-1C60-4D0C-879B-8D7E8DED8304}" sibTransId="{ED2906A4-C661-414B-A778-C2E3EDC6FA93}"/>
    <dgm:cxn modelId="{7BE8D7D9-5077-4112-95B6-1BA4603611B9}" srcId="{7DCFC440-043E-4175-ABDA-85CB987CAD84}" destId="{495CF696-089A-4C7C-8D1F-DCE439DD6BED}" srcOrd="0" destOrd="0" parTransId="{65F052B8-F68B-41C9-B14D-FD71381DD653}" sibTransId="{F5B4D926-7698-420B-96DC-20678A9B7F51}"/>
    <dgm:cxn modelId="{970C89E3-FFA7-4407-A636-FBCE84F25DC5}" type="presOf" srcId="{7DCFC440-043E-4175-ABDA-85CB987CAD84}" destId="{38C21ABB-0243-47EC-BD8A-9515560C69D4}" srcOrd="0" destOrd="0" presId="urn:microsoft.com/office/officeart/2005/8/layout/vList2"/>
    <dgm:cxn modelId="{64435A72-634E-4DCA-94AA-724F0BBD819B}" type="presParOf" srcId="{38C21ABB-0243-47EC-BD8A-9515560C69D4}" destId="{E533338E-2DA1-456D-A2B4-964B5F4724FE}" srcOrd="0" destOrd="0" presId="urn:microsoft.com/office/officeart/2005/8/layout/vList2"/>
    <dgm:cxn modelId="{1EFAEE84-0059-48F1-8890-0BA0B5B8E123}" type="presParOf" srcId="{38C21ABB-0243-47EC-BD8A-9515560C69D4}" destId="{82C4A1A3-0009-4FA5-98AD-ADF9540FEC4B}" srcOrd="1" destOrd="0" presId="urn:microsoft.com/office/officeart/2005/8/layout/vList2"/>
    <dgm:cxn modelId="{DCA1AC88-5696-4174-AE7C-09939E119349}" type="presParOf" srcId="{38C21ABB-0243-47EC-BD8A-9515560C69D4}" destId="{C8010567-9255-48D4-BDC2-28836B74799A}" srcOrd="2" destOrd="0" presId="urn:microsoft.com/office/officeart/2005/8/layout/vList2"/>
    <dgm:cxn modelId="{45D00219-E968-490C-BC98-B64CA57DEC3D}" type="presParOf" srcId="{38C21ABB-0243-47EC-BD8A-9515560C69D4}" destId="{35FFD467-5509-4096-83AF-6B409E862D0D}" srcOrd="3" destOrd="0" presId="urn:microsoft.com/office/officeart/2005/8/layout/vList2"/>
    <dgm:cxn modelId="{F9F0FF8F-696F-436E-81A9-A2F59DB9C26D}" type="presParOf" srcId="{38C21ABB-0243-47EC-BD8A-9515560C69D4}" destId="{5A44B62F-B36D-4280-BAE7-B75F89E3EB0A}" srcOrd="4" destOrd="0" presId="urn:microsoft.com/office/officeart/2005/8/layout/vList2"/>
    <dgm:cxn modelId="{5AA6A580-0E5E-44D7-8F8F-5C7C58BB83AC}" type="presParOf" srcId="{38C21ABB-0243-47EC-BD8A-9515560C69D4}" destId="{20B8686A-3F9D-4E57-A573-72C2DB53D9D6}" srcOrd="5" destOrd="0" presId="urn:microsoft.com/office/officeart/2005/8/layout/vList2"/>
    <dgm:cxn modelId="{2048D864-5023-4CFC-B6E4-F6E443385A1D}" type="presParOf" srcId="{38C21ABB-0243-47EC-BD8A-9515560C69D4}" destId="{B3285405-7146-42D0-B167-FF4215298E7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FAA0AE-9436-4D4B-ADE2-7792378BF8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6B92928-9E33-4FA8-9F8D-D8CDA431C22D}">
      <dgm:prSet/>
      <dgm:spPr/>
      <dgm:t>
        <a:bodyPr/>
        <a:lstStyle/>
        <a:p>
          <a:r>
            <a:rPr lang="en-GB"/>
            <a:t>In order to do so…</a:t>
          </a:r>
          <a:endParaRPr lang="en-US"/>
        </a:p>
      </dgm:t>
    </dgm:pt>
    <dgm:pt modelId="{A4068847-9CC1-43D2-81BB-737D182ECE83}" type="parTrans" cxnId="{36827144-EFBC-4F5A-9F18-E5CC722F86FF}">
      <dgm:prSet/>
      <dgm:spPr/>
      <dgm:t>
        <a:bodyPr/>
        <a:lstStyle/>
        <a:p>
          <a:endParaRPr lang="en-US"/>
        </a:p>
      </dgm:t>
    </dgm:pt>
    <dgm:pt modelId="{31E49F1C-5F6E-4795-A61F-3E2A75EF6F63}" type="sibTrans" cxnId="{36827144-EFBC-4F5A-9F18-E5CC722F86FF}">
      <dgm:prSet/>
      <dgm:spPr/>
      <dgm:t>
        <a:bodyPr/>
        <a:lstStyle/>
        <a:p>
          <a:endParaRPr lang="en-US"/>
        </a:p>
      </dgm:t>
    </dgm:pt>
    <dgm:pt modelId="{5FD40F91-55D0-4E97-813D-93C05B9F37C3}">
      <dgm:prSet/>
      <dgm:spPr/>
      <dgm:t>
        <a:bodyPr/>
        <a:lstStyle/>
        <a:p>
          <a:r>
            <a:rPr lang="en-GB"/>
            <a:t>The force “ used” or the “putting or seeking to put in fear” must be in order to commit the theft. </a:t>
          </a:r>
          <a:endParaRPr lang="en-US"/>
        </a:p>
      </dgm:t>
    </dgm:pt>
    <dgm:pt modelId="{27EB4322-21EF-468B-8A4C-FB611986F188}" type="parTrans" cxnId="{30669811-12E5-49CF-9006-8169335BA663}">
      <dgm:prSet/>
      <dgm:spPr/>
      <dgm:t>
        <a:bodyPr/>
        <a:lstStyle/>
        <a:p>
          <a:endParaRPr lang="en-US"/>
        </a:p>
      </dgm:t>
    </dgm:pt>
    <dgm:pt modelId="{EFDC5CDE-AD8E-4BEA-B9E2-0B3C54127B59}" type="sibTrans" cxnId="{30669811-12E5-49CF-9006-8169335BA663}">
      <dgm:prSet/>
      <dgm:spPr/>
      <dgm:t>
        <a:bodyPr/>
        <a:lstStyle/>
        <a:p>
          <a:endParaRPr lang="en-US"/>
        </a:p>
      </dgm:t>
    </dgm:pt>
    <dgm:pt modelId="{C49B94EB-D968-4008-96D8-80B4E00C7EC9}">
      <dgm:prSet/>
      <dgm:spPr/>
      <dgm:t>
        <a:bodyPr/>
        <a:lstStyle/>
        <a:p>
          <a:r>
            <a:rPr lang="en-GB"/>
            <a:t>If the force is used for another purpose such as escaping and not to carry out the theft, then there cannot be a robbery. </a:t>
          </a:r>
          <a:endParaRPr lang="en-US"/>
        </a:p>
      </dgm:t>
    </dgm:pt>
    <dgm:pt modelId="{DB669029-BC00-4937-82AB-844F71B545FC}" type="parTrans" cxnId="{B422354D-1A2D-472F-8FA7-8ADB63886EB9}">
      <dgm:prSet/>
      <dgm:spPr/>
      <dgm:t>
        <a:bodyPr/>
        <a:lstStyle/>
        <a:p>
          <a:endParaRPr lang="en-US"/>
        </a:p>
      </dgm:t>
    </dgm:pt>
    <dgm:pt modelId="{7DD99E17-5F5D-4408-B2A8-D69647A3247F}" type="sibTrans" cxnId="{B422354D-1A2D-472F-8FA7-8ADB63886EB9}">
      <dgm:prSet/>
      <dgm:spPr/>
      <dgm:t>
        <a:bodyPr/>
        <a:lstStyle/>
        <a:p>
          <a:endParaRPr lang="en-US"/>
        </a:p>
      </dgm:t>
    </dgm:pt>
    <dgm:pt modelId="{8D436736-74D3-44FE-B69F-0EB51952F2F8}" type="pres">
      <dgm:prSet presAssocID="{9DFAA0AE-9436-4D4B-ADE2-7792378BF84F}" presName="linear" presStyleCnt="0">
        <dgm:presLayoutVars>
          <dgm:animLvl val="lvl"/>
          <dgm:resizeHandles val="exact"/>
        </dgm:presLayoutVars>
      </dgm:prSet>
      <dgm:spPr/>
    </dgm:pt>
    <dgm:pt modelId="{D9B0FFAF-FF4D-44A4-9367-C4A48174BA51}" type="pres">
      <dgm:prSet presAssocID="{46B92928-9E33-4FA8-9F8D-D8CDA431C22D}" presName="parentText" presStyleLbl="node1" presStyleIdx="0" presStyleCnt="3">
        <dgm:presLayoutVars>
          <dgm:chMax val="0"/>
          <dgm:bulletEnabled val="1"/>
        </dgm:presLayoutVars>
      </dgm:prSet>
      <dgm:spPr/>
    </dgm:pt>
    <dgm:pt modelId="{E7F89AE0-2BD3-43DC-8E5A-D41A02CA0AD5}" type="pres">
      <dgm:prSet presAssocID="{31E49F1C-5F6E-4795-A61F-3E2A75EF6F63}" presName="spacer" presStyleCnt="0"/>
      <dgm:spPr/>
    </dgm:pt>
    <dgm:pt modelId="{E0B049B4-7C38-4686-B21D-FF4937AB4A26}" type="pres">
      <dgm:prSet presAssocID="{5FD40F91-55D0-4E97-813D-93C05B9F37C3}" presName="parentText" presStyleLbl="node1" presStyleIdx="1" presStyleCnt="3">
        <dgm:presLayoutVars>
          <dgm:chMax val="0"/>
          <dgm:bulletEnabled val="1"/>
        </dgm:presLayoutVars>
      </dgm:prSet>
      <dgm:spPr/>
    </dgm:pt>
    <dgm:pt modelId="{FA484B0D-0018-4B1D-B211-0DEC781A72D7}" type="pres">
      <dgm:prSet presAssocID="{EFDC5CDE-AD8E-4BEA-B9E2-0B3C54127B59}" presName="spacer" presStyleCnt="0"/>
      <dgm:spPr/>
    </dgm:pt>
    <dgm:pt modelId="{C2676945-978E-4335-ACB9-A8FE2F393B4C}" type="pres">
      <dgm:prSet presAssocID="{C49B94EB-D968-4008-96D8-80B4E00C7EC9}" presName="parentText" presStyleLbl="node1" presStyleIdx="2" presStyleCnt="3">
        <dgm:presLayoutVars>
          <dgm:chMax val="0"/>
          <dgm:bulletEnabled val="1"/>
        </dgm:presLayoutVars>
      </dgm:prSet>
      <dgm:spPr/>
    </dgm:pt>
  </dgm:ptLst>
  <dgm:cxnLst>
    <dgm:cxn modelId="{30669811-12E5-49CF-9006-8169335BA663}" srcId="{9DFAA0AE-9436-4D4B-ADE2-7792378BF84F}" destId="{5FD40F91-55D0-4E97-813D-93C05B9F37C3}" srcOrd="1" destOrd="0" parTransId="{27EB4322-21EF-468B-8A4C-FB611986F188}" sibTransId="{EFDC5CDE-AD8E-4BEA-B9E2-0B3C54127B59}"/>
    <dgm:cxn modelId="{3F3AC33F-1154-4E24-9C5C-CB2CB7EE3901}" type="presOf" srcId="{9DFAA0AE-9436-4D4B-ADE2-7792378BF84F}" destId="{8D436736-74D3-44FE-B69F-0EB51952F2F8}" srcOrd="0" destOrd="0" presId="urn:microsoft.com/office/officeart/2005/8/layout/vList2"/>
    <dgm:cxn modelId="{36827144-EFBC-4F5A-9F18-E5CC722F86FF}" srcId="{9DFAA0AE-9436-4D4B-ADE2-7792378BF84F}" destId="{46B92928-9E33-4FA8-9F8D-D8CDA431C22D}" srcOrd="0" destOrd="0" parTransId="{A4068847-9CC1-43D2-81BB-737D182ECE83}" sibTransId="{31E49F1C-5F6E-4795-A61F-3E2A75EF6F63}"/>
    <dgm:cxn modelId="{B422354D-1A2D-472F-8FA7-8ADB63886EB9}" srcId="{9DFAA0AE-9436-4D4B-ADE2-7792378BF84F}" destId="{C49B94EB-D968-4008-96D8-80B4E00C7EC9}" srcOrd="2" destOrd="0" parTransId="{DB669029-BC00-4937-82AB-844F71B545FC}" sibTransId="{7DD99E17-5F5D-4408-B2A8-D69647A3247F}"/>
    <dgm:cxn modelId="{A6C2046E-8A68-422B-88E6-E986031BEA70}" type="presOf" srcId="{46B92928-9E33-4FA8-9F8D-D8CDA431C22D}" destId="{D9B0FFAF-FF4D-44A4-9367-C4A48174BA51}" srcOrd="0" destOrd="0" presId="urn:microsoft.com/office/officeart/2005/8/layout/vList2"/>
    <dgm:cxn modelId="{EADD9A73-87F2-4F81-8818-C9F560AC1F81}" type="presOf" srcId="{5FD40F91-55D0-4E97-813D-93C05B9F37C3}" destId="{E0B049B4-7C38-4686-B21D-FF4937AB4A26}" srcOrd="0" destOrd="0" presId="urn:microsoft.com/office/officeart/2005/8/layout/vList2"/>
    <dgm:cxn modelId="{872F8CA8-1F08-49C1-89A5-CB252652EF39}" type="presOf" srcId="{C49B94EB-D968-4008-96D8-80B4E00C7EC9}" destId="{C2676945-978E-4335-ACB9-A8FE2F393B4C}" srcOrd="0" destOrd="0" presId="urn:microsoft.com/office/officeart/2005/8/layout/vList2"/>
    <dgm:cxn modelId="{21AEEDD3-DEBF-4C5F-91D3-A81D687C8A14}" type="presParOf" srcId="{8D436736-74D3-44FE-B69F-0EB51952F2F8}" destId="{D9B0FFAF-FF4D-44A4-9367-C4A48174BA51}" srcOrd="0" destOrd="0" presId="urn:microsoft.com/office/officeart/2005/8/layout/vList2"/>
    <dgm:cxn modelId="{5C182534-0195-4440-9CC2-FEA72BF32627}" type="presParOf" srcId="{8D436736-74D3-44FE-B69F-0EB51952F2F8}" destId="{E7F89AE0-2BD3-43DC-8E5A-D41A02CA0AD5}" srcOrd="1" destOrd="0" presId="urn:microsoft.com/office/officeart/2005/8/layout/vList2"/>
    <dgm:cxn modelId="{FD55E37C-D3D7-4478-A73B-89D471935B41}" type="presParOf" srcId="{8D436736-74D3-44FE-B69F-0EB51952F2F8}" destId="{E0B049B4-7C38-4686-B21D-FF4937AB4A26}" srcOrd="2" destOrd="0" presId="urn:microsoft.com/office/officeart/2005/8/layout/vList2"/>
    <dgm:cxn modelId="{0E556920-444E-4395-8DFD-2BB1951A8F25}" type="presParOf" srcId="{8D436736-74D3-44FE-B69F-0EB51952F2F8}" destId="{FA484B0D-0018-4B1D-B211-0DEC781A72D7}" srcOrd="3" destOrd="0" presId="urn:microsoft.com/office/officeart/2005/8/layout/vList2"/>
    <dgm:cxn modelId="{2CF13262-33AD-4EC3-9708-310E00FFCBCF}" type="presParOf" srcId="{8D436736-74D3-44FE-B69F-0EB51952F2F8}" destId="{C2676945-978E-4335-ACB9-A8FE2F393B4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C42B0C-4FC6-426A-88AD-9777AA1224A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F8B5931-CA10-47A1-9B0F-B07079939FC8}">
      <dgm:prSet/>
      <dgm:spPr/>
      <dgm:t>
        <a:bodyPr/>
        <a:lstStyle/>
        <a:p>
          <a:r>
            <a:rPr lang="en-GB"/>
            <a:t>Force can include pulling property from someone’s hands. </a:t>
          </a:r>
          <a:endParaRPr lang="en-US"/>
        </a:p>
      </dgm:t>
    </dgm:pt>
    <dgm:pt modelId="{969595B3-97D6-4F24-B8F2-4937E94823F7}" type="parTrans" cxnId="{5979438B-7A99-4D3E-8DA7-D7B82A0AB47F}">
      <dgm:prSet/>
      <dgm:spPr/>
      <dgm:t>
        <a:bodyPr/>
        <a:lstStyle/>
        <a:p>
          <a:endParaRPr lang="en-US"/>
        </a:p>
      </dgm:t>
    </dgm:pt>
    <dgm:pt modelId="{D0D3AAE8-FEE1-4F14-8F9D-FBD1F3438340}" type="sibTrans" cxnId="{5979438B-7A99-4D3E-8DA7-D7B82A0AB47F}">
      <dgm:prSet/>
      <dgm:spPr/>
      <dgm:t>
        <a:bodyPr/>
        <a:lstStyle/>
        <a:p>
          <a:endParaRPr lang="en-US"/>
        </a:p>
      </dgm:t>
    </dgm:pt>
    <dgm:pt modelId="{3F687605-ACC8-46F6-AC1C-D85B177B264F}">
      <dgm:prSet/>
      <dgm:spPr/>
      <dgm:t>
        <a:bodyPr/>
        <a:lstStyle/>
        <a:p>
          <a:r>
            <a:rPr lang="en-GB"/>
            <a:t>A small amount of force used to accomplish a theft may change that theft into a robbery. </a:t>
          </a:r>
          <a:endParaRPr lang="en-US"/>
        </a:p>
      </dgm:t>
    </dgm:pt>
    <dgm:pt modelId="{75EDA92A-FFF9-4E28-A875-8AD6C59B6A7E}" type="parTrans" cxnId="{C358D545-2F9D-49B6-9331-3E1E491C5CA3}">
      <dgm:prSet/>
      <dgm:spPr/>
      <dgm:t>
        <a:bodyPr/>
        <a:lstStyle/>
        <a:p>
          <a:endParaRPr lang="en-US"/>
        </a:p>
      </dgm:t>
    </dgm:pt>
    <dgm:pt modelId="{11F491E9-DFE9-4C51-A4EF-569C53F9A0C4}" type="sibTrans" cxnId="{C358D545-2F9D-49B6-9331-3E1E491C5CA3}">
      <dgm:prSet/>
      <dgm:spPr/>
      <dgm:t>
        <a:bodyPr/>
        <a:lstStyle/>
        <a:p>
          <a:endParaRPr lang="en-US"/>
        </a:p>
      </dgm:t>
    </dgm:pt>
    <dgm:pt modelId="{AEE221AC-9197-4056-8F03-0C2DB7FD1971}">
      <dgm:prSet/>
      <dgm:spPr/>
      <dgm:t>
        <a:bodyPr/>
        <a:lstStyle/>
        <a:p>
          <a:r>
            <a:rPr lang="en-GB"/>
            <a:t>Example: R V Cloudon 1987 – Defendant pulled a shopping basket from the victim's hand. </a:t>
          </a:r>
          <a:endParaRPr lang="en-US"/>
        </a:p>
      </dgm:t>
    </dgm:pt>
    <dgm:pt modelId="{158814E5-1F8F-48E7-A5BD-8CB46EEC25FD}" type="parTrans" cxnId="{A77B58CD-17D3-453B-AC2A-F6C265B264D1}">
      <dgm:prSet/>
      <dgm:spPr/>
      <dgm:t>
        <a:bodyPr/>
        <a:lstStyle/>
        <a:p>
          <a:endParaRPr lang="en-US"/>
        </a:p>
      </dgm:t>
    </dgm:pt>
    <dgm:pt modelId="{B968E9F0-1BE8-40C6-8803-CBC6DF73CF28}" type="sibTrans" cxnId="{A77B58CD-17D3-453B-AC2A-F6C265B264D1}">
      <dgm:prSet/>
      <dgm:spPr/>
      <dgm:t>
        <a:bodyPr/>
        <a:lstStyle/>
        <a:p>
          <a:endParaRPr lang="en-US"/>
        </a:p>
      </dgm:t>
    </dgm:pt>
    <dgm:pt modelId="{C6C07F54-6DEA-44FC-A286-89BAAC8CB7A4}">
      <dgm:prSet/>
      <dgm:spPr/>
      <dgm:t>
        <a:bodyPr/>
        <a:lstStyle/>
        <a:p>
          <a:r>
            <a:rPr lang="en-GB"/>
            <a:t>However, in contrast: </a:t>
          </a:r>
          <a:endParaRPr lang="en-US"/>
        </a:p>
      </dgm:t>
    </dgm:pt>
    <dgm:pt modelId="{D1F02572-42AD-40F6-AEE3-DE5F2986A746}" type="parTrans" cxnId="{3A7F0DB4-56D0-4025-AA8C-220B19F7880C}">
      <dgm:prSet/>
      <dgm:spPr/>
      <dgm:t>
        <a:bodyPr/>
        <a:lstStyle/>
        <a:p>
          <a:endParaRPr lang="en-US"/>
        </a:p>
      </dgm:t>
    </dgm:pt>
    <dgm:pt modelId="{04AB9762-2017-4366-B747-0AE61C90EA35}" type="sibTrans" cxnId="{3A7F0DB4-56D0-4025-AA8C-220B19F7880C}">
      <dgm:prSet/>
      <dgm:spPr/>
      <dgm:t>
        <a:bodyPr/>
        <a:lstStyle/>
        <a:p>
          <a:endParaRPr lang="en-US"/>
        </a:p>
      </dgm:t>
    </dgm:pt>
    <dgm:pt modelId="{7E887B1B-91C1-45C8-8CBB-C456EAB57E8D}">
      <dgm:prSet/>
      <dgm:spPr/>
      <dgm:t>
        <a:bodyPr/>
        <a:lstStyle/>
        <a:p>
          <a:r>
            <a:rPr lang="en-GB"/>
            <a:t>P V DPPP 2012	 - the decision was made that taking a cigarette from the hand of a victim was incapable of amounting to robbery. </a:t>
          </a:r>
          <a:endParaRPr lang="en-US"/>
        </a:p>
      </dgm:t>
    </dgm:pt>
    <dgm:pt modelId="{E5DA2C01-99BF-4645-B541-F259BCBA51D7}" type="parTrans" cxnId="{6AB3E2CE-1FEC-4AA8-97DB-BB324245B5FB}">
      <dgm:prSet/>
      <dgm:spPr/>
      <dgm:t>
        <a:bodyPr/>
        <a:lstStyle/>
        <a:p>
          <a:endParaRPr lang="en-US"/>
        </a:p>
      </dgm:t>
    </dgm:pt>
    <dgm:pt modelId="{72CE8DB7-5AB3-485C-A9F2-30BA2641289D}" type="sibTrans" cxnId="{6AB3E2CE-1FEC-4AA8-97DB-BB324245B5FB}">
      <dgm:prSet/>
      <dgm:spPr/>
      <dgm:t>
        <a:bodyPr/>
        <a:lstStyle/>
        <a:p>
          <a:endParaRPr lang="en-US"/>
        </a:p>
      </dgm:t>
    </dgm:pt>
    <dgm:pt modelId="{F9F7B0E7-BFA7-4908-AD72-2EFF2978D796}" type="pres">
      <dgm:prSet presAssocID="{1DC42B0C-4FC6-426A-88AD-9777AA1224AC}" presName="linear" presStyleCnt="0">
        <dgm:presLayoutVars>
          <dgm:animLvl val="lvl"/>
          <dgm:resizeHandles val="exact"/>
        </dgm:presLayoutVars>
      </dgm:prSet>
      <dgm:spPr/>
    </dgm:pt>
    <dgm:pt modelId="{76C7C86D-23E7-476D-B000-6D8F881B778F}" type="pres">
      <dgm:prSet presAssocID="{4F8B5931-CA10-47A1-9B0F-B07079939FC8}" presName="parentText" presStyleLbl="node1" presStyleIdx="0" presStyleCnt="5">
        <dgm:presLayoutVars>
          <dgm:chMax val="0"/>
          <dgm:bulletEnabled val="1"/>
        </dgm:presLayoutVars>
      </dgm:prSet>
      <dgm:spPr/>
    </dgm:pt>
    <dgm:pt modelId="{C6A7D22E-F36F-4923-A764-035A1AB6EBB3}" type="pres">
      <dgm:prSet presAssocID="{D0D3AAE8-FEE1-4F14-8F9D-FBD1F3438340}" presName="spacer" presStyleCnt="0"/>
      <dgm:spPr/>
    </dgm:pt>
    <dgm:pt modelId="{ED7D5EA3-EBC2-4756-9EE8-5FBAE102BA0C}" type="pres">
      <dgm:prSet presAssocID="{3F687605-ACC8-46F6-AC1C-D85B177B264F}" presName="parentText" presStyleLbl="node1" presStyleIdx="1" presStyleCnt="5">
        <dgm:presLayoutVars>
          <dgm:chMax val="0"/>
          <dgm:bulletEnabled val="1"/>
        </dgm:presLayoutVars>
      </dgm:prSet>
      <dgm:spPr/>
    </dgm:pt>
    <dgm:pt modelId="{C289CDC4-0DC4-4E96-8468-13636B51D870}" type="pres">
      <dgm:prSet presAssocID="{11F491E9-DFE9-4C51-A4EF-569C53F9A0C4}" presName="spacer" presStyleCnt="0"/>
      <dgm:spPr/>
    </dgm:pt>
    <dgm:pt modelId="{7A618E0B-841F-4A8D-8273-A63DFD977656}" type="pres">
      <dgm:prSet presAssocID="{AEE221AC-9197-4056-8F03-0C2DB7FD1971}" presName="parentText" presStyleLbl="node1" presStyleIdx="2" presStyleCnt="5">
        <dgm:presLayoutVars>
          <dgm:chMax val="0"/>
          <dgm:bulletEnabled val="1"/>
        </dgm:presLayoutVars>
      </dgm:prSet>
      <dgm:spPr/>
    </dgm:pt>
    <dgm:pt modelId="{16A5C3C2-429A-4D5A-8DBE-BA8619AD4F39}" type="pres">
      <dgm:prSet presAssocID="{B968E9F0-1BE8-40C6-8803-CBC6DF73CF28}" presName="spacer" presStyleCnt="0"/>
      <dgm:spPr/>
    </dgm:pt>
    <dgm:pt modelId="{95107118-1C75-4795-B8DD-D4384CBE53F5}" type="pres">
      <dgm:prSet presAssocID="{C6C07F54-6DEA-44FC-A286-89BAAC8CB7A4}" presName="parentText" presStyleLbl="node1" presStyleIdx="3" presStyleCnt="5">
        <dgm:presLayoutVars>
          <dgm:chMax val="0"/>
          <dgm:bulletEnabled val="1"/>
        </dgm:presLayoutVars>
      </dgm:prSet>
      <dgm:spPr/>
    </dgm:pt>
    <dgm:pt modelId="{E0EAA10A-8403-4B9E-B45E-2165CBF6E963}" type="pres">
      <dgm:prSet presAssocID="{04AB9762-2017-4366-B747-0AE61C90EA35}" presName="spacer" presStyleCnt="0"/>
      <dgm:spPr/>
    </dgm:pt>
    <dgm:pt modelId="{6D77A895-7E82-4EF8-A08E-94B544361675}" type="pres">
      <dgm:prSet presAssocID="{7E887B1B-91C1-45C8-8CBB-C456EAB57E8D}" presName="parentText" presStyleLbl="node1" presStyleIdx="4" presStyleCnt="5">
        <dgm:presLayoutVars>
          <dgm:chMax val="0"/>
          <dgm:bulletEnabled val="1"/>
        </dgm:presLayoutVars>
      </dgm:prSet>
      <dgm:spPr/>
    </dgm:pt>
  </dgm:ptLst>
  <dgm:cxnLst>
    <dgm:cxn modelId="{9F283A1D-4EA6-4390-8EB8-53AF7177A52A}" type="presOf" srcId="{C6C07F54-6DEA-44FC-A286-89BAAC8CB7A4}" destId="{95107118-1C75-4795-B8DD-D4384CBE53F5}" srcOrd="0" destOrd="0" presId="urn:microsoft.com/office/officeart/2005/8/layout/vList2"/>
    <dgm:cxn modelId="{699ADC2B-CCC5-426B-8D5F-15E0846A6FE5}" type="presOf" srcId="{7E887B1B-91C1-45C8-8CBB-C456EAB57E8D}" destId="{6D77A895-7E82-4EF8-A08E-94B544361675}" srcOrd="0" destOrd="0" presId="urn:microsoft.com/office/officeart/2005/8/layout/vList2"/>
    <dgm:cxn modelId="{C358D545-2F9D-49B6-9331-3E1E491C5CA3}" srcId="{1DC42B0C-4FC6-426A-88AD-9777AA1224AC}" destId="{3F687605-ACC8-46F6-AC1C-D85B177B264F}" srcOrd="1" destOrd="0" parTransId="{75EDA92A-FFF9-4E28-A875-8AD6C59B6A7E}" sibTransId="{11F491E9-DFE9-4C51-A4EF-569C53F9A0C4}"/>
    <dgm:cxn modelId="{ECFB9579-6379-4E96-BFAB-3A3AB519FFF9}" type="presOf" srcId="{3F687605-ACC8-46F6-AC1C-D85B177B264F}" destId="{ED7D5EA3-EBC2-4756-9EE8-5FBAE102BA0C}" srcOrd="0" destOrd="0" presId="urn:microsoft.com/office/officeart/2005/8/layout/vList2"/>
    <dgm:cxn modelId="{5979438B-7A99-4D3E-8DA7-D7B82A0AB47F}" srcId="{1DC42B0C-4FC6-426A-88AD-9777AA1224AC}" destId="{4F8B5931-CA10-47A1-9B0F-B07079939FC8}" srcOrd="0" destOrd="0" parTransId="{969595B3-97D6-4F24-B8F2-4937E94823F7}" sibTransId="{D0D3AAE8-FEE1-4F14-8F9D-FBD1F3438340}"/>
    <dgm:cxn modelId="{18663E8E-0E40-4140-BD55-96F3557C700F}" type="presOf" srcId="{1DC42B0C-4FC6-426A-88AD-9777AA1224AC}" destId="{F9F7B0E7-BFA7-4908-AD72-2EFF2978D796}" srcOrd="0" destOrd="0" presId="urn:microsoft.com/office/officeart/2005/8/layout/vList2"/>
    <dgm:cxn modelId="{3A7F0DB4-56D0-4025-AA8C-220B19F7880C}" srcId="{1DC42B0C-4FC6-426A-88AD-9777AA1224AC}" destId="{C6C07F54-6DEA-44FC-A286-89BAAC8CB7A4}" srcOrd="3" destOrd="0" parTransId="{D1F02572-42AD-40F6-AEE3-DE5F2986A746}" sibTransId="{04AB9762-2017-4366-B747-0AE61C90EA35}"/>
    <dgm:cxn modelId="{A77B58CD-17D3-453B-AC2A-F6C265B264D1}" srcId="{1DC42B0C-4FC6-426A-88AD-9777AA1224AC}" destId="{AEE221AC-9197-4056-8F03-0C2DB7FD1971}" srcOrd="2" destOrd="0" parTransId="{158814E5-1F8F-48E7-A5BD-8CB46EEC25FD}" sibTransId="{B968E9F0-1BE8-40C6-8803-CBC6DF73CF28}"/>
    <dgm:cxn modelId="{6AB3E2CE-1FEC-4AA8-97DB-BB324245B5FB}" srcId="{1DC42B0C-4FC6-426A-88AD-9777AA1224AC}" destId="{7E887B1B-91C1-45C8-8CBB-C456EAB57E8D}" srcOrd="4" destOrd="0" parTransId="{E5DA2C01-99BF-4645-B541-F259BCBA51D7}" sibTransId="{72CE8DB7-5AB3-485C-A9F2-30BA2641289D}"/>
    <dgm:cxn modelId="{83DA82F4-CEE2-4802-8383-2426D31937FA}" type="presOf" srcId="{4F8B5931-CA10-47A1-9B0F-B07079939FC8}" destId="{76C7C86D-23E7-476D-B000-6D8F881B778F}" srcOrd="0" destOrd="0" presId="urn:microsoft.com/office/officeart/2005/8/layout/vList2"/>
    <dgm:cxn modelId="{0B0B10FB-558C-4CFA-A649-58D489AF9FD4}" type="presOf" srcId="{AEE221AC-9197-4056-8F03-0C2DB7FD1971}" destId="{7A618E0B-841F-4A8D-8273-A63DFD977656}" srcOrd="0" destOrd="0" presId="urn:microsoft.com/office/officeart/2005/8/layout/vList2"/>
    <dgm:cxn modelId="{C7D5774B-EBD2-4F97-AC16-024EEF108AAB}" type="presParOf" srcId="{F9F7B0E7-BFA7-4908-AD72-2EFF2978D796}" destId="{76C7C86D-23E7-476D-B000-6D8F881B778F}" srcOrd="0" destOrd="0" presId="urn:microsoft.com/office/officeart/2005/8/layout/vList2"/>
    <dgm:cxn modelId="{0E1F1BBD-0935-4D50-A6D6-E76D877A9E9B}" type="presParOf" srcId="{F9F7B0E7-BFA7-4908-AD72-2EFF2978D796}" destId="{C6A7D22E-F36F-4923-A764-035A1AB6EBB3}" srcOrd="1" destOrd="0" presId="urn:microsoft.com/office/officeart/2005/8/layout/vList2"/>
    <dgm:cxn modelId="{D9C1F4F3-452A-465D-98A1-F58DAF0782CD}" type="presParOf" srcId="{F9F7B0E7-BFA7-4908-AD72-2EFF2978D796}" destId="{ED7D5EA3-EBC2-4756-9EE8-5FBAE102BA0C}" srcOrd="2" destOrd="0" presId="urn:microsoft.com/office/officeart/2005/8/layout/vList2"/>
    <dgm:cxn modelId="{AEA3025A-9574-4D71-A2DE-4B7DE08B458B}" type="presParOf" srcId="{F9F7B0E7-BFA7-4908-AD72-2EFF2978D796}" destId="{C289CDC4-0DC4-4E96-8468-13636B51D870}" srcOrd="3" destOrd="0" presId="urn:microsoft.com/office/officeart/2005/8/layout/vList2"/>
    <dgm:cxn modelId="{2791DC89-E829-4C6F-A877-7B587E3D0319}" type="presParOf" srcId="{F9F7B0E7-BFA7-4908-AD72-2EFF2978D796}" destId="{7A618E0B-841F-4A8D-8273-A63DFD977656}" srcOrd="4" destOrd="0" presId="urn:microsoft.com/office/officeart/2005/8/layout/vList2"/>
    <dgm:cxn modelId="{F5357D0F-0C4A-41A5-8638-36589BD16624}" type="presParOf" srcId="{F9F7B0E7-BFA7-4908-AD72-2EFF2978D796}" destId="{16A5C3C2-429A-4D5A-8DBE-BA8619AD4F39}" srcOrd="5" destOrd="0" presId="urn:microsoft.com/office/officeart/2005/8/layout/vList2"/>
    <dgm:cxn modelId="{C67177A3-6C35-46A6-AF93-DACF0A0952F9}" type="presParOf" srcId="{F9F7B0E7-BFA7-4908-AD72-2EFF2978D796}" destId="{95107118-1C75-4795-B8DD-D4384CBE53F5}" srcOrd="6" destOrd="0" presId="urn:microsoft.com/office/officeart/2005/8/layout/vList2"/>
    <dgm:cxn modelId="{FC319676-B3B3-4B10-BB86-DB6C996A3C1C}" type="presParOf" srcId="{F9F7B0E7-BFA7-4908-AD72-2EFF2978D796}" destId="{E0EAA10A-8403-4B9E-B45E-2165CBF6E963}" srcOrd="7" destOrd="0" presId="urn:microsoft.com/office/officeart/2005/8/layout/vList2"/>
    <dgm:cxn modelId="{D9898FC7-811E-45FA-8176-E88F5096B8A2}" type="presParOf" srcId="{F9F7B0E7-BFA7-4908-AD72-2EFF2978D796}" destId="{6D77A895-7E82-4EF8-A08E-94B54436167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4ACB33-FD95-4555-843E-5A9EDBF1615A}"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E5C3878C-53F9-4678-BB44-CDAE9B363083}">
      <dgm:prSet/>
      <dgm:spPr/>
      <dgm:t>
        <a:bodyPr/>
        <a:lstStyle/>
        <a:p>
          <a:r>
            <a:rPr lang="en-GB"/>
            <a:t>The force used must be VOLUNTARY!</a:t>
          </a:r>
          <a:endParaRPr lang="en-US"/>
        </a:p>
      </dgm:t>
    </dgm:pt>
    <dgm:pt modelId="{315A8AAA-D1D3-4E44-9FF4-83FB0451CD75}" type="parTrans" cxnId="{46A85EE7-9EC3-4A91-B2E7-12B44C6FEE3B}">
      <dgm:prSet/>
      <dgm:spPr/>
      <dgm:t>
        <a:bodyPr/>
        <a:lstStyle/>
        <a:p>
          <a:endParaRPr lang="en-US"/>
        </a:p>
      </dgm:t>
    </dgm:pt>
    <dgm:pt modelId="{45ECCE80-C75D-485C-9EED-B23C062D762A}" type="sibTrans" cxnId="{46A85EE7-9EC3-4A91-B2E7-12B44C6FEE3B}">
      <dgm:prSet/>
      <dgm:spPr/>
      <dgm:t>
        <a:bodyPr/>
        <a:lstStyle/>
        <a:p>
          <a:endParaRPr lang="en-US"/>
        </a:p>
      </dgm:t>
    </dgm:pt>
    <dgm:pt modelId="{8BB281DD-BCE1-4836-A26B-166EF51183C3}">
      <dgm:prSet/>
      <dgm:spPr/>
      <dgm:t>
        <a:bodyPr/>
        <a:lstStyle/>
        <a:p>
          <a:r>
            <a:rPr lang="en-GB"/>
            <a:t>Accidental use of force will not be deemed robbery. </a:t>
          </a:r>
          <a:endParaRPr lang="en-US"/>
        </a:p>
      </dgm:t>
    </dgm:pt>
    <dgm:pt modelId="{AD32F94B-F002-46E9-98BE-C8FCB624DB2B}" type="parTrans" cxnId="{8854B6C0-7595-44D9-9F2B-72D1E6F08F77}">
      <dgm:prSet/>
      <dgm:spPr/>
      <dgm:t>
        <a:bodyPr/>
        <a:lstStyle/>
        <a:p>
          <a:endParaRPr lang="en-US"/>
        </a:p>
      </dgm:t>
    </dgm:pt>
    <dgm:pt modelId="{3CB7E959-2325-4DCA-9AD5-72ECC6895BF7}" type="sibTrans" cxnId="{8854B6C0-7595-44D9-9F2B-72D1E6F08F77}">
      <dgm:prSet/>
      <dgm:spPr/>
      <dgm:t>
        <a:bodyPr/>
        <a:lstStyle/>
        <a:p>
          <a:endParaRPr lang="en-US"/>
        </a:p>
      </dgm:t>
    </dgm:pt>
    <dgm:pt modelId="{C6A0A3AC-CBE7-48A1-AF9D-F6E59788FE2B}" type="pres">
      <dgm:prSet presAssocID="{E14ACB33-FD95-4555-843E-5A9EDBF1615A}" presName="diagram" presStyleCnt="0">
        <dgm:presLayoutVars>
          <dgm:dir/>
          <dgm:resizeHandles val="exact"/>
        </dgm:presLayoutVars>
      </dgm:prSet>
      <dgm:spPr/>
    </dgm:pt>
    <dgm:pt modelId="{73025CD8-483C-43AE-A002-77E8232EDDCB}" type="pres">
      <dgm:prSet presAssocID="{E5C3878C-53F9-4678-BB44-CDAE9B363083}" presName="node" presStyleLbl="node1" presStyleIdx="0" presStyleCnt="2">
        <dgm:presLayoutVars>
          <dgm:bulletEnabled val="1"/>
        </dgm:presLayoutVars>
      </dgm:prSet>
      <dgm:spPr/>
    </dgm:pt>
    <dgm:pt modelId="{B97CDCCA-B78B-42AB-B202-2411EE75C0A6}" type="pres">
      <dgm:prSet presAssocID="{45ECCE80-C75D-485C-9EED-B23C062D762A}" presName="sibTrans" presStyleCnt="0"/>
      <dgm:spPr/>
    </dgm:pt>
    <dgm:pt modelId="{FFF9AB9C-CBF6-4189-8AA4-581B7544E14C}" type="pres">
      <dgm:prSet presAssocID="{8BB281DD-BCE1-4836-A26B-166EF51183C3}" presName="node" presStyleLbl="node1" presStyleIdx="1" presStyleCnt="2">
        <dgm:presLayoutVars>
          <dgm:bulletEnabled val="1"/>
        </dgm:presLayoutVars>
      </dgm:prSet>
      <dgm:spPr/>
    </dgm:pt>
  </dgm:ptLst>
  <dgm:cxnLst>
    <dgm:cxn modelId="{18E71515-BDF6-42A7-A596-89219D8FEE81}" type="presOf" srcId="{8BB281DD-BCE1-4836-A26B-166EF51183C3}" destId="{FFF9AB9C-CBF6-4189-8AA4-581B7544E14C}" srcOrd="0" destOrd="0" presId="urn:microsoft.com/office/officeart/2005/8/layout/default"/>
    <dgm:cxn modelId="{E878635B-7C62-4F3D-8292-43D8825BBDC1}" type="presOf" srcId="{E14ACB33-FD95-4555-843E-5A9EDBF1615A}" destId="{C6A0A3AC-CBE7-48A1-AF9D-F6E59788FE2B}" srcOrd="0" destOrd="0" presId="urn:microsoft.com/office/officeart/2005/8/layout/default"/>
    <dgm:cxn modelId="{8854B6C0-7595-44D9-9F2B-72D1E6F08F77}" srcId="{E14ACB33-FD95-4555-843E-5A9EDBF1615A}" destId="{8BB281DD-BCE1-4836-A26B-166EF51183C3}" srcOrd="1" destOrd="0" parTransId="{AD32F94B-F002-46E9-98BE-C8FCB624DB2B}" sibTransId="{3CB7E959-2325-4DCA-9AD5-72ECC6895BF7}"/>
    <dgm:cxn modelId="{D785A6E4-8D66-4CB6-8223-ED1D016F4F0F}" type="presOf" srcId="{E5C3878C-53F9-4678-BB44-CDAE9B363083}" destId="{73025CD8-483C-43AE-A002-77E8232EDDCB}" srcOrd="0" destOrd="0" presId="urn:microsoft.com/office/officeart/2005/8/layout/default"/>
    <dgm:cxn modelId="{46A85EE7-9EC3-4A91-B2E7-12B44C6FEE3B}" srcId="{E14ACB33-FD95-4555-843E-5A9EDBF1615A}" destId="{E5C3878C-53F9-4678-BB44-CDAE9B363083}" srcOrd="0" destOrd="0" parTransId="{315A8AAA-D1D3-4E44-9FF4-83FB0451CD75}" sibTransId="{45ECCE80-C75D-485C-9EED-B23C062D762A}"/>
    <dgm:cxn modelId="{8D453FCF-1412-49F7-9483-7700EC849AA2}" type="presParOf" srcId="{C6A0A3AC-CBE7-48A1-AF9D-F6E59788FE2B}" destId="{73025CD8-483C-43AE-A002-77E8232EDDCB}" srcOrd="0" destOrd="0" presId="urn:microsoft.com/office/officeart/2005/8/layout/default"/>
    <dgm:cxn modelId="{2BFE08E6-0117-4CE6-BFA1-929A742E79C3}" type="presParOf" srcId="{C6A0A3AC-CBE7-48A1-AF9D-F6E59788FE2B}" destId="{B97CDCCA-B78B-42AB-B202-2411EE75C0A6}" srcOrd="1" destOrd="0" presId="urn:microsoft.com/office/officeart/2005/8/layout/default"/>
    <dgm:cxn modelId="{5F2A98B3-7052-4C46-A3CD-28D1893A8140}" type="presParOf" srcId="{C6A0A3AC-CBE7-48A1-AF9D-F6E59788FE2B}" destId="{FFF9AB9C-CBF6-4189-8AA4-581B7544E14C}"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BA0849C-C3EC-49C9-AA68-76DA5E8B4AE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B5E7E62-3E0C-4751-B529-FB7D38C3DA14}">
      <dgm:prSet/>
      <dgm:spPr/>
      <dgm:t>
        <a:bodyPr/>
        <a:lstStyle/>
        <a:p>
          <a:r>
            <a:rPr lang="en-GB"/>
            <a:t>The use of threat of force can be on ANY PERSON</a:t>
          </a:r>
          <a:endParaRPr lang="en-US"/>
        </a:p>
      </dgm:t>
    </dgm:pt>
    <dgm:pt modelId="{2974DEA4-CEEF-4AAA-87D8-76AB26F4E45B}" type="parTrans" cxnId="{BA22FA69-E68A-4F5B-8DA1-6C36B6E8A8F6}">
      <dgm:prSet/>
      <dgm:spPr/>
      <dgm:t>
        <a:bodyPr/>
        <a:lstStyle/>
        <a:p>
          <a:endParaRPr lang="en-US"/>
        </a:p>
      </dgm:t>
    </dgm:pt>
    <dgm:pt modelId="{5AA28639-D5DB-4790-8DA6-10D771EE4092}" type="sibTrans" cxnId="{BA22FA69-E68A-4F5B-8DA1-6C36B6E8A8F6}">
      <dgm:prSet/>
      <dgm:spPr/>
      <dgm:t>
        <a:bodyPr/>
        <a:lstStyle/>
        <a:p>
          <a:endParaRPr lang="en-US"/>
        </a:p>
      </dgm:t>
    </dgm:pt>
    <dgm:pt modelId="{F9FBC2DD-AC7D-4407-8ADA-F593393EA3D1}">
      <dgm:prSet/>
      <dgm:spPr/>
      <dgm:t>
        <a:bodyPr/>
        <a:lstStyle/>
        <a:p>
          <a:r>
            <a:rPr lang="en-GB"/>
            <a:t>It does not have to be the victim of the theft; it can be towards a 3</a:t>
          </a:r>
          <a:r>
            <a:rPr lang="en-GB" baseline="30000"/>
            <a:t>rd</a:t>
          </a:r>
          <a:r>
            <a:rPr lang="en-GB"/>
            <a:t> party. </a:t>
          </a:r>
          <a:endParaRPr lang="en-US"/>
        </a:p>
      </dgm:t>
    </dgm:pt>
    <dgm:pt modelId="{F7C3C18F-713F-4B8A-9E7F-A1751A9B55A5}" type="parTrans" cxnId="{555351ED-4B66-4D37-889A-16BD87D004A7}">
      <dgm:prSet/>
      <dgm:spPr/>
      <dgm:t>
        <a:bodyPr/>
        <a:lstStyle/>
        <a:p>
          <a:endParaRPr lang="en-US"/>
        </a:p>
      </dgm:t>
    </dgm:pt>
    <dgm:pt modelId="{70DB153B-DB1E-4603-B3F6-33261D86E04F}" type="sibTrans" cxnId="{555351ED-4B66-4D37-889A-16BD87D004A7}">
      <dgm:prSet/>
      <dgm:spPr/>
      <dgm:t>
        <a:bodyPr/>
        <a:lstStyle/>
        <a:p>
          <a:endParaRPr lang="en-US"/>
        </a:p>
      </dgm:t>
    </dgm:pt>
    <dgm:pt modelId="{DD47E48C-DCE8-4E7B-B926-0C04E7A6ACA3}">
      <dgm:prSet/>
      <dgm:spPr/>
      <dgm:t>
        <a:bodyPr/>
        <a:lstStyle/>
        <a:p>
          <a:r>
            <a:rPr lang="en-GB"/>
            <a:t>The third party must understand the threat.</a:t>
          </a:r>
          <a:endParaRPr lang="en-US"/>
        </a:p>
      </dgm:t>
    </dgm:pt>
    <dgm:pt modelId="{B07B2D92-C0DD-48E5-892B-59AAAE7580EC}" type="parTrans" cxnId="{C9ADC532-0FD7-4999-991C-E0C210E6F326}">
      <dgm:prSet/>
      <dgm:spPr/>
      <dgm:t>
        <a:bodyPr/>
        <a:lstStyle/>
        <a:p>
          <a:endParaRPr lang="en-US"/>
        </a:p>
      </dgm:t>
    </dgm:pt>
    <dgm:pt modelId="{E5CD4F9F-D817-4F66-ABF9-6E36066A3881}" type="sibTrans" cxnId="{C9ADC532-0FD7-4999-991C-E0C210E6F326}">
      <dgm:prSet/>
      <dgm:spPr/>
      <dgm:t>
        <a:bodyPr/>
        <a:lstStyle/>
        <a:p>
          <a:endParaRPr lang="en-US"/>
        </a:p>
      </dgm:t>
    </dgm:pt>
    <dgm:pt modelId="{3CE4EFB9-BA19-4DD3-8FDF-2840A4ABF508}" type="pres">
      <dgm:prSet presAssocID="{9BA0849C-C3EC-49C9-AA68-76DA5E8B4AEB}" presName="linear" presStyleCnt="0">
        <dgm:presLayoutVars>
          <dgm:animLvl val="lvl"/>
          <dgm:resizeHandles val="exact"/>
        </dgm:presLayoutVars>
      </dgm:prSet>
      <dgm:spPr/>
    </dgm:pt>
    <dgm:pt modelId="{CBD0E9E1-B454-4099-AB9A-C7A9ED193384}" type="pres">
      <dgm:prSet presAssocID="{AB5E7E62-3E0C-4751-B529-FB7D38C3DA14}" presName="parentText" presStyleLbl="node1" presStyleIdx="0" presStyleCnt="3">
        <dgm:presLayoutVars>
          <dgm:chMax val="0"/>
          <dgm:bulletEnabled val="1"/>
        </dgm:presLayoutVars>
      </dgm:prSet>
      <dgm:spPr/>
    </dgm:pt>
    <dgm:pt modelId="{BDD29093-7739-4547-B305-2498BDD94F2B}" type="pres">
      <dgm:prSet presAssocID="{5AA28639-D5DB-4790-8DA6-10D771EE4092}" presName="spacer" presStyleCnt="0"/>
      <dgm:spPr/>
    </dgm:pt>
    <dgm:pt modelId="{FA7C36B6-DC7B-4873-940D-467B64B4A2EF}" type="pres">
      <dgm:prSet presAssocID="{F9FBC2DD-AC7D-4407-8ADA-F593393EA3D1}" presName="parentText" presStyleLbl="node1" presStyleIdx="1" presStyleCnt="3">
        <dgm:presLayoutVars>
          <dgm:chMax val="0"/>
          <dgm:bulletEnabled val="1"/>
        </dgm:presLayoutVars>
      </dgm:prSet>
      <dgm:spPr/>
    </dgm:pt>
    <dgm:pt modelId="{3B0FD5BA-2C6F-43F8-ACD8-E66E87A82C76}" type="pres">
      <dgm:prSet presAssocID="{70DB153B-DB1E-4603-B3F6-33261D86E04F}" presName="spacer" presStyleCnt="0"/>
      <dgm:spPr/>
    </dgm:pt>
    <dgm:pt modelId="{95EAFA1D-43C5-49A8-9013-9D7CBDBCACF6}" type="pres">
      <dgm:prSet presAssocID="{DD47E48C-DCE8-4E7B-B926-0C04E7A6ACA3}" presName="parentText" presStyleLbl="node1" presStyleIdx="2" presStyleCnt="3">
        <dgm:presLayoutVars>
          <dgm:chMax val="0"/>
          <dgm:bulletEnabled val="1"/>
        </dgm:presLayoutVars>
      </dgm:prSet>
      <dgm:spPr/>
    </dgm:pt>
  </dgm:ptLst>
  <dgm:cxnLst>
    <dgm:cxn modelId="{1B1D631D-E138-46D2-BD0A-80CD5DADA88E}" type="presOf" srcId="{F9FBC2DD-AC7D-4407-8ADA-F593393EA3D1}" destId="{FA7C36B6-DC7B-4873-940D-467B64B4A2EF}" srcOrd="0" destOrd="0" presId="urn:microsoft.com/office/officeart/2005/8/layout/vList2"/>
    <dgm:cxn modelId="{22359632-5077-463A-9052-C3BF3225BD35}" type="presOf" srcId="{9BA0849C-C3EC-49C9-AA68-76DA5E8B4AEB}" destId="{3CE4EFB9-BA19-4DD3-8FDF-2840A4ABF508}" srcOrd="0" destOrd="0" presId="urn:microsoft.com/office/officeart/2005/8/layout/vList2"/>
    <dgm:cxn modelId="{C9ADC532-0FD7-4999-991C-E0C210E6F326}" srcId="{9BA0849C-C3EC-49C9-AA68-76DA5E8B4AEB}" destId="{DD47E48C-DCE8-4E7B-B926-0C04E7A6ACA3}" srcOrd="2" destOrd="0" parTransId="{B07B2D92-C0DD-48E5-892B-59AAAE7580EC}" sibTransId="{E5CD4F9F-D817-4F66-ABF9-6E36066A3881}"/>
    <dgm:cxn modelId="{BA22FA69-E68A-4F5B-8DA1-6C36B6E8A8F6}" srcId="{9BA0849C-C3EC-49C9-AA68-76DA5E8B4AEB}" destId="{AB5E7E62-3E0C-4751-B529-FB7D38C3DA14}" srcOrd="0" destOrd="0" parTransId="{2974DEA4-CEEF-4AAA-87D8-76AB26F4E45B}" sibTransId="{5AA28639-D5DB-4790-8DA6-10D771EE4092}"/>
    <dgm:cxn modelId="{45C9284A-58C1-4941-85ED-CD6F9B0515E2}" type="presOf" srcId="{DD47E48C-DCE8-4E7B-B926-0C04E7A6ACA3}" destId="{95EAFA1D-43C5-49A8-9013-9D7CBDBCACF6}" srcOrd="0" destOrd="0" presId="urn:microsoft.com/office/officeart/2005/8/layout/vList2"/>
    <dgm:cxn modelId="{A228CAB3-244B-42DB-8348-1D942FFACE4B}" type="presOf" srcId="{AB5E7E62-3E0C-4751-B529-FB7D38C3DA14}" destId="{CBD0E9E1-B454-4099-AB9A-C7A9ED193384}" srcOrd="0" destOrd="0" presId="urn:microsoft.com/office/officeart/2005/8/layout/vList2"/>
    <dgm:cxn modelId="{555351ED-4B66-4D37-889A-16BD87D004A7}" srcId="{9BA0849C-C3EC-49C9-AA68-76DA5E8B4AEB}" destId="{F9FBC2DD-AC7D-4407-8ADA-F593393EA3D1}" srcOrd="1" destOrd="0" parTransId="{F7C3C18F-713F-4B8A-9E7F-A1751A9B55A5}" sibTransId="{70DB153B-DB1E-4603-B3F6-33261D86E04F}"/>
    <dgm:cxn modelId="{65B70578-E005-4FBD-A8DC-AFB2178DEA01}" type="presParOf" srcId="{3CE4EFB9-BA19-4DD3-8FDF-2840A4ABF508}" destId="{CBD0E9E1-B454-4099-AB9A-C7A9ED193384}" srcOrd="0" destOrd="0" presId="urn:microsoft.com/office/officeart/2005/8/layout/vList2"/>
    <dgm:cxn modelId="{FF2B70D6-C86E-492B-8E7A-1CDA25D13B12}" type="presParOf" srcId="{3CE4EFB9-BA19-4DD3-8FDF-2840A4ABF508}" destId="{BDD29093-7739-4547-B305-2498BDD94F2B}" srcOrd="1" destOrd="0" presId="urn:microsoft.com/office/officeart/2005/8/layout/vList2"/>
    <dgm:cxn modelId="{6C9C0EC7-1614-43BB-8C34-2BD94CE5A19F}" type="presParOf" srcId="{3CE4EFB9-BA19-4DD3-8FDF-2840A4ABF508}" destId="{FA7C36B6-DC7B-4873-940D-467B64B4A2EF}" srcOrd="2" destOrd="0" presId="urn:microsoft.com/office/officeart/2005/8/layout/vList2"/>
    <dgm:cxn modelId="{ADF5E723-8BD9-41B8-872E-FE5054811FEE}" type="presParOf" srcId="{3CE4EFB9-BA19-4DD3-8FDF-2840A4ABF508}" destId="{3B0FD5BA-2C6F-43F8-ACD8-E66E87A82C76}" srcOrd="3" destOrd="0" presId="urn:microsoft.com/office/officeart/2005/8/layout/vList2"/>
    <dgm:cxn modelId="{18328F35-09DA-4CCF-9075-CC833D43B7D6}" type="presParOf" srcId="{3CE4EFB9-BA19-4DD3-8FDF-2840A4ABF508}" destId="{95EAFA1D-43C5-49A8-9013-9D7CBDBCACF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3338E-2DA1-456D-A2B4-964B5F4724FE}">
      <dsp:nvSpPr>
        <dsp:cNvPr id="0" name=""/>
        <dsp:cNvSpPr/>
      </dsp:nvSpPr>
      <dsp:spPr>
        <a:xfrm>
          <a:off x="0" y="78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means that there should be an unbroken chain of events between the force being used and the theft. </a:t>
          </a:r>
          <a:endParaRPr lang="en-US" sz="2500" kern="1200"/>
        </a:p>
      </dsp:txBody>
      <dsp:txXfrm>
        <a:off x="48547" y="127216"/>
        <a:ext cx="10418506" cy="897406"/>
      </dsp:txXfrm>
    </dsp:sp>
    <dsp:sp modelId="{C8010567-9255-48D4-BDC2-28836B74799A}">
      <dsp:nvSpPr>
        <dsp:cNvPr id="0" name=""/>
        <dsp:cNvSpPr/>
      </dsp:nvSpPr>
      <dsp:spPr>
        <a:xfrm>
          <a:off x="0" y="1145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If a person is pushed over, then their mobile taken. The force was used immediately before the appropriation of the mobile phone. </a:t>
          </a:r>
          <a:endParaRPr lang="en-US" sz="2500" kern="1200"/>
        </a:p>
      </dsp:txBody>
      <dsp:txXfrm>
        <a:off x="48547" y="1193716"/>
        <a:ext cx="10418506" cy="897406"/>
      </dsp:txXfrm>
    </dsp:sp>
    <dsp:sp modelId="{5A44B62F-B36D-4280-BAE7-B75F89E3EB0A}">
      <dsp:nvSpPr>
        <dsp:cNvPr id="0" name=""/>
        <dsp:cNvSpPr/>
      </dsp:nvSpPr>
      <dsp:spPr>
        <a:xfrm>
          <a:off x="0" y="2211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Or there could be several hours between the force being used and the appropriation – this could still be an unbroken chain of events. </a:t>
          </a:r>
          <a:endParaRPr lang="en-US" sz="2500" kern="1200"/>
        </a:p>
      </dsp:txBody>
      <dsp:txXfrm>
        <a:off x="48547" y="2260216"/>
        <a:ext cx="10418506" cy="897406"/>
      </dsp:txXfrm>
    </dsp:sp>
    <dsp:sp modelId="{B3285405-7146-42D0-B167-FF4215298E74}">
      <dsp:nvSpPr>
        <dsp:cNvPr id="0" name=""/>
        <dsp:cNvSpPr/>
      </dsp:nvSpPr>
      <dsp:spPr>
        <a:xfrm>
          <a:off x="0" y="3278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 v DESMOND &amp; Hall 1965 – Case example</a:t>
          </a:r>
          <a:endParaRPr lang="en-US" sz="2500" kern="1200"/>
        </a:p>
      </dsp:txBody>
      <dsp:txXfrm>
        <a:off x="48547" y="3326716"/>
        <a:ext cx="10418506" cy="89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0FFAF-FF4D-44A4-9367-C4A48174BA51}">
      <dsp:nvSpPr>
        <dsp:cNvPr id="0" name=""/>
        <dsp:cNvSpPr/>
      </dsp:nvSpPr>
      <dsp:spPr>
        <a:xfrm>
          <a:off x="0" y="292587"/>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 order to do so…</a:t>
          </a:r>
          <a:endParaRPr lang="en-US" sz="3000" kern="1200"/>
        </a:p>
      </dsp:txBody>
      <dsp:txXfrm>
        <a:off x="58471" y="351058"/>
        <a:ext cx="10398658" cy="1080845"/>
      </dsp:txXfrm>
    </dsp:sp>
    <dsp:sp modelId="{E0B049B4-7C38-4686-B21D-FF4937AB4A26}">
      <dsp:nvSpPr>
        <dsp:cNvPr id="0" name=""/>
        <dsp:cNvSpPr/>
      </dsp:nvSpPr>
      <dsp:spPr>
        <a:xfrm>
          <a:off x="0" y="1576775"/>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force “ used” or the “putting or seeking to put in fear” must be in order to commit the theft. </a:t>
          </a:r>
          <a:endParaRPr lang="en-US" sz="3000" kern="1200"/>
        </a:p>
      </dsp:txBody>
      <dsp:txXfrm>
        <a:off x="58471" y="1635246"/>
        <a:ext cx="10398658" cy="1080845"/>
      </dsp:txXfrm>
    </dsp:sp>
    <dsp:sp modelId="{C2676945-978E-4335-ACB9-A8FE2F393B4C}">
      <dsp:nvSpPr>
        <dsp:cNvPr id="0" name=""/>
        <dsp:cNvSpPr/>
      </dsp:nvSpPr>
      <dsp:spPr>
        <a:xfrm>
          <a:off x="0" y="2860962"/>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If the force is used for another purpose such as escaping and not to carry out the theft, then there cannot be a robbery. </a:t>
          </a:r>
          <a:endParaRPr lang="en-US" sz="3000" kern="1200"/>
        </a:p>
      </dsp:txBody>
      <dsp:txXfrm>
        <a:off x="58471" y="2919433"/>
        <a:ext cx="10398658" cy="10808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C7C86D-23E7-476D-B000-6D8F881B778F}">
      <dsp:nvSpPr>
        <dsp:cNvPr id="0" name=""/>
        <dsp:cNvSpPr/>
      </dsp:nvSpPr>
      <dsp:spPr>
        <a:xfrm>
          <a:off x="0" y="64156"/>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Force can include pulling property from someone’s hands. </a:t>
          </a:r>
          <a:endParaRPr lang="en-US" sz="2000" kern="1200"/>
        </a:p>
      </dsp:txBody>
      <dsp:txXfrm>
        <a:off x="38981" y="103137"/>
        <a:ext cx="10437638" cy="720563"/>
      </dsp:txXfrm>
    </dsp:sp>
    <dsp:sp modelId="{ED7D5EA3-EBC2-4756-9EE8-5FBAE102BA0C}">
      <dsp:nvSpPr>
        <dsp:cNvPr id="0" name=""/>
        <dsp:cNvSpPr/>
      </dsp:nvSpPr>
      <dsp:spPr>
        <a:xfrm>
          <a:off x="0" y="920281"/>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small amount of force used to accomplish a theft may change that theft into a robbery. </a:t>
          </a:r>
          <a:endParaRPr lang="en-US" sz="2000" kern="1200"/>
        </a:p>
      </dsp:txBody>
      <dsp:txXfrm>
        <a:off x="38981" y="959262"/>
        <a:ext cx="10437638" cy="720563"/>
      </dsp:txXfrm>
    </dsp:sp>
    <dsp:sp modelId="{7A618E0B-841F-4A8D-8273-A63DFD977656}">
      <dsp:nvSpPr>
        <dsp:cNvPr id="0" name=""/>
        <dsp:cNvSpPr/>
      </dsp:nvSpPr>
      <dsp:spPr>
        <a:xfrm>
          <a:off x="0" y="1776406"/>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Example: R V Cloudon 1987 – Defendant pulled a shopping basket from the victim's hand. </a:t>
          </a:r>
          <a:endParaRPr lang="en-US" sz="2000" kern="1200"/>
        </a:p>
      </dsp:txBody>
      <dsp:txXfrm>
        <a:off x="38981" y="1815387"/>
        <a:ext cx="10437638" cy="720563"/>
      </dsp:txXfrm>
    </dsp:sp>
    <dsp:sp modelId="{95107118-1C75-4795-B8DD-D4384CBE53F5}">
      <dsp:nvSpPr>
        <dsp:cNvPr id="0" name=""/>
        <dsp:cNvSpPr/>
      </dsp:nvSpPr>
      <dsp:spPr>
        <a:xfrm>
          <a:off x="0" y="2632531"/>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However, in contrast: </a:t>
          </a:r>
          <a:endParaRPr lang="en-US" sz="2000" kern="1200"/>
        </a:p>
      </dsp:txBody>
      <dsp:txXfrm>
        <a:off x="38981" y="2671512"/>
        <a:ext cx="10437638" cy="720563"/>
      </dsp:txXfrm>
    </dsp:sp>
    <dsp:sp modelId="{6D77A895-7E82-4EF8-A08E-94B544361675}">
      <dsp:nvSpPr>
        <dsp:cNvPr id="0" name=""/>
        <dsp:cNvSpPr/>
      </dsp:nvSpPr>
      <dsp:spPr>
        <a:xfrm>
          <a:off x="0" y="3488656"/>
          <a:ext cx="10515600" cy="79852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 V DPPP 2012	 - the decision was made that taking a cigarette from the hand of a victim was incapable of amounting to robbery. </a:t>
          </a:r>
          <a:endParaRPr lang="en-US" sz="2000" kern="1200"/>
        </a:p>
      </dsp:txBody>
      <dsp:txXfrm>
        <a:off x="38981" y="3527637"/>
        <a:ext cx="10437638" cy="720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25CD8-483C-43AE-A002-77E8232EDDCB}">
      <dsp:nvSpPr>
        <dsp:cNvPr id="0" name=""/>
        <dsp:cNvSpPr/>
      </dsp:nvSpPr>
      <dsp:spPr>
        <a:xfrm>
          <a:off x="1283"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a:t>The force used must be VOLUNTARY!</a:t>
          </a:r>
          <a:endParaRPr lang="en-US" sz="4800" kern="1200"/>
        </a:p>
      </dsp:txBody>
      <dsp:txXfrm>
        <a:off x="1283" y="673807"/>
        <a:ext cx="5006206" cy="3003723"/>
      </dsp:txXfrm>
    </dsp:sp>
    <dsp:sp modelId="{FFF9AB9C-CBF6-4189-8AA4-581B7544E14C}">
      <dsp:nvSpPr>
        <dsp:cNvPr id="0" name=""/>
        <dsp:cNvSpPr/>
      </dsp:nvSpPr>
      <dsp:spPr>
        <a:xfrm>
          <a:off x="5508110"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GB" sz="4800" kern="1200"/>
            <a:t>Accidental use of force will not be deemed robbery. </a:t>
          </a:r>
          <a:endParaRPr lang="en-US" sz="4800" kern="1200"/>
        </a:p>
      </dsp:txBody>
      <dsp:txXfrm>
        <a:off x="5508110" y="673807"/>
        <a:ext cx="5006206" cy="30037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0E9E1-B454-4099-AB9A-C7A9ED193384}">
      <dsp:nvSpPr>
        <dsp:cNvPr id="0" name=""/>
        <dsp:cNvSpPr/>
      </dsp:nvSpPr>
      <dsp:spPr>
        <a:xfrm>
          <a:off x="0" y="41510"/>
          <a:ext cx="10515600" cy="135749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use of threat of force can be on ANY PERSON</a:t>
          </a:r>
          <a:endParaRPr lang="en-US" sz="3400" kern="1200"/>
        </a:p>
      </dsp:txBody>
      <dsp:txXfrm>
        <a:off x="66267" y="107777"/>
        <a:ext cx="10383066" cy="1224958"/>
      </dsp:txXfrm>
    </dsp:sp>
    <dsp:sp modelId="{FA7C36B6-DC7B-4873-940D-467B64B4A2EF}">
      <dsp:nvSpPr>
        <dsp:cNvPr id="0" name=""/>
        <dsp:cNvSpPr/>
      </dsp:nvSpPr>
      <dsp:spPr>
        <a:xfrm>
          <a:off x="0" y="1496922"/>
          <a:ext cx="10515600" cy="135749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It does not have to be the victim of the theft; it can be towards a 3</a:t>
          </a:r>
          <a:r>
            <a:rPr lang="en-GB" sz="3400" kern="1200" baseline="30000"/>
            <a:t>rd</a:t>
          </a:r>
          <a:r>
            <a:rPr lang="en-GB" sz="3400" kern="1200"/>
            <a:t> party. </a:t>
          </a:r>
          <a:endParaRPr lang="en-US" sz="3400" kern="1200"/>
        </a:p>
      </dsp:txBody>
      <dsp:txXfrm>
        <a:off x="66267" y="1563189"/>
        <a:ext cx="10383066" cy="1224958"/>
      </dsp:txXfrm>
    </dsp:sp>
    <dsp:sp modelId="{95EAFA1D-43C5-49A8-9013-9D7CBDBCACF6}">
      <dsp:nvSpPr>
        <dsp:cNvPr id="0" name=""/>
        <dsp:cNvSpPr/>
      </dsp:nvSpPr>
      <dsp:spPr>
        <a:xfrm>
          <a:off x="0" y="2952335"/>
          <a:ext cx="10515600" cy="135749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third party must understand the threat.</a:t>
          </a:r>
          <a:endParaRPr lang="en-US" sz="3400" kern="1200"/>
        </a:p>
      </dsp:txBody>
      <dsp:txXfrm>
        <a:off x="66267" y="3018602"/>
        <a:ext cx="10383066" cy="12249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B1515E-31F6-49CE-AD8C-320A86653B39}" type="datetimeFigureOut">
              <a:rPr lang="en-GB" smtClean="0"/>
              <a:t>04/10/2024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696194-C223-4268-9336-96678FAF3683}" type="slidenum">
              <a:rPr lang="en-GB" smtClean="0"/>
              <a:t>‹#›</a:t>
            </a:fld>
            <a:endParaRPr lang="en-GB"/>
          </a:p>
        </p:txBody>
      </p:sp>
    </p:spTree>
    <p:extLst>
      <p:ext uri="{BB962C8B-B14F-4D97-AF65-F5344CB8AC3E}">
        <p14:creationId xmlns:p14="http://schemas.microsoft.com/office/powerpoint/2010/main" val="403498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minimum use of force required to take a cigarette from someone's hand – no evidence e </a:t>
            </a:r>
            <a:r>
              <a:rPr lang="en-GB" dirty="0" err="1"/>
              <a:t>ofg</a:t>
            </a:r>
            <a:r>
              <a:rPr lang="en-GB" dirty="0"/>
              <a:t> direct physical contact between the victim and the defendant. </a:t>
            </a:r>
          </a:p>
        </p:txBody>
      </p:sp>
      <p:sp>
        <p:nvSpPr>
          <p:cNvPr id="4" name="Slide Number Placeholder 3"/>
          <p:cNvSpPr>
            <a:spLocks noGrp="1"/>
          </p:cNvSpPr>
          <p:nvPr>
            <p:ph type="sldNum" sz="quarter" idx="5"/>
          </p:nvPr>
        </p:nvSpPr>
        <p:spPr/>
        <p:txBody>
          <a:bodyPr/>
          <a:lstStyle/>
          <a:p>
            <a:fld id="{2A696194-C223-4268-9336-96678FAF3683}" type="slidenum">
              <a:rPr lang="en-GB" smtClean="0"/>
              <a:t>9</a:t>
            </a:fld>
            <a:endParaRPr lang="en-GB"/>
          </a:p>
        </p:txBody>
      </p:sp>
    </p:spTree>
    <p:extLst>
      <p:ext uri="{BB962C8B-B14F-4D97-AF65-F5344CB8AC3E}">
        <p14:creationId xmlns:p14="http://schemas.microsoft.com/office/powerpoint/2010/main" val="352905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10</a:t>
            </a:fld>
            <a:endParaRPr lang="en-GB"/>
          </a:p>
        </p:txBody>
      </p:sp>
    </p:spTree>
    <p:extLst>
      <p:ext uri="{BB962C8B-B14F-4D97-AF65-F5344CB8AC3E}">
        <p14:creationId xmlns:p14="http://schemas.microsoft.com/office/powerpoint/2010/main" val="173524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example of a pick pocketing incident – no theft – only an attempt – the kick out at the end is force used but not to carry out the theft. </a:t>
            </a:r>
          </a:p>
        </p:txBody>
      </p:sp>
      <p:sp>
        <p:nvSpPr>
          <p:cNvPr id="4" name="Slide Number Placeholder 3"/>
          <p:cNvSpPr>
            <a:spLocks noGrp="1"/>
          </p:cNvSpPr>
          <p:nvPr>
            <p:ph type="sldNum" sz="quarter" idx="5"/>
          </p:nvPr>
        </p:nvSpPr>
        <p:spPr/>
        <p:txBody>
          <a:bodyPr/>
          <a:lstStyle/>
          <a:p>
            <a:fld id="{2A696194-C223-4268-9336-96678FAF3683}" type="slidenum">
              <a:rPr lang="en-GB" smtClean="0"/>
              <a:t>11</a:t>
            </a:fld>
            <a:endParaRPr lang="en-GB"/>
          </a:p>
        </p:txBody>
      </p:sp>
    </p:spTree>
    <p:extLst>
      <p:ext uri="{BB962C8B-B14F-4D97-AF65-F5344CB8AC3E}">
        <p14:creationId xmlns:p14="http://schemas.microsoft.com/office/powerpoint/2010/main" val="3533516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“Seeks to put “ it is irrelevant whether the threat did or did not have the result of causing the person threatened to be fearful of force being used against them.  R V Khan 2001 – conviction for robbery quashed no evidence the victim was put in fear of violence because the threat to violence was for another occasion. </a:t>
            </a:r>
          </a:p>
          <a:p>
            <a:endParaRPr lang="en-GB" dirty="0"/>
          </a:p>
          <a:p>
            <a:r>
              <a:rPr lang="en-GB" dirty="0"/>
              <a:t>The force threatened must be capable of being carried out there and then! Future force will not be classified as robbery. Threats to use force at some other place other than the location of the offence will not amount to robbery. </a:t>
            </a:r>
          </a:p>
        </p:txBody>
      </p:sp>
      <p:sp>
        <p:nvSpPr>
          <p:cNvPr id="4" name="Slide Number Placeholder 3"/>
          <p:cNvSpPr>
            <a:spLocks noGrp="1"/>
          </p:cNvSpPr>
          <p:nvPr>
            <p:ph type="sldNum" sz="quarter" idx="5"/>
          </p:nvPr>
        </p:nvSpPr>
        <p:spPr/>
        <p:txBody>
          <a:bodyPr/>
          <a:lstStyle/>
          <a:p>
            <a:fld id="{2A696194-C223-4268-9336-96678FAF3683}" type="slidenum">
              <a:rPr lang="en-GB" smtClean="0"/>
              <a:t>12</a:t>
            </a:fld>
            <a:endParaRPr lang="en-GB"/>
          </a:p>
        </p:txBody>
      </p:sp>
    </p:spTree>
    <p:extLst>
      <p:ext uri="{BB962C8B-B14F-4D97-AF65-F5344CB8AC3E}">
        <p14:creationId xmlns:p14="http://schemas.microsoft.com/office/powerpoint/2010/main" val="1894112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1" dirty="0">
                <a:solidFill>
                  <a:srgbClr val="374151"/>
                </a:solidFill>
                <a:effectLst/>
                <a:highlight>
                  <a:srgbClr val="FFFFFF"/>
                </a:highlight>
                <a:latin typeface="Inter Variable"/>
              </a:rPr>
              <a:t>R v </a:t>
            </a:r>
            <a:r>
              <a:rPr lang="en-GB" b="1" i="1" dirty="0">
                <a:solidFill>
                  <a:srgbClr val="374151"/>
                </a:solidFill>
                <a:effectLst/>
                <a:highlight>
                  <a:srgbClr val="FFFFFF"/>
                </a:highlight>
                <a:latin typeface="Inter Variable"/>
              </a:rPr>
              <a:t>Taylor</a:t>
            </a:r>
            <a:r>
              <a:rPr lang="en-GB" b="0" i="0" dirty="0">
                <a:solidFill>
                  <a:srgbClr val="374151"/>
                </a:solidFill>
                <a:effectLst/>
                <a:highlight>
                  <a:srgbClr val="FFFFFF"/>
                </a:highlight>
                <a:latin typeface="Inter Variable"/>
              </a:rPr>
              <a:t>: re bank cashier, note demanded cashier hand over money otherwise D would hurt a customer; customer wasn’t put in fear, unaware of threat; glass partition between customers and cashier. </a:t>
            </a:r>
            <a:r>
              <a:rPr lang="en-GB" b="1" i="0" dirty="0">
                <a:solidFill>
                  <a:srgbClr val="374151"/>
                </a:solidFill>
                <a:effectLst/>
                <a:highlight>
                  <a:srgbClr val="FFFFFF"/>
                </a:highlight>
                <a:latin typeface="Inter Variable"/>
              </a:rPr>
              <a:t>Quashed conviction—person must be put in fear for their </a:t>
            </a:r>
            <a:r>
              <a:rPr lang="en-GB" b="1" i="1" dirty="0">
                <a:solidFill>
                  <a:srgbClr val="374151"/>
                </a:solidFill>
                <a:effectLst/>
                <a:highlight>
                  <a:srgbClr val="FFFFFF"/>
                </a:highlight>
                <a:latin typeface="Inter Variable"/>
              </a:rPr>
              <a:t>own</a:t>
            </a:r>
            <a:r>
              <a:rPr lang="en-GB" b="1" i="0" dirty="0">
                <a:solidFill>
                  <a:srgbClr val="374151"/>
                </a:solidFill>
                <a:effectLst/>
                <a:highlight>
                  <a:srgbClr val="FFFFFF"/>
                </a:highlight>
                <a:latin typeface="Inter Variable"/>
              </a:rPr>
              <a:t> safety, not safety of others</a:t>
            </a:r>
            <a:r>
              <a:rPr lang="en-GB" b="0" i="0" dirty="0">
                <a:solidFill>
                  <a:srgbClr val="374151"/>
                </a:solidFill>
                <a:effectLst/>
                <a:highlight>
                  <a:srgbClr val="FFFFFF"/>
                </a:highlight>
                <a:latin typeface="Inter Variable"/>
              </a:rPr>
              <a:t>. Neither customer nor cashier feared being there and then subjected to force.</a:t>
            </a:r>
          </a:p>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13</a:t>
            </a:fld>
            <a:endParaRPr lang="en-GB"/>
          </a:p>
        </p:txBody>
      </p:sp>
    </p:spTree>
    <p:extLst>
      <p:ext uri="{BB962C8B-B14F-4D97-AF65-F5344CB8AC3E}">
        <p14:creationId xmlns:p14="http://schemas.microsoft.com/office/powerpoint/2010/main" val="3672384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14</a:t>
            </a:fld>
            <a:endParaRPr lang="en-GB"/>
          </a:p>
        </p:txBody>
      </p:sp>
    </p:spTree>
    <p:extLst>
      <p:ext uri="{BB962C8B-B14F-4D97-AF65-F5344CB8AC3E}">
        <p14:creationId xmlns:p14="http://schemas.microsoft.com/office/powerpoint/2010/main" val="138352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15</a:t>
            </a:fld>
            <a:endParaRPr lang="en-GB"/>
          </a:p>
        </p:txBody>
      </p:sp>
    </p:spTree>
    <p:extLst>
      <p:ext uri="{BB962C8B-B14F-4D97-AF65-F5344CB8AC3E}">
        <p14:creationId xmlns:p14="http://schemas.microsoft.com/office/powerpoint/2010/main" val="1035980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16</a:t>
            </a:fld>
            <a:endParaRPr lang="en-GB"/>
          </a:p>
        </p:txBody>
      </p:sp>
    </p:spTree>
    <p:extLst>
      <p:ext uri="{BB962C8B-B14F-4D97-AF65-F5344CB8AC3E}">
        <p14:creationId xmlns:p14="http://schemas.microsoft.com/office/powerpoint/2010/main" val="3458051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theft – no robbery</a:t>
            </a:r>
          </a:p>
        </p:txBody>
      </p:sp>
      <p:sp>
        <p:nvSpPr>
          <p:cNvPr id="4" name="Slide Number Placeholder 3"/>
          <p:cNvSpPr>
            <a:spLocks noGrp="1"/>
          </p:cNvSpPr>
          <p:nvPr>
            <p:ph type="sldNum" sz="quarter" idx="5"/>
          </p:nvPr>
        </p:nvSpPr>
        <p:spPr/>
        <p:txBody>
          <a:bodyPr/>
          <a:lstStyle/>
          <a:p>
            <a:fld id="{2A696194-C223-4268-9336-96678FAF3683}" type="slidenum">
              <a:rPr lang="en-GB" smtClean="0"/>
              <a:t>17</a:t>
            </a:fld>
            <a:endParaRPr lang="en-GB"/>
          </a:p>
        </p:txBody>
      </p:sp>
    </p:spTree>
    <p:extLst>
      <p:ext uri="{BB962C8B-B14F-4D97-AF65-F5344CB8AC3E}">
        <p14:creationId xmlns:p14="http://schemas.microsoft.com/office/powerpoint/2010/main" val="1711533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the force must be used in order to steal . </a:t>
            </a:r>
          </a:p>
        </p:txBody>
      </p:sp>
      <p:sp>
        <p:nvSpPr>
          <p:cNvPr id="4" name="Slide Number Placeholder 3"/>
          <p:cNvSpPr>
            <a:spLocks noGrp="1"/>
          </p:cNvSpPr>
          <p:nvPr>
            <p:ph type="sldNum" sz="quarter" idx="5"/>
          </p:nvPr>
        </p:nvSpPr>
        <p:spPr/>
        <p:txBody>
          <a:bodyPr/>
          <a:lstStyle/>
          <a:p>
            <a:fld id="{2A696194-C223-4268-9336-96678FAF3683}" type="slidenum">
              <a:rPr lang="en-GB" smtClean="0"/>
              <a:t>18</a:t>
            </a:fld>
            <a:endParaRPr lang="en-GB"/>
          </a:p>
        </p:txBody>
      </p:sp>
    </p:spTree>
    <p:extLst>
      <p:ext uri="{BB962C8B-B14F-4D97-AF65-F5344CB8AC3E}">
        <p14:creationId xmlns:p14="http://schemas.microsoft.com/office/powerpoint/2010/main" val="3104742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Yes the force used – slight struggle is sufficient to satisfy this</a:t>
            </a:r>
          </a:p>
        </p:txBody>
      </p:sp>
      <p:sp>
        <p:nvSpPr>
          <p:cNvPr id="4" name="Slide Number Placeholder 3"/>
          <p:cNvSpPr>
            <a:spLocks noGrp="1"/>
          </p:cNvSpPr>
          <p:nvPr>
            <p:ph type="sldNum" sz="quarter" idx="5"/>
          </p:nvPr>
        </p:nvSpPr>
        <p:spPr/>
        <p:txBody>
          <a:bodyPr/>
          <a:lstStyle/>
          <a:p>
            <a:fld id="{2A696194-C223-4268-9336-96678FAF3683}" type="slidenum">
              <a:rPr lang="en-GB" smtClean="0"/>
              <a:t>19</a:t>
            </a:fld>
            <a:endParaRPr lang="en-GB"/>
          </a:p>
        </p:txBody>
      </p:sp>
    </p:spTree>
    <p:extLst>
      <p:ext uri="{BB962C8B-B14F-4D97-AF65-F5344CB8AC3E}">
        <p14:creationId xmlns:p14="http://schemas.microsoft.com/office/powerpoint/2010/main" val="3002937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2F2C-5DF6-2A55-1C5D-4061EECF21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CA484C-4BDC-5416-4B98-2520E12783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633339-02DB-EC35-6820-6D6E1B777ACD}"/>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5" name="Footer Placeholder 4">
            <a:extLst>
              <a:ext uri="{FF2B5EF4-FFF2-40B4-BE49-F238E27FC236}">
                <a16:creationId xmlns:a16="http://schemas.microsoft.com/office/drawing/2014/main" id="{71D8C5AC-75C5-F484-6407-4B64B5D14B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D6544-73BD-47A2-158C-EF454D0FC04D}"/>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4031417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3EF62-7DFA-D1FE-8C14-739AD5D6A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088522-D53F-882C-A867-3B4CA63D34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1F3446-D5D5-C2AF-06F9-83D00860CDF9}"/>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5" name="Footer Placeholder 4">
            <a:extLst>
              <a:ext uri="{FF2B5EF4-FFF2-40B4-BE49-F238E27FC236}">
                <a16:creationId xmlns:a16="http://schemas.microsoft.com/office/drawing/2014/main" id="{D8BA63C4-36A2-7F58-952A-0711141E97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652556-D315-2284-0C6D-CE3DBB173592}"/>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3988024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7ACA-15B7-4B58-332B-4F7D0D1CD8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8F6A92-CF15-4E5B-CA0B-418E02FF3F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1A83E4-9C63-EC82-48F3-47A3EFF816EA}"/>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5" name="Footer Placeholder 4">
            <a:extLst>
              <a:ext uri="{FF2B5EF4-FFF2-40B4-BE49-F238E27FC236}">
                <a16:creationId xmlns:a16="http://schemas.microsoft.com/office/drawing/2014/main" id="{734D9561-F2AF-3DB0-AF2B-BD43AF1571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B61DC-2BB9-39DC-1A6C-2B5941C6F72E}"/>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1278899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9A6B2-9317-3779-9C02-C4A1F024BE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5187A4-2050-034F-A922-1F3826DBFB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B8C6B2-F1BE-1807-47FD-166E4BA346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752598-97C6-4630-BF0A-57D305707F23}"/>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6" name="Footer Placeholder 5">
            <a:extLst>
              <a:ext uri="{FF2B5EF4-FFF2-40B4-BE49-F238E27FC236}">
                <a16:creationId xmlns:a16="http://schemas.microsoft.com/office/drawing/2014/main" id="{09DD1E01-2EB2-E096-72DA-DA7C99C4A6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FC6062-77C3-FC67-5F7A-A0AFEEFCE543}"/>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426105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086D-C7B5-3294-058D-A9B2E94D97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299BDE-33A1-1D40-A2A0-6F5C0863AE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774E53-0287-05DF-60CF-C93C07241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720E07-633E-D8C7-3882-E2808AA82D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85E319-BD5E-EACB-4B17-E544EF9E6A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C2F7BE-F798-0BC5-55FA-1912F0F6A322}"/>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8" name="Footer Placeholder 7">
            <a:extLst>
              <a:ext uri="{FF2B5EF4-FFF2-40B4-BE49-F238E27FC236}">
                <a16:creationId xmlns:a16="http://schemas.microsoft.com/office/drawing/2014/main" id="{D597B0EE-35A4-E9D9-7B5F-3BDF7B8C74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E87C43-A408-4903-D84D-27DCC2D457BA}"/>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3793626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2A07B-4A94-A1C1-A931-5FE844481C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1963E9-4917-7DD3-FFA4-13939CF25022}"/>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4" name="Footer Placeholder 3">
            <a:extLst>
              <a:ext uri="{FF2B5EF4-FFF2-40B4-BE49-F238E27FC236}">
                <a16:creationId xmlns:a16="http://schemas.microsoft.com/office/drawing/2014/main" id="{B3E12C78-4001-C1F9-9471-C62A26999A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30F989-5969-992F-2BC9-1B9E02E8C284}"/>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3987235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A58E35-6091-EA41-24A6-26A69C83F659}"/>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3" name="Footer Placeholder 2">
            <a:extLst>
              <a:ext uri="{FF2B5EF4-FFF2-40B4-BE49-F238E27FC236}">
                <a16:creationId xmlns:a16="http://schemas.microsoft.com/office/drawing/2014/main" id="{F102F2EA-F941-66DD-5938-EE2DBE453C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2158C9-16C1-7350-382A-CB8430468EC1}"/>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2952455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28E7-9F90-B5C3-B935-D8B158E68E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7E849E-705E-078E-AE73-00B09C2D4A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EAF9BE-8552-B882-5CD0-263071A615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044D5-4844-BA57-BB5C-F31ADC2AF552}"/>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6" name="Footer Placeholder 5">
            <a:extLst>
              <a:ext uri="{FF2B5EF4-FFF2-40B4-BE49-F238E27FC236}">
                <a16:creationId xmlns:a16="http://schemas.microsoft.com/office/drawing/2014/main" id="{B66E2088-6C08-D371-CC04-CFB6DF8B6E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4C6D41-0477-282A-DB53-C50851243282}"/>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781517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92AFA-9986-C760-6CE4-3D75D0CF8A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E23CAF-C29D-DD39-7648-D8FBA58AC6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52293C-E3E5-D5D7-7E03-C32481C2A9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595CD6-4C12-AFA4-51EA-D016DD19AE66}"/>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6" name="Footer Placeholder 5">
            <a:extLst>
              <a:ext uri="{FF2B5EF4-FFF2-40B4-BE49-F238E27FC236}">
                <a16:creationId xmlns:a16="http://schemas.microsoft.com/office/drawing/2014/main" id="{4B2DDF5D-A10F-C999-46D3-3F4D309547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ED2FA2-F261-FADA-4DD5-A624A5C56696}"/>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3054382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E8324-9377-A527-2893-BF4B98EF90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DD57E2-90D3-E34D-E016-8971A76775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41ABB-EF98-D976-4DE2-705617232802}"/>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5" name="Footer Placeholder 4">
            <a:extLst>
              <a:ext uri="{FF2B5EF4-FFF2-40B4-BE49-F238E27FC236}">
                <a16:creationId xmlns:a16="http://schemas.microsoft.com/office/drawing/2014/main" id="{916D3C38-5A9B-60CB-907A-293137E78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B7EB9D-15D3-156B-661F-FEE0D704B4CE}"/>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993141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543BA4-3305-F2BA-69B5-50F6785F96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F5A4CA-EE5D-CBA1-C57B-1515575482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C57C68-2427-5648-D3AB-95435050E307}"/>
              </a:ext>
            </a:extLst>
          </p:cNvPr>
          <p:cNvSpPr>
            <a:spLocks noGrp="1"/>
          </p:cNvSpPr>
          <p:nvPr>
            <p:ph type="dt" sz="half" idx="10"/>
          </p:nvPr>
        </p:nvSpPr>
        <p:spPr/>
        <p:txBody>
          <a:bodyPr/>
          <a:lstStyle/>
          <a:p>
            <a:fld id="{77C5076D-C6B5-4841-B28A-31291758D1AA}" type="datetimeFigureOut">
              <a:rPr lang="en-GB" smtClean="0"/>
              <a:t>04/10/2024</a:t>
            </a:fld>
            <a:endParaRPr lang="en-GB"/>
          </a:p>
        </p:txBody>
      </p:sp>
      <p:sp>
        <p:nvSpPr>
          <p:cNvPr id="5" name="Footer Placeholder 4">
            <a:extLst>
              <a:ext uri="{FF2B5EF4-FFF2-40B4-BE49-F238E27FC236}">
                <a16:creationId xmlns:a16="http://schemas.microsoft.com/office/drawing/2014/main" id="{6FE6E245-AED7-E315-A900-89854D9D73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6F7507-FFB3-EFB5-AAB6-B7535C02D1E8}"/>
              </a:ext>
            </a:extLst>
          </p:cNvPr>
          <p:cNvSpPr>
            <a:spLocks noGrp="1"/>
          </p:cNvSpPr>
          <p:nvPr>
            <p:ph type="sldNum" sz="quarter" idx="12"/>
          </p:nvPr>
        </p:nvSpPr>
        <p:spPr/>
        <p:txBody>
          <a:bodyPr/>
          <a:lstStyle/>
          <a:p>
            <a:fld id="{E1532F11-F73C-48E7-BFD0-761E42A5808D}" type="slidenum">
              <a:rPr lang="en-GB" smtClean="0"/>
              <a:t>‹#›</a:t>
            </a:fld>
            <a:endParaRPr lang="en-GB"/>
          </a:p>
        </p:txBody>
      </p:sp>
    </p:spTree>
    <p:extLst>
      <p:ext uri="{BB962C8B-B14F-4D97-AF65-F5344CB8AC3E}">
        <p14:creationId xmlns:p14="http://schemas.microsoft.com/office/powerpoint/2010/main" val="806039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A57B3C-54EB-F774-0E0F-41445DD0F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360BBD-52A2-CC06-DF0E-021CBBE33F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499BC2-690E-5C1A-8886-4B0C8B843C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7C5076D-C6B5-4841-B28A-31291758D1AA}" type="datetimeFigureOut">
              <a:rPr lang="en-GB" smtClean="0"/>
              <a:t>04/10/2024</a:t>
            </a:fld>
            <a:endParaRPr lang="en-GB"/>
          </a:p>
        </p:txBody>
      </p:sp>
      <p:sp>
        <p:nvSpPr>
          <p:cNvPr id="5" name="Footer Placeholder 4">
            <a:extLst>
              <a:ext uri="{FF2B5EF4-FFF2-40B4-BE49-F238E27FC236}">
                <a16:creationId xmlns:a16="http://schemas.microsoft.com/office/drawing/2014/main" id="{C8C862BE-61E7-8C33-8019-BCAD6CF7C9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14ADE4C-83E8-CC29-BF27-06079C606D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532F11-F73C-48E7-BFD0-761E42A5808D}" type="slidenum">
              <a:rPr lang="en-GB" smtClean="0"/>
              <a:t>‹#›</a:t>
            </a:fld>
            <a:endParaRPr lang="en-GB"/>
          </a:p>
        </p:txBody>
      </p:sp>
    </p:spTree>
    <p:extLst>
      <p:ext uri="{BB962C8B-B14F-4D97-AF65-F5344CB8AC3E}">
        <p14:creationId xmlns:p14="http://schemas.microsoft.com/office/powerpoint/2010/main" val="1296026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hjW8TUPEFL4?feature=oembed" TargetMode="Externa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line&#10;&#10;Description automatically generated">
            <a:extLst>
              <a:ext uri="{FF2B5EF4-FFF2-40B4-BE49-F238E27FC236}">
                <a16:creationId xmlns:a16="http://schemas.microsoft.com/office/drawing/2014/main" id="{A9905711-756C-5A26-8E14-649F44217A23}"/>
              </a:ext>
            </a:extLst>
          </p:cNvPr>
          <p:cNvPicPr>
            <a:picLocks noChangeAspect="1"/>
          </p:cNvPicPr>
          <p:nvPr/>
        </p:nvPicPr>
        <p:blipFill rotWithShape="1">
          <a:blip r:embed="rId2">
            <a:alphaModFix amt="50000"/>
          </a:blip>
          <a:srcRect l="7216" r="10561" b="-1"/>
          <a:stretch/>
        </p:blipFill>
        <p:spPr>
          <a:xfrm>
            <a:off x="20" y="1"/>
            <a:ext cx="12191980" cy="6857999"/>
          </a:xfrm>
          <a:prstGeom prst="rect">
            <a:avLst/>
          </a:prstGeom>
        </p:spPr>
      </p:pic>
      <p:sp>
        <p:nvSpPr>
          <p:cNvPr id="2" name="Title 1">
            <a:extLst>
              <a:ext uri="{FF2B5EF4-FFF2-40B4-BE49-F238E27FC236}">
                <a16:creationId xmlns:a16="http://schemas.microsoft.com/office/drawing/2014/main" id="{6E03D8F0-9666-B931-A4C1-2C7351D150FF}"/>
              </a:ext>
            </a:extLst>
          </p:cNvPr>
          <p:cNvSpPr>
            <a:spLocks noGrp="1"/>
          </p:cNvSpPr>
          <p:nvPr>
            <p:ph type="ctrTitle"/>
          </p:nvPr>
        </p:nvSpPr>
        <p:spPr>
          <a:xfrm>
            <a:off x="1524000" y="1122362"/>
            <a:ext cx="9144000" cy="2900518"/>
          </a:xfrm>
        </p:spPr>
        <p:txBody>
          <a:bodyPr>
            <a:normAutofit/>
          </a:bodyPr>
          <a:lstStyle/>
          <a:p>
            <a:r>
              <a:rPr lang="en-GB">
                <a:solidFill>
                  <a:srgbClr val="FFFFFF"/>
                </a:solidFill>
              </a:rPr>
              <a:t>Robbery </a:t>
            </a:r>
          </a:p>
        </p:txBody>
      </p:sp>
    </p:spTree>
    <p:extLst>
      <p:ext uri="{BB962C8B-B14F-4D97-AF65-F5344CB8AC3E}">
        <p14:creationId xmlns:p14="http://schemas.microsoft.com/office/powerpoint/2010/main" val="377457249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EC140-AB5D-A4A5-7F1B-D8AEC0C0930D}"/>
              </a:ext>
            </a:extLst>
          </p:cNvPr>
          <p:cNvSpPr>
            <a:spLocks noGrp="1"/>
          </p:cNvSpPr>
          <p:nvPr>
            <p:ph type="title"/>
          </p:nvPr>
        </p:nvSpPr>
        <p:spPr>
          <a:xfrm>
            <a:off x="804672" y="802955"/>
            <a:ext cx="4977976" cy="1454051"/>
          </a:xfrm>
        </p:spPr>
        <p:txBody>
          <a:bodyPr vert="horz" lIns="91440" tIns="45720" rIns="91440" bIns="45720" rtlCol="0">
            <a:normAutofit/>
          </a:bodyPr>
          <a:lstStyle/>
          <a:p>
            <a:r>
              <a:rPr lang="en-US" sz="3600" kern="1200">
                <a:solidFill>
                  <a:schemeClr val="tx2"/>
                </a:solidFill>
                <a:latin typeface="+mj-lt"/>
                <a:ea typeface="+mj-ea"/>
                <a:cs typeface="+mj-cs"/>
              </a:rPr>
              <a:t>Aims and Objectives</a:t>
            </a:r>
          </a:p>
        </p:txBody>
      </p:sp>
      <p:sp>
        <p:nvSpPr>
          <p:cNvPr id="3" name="Content Placeholder 2">
            <a:extLst>
              <a:ext uri="{FF2B5EF4-FFF2-40B4-BE49-F238E27FC236}">
                <a16:creationId xmlns:a16="http://schemas.microsoft.com/office/drawing/2014/main" id="{8459D15B-E31F-744B-3B2E-F8E29E0E218E}"/>
              </a:ext>
            </a:extLst>
          </p:cNvPr>
          <p:cNvSpPr>
            <a:spLocks noGrp="1"/>
          </p:cNvSpPr>
          <p:nvPr>
            <p:ph idx="1"/>
          </p:nvPr>
        </p:nvSpPr>
        <p:spPr>
          <a:xfrm>
            <a:off x="804672" y="2421682"/>
            <a:ext cx="4977578" cy="3639289"/>
          </a:xfrm>
        </p:spPr>
        <p:txBody>
          <a:bodyPr vert="horz" lIns="91440" tIns="45720" rIns="91440" bIns="45720" rtlCol="0" anchor="ctr">
            <a:normAutofit/>
          </a:bodyPr>
          <a:lstStyle/>
          <a:p>
            <a:pPr marL="0" indent="0">
              <a:buNone/>
            </a:pPr>
            <a:r>
              <a:rPr lang="en-US" sz="1800" kern="1200" dirty="0">
                <a:solidFill>
                  <a:schemeClr val="tx2"/>
                </a:solidFill>
                <a:latin typeface="+mn-lt"/>
                <a:ea typeface="+mn-ea"/>
                <a:cs typeface="+mn-cs"/>
              </a:rPr>
              <a:t>Explore and understand Section 8 of the Theft Act 1968 </a:t>
            </a:r>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2" name="Freeform: Shape 21">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4" name="Graphic 13" descr="Bullseye">
            <a:extLst>
              <a:ext uri="{FF2B5EF4-FFF2-40B4-BE49-F238E27FC236}">
                <a16:creationId xmlns:a16="http://schemas.microsoft.com/office/drawing/2014/main" id="{F13004E4-ACEE-571A-7E17-973411810D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197709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14"/>
                                        </p:tgtEl>
                                        <p:attrNameLst>
                                          <p:attrName>style.visibility</p:attrName>
                                        </p:attrNameLst>
                                      </p:cBhvr>
                                      <p:to>
                                        <p:strVal val="visible"/>
                                      </p:to>
                                    </p:set>
                                    <p:animEffect transition="in" filter="fade">
                                      <p:cBhvr>
                                        <p:cTn id="10" dur="7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white speech bubble with black text&#10;&#10;Description automatically generated">
            <a:extLst>
              <a:ext uri="{FF2B5EF4-FFF2-40B4-BE49-F238E27FC236}">
                <a16:creationId xmlns:a16="http://schemas.microsoft.com/office/drawing/2014/main" id="{966B4FF3-8DD3-C206-8BF3-B28698FF2C21}"/>
              </a:ext>
            </a:extLst>
          </p:cNvPr>
          <p:cNvPicPr>
            <a:picLocks noGrp="1" noChangeAspect="1"/>
          </p:cNvPicPr>
          <p:nvPr>
            <p:ph idx="1"/>
          </p:nvPr>
        </p:nvPicPr>
        <p:blipFill rotWithShape="1">
          <a:blip r:embed="rId2"/>
          <a:srcRect t="5464" b="930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E8CD4-9869-60CF-E937-FCADCD472D7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What is robbery?</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091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1BF77-6365-C886-509F-FB20227774B9}"/>
              </a:ext>
            </a:extLst>
          </p:cNvPr>
          <p:cNvSpPr>
            <a:spLocks noGrp="1"/>
          </p:cNvSpPr>
          <p:nvPr>
            <p:ph type="title"/>
          </p:nvPr>
        </p:nvSpPr>
        <p:spPr>
          <a:xfrm>
            <a:off x="630936" y="640080"/>
            <a:ext cx="4818888" cy="1481328"/>
          </a:xfrm>
        </p:spPr>
        <p:txBody>
          <a:bodyPr anchor="b">
            <a:normAutofit/>
          </a:bodyPr>
          <a:lstStyle/>
          <a:p>
            <a:r>
              <a:rPr lang="en-GB" sz="5000"/>
              <a:t>What is robbery?</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DE401B-C4A5-77D8-4EEA-D7C0683B4793}"/>
              </a:ext>
            </a:extLst>
          </p:cNvPr>
          <p:cNvSpPr>
            <a:spLocks noGrp="1"/>
          </p:cNvSpPr>
          <p:nvPr>
            <p:ph idx="1"/>
          </p:nvPr>
        </p:nvSpPr>
        <p:spPr>
          <a:xfrm>
            <a:off x="630936" y="2660904"/>
            <a:ext cx="4818888" cy="3547872"/>
          </a:xfrm>
        </p:spPr>
        <p:txBody>
          <a:bodyPr anchor="t">
            <a:normAutofit lnSpcReduction="10000"/>
          </a:bodyPr>
          <a:lstStyle/>
          <a:p>
            <a:r>
              <a:rPr lang="en-GB" sz="2200" dirty="0"/>
              <a:t>A </a:t>
            </a:r>
            <a:r>
              <a:rPr lang="en-GB" sz="2200" b="1" dirty="0"/>
              <a:t>theft </a:t>
            </a:r>
            <a:r>
              <a:rPr lang="en-GB" sz="2200" dirty="0"/>
              <a:t>that is aggravated by the </a:t>
            </a:r>
            <a:r>
              <a:rPr lang="en-GB" sz="2200" b="1" dirty="0"/>
              <a:t>use</a:t>
            </a:r>
            <a:r>
              <a:rPr lang="en-GB" sz="2200" dirty="0"/>
              <a:t> of </a:t>
            </a:r>
          </a:p>
          <a:p>
            <a:endParaRPr lang="en-GB" sz="2200" dirty="0"/>
          </a:p>
          <a:p>
            <a:r>
              <a:rPr lang="en-GB" sz="2200" dirty="0"/>
              <a:t>or</a:t>
            </a:r>
          </a:p>
          <a:p>
            <a:endParaRPr lang="en-GB" sz="2200" dirty="0"/>
          </a:p>
          <a:p>
            <a:r>
              <a:rPr lang="en-GB" sz="2200" b="1" dirty="0"/>
              <a:t>Threat</a:t>
            </a:r>
            <a:r>
              <a:rPr lang="en-GB" sz="2200" dirty="0"/>
              <a:t> of </a:t>
            </a:r>
            <a:r>
              <a:rPr lang="en-GB" sz="2200" b="1" dirty="0"/>
              <a:t>force</a:t>
            </a:r>
          </a:p>
          <a:p>
            <a:endParaRPr lang="en-GB" sz="2200" b="1" dirty="0"/>
          </a:p>
          <a:p>
            <a:r>
              <a:rPr lang="en-GB" sz="2200" dirty="0"/>
              <a:t>Triable on Indictment – Life Imprisonment.</a:t>
            </a:r>
          </a:p>
        </p:txBody>
      </p:sp>
      <p:pic>
        <p:nvPicPr>
          <p:cNvPr id="5" name="Picture 4">
            <a:extLst>
              <a:ext uri="{FF2B5EF4-FFF2-40B4-BE49-F238E27FC236}">
                <a16:creationId xmlns:a16="http://schemas.microsoft.com/office/drawing/2014/main" id="{2DE6403D-689F-6AAF-7375-2B71A4A7EAFA}"/>
              </a:ext>
            </a:extLst>
          </p:cNvPr>
          <p:cNvPicPr>
            <a:picLocks noChangeAspect="1"/>
          </p:cNvPicPr>
          <p:nvPr/>
        </p:nvPicPr>
        <p:blipFill>
          <a:blip r:embed="rId2"/>
          <a:stretch>
            <a:fillRect/>
          </a:stretch>
        </p:blipFill>
        <p:spPr>
          <a:xfrm>
            <a:off x="6099048" y="1634364"/>
            <a:ext cx="5458968" cy="3589271"/>
          </a:xfrm>
          <a:prstGeom prst="rect">
            <a:avLst/>
          </a:prstGeom>
        </p:spPr>
      </p:pic>
    </p:spTree>
    <p:extLst>
      <p:ext uri="{BB962C8B-B14F-4D97-AF65-F5344CB8AC3E}">
        <p14:creationId xmlns:p14="http://schemas.microsoft.com/office/powerpoint/2010/main" val="2499282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obber">
            <a:extLst>
              <a:ext uri="{FF2B5EF4-FFF2-40B4-BE49-F238E27FC236}">
                <a16:creationId xmlns:a16="http://schemas.microsoft.com/office/drawing/2014/main" id="{A977C535-2121-6CD1-93C8-935AF1ECD3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0B0E4E97-0428-C025-998F-7EC6781FD889}"/>
              </a:ext>
            </a:extLst>
          </p:cNvPr>
          <p:cNvSpPr>
            <a:spLocks noGrp="1"/>
          </p:cNvSpPr>
          <p:nvPr>
            <p:ph idx="1"/>
          </p:nvPr>
        </p:nvSpPr>
        <p:spPr>
          <a:xfrm>
            <a:off x="5596502" y="1099127"/>
            <a:ext cx="5754896" cy="4504231"/>
          </a:xfrm>
        </p:spPr>
        <p:txBody>
          <a:bodyPr anchor="t">
            <a:normAutofit fontScale="92500" lnSpcReduction="20000"/>
          </a:bodyPr>
          <a:lstStyle/>
          <a:p>
            <a:r>
              <a:rPr lang="en-GB" sz="2400" dirty="0">
                <a:latin typeface="Arial" panose="020B0604020202020204" pitchFamily="34" charset="0"/>
                <a:cs typeface="Arial" panose="020B0604020202020204" pitchFamily="34" charset="0"/>
              </a:rPr>
              <a:t>A robbery CANNOT be committed unless there is a theft.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Robbery can take anywhere for example, in a building or in the street. </a:t>
            </a:r>
          </a:p>
          <a:p>
            <a:endParaRPr lang="en-GB" sz="2400" dirty="0">
              <a:latin typeface="Arial" panose="020B0604020202020204" pitchFamily="34" charset="0"/>
              <a:cs typeface="Arial" panose="020B0604020202020204" pitchFamily="34" charset="0"/>
            </a:endParaRPr>
          </a:p>
          <a:p>
            <a:r>
              <a:rPr lang="en-GB" sz="2400" b="0" i="0" dirty="0">
                <a:effectLst/>
                <a:highlight>
                  <a:srgbClr val="FFFFFF"/>
                </a:highlight>
                <a:latin typeface="Arial" panose="020B0604020202020204" pitchFamily="34" charset="0"/>
                <a:cs typeface="Arial" panose="020B0604020202020204" pitchFamily="34" charset="0"/>
              </a:rPr>
              <a:t>The Office for National Statistics (2024) confirmed that Police recorded robbery increased by 13% (to 81,094 offences) in comparison with the year ending December 2022 (71,983 offences). </a:t>
            </a:r>
          </a:p>
          <a:p>
            <a:endParaRPr lang="en-GB" sz="2400" b="0" i="0" dirty="0">
              <a:effectLst/>
              <a:highlight>
                <a:srgbClr val="FFFFFF"/>
              </a:highlight>
              <a:latin typeface="Arial" panose="020B0604020202020204" pitchFamily="34" charset="0"/>
              <a:cs typeface="Arial" panose="020B0604020202020204" pitchFamily="34" charset="0"/>
            </a:endParaRPr>
          </a:p>
          <a:p>
            <a:r>
              <a:rPr lang="en-GB" sz="2400" b="0" i="0" dirty="0">
                <a:effectLst/>
                <a:highlight>
                  <a:srgbClr val="FFFFFF"/>
                </a:highlight>
                <a:latin typeface="Arial" panose="020B0604020202020204" pitchFamily="34" charset="0"/>
                <a:cs typeface="Arial" panose="020B0604020202020204" pitchFamily="34" charset="0"/>
              </a:rPr>
              <a:t>Examples include, street robberies and bank or building society incidents.  </a:t>
            </a:r>
            <a:endParaRPr lang="en-GB" sz="2400" dirty="0">
              <a:latin typeface="Arial" panose="020B0604020202020204" pitchFamily="34" charset="0"/>
              <a:cs typeface="Arial" panose="020B0604020202020204" pitchFamily="34" charset="0"/>
            </a:endParaRPr>
          </a:p>
          <a:p>
            <a:endParaRPr lang="en-GB" sz="1700" dirty="0"/>
          </a:p>
          <a:p>
            <a:endParaRPr lang="en-GB" sz="1700" dirty="0"/>
          </a:p>
        </p:txBody>
      </p:sp>
      <p:sp>
        <p:nvSpPr>
          <p:cNvPr id="25" name="Rectangle 24">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7110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286A-B91E-3F0A-FCFC-DD1A0B9E2EEF}"/>
              </a:ext>
            </a:extLst>
          </p:cNvPr>
          <p:cNvSpPr>
            <a:spLocks noGrp="1"/>
          </p:cNvSpPr>
          <p:nvPr>
            <p:ph type="title"/>
          </p:nvPr>
        </p:nvSpPr>
        <p:spPr/>
        <p:txBody>
          <a:bodyPr>
            <a:normAutofit/>
          </a:bodyPr>
          <a:lstStyle/>
          <a:p>
            <a:pPr algn="ctr"/>
            <a:r>
              <a:rPr lang="en-GB" sz="4000" dirty="0"/>
              <a:t>Robbery Section 8 Theft Act 1968</a:t>
            </a:r>
          </a:p>
        </p:txBody>
      </p:sp>
      <p:pic>
        <p:nvPicPr>
          <p:cNvPr id="5" name="Content Placeholder 4">
            <a:extLst>
              <a:ext uri="{FF2B5EF4-FFF2-40B4-BE49-F238E27FC236}">
                <a16:creationId xmlns:a16="http://schemas.microsoft.com/office/drawing/2014/main" id="{4AA4BB1D-21EF-27AC-7ECF-F86F93A3572F}"/>
              </a:ext>
            </a:extLst>
          </p:cNvPr>
          <p:cNvPicPr>
            <a:picLocks noGrp="1" noChangeAspect="1"/>
          </p:cNvPicPr>
          <p:nvPr>
            <p:ph idx="1"/>
          </p:nvPr>
        </p:nvPicPr>
        <p:blipFill>
          <a:blip r:embed="rId2"/>
          <a:stretch>
            <a:fillRect/>
          </a:stretch>
        </p:blipFill>
        <p:spPr>
          <a:xfrm>
            <a:off x="2938683" y="1803898"/>
            <a:ext cx="6528955" cy="4688977"/>
          </a:xfrm>
        </p:spPr>
      </p:pic>
    </p:spTree>
    <p:extLst>
      <p:ext uri="{BB962C8B-B14F-4D97-AF65-F5344CB8AC3E}">
        <p14:creationId xmlns:p14="http://schemas.microsoft.com/office/powerpoint/2010/main" val="3254552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F563-8275-01C2-93BC-B983CB418D87}"/>
              </a:ext>
            </a:extLst>
          </p:cNvPr>
          <p:cNvSpPr>
            <a:spLocks noGrp="1"/>
          </p:cNvSpPr>
          <p:nvPr>
            <p:ph type="title"/>
          </p:nvPr>
        </p:nvSpPr>
        <p:spPr/>
        <p:txBody>
          <a:bodyPr/>
          <a:lstStyle/>
          <a:p>
            <a:r>
              <a:rPr lang="en-GB" dirty="0"/>
              <a:t>Immediately before doing so….</a:t>
            </a:r>
          </a:p>
        </p:txBody>
      </p:sp>
      <p:graphicFrame>
        <p:nvGraphicFramePr>
          <p:cNvPr id="5" name="Content Placeholder 2">
            <a:extLst>
              <a:ext uri="{FF2B5EF4-FFF2-40B4-BE49-F238E27FC236}">
                <a16:creationId xmlns:a16="http://schemas.microsoft.com/office/drawing/2014/main" id="{8AFC3259-3A37-6C0D-1511-1F2C77B12C2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8343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EB8B-8C71-0DF4-4301-7642954880C5}"/>
              </a:ext>
            </a:extLst>
          </p:cNvPr>
          <p:cNvSpPr>
            <a:spLocks noGrp="1"/>
          </p:cNvSpPr>
          <p:nvPr>
            <p:ph type="title"/>
          </p:nvPr>
        </p:nvSpPr>
        <p:spPr/>
        <p:txBody>
          <a:bodyPr/>
          <a:lstStyle/>
          <a:p>
            <a:r>
              <a:rPr lang="en-GB" dirty="0"/>
              <a:t>Points to prove continued. </a:t>
            </a:r>
          </a:p>
        </p:txBody>
      </p:sp>
      <p:graphicFrame>
        <p:nvGraphicFramePr>
          <p:cNvPr id="5" name="Content Placeholder 2">
            <a:extLst>
              <a:ext uri="{FF2B5EF4-FFF2-40B4-BE49-F238E27FC236}">
                <a16:creationId xmlns:a16="http://schemas.microsoft.com/office/drawing/2014/main" id="{5F2F7C8D-0DD8-CE84-AF92-6BED3773E51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585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61878-949E-AA7A-64BE-75084C39D03D}"/>
              </a:ext>
            </a:extLst>
          </p:cNvPr>
          <p:cNvSpPr>
            <a:spLocks noGrp="1"/>
          </p:cNvSpPr>
          <p:nvPr>
            <p:ph type="title"/>
          </p:nvPr>
        </p:nvSpPr>
        <p:spPr/>
        <p:txBody>
          <a:bodyPr/>
          <a:lstStyle/>
          <a:p>
            <a:r>
              <a:rPr lang="en-GB" dirty="0"/>
              <a:t>Force used. </a:t>
            </a:r>
          </a:p>
        </p:txBody>
      </p:sp>
      <p:graphicFrame>
        <p:nvGraphicFramePr>
          <p:cNvPr id="5" name="Content Placeholder 2">
            <a:extLst>
              <a:ext uri="{FF2B5EF4-FFF2-40B4-BE49-F238E27FC236}">
                <a16:creationId xmlns:a16="http://schemas.microsoft.com/office/drawing/2014/main" id="{5B0D6888-9499-125C-D7DD-9115D69113B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6537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BB5CDC5-3EE7-63D6-D437-A0F96B866B52}"/>
              </a:ext>
            </a:extLst>
          </p:cNvPr>
          <p:cNvPicPr>
            <a:picLocks noChangeAspect="1"/>
          </p:cNvPicPr>
          <p:nvPr/>
        </p:nvPicPr>
        <p:blipFill rotWithShape="1">
          <a:blip r:embed="rId3">
            <a:duotone>
              <a:schemeClr val="bg2">
                <a:shade val="45000"/>
                <a:satMod val="135000"/>
              </a:schemeClr>
              <a:prstClr val="white"/>
            </a:duotone>
          </a:blip>
          <a:srcRect b="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E693F-88EF-6B58-7261-3F78AD5A8888}"/>
              </a:ext>
            </a:extLst>
          </p:cNvPr>
          <p:cNvSpPr>
            <a:spLocks noGrp="1"/>
          </p:cNvSpPr>
          <p:nvPr>
            <p:ph type="title"/>
          </p:nvPr>
        </p:nvSpPr>
        <p:spPr>
          <a:xfrm>
            <a:off x="838200" y="365125"/>
            <a:ext cx="10515600" cy="1325563"/>
          </a:xfrm>
        </p:spPr>
        <p:txBody>
          <a:bodyPr>
            <a:normAutofit/>
          </a:bodyPr>
          <a:lstStyle/>
          <a:p>
            <a:r>
              <a:rPr lang="en-GB" dirty="0"/>
              <a:t>Accidental use of force?</a:t>
            </a:r>
            <a:br>
              <a:rPr lang="en-GB" dirty="0"/>
            </a:br>
            <a:endParaRPr lang="en-GB" dirty="0"/>
          </a:p>
        </p:txBody>
      </p:sp>
      <p:graphicFrame>
        <p:nvGraphicFramePr>
          <p:cNvPr id="5" name="Content Placeholder 2">
            <a:extLst>
              <a:ext uri="{FF2B5EF4-FFF2-40B4-BE49-F238E27FC236}">
                <a16:creationId xmlns:a16="http://schemas.microsoft.com/office/drawing/2014/main" id="{8EF856DB-FB93-7422-2953-ACDBAA8A3E79}"/>
              </a:ext>
            </a:extLst>
          </p:cNvPr>
          <p:cNvGraphicFramePr>
            <a:graphicFrameLocks noGrp="1"/>
          </p:cNvGraphicFramePr>
          <p:nvPr>
            <p:ph idx="1"/>
            <p:extLst>
              <p:ext uri="{D42A27DB-BD31-4B8C-83A1-F6EECF244321}">
                <p14:modId xmlns:p14="http://schemas.microsoft.com/office/powerpoint/2010/main" val="31531826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96793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003EE-B091-7DF9-F116-1EABDB4E2FC5}"/>
              </a:ext>
            </a:extLst>
          </p:cNvPr>
          <p:cNvSpPr>
            <a:spLocks noGrp="1"/>
          </p:cNvSpPr>
          <p:nvPr>
            <p:ph type="title"/>
          </p:nvPr>
        </p:nvSpPr>
        <p:spPr/>
        <p:txBody>
          <a:bodyPr/>
          <a:lstStyle/>
          <a:p>
            <a:r>
              <a:rPr lang="en-GB" dirty="0"/>
              <a:t>Attempt theft – use of force</a:t>
            </a:r>
          </a:p>
        </p:txBody>
      </p:sp>
      <p:pic>
        <p:nvPicPr>
          <p:cNvPr id="4" name="Online Media 3" title="Brave pensioner 'fights off pick-pockets at bus stop' in London">
            <a:hlinkClick r:id="" action="ppaction://media"/>
            <a:extLst>
              <a:ext uri="{FF2B5EF4-FFF2-40B4-BE49-F238E27FC236}">
                <a16:creationId xmlns:a16="http://schemas.microsoft.com/office/drawing/2014/main" id="{B59DC4C1-B49A-E7DC-5BD9-591EC044A51F}"/>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4279837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8AA8D-7264-604C-03A5-9C82DA613537}"/>
              </a:ext>
            </a:extLst>
          </p:cNvPr>
          <p:cNvSpPr>
            <a:spLocks noGrp="1"/>
          </p:cNvSpPr>
          <p:nvPr>
            <p:ph type="title"/>
          </p:nvPr>
        </p:nvSpPr>
        <p:spPr>
          <a:xfrm>
            <a:off x="648929" y="557190"/>
            <a:ext cx="5181510" cy="792639"/>
          </a:xfrm>
        </p:spPr>
        <p:txBody>
          <a:bodyPr>
            <a:normAutofit/>
          </a:bodyPr>
          <a:lstStyle/>
          <a:p>
            <a:r>
              <a:rPr lang="en-GB" sz="4000" dirty="0"/>
              <a:t>Robbery</a:t>
            </a:r>
          </a:p>
        </p:txBody>
      </p:sp>
      <p:sp>
        <p:nvSpPr>
          <p:cNvPr id="3" name="Content Placeholder 2">
            <a:extLst>
              <a:ext uri="{FF2B5EF4-FFF2-40B4-BE49-F238E27FC236}">
                <a16:creationId xmlns:a16="http://schemas.microsoft.com/office/drawing/2014/main" id="{0130F77C-3E21-39A1-CFEB-8D235672E4AB}"/>
              </a:ext>
            </a:extLst>
          </p:cNvPr>
          <p:cNvSpPr>
            <a:spLocks noGrp="1"/>
          </p:cNvSpPr>
          <p:nvPr>
            <p:ph idx="1"/>
          </p:nvPr>
        </p:nvSpPr>
        <p:spPr>
          <a:xfrm>
            <a:off x="648930" y="1349829"/>
            <a:ext cx="5181508" cy="5297714"/>
          </a:xfrm>
        </p:spPr>
        <p:txBody>
          <a:bodyPr>
            <a:noAutofit/>
          </a:bodyPr>
          <a:lstStyle/>
          <a:p>
            <a:r>
              <a:rPr lang="en-GB" sz="2400" dirty="0"/>
              <a:t>Or – puts or seeks to put any person in fear of</a:t>
            </a:r>
          </a:p>
          <a:p>
            <a:endParaRPr lang="en-GB" sz="2400" dirty="0"/>
          </a:p>
          <a:p>
            <a:r>
              <a:rPr lang="en-GB" sz="2400" dirty="0"/>
              <a:t>Being then and there subjected to force</a:t>
            </a:r>
          </a:p>
          <a:p>
            <a:endParaRPr lang="en-GB" sz="2400" dirty="0"/>
          </a:p>
          <a:p>
            <a:r>
              <a:rPr lang="en-GB" sz="2400" dirty="0"/>
              <a:t>An intention to put someone in fear for another is not enough.</a:t>
            </a:r>
          </a:p>
          <a:p>
            <a:endParaRPr lang="en-GB" sz="2400" dirty="0"/>
          </a:p>
          <a:p>
            <a:r>
              <a:rPr lang="en-GB" sz="2400" dirty="0"/>
              <a:t>A victim cannot be put in fear of property being damaged. Force must be used towards a person not property. </a:t>
            </a:r>
          </a:p>
        </p:txBody>
      </p:sp>
      <p:pic>
        <p:nvPicPr>
          <p:cNvPr id="5" name="Picture 4">
            <a:extLst>
              <a:ext uri="{FF2B5EF4-FFF2-40B4-BE49-F238E27FC236}">
                <a16:creationId xmlns:a16="http://schemas.microsoft.com/office/drawing/2014/main" id="{AC58877D-E5A0-7316-5263-38AA56C2D302}"/>
              </a:ext>
            </a:extLst>
          </p:cNvPr>
          <p:cNvPicPr>
            <a:picLocks noChangeAspect="1"/>
          </p:cNvPicPr>
          <p:nvPr/>
        </p:nvPicPr>
        <p:blipFill rotWithShape="1">
          <a:blip r:embed="rId3"/>
          <a:srcRect l="11189" r="12221" b="-1"/>
          <a:stretch/>
        </p:blipFill>
        <p:spPr>
          <a:xfrm>
            <a:off x="6189155" y="10"/>
            <a:ext cx="6002844" cy="6857990"/>
          </a:xfrm>
          <a:prstGeom prst="rect">
            <a:avLst/>
          </a:prstGeom>
          <a:effectLst/>
        </p:spPr>
      </p:pic>
    </p:spTree>
    <p:extLst>
      <p:ext uri="{BB962C8B-B14F-4D97-AF65-F5344CB8AC3E}">
        <p14:creationId xmlns:p14="http://schemas.microsoft.com/office/powerpoint/2010/main" val="753648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39C1E-5930-1D9B-86C1-4BC92E330494}"/>
              </a:ext>
            </a:extLst>
          </p:cNvPr>
          <p:cNvSpPr>
            <a:spLocks noGrp="1"/>
          </p:cNvSpPr>
          <p:nvPr>
            <p:ph type="title"/>
          </p:nvPr>
        </p:nvSpPr>
        <p:spPr/>
        <p:txBody>
          <a:bodyPr/>
          <a:lstStyle/>
          <a:p>
            <a:r>
              <a:rPr lang="en-GB" dirty="0"/>
              <a:t>Robbery</a:t>
            </a:r>
          </a:p>
        </p:txBody>
      </p:sp>
      <p:pic>
        <p:nvPicPr>
          <p:cNvPr id="5" name="Content Placeholder 4">
            <a:extLst>
              <a:ext uri="{FF2B5EF4-FFF2-40B4-BE49-F238E27FC236}">
                <a16:creationId xmlns:a16="http://schemas.microsoft.com/office/drawing/2014/main" id="{A18A7426-1FD9-1827-C25F-FC9A8EE75C9F}"/>
              </a:ext>
            </a:extLst>
          </p:cNvPr>
          <p:cNvPicPr>
            <a:picLocks noGrp="1" noChangeAspect="1"/>
          </p:cNvPicPr>
          <p:nvPr>
            <p:ph idx="1"/>
          </p:nvPr>
        </p:nvPicPr>
        <p:blipFill>
          <a:blip r:embed="rId3"/>
          <a:stretch>
            <a:fillRect/>
          </a:stretch>
        </p:blipFill>
        <p:spPr>
          <a:xfrm>
            <a:off x="2073048" y="1451875"/>
            <a:ext cx="8045904" cy="4842676"/>
          </a:xfrm>
        </p:spPr>
      </p:pic>
    </p:spTree>
    <p:extLst>
      <p:ext uri="{BB962C8B-B14F-4D97-AF65-F5344CB8AC3E}">
        <p14:creationId xmlns:p14="http://schemas.microsoft.com/office/powerpoint/2010/main" val="2792540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42D92-4EEB-2FFC-E0D5-35C80000CD13}"/>
              </a:ext>
            </a:extLst>
          </p:cNvPr>
          <p:cNvSpPr>
            <a:spLocks noGrp="1"/>
          </p:cNvSpPr>
          <p:nvPr>
            <p:ph type="title"/>
          </p:nvPr>
        </p:nvSpPr>
        <p:spPr/>
        <p:txBody>
          <a:bodyPr/>
          <a:lstStyle/>
          <a:p>
            <a:r>
              <a:rPr lang="en-GB" dirty="0"/>
              <a:t>Point to note!</a:t>
            </a:r>
          </a:p>
        </p:txBody>
      </p:sp>
      <p:pic>
        <p:nvPicPr>
          <p:cNvPr id="5" name="Content Placeholder 4">
            <a:extLst>
              <a:ext uri="{FF2B5EF4-FFF2-40B4-BE49-F238E27FC236}">
                <a16:creationId xmlns:a16="http://schemas.microsoft.com/office/drawing/2014/main" id="{89DCE0B9-65C6-4C2E-D53F-2E83F8080EE9}"/>
              </a:ext>
            </a:extLst>
          </p:cNvPr>
          <p:cNvPicPr>
            <a:picLocks noGrp="1" noChangeAspect="1"/>
          </p:cNvPicPr>
          <p:nvPr>
            <p:ph idx="1"/>
          </p:nvPr>
        </p:nvPicPr>
        <p:blipFill>
          <a:blip r:embed="rId3"/>
          <a:stretch>
            <a:fillRect/>
          </a:stretch>
        </p:blipFill>
        <p:spPr>
          <a:xfrm>
            <a:off x="406400" y="1369208"/>
            <a:ext cx="8047111" cy="5123667"/>
          </a:xfrm>
        </p:spPr>
      </p:pic>
      <p:pic>
        <p:nvPicPr>
          <p:cNvPr id="7" name="Picture 6">
            <a:extLst>
              <a:ext uri="{FF2B5EF4-FFF2-40B4-BE49-F238E27FC236}">
                <a16:creationId xmlns:a16="http://schemas.microsoft.com/office/drawing/2014/main" id="{94536B2B-DED3-0E87-F753-162F99F4B2DA}"/>
              </a:ext>
            </a:extLst>
          </p:cNvPr>
          <p:cNvPicPr>
            <a:picLocks noChangeAspect="1"/>
          </p:cNvPicPr>
          <p:nvPr/>
        </p:nvPicPr>
        <p:blipFill>
          <a:blip r:embed="rId4"/>
          <a:stretch>
            <a:fillRect/>
          </a:stretch>
        </p:blipFill>
        <p:spPr>
          <a:xfrm>
            <a:off x="8453511" y="2694771"/>
            <a:ext cx="3455820" cy="2336016"/>
          </a:xfrm>
          <a:prstGeom prst="rect">
            <a:avLst/>
          </a:prstGeom>
        </p:spPr>
      </p:pic>
    </p:spTree>
    <p:extLst>
      <p:ext uri="{BB962C8B-B14F-4D97-AF65-F5344CB8AC3E}">
        <p14:creationId xmlns:p14="http://schemas.microsoft.com/office/powerpoint/2010/main" val="2061683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8E151-D5BE-5915-9C00-3FC41DB819A1}"/>
              </a:ext>
            </a:extLst>
          </p:cNvPr>
          <p:cNvSpPr>
            <a:spLocks noGrp="1"/>
          </p:cNvSpPr>
          <p:nvPr>
            <p:ph type="title"/>
          </p:nvPr>
        </p:nvSpPr>
        <p:spPr/>
        <p:txBody>
          <a:bodyPr/>
          <a:lstStyle/>
          <a:p>
            <a:r>
              <a:rPr lang="en-GB" dirty="0"/>
              <a:t>Any person</a:t>
            </a:r>
          </a:p>
        </p:txBody>
      </p:sp>
      <p:graphicFrame>
        <p:nvGraphicFramePr>
          <p:cNvPr id="5" name="Content Placeholder 2">
            <a:extLst>
              <a:ext uri="{FF2B5EF4-FFF2-40B4-BE49-F238E27FC236}">
                <a16:creationId xmlns:a16="http://schemas.microsoft.com/office/drawing/2014/main" id="{9968DD25-1319-EE64-0B4E-EC319456E4F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9209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F1DC112B-E605-6648-E19A-432585C3CD42}"/>
              </a:ext>
            </a:extLst>
          </p:cNvPr>
          <p:cNvPicPr>
            <a:picLocks noChangeAspect="1"/>
          </p:cNvPicPr>
          <p:nvPr/>
        </p:nvPicPr>
        <p:blipFill rotWithShape="1">
          <a:blip r:embed="rId3"/>
          <a:srcRect t="3582" b="2141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BDA204-2008-4B53-C204-C1A2B7BFA2D3}"/>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Knowledge check</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4751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6758BB7-618F-332F-A08C-62F1B24AB4E2}"/>
              </a:ext>
            </a:extLst>
          </p:cNvPr>
          <p:cNvPicPr>
            <a:picLocks noGrp="1" noChangeAspect="1"/>
          </p:cNvPicPr>
          <p:nvPr>
            <p:ph idx="1"/>
          </p:nvPr>
        </p:nvPicPr>
        <p:blipFill rotWithShape="1">
          <a:blip r:embed="rId3"/>
          <a:srcRect b="16"/>
          <a:stretch/>
        </p:blipFill>
        <p:spPr>
          <a:xfrm>
            <a:off x="1165062" y="643467"/>
            <a:ext cx="9861876" cy="5571066"/>
          </a:xfrm>
          <a:prstGeom prst="rect">
            <a:avLst/>
          </a:prstGeom>
        </p:spPr>
      </p:pic>
    </p:spTree>
    <p:extLst>
      <p:ext uri="{BB962C8B-B14F-4D97-AF65-F5344CB8AC3E}">
        <p14:creationId xmlns:p14="http://schemas.microsoft.com/office/powerpoint/2010/main" val="30080868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81B2B5F-E1E6-A026-CF92-5373FDCCCCD0}"/>
              </a:ext>
            </a:extLst>
          </p:cNvPr>
          <p:cNvPicPr>
            <a:picLocks noGrp="1" noChangeAspect="1"/>
          </p:cNvPicPr>
          <p:nvPr>
            <p:ph idx="1"/>
          </p:nvPr>
        </p:nvPicPr>
        <p:blipFill rotWithShape="1">
          <a:blip r:embed="rId3"/>
          <a:srcRect r="2" b="5643"/>
          <a:stretch/>
        </p:blipFill>
        <p:spPr>
          <a:xfrm>
            <a:off x="1165082" y="643467"/>
            <a:ext cx="9861835" cy="5571066"/>
          </a:xfrm>
          <a:prstGeom prst="rect">
            <a:avLst/>
          </a:prstGeom>
        </p:spPr>
      </p:pic>
    </p:spTree>
    <p:extLst>
      <p:ext uri="{BB962C8B-B14F-4D97-AF65-F5344CB8AC3E}">
        <p14:creationId xmlns:p14="http://schemas.microsoft.com/office/powerpoint/2010/main" val="37370011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452C139-54CD-6234-46BA-72D9E583EBBE}"/>
              </a:ext>
            </a:extLst>
          </p:cNvPr>
          <p:cNvPicPr>
            <a:picLocks noGrp="1" noChangeAspect="1"/>
          </p:cNvPicPr>
          <p:nvPr>
            <p:ph idx="1"/>
          </p:nvPr>
        </p:nvPicPr>
        <p:blipFill>
          <a:blip r:embed="rId3"/>
          <a:stretch>
            <a:fillRect/>
          </a:stretch>
        </p:blipFill>
        <p:spPr>
          <a:xfrm>
            <a:off x="643467" y="920834"/>
            <a:ext cx="10905066" cy="5016331"/>
          </a:xfrm>
          <a:prstGeom prst="rect">
            <a:avLst/>
          </a:prstGeom>
        </p:spPr>
      </p:pic>
    </p:spTree>
    <p:extLst>
      <p:ext uri="{BB962C8B-B14F-4D97-AF65-F5344CB8AC3E}">
        <p14:creationId xmlns:p14="http://schemas.microsoft.com/office/powerpoint/2010/main" val="24799258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DCA75B88-F775-ACF7-7E54-EA7BCA2D9C99}"/>
              </a:ext>
            </a:extLst>
          </p:cNvPr>
          <p:cNvPicPr>
            <a:picLocks noChangeAspect="1"/>
          </p:cNvPicPr>
          <p:nvPr/>
        </p:nvPicPr>
        <p:blipFill>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10CCD-2AAE-AD7B-583C-F51CB7D88A5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p>
        </p:txBody>
      </p:sp>
    </p:spTree>
    <p:extLst>
      <p:ext uri="{BB962C8B-B14F-4D97-AF65-F5344CB8AC3E}">
        <p14:creationId xmlns:p14="http://schemas.microsoft.com/office/powerpoint/2010/main" val="2387324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363</TotalTime>
  <Words>756</Words>
  <Application>Microsoft Office PowerPoint</Application>
  <PresentationFormat>Widescreen</PresentationFormat>
  <Paragraphs>75</Paragraphs>
  <Slides>20</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Inter Variable</vt:lpstr>
      <vt:lpstr>Office Theme</vt:lpstr>
      <vt:lpstr>Robbery </vt:lpstr>
      <vt:lpstr>Aims and Objectives</vt:lpstr>
      <vt:lpstr>What is robbery?</vt:lpstr>
      <vt:lpstr>What is robbery?</vt:lpstr>
      <vt:lpstr>PowerPoint Presentation</vt:lpstr>
      <vt:lpstr>Robbery Section 8 Theft Act 1968</vt:lpstr>
      <vt:lpstr>Immediately before doing so….</vt:lpstr>
      <vt:lpstr>Points to prove continued. </vt:lpstr>
      <vt:lpstr>Force used. </vt:lpstr>
      <vt:lpstr>Accidental use of force? </vt:lpstr>
      <vt:lpstr>Attempt theft – use of force</vt:lpstr>
      <vt:lpstr>Robbery</vt:lpstr>
      <vt:lpstr>Robbery</vt:lpstr>
      <vt:lpstr>Point to note!</vt:lpstr>
      <vt:lpstr>Any person</vt:lpstr>
      <vt:lpstr>Knowledge check</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5</cp:revision>
  <dcterms:created xsi:type="dcterms:W3CDTF">2024-06-18T10:53:51Z</dcterms:created>
  <dcterms:modified xsi:type="dcterms:W3CDTF">2024-10-04T12:17:36Z</dcterms:modified>
</cp:coreProperties>
</file>