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7777C"/>
    <a:srgbClr val="4D6062"/>
    <a:srgbClr val="E1BA7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165BD10-79F0-4447-90E9-4485C0DA16B7}"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0C5C49-2A8F-4439-8B27-8384DED0A2BF}" type="slidenum">
              <a:rPr lang="en-GB" smtClean="0"/>
              <a:t>‹#›</a:t>
            </a:fld>
            <a:endParaRPr lang="en-GB"/>
          </a:p>
        </p:txBody>
      </p:sp>
    </p:spTree>
    <p:extLst>
      <p:ext uri="{BB962C8B-B14F-4D97-AF65-F5344CB8AC3E}">
        <p14:creationId xmlns:p14="http://schemas.microsoft.com/office/powerpoint/2010/main" val="2735998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65BD10-79F0-4447-90E9-4485C0DA16B7}"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0C5C49-2A8F-4439-8B27-8384DED0A2BF}" type="slidenum">
              <a:rPr lang="en-GB" smtClean="0"/>
              <a:t>‹#›</a:t>
            </a:fld>
            <a:endParaRPr lang="en-GB"/>
          </a:p>
        </p:txBody>
      </p:sp>
    </p:spTree>
    <p:extLst>
      <p:ext uri="{BB962C8B-B14F-4D97-AF65-F5344CB8AC3E}">
        <p14:creationId xmlns:p14="http://schemas.microsoft.com/office/powerpoint/2010/main" val="1711628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165BD10-79F0-4447-90E9-4485C0DA16B7}"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0C5C49-2A8F-4439-8B27-8384DED0A2BF}" type="slidenum">
              <a:rPr lang="en-GB" smtClean="0"/>
              <a:t>‹#›</a:t>
            </a:fld>
            <a:endParaRPr lang="en-GB"/>
          </a:p>
        </p:txBody>
      </p:sp>
    </p:spTree>
    <p:extLst>
      <p:ext uri="{BB962C8B-B14F-4D97-AF65-F5344CB8AC3E}">
        <p14:creationId xmlns:p14="http://schemas.microsoft.com/office/powerpoint/2010/main" val="14364773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165BD10-79F0-4447-90E9-4485C0DA16B7}"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0C5C49-2A8F-4439-8B27-8384DED0A2BF}" type="slidenum">
              <a:rPr lang="en-GB" smtClean="0"/>
              <a:t>‹#›</a:t>
            </a:fld>
            <a:endParaRPr lang="en-GB"/>
          </a:p>
        </p:txBody>
      </p:sp>
    </p:spTree>
    <p:extLst>
      <p:ext uri="{BB962C8B-B14F-4D97-AF65-F5344CB8AC3E}">
        <p14:creationId xmlns:p14="http://schemas.microsoft.com/office/powerpoint/2010/main" val="952855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165BD10-79F0-4447-90E9-4485C0DA16B7}" type="datetimeFigureOut">
              <a:rPr lang="en-GB" smtClean="0"/>
              <a:t>15/01/2018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0C5C49-2A8F-4439-8B27-8384DED0A2BF}" type="slidenum">
              <a:rPr lang="en-GB" smtClean="0"/>
              <a:t>‹#›</a:t>
            </a:fld>
            <a:endParaRPr lang="en-GB"/>
          </a:p>
        </p:txBody>
      </p:sp>
    </p:spTree>
    <p:extLst>
      <p:ext uri="{BB962C8B-B14F-4D97-AF65-F5344CB8AC3E}">
        <p14:creationId xmlns:p14="http://schemas.microsoft.com/office/powerpoint/2010/main" val="2530714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165BD10-79F0-4447-90E9-4485C0DA16B7}" type="datetimeFigureOut">
              <a:rPr lang="en-GB" smtClean="0"/>
              <a:t>15/01/2018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0C5C49-2A8F-4439-8B27-8384DED0A2BF}" type="slidenum">
              <a:rPr lang="en-GB" smtClean="0"/>
              <a:t>‹#›</a:t>
            </a:fld>
            <a:endParaRPr lang="en-GB"/>
          </a:p>
        </p:txBody>
      </p:sp>
    </p:spTree>
    <p:extLst>
      <p:ext uri="{BB962C8B-B14F-4D97-AF65-F5344CB8AC3E}">
        <p14:creationId xmlns:p14="http://schemas.microsoft.com/office/powerpoint/2010/main" val="3065672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65BD10-79F0-4447-90E9-4485C0DA16B7}" type="datetimeFigureOut">
              <a:rPr lang="en-GB" smtClean="0"/>
              <a:t>15/01/2018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0C5C49-2A8F-4439-8B27-8384DED0A2BF}" type="slidenum">
              <a:rPr lang="en-GB" smtClean="0"/>
              <a:t>‹#›</a:t>
            </a:fld>
            <a:endParaRPr lang="en-GB"/>
          </a:p>
        </p:txBody>
      </p:sp>
    </p:spTree>
    <p:extLst>
      <p:ext uri="{BB962C8B-B14F-4D97-AF65-F5344CB8AC3E}">
        <p14:creationId xmlns:p14="http://schemas.microsoft.com/office/powerpoint/2010/main" val="2803637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65BD10-79F0-4447-90E9-4485C0DA16B7}"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0C5C49-2A8F-4439-8B27-8384DED0A2BF}" type="slidenum">
              <a:rPr lang="en-GB" smtClean="0"/>
              <a:t>‹#›</a:t>
            </a:fld>
            <a:endParaRPr lang="en-GB"/>
          </a:p>
        </p:txBody>
      </p:sp>
    </p:spTree>
    <p:extLst>
      <p:ext uri="{BB962C8B-B14F-4D97-AF65-F5344CB8AC3E}">
        <p14:creationId xmlns:p14="http://schemas.microsoft.com/office/powerpoint/2010/main" val="25775231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65BD10-79F0-4447-90E9-4485C0DA16B7}"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0C5C49-2A8F-4439-8B27-8384DED0A2BF}" type="slidenum">
              <a:rPr lang="en-GB" smtClean="0"/>
              <a:t>‹#›</a:t>
            </a:fld>
            <a:endParaRPr lang="en-GB"/>
          </a:p>
        </p:txBody>
      </p:sp>
    </p:spTree>
    <p:extLst>
      <p:ext uri="{BB962C8B-B14F-4D97-AF65-F5344CB8AC3E}">
        <p14:creationId xmlns:p14="http://schemas.microsoft.com/office/powerpoint/2010/main" val="3818850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65BD10-79F0-4447-90E9-4485C0DA16B7}"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0C5C49-2A8F-4439-8B27-8384DED0A2BF}" type="slidenum">
              <a:rPr lang="en-GB" smtClean="0"/>
              <a:t>‹#›</a:t>
            </a:fld>
            <a:endParaRPr lang="en-GB"/>
          </a:p>
        </p:txBody>
      </p:sp>
    </p:spTree>
    <p:extLst>
      <p:ext uri="{BB962C8B-B14F-4D97-AF65-F5344CB8AC3E}">
        <p14:creationId xmlns:p14="http://schemas.microsoft.com/office/powerpoint/2010/main" val="3149958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165BD10-79F0-4447-90E9-4485C0DA16B7}"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0C5C49-2A8F-4439-8B27-8384DED0A2BF}" type="slidenum">
              <a:rPr lang="en-GB" smtClean="0"/>
              <a:t>‹#›</a:t>
            </a:fld>
            <a:endParaRPr lang="en-GB"/>
          </a:p>
        </p:txBody>
      </p:sp>
    </p:spTree>
    <p:extLst>
      <p:ext uri="{BB962C8B-B14F-4D97-AF65-F5344CB8AC3E}">
        <p14:creationId xmlns:p14="http://schemas.microsoft.com/office/powerpoint/2010/main" val="2659890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65BD10-79F0-4447-90E9-4485C0DA16B7}" type="datetimeFigureOut">
              <a:rPr lang="en-GB" smtClean="0"/>
              <a:t>15/01/2018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0C5C49-2A8F-4439-8B27-8384DED0A2BF}" type="slidenum">
              <a:rPr lang="en-GB" smtClean="0"/>
              <a:t>‹#›</a:t>
            </a:fld>
            <a:endParaRPr lang="en-GB"/>
          </a:p>
        </p:txBody>
      </p:sp>
    </p:spTree>
    <p:extLst>
      <p:ext uri="{BB962C8B-B14F-4D97-AF65-F5344CB8AC3E}">
        <p14:creationId xmlns:p14="http://schemas.microsoft.com/office/powerpoint/2010/main" val="31726713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smithsonianmag.com/science-nature/heart-disease-found-in-ancient-egyptian-mummies-20144500/" TargetMode="External"/><Relationship Id="rId2" Type="http://schemas.openxmlformats.org/officeDocument/2006/relationships/hyperlink" Target="http://www.knhcentre.manchester.ac.uk/research/manchestermummy1770/" TargetMode="External"/><Relationship Id="rId1" Type="http://schemas.openxmlformats.org/officeDocument/2006/relationships/slideLayout" Target="../slideLayouts/slideLayout2.xml"/><Relationship Id="rId5" Type="http://schemas.openxmlformats.org/officeDocument/2006/relationships/hyperlink" Target="https://www.nationalgeographic.com/history/ancient/enlarge/eye-of-horus.html" TargetMode="External"/><Relationship Id="rId4" Type="http://schemas.openxmlformats.org/officeDocument/2006/relationships/hyperlink" Target="https://en.wikipedia.org/wiki/Ebers_Papyr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1BA79"/>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08090" y="154546"/>
            <a:ext cx="9144000" cy="1075856"/>
          </a:xfrm>
        </p:spPr>
        <p:txBody>
          <a:bodyPr>
            <a:normAutofit/>
          </a:bodyPr>
          <a:lstStyle/>
          <a:p>
            <a:r>
              <a:rPr lang="en-GB" sz="3200" dirty="0" smtClean="0">
                <a:solidFill>
                  <a:srgbClr val="C00000"/>
                </a:solidFill>
              </a:rPr>
              <a:t>Detection of disease in mummies: Is there evidence that Ancient Egyptian treatment was effective?</a:t>
            </a:r>
            <a:endParaRPr lang="en-GB" sz="3200" dirty="0">
              <a:solidFill>
                <a:srgbClr val="C00000"/>
              </a:solidFill>
            </a:endParaRPr>
          </a:p>
        </p:txBody>
      </p:sp>
      <p:sp>
        <p:nvSpPr>
          <p:cNvPr id="3" name="Subtitle 2"/>
          <p:cNvSpPr>
            <a:spLocks noGrp="1"/>
          </p:cNvSpPr>
          <p:nvPr>
            <p:ph type="subTitle" idx="1"/>
          </p:nvPr>
        </p:nvSpPr>
        <p:spPr>
          <a:xfrm>
            <a:off x="9921025" y="6364556"/>
            <a:ext cx="2270975" cy="403292"/>
          </a:xfrm>
        </p:spPr>
        <p:txBody>
          <a:bodyPr>
            <a:noAutofit/>
          </a:bodyPr>
          <a:lstStyle/>
          <a:p>
            <a:r>
              <a:rPr lang="en-GB" sz="1600" dirty="0" smtClean="0">
                <a:solidFill>
                  <a:srgbClr val="C00000"/>
                </a:solidFill>
              </a:rPr>
              <a:t>Andrew Lock 1400143 AHSK6002</a:t>
            </a:r>
            <a:endParaRPr lang="en-GB" sz="1600" dirty="0">
              <a:solidFill>
                <a:srgbClr val="C00000"/>
              </a:solidFill>
            </a:endParaRPr>
          </a:p>
        </p:txBody>
      </p:sp>
      <p:pic>
        <p:nvPicPr>
          <p:cNvPr id="1026" name="Picture 2" descr="Image result for mummy 177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47629" y="1527531"/>
            <a:ext cx="6064921" cy="403750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947629" y="5585167"/>
            <a:ext cx="5706974" cy="276999"/>
          </a:xfrm>
          <a:prstGeom prst="rect">
            <a:avLst/>
          </a:prstGeom>
          <a:noFill/>
        </p:spPr>
        <p:txBody>
          <a:bodyPr wrap="square" rtlCol="0">
            <a:spAutoFit/>
          </a:bodyPr>
          <a:lstStyle/>
          <a:p>
            <a:r>
              <a:rPr lang="en-GB" sz="1200" dirty="0" smtClean="0">
                <a:solidFill>
                  <a:srgbClr val="C00000"/>
                </a:solidFill>
              </a:rPr>
              <a:t>Figure 1: Unwrapping of mummy 1770</a:t>
            </a:r>
            <a:endParaRPr lang="en-GB" sz="1200" dirty="0">
              <a:solidFill>
                <a:srgbClr val="C00000"/>
              </a:solidFill>
            </a:endParaRPr>
          </a:p>
        </p:txBody>
      </p:sp>
    </p:spTree>
    <p:extLst>
      <p:ext uri="{BB962C8B-B14F-4D97-AF65-F5344CB8AC3E}">
        <p14:creationId xmlns:p14="http://schemas.microsoft.com/office/powerpoint/2010/main" val="40607413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1BA7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solidFill>
                  <a:srgbClr val="C00000"/>
                </a:solidFill>
              </a:rPr>
              <a:t>Outline</a:t>
            </a:r>
            <a:endParaRPr lang="en-GB" sz="3200" dirty="0">
              <a:solidFill>
                <a:srgbClr val="C00000"/>
              </a:solidFill>
            </a:endParaRPr>
          </a:p>
        </p:txBody>
      </p:sp>
      <p:sp>
        <p:nvSpPr>
          <p:cNvPr id="3" name="Content Placeholder 2"/>
          <p:cNvSpPr>
            <a:spLocks noGrp="1"/>
          </p:cNvSpPr>
          <p:nvPr>
            <p:ph idx="1"/>
          </p:nvPr>
        </p:nvSpPr>
        <p:spPr/>
        <p:txBody>
          <a:bodyPr/>
          <a:lstStyle/>
          <a:p>
            <a:r>
              <a:rPr lang="en-GB" sz="2000" dirty="0" smtClean="0">
                <a:solidFill>
                  <a:srgbClr val="C00000"/>
                </a:solidFill>
              </a:rPr>
              <a:t>Research material</a:t>
            </a:r>
          </a:p>
          <a:p>
            <a:r>
              <a:rPr lang="en-GB" sz="2000" dirty="0" smtClean="0">
                <a:solidFill>
                  <a:srgbClr val="C00000"/>
                </a:solidFill>
              </a:rPr>
              <a:t>Research question importance </a:t>
            </a:r>
          </a:p>
          <a:p>
            <a:r>
              <a:rPr lang="en-GB" sz="2000" dirty="0" smtClean="0">
                <a:solidFill>
                  <a:srgbClr val="C00000"/>
                </a:solidFill>
              </a:rPr>
              <a:t>Data</a:t>
            </a:r>
          </a:p>
          <a:p>
            <a:r>
              <a:rPr lang="en-GB" sz="2000" dirty="0" smtClean="0">
                <a:solidFill>
                  <a:srgbClr val="C00000"/>
                </a:solidFill>
              </a:rPr>
              <a:t>Methodology</a:t>
            </a:r>
          </a:p>
          <a:p>
            <a:r>
              <a:rPr lang="en-GB" sz="2000" dirty="0" smtClean="0">
                <a:solidFill>
                  <a:srgbClr val="C00000"/>
                </a:solidFill>
              </a:rPr>
              <a:t>Anticipated results</a:t>
            </a:r>
          </a:p>
          <a:p>
            <a:endParaRPr lang="en-GB" dirty="0"/>
          </a:p>
        </p:txBody>
      </p:sp>
      <p:pic>
        <p:nvPicPr>
          <p:cNvPr id="6" name="Picture 5"/>
          <p:cNvPicPr>
            <a:picLocks noChangeAspect="1"/>
          </p:cNvPicPr>
          <p:nvPr/>
        </p:nvPicPr>
        <p:blipFill>
          <a:blip r:embed="rId2"/>
          <a:stretch>
            <a:fillRect/>
          </a:stretch>
        </p:blipFill>
        <p:spPr>
          <a:xfrm>
            <a:off x="4828519" y="991673"/>
            <a:ext cx="6525282" cy="4893961"/>
          </a:xfrm>
          <a:prstGeom prst="rect">
            <a:avLst/>
          </a:prstGeom>
        </p:spPr>
      </p:pic>
      <p:sp>
        <p:nvSpPr>
          <p:cNvPr id="7" name="TextBox 6"/>
          <p:cNvSpPr txBox="1"/>
          <p:nvPr/>
        </p:nvSpPr>
        <p:spPr>
          <a:xfrm>
            <a:off x="6238741" y="5882071"/>
            <a:ext cx="4798453" cy="276999"/>
          </a:xfrm>
          <a:prstGeom prst="rect">
            <a:avLst/>
          </a:prstGeom>
          <a:noFill/>
        </p:spPr>
        <p:txBody>
          <a:bodyPr wrap="square" rtlCol="0">
            <a:spAutoFit/>
          </a:bodyPr>
          <a:lstStyle/>
          <a:p>
            <a:r>
              <a:rPr lang="en-GB" sz="1200" dirty="0" smtClean="0">
                <a:solidFill>
                  <a:srgbClr val="C00000"/>
                </a:solidFill>
              </a:rPr>
              <a:t>Figure 2: Mummy in a </a:t>
            </a:r>
            <a:r>
              <a:rPr lang="en-GB" sz="1200" dirty="0" err="1" smtClean="0">
                <a:solidFill>
                  <a:srgbClr val="C00000"/>
                </a:solidFill>
              </a:rPr>
              <a:t>catscan</a:t>
            </a:r>
            <a:r>
              <a:rPr lang="en-GB" sz="1200" dirty="0" smtClean="0">
                <a:solidFill>
                  <a:srgbClr val="C00000"/>
                </a:solidFill>
              </a:rPr>
              <a:t> </a:t>
            </a:r>
            <a:endParaRPr lang="en-GB" sz="1200" dirty="0">
              <a:solidFill>
                <a:srgbClr val="C00000"/>
              </a:solidFill>
            </a:endParaRPr>
          </a:p>
        </p:txBody>
      </p:sp>
    </p:spTree>
    <p:extLst>
      <p:ext uri="{BB962C8B-B14F-4D97-AF65-F5344CB8AC3E}">
        <p14:creationId xmlns:p14="http://schemas.microsoft.com/office/powerpoint/2010/main" val="15018688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1BA7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solidFill>
                  <a:srgbClr val="C00000"/>
                </a:solidFill>
              </a:rPr>
              <a:t>Research material</a:t>
            </a:r>
            <a:endParaRPr lang="en-GB" sz="3200" dirty="0">
              <a:solidFill>
                <a:srgbClr val="C00000"/>
              </a:solidFill>
            </a:endParaRPr>
          </a:p>
        </p:txBody>
      </p:sp>
      <p:sp>
        <p:nvSpPr>
          <p:cNvPr id="3" name="Content Placeholder 2"/>
          <p:cNvSpPr>
            <a:spLocks noGrp="1"/>
          </p:cNvSpPr>
          <p:nvPr>
            <p:ph idx="1"/>
          </p:nvPr>
        </p:nvSpPr>
        <p:spPr/>
        <p:txBody>
          <a:bodyPr>
            <a:noAutofit/>
          </a:bodyPr>
          <a:lstStyle/>
          <a:p>
            <a:r>
              <a:rPr lang="en-GB" sz="2000" dirty="0" smtClean="0">
                <a:solidFill>
                  <a:srgbClr val="C00000"/>
                </a:solidFill>
              </a:rPr>
              <a:t>I have been examining translations of the medical papyri, such as the </a:t>
            </a:r>
            <a:r>
              <a:rPr lang="en-GB" sz="2000" dirty="0" err="1" smtClean="0">
                <a:solidFill>
                  <a:srgbClr val="C00000"/>
                </a:solidFill>
              </a:rPr>
              <a:t>Nederhof</a:t>
            </a:r>
            <a:r>
              <a:rPr lang="en-GB" sz="2000" dirty="0" smtClean="0">
                <a:solidFill>
                  <a:srgbClr val="C00000"/>
                </a:solidFill>
              </a:rPr>
              <a:t> translation of the </a:t>
            </a:r>
            <a:r>
              <a:rPr lang="en-GB" sz="2000" dirty="0" err="1" smtClean="0">
                <a:solidFill>
                  <a:srgbClr val="C00000"/>
                </a:solidFill>
              </a:rPr>
              <a:t>Ebers</a:t>
            </a:r>
            <a:r>
              <a:rPr lang="en-GB" sz="2000" dirty="0" smtClean="0">
                <a:solidFill>
                  <a:srgbClr val="C00000"/>
                </a:solidFill>
              </a:rPr>
              <a:t> papyrus and the Hearst medical papyrus, to determine which diseases were common in Ancient Egypt and the remedies prescribed to them. These are incredibly useful since they contain the Ancient Egyptian’s medical knowledge but incorrect translations can prove to be challenging.</a:t>
            </a:r>
          </a:p>
          <a:p>
            <a:r>
              <a:rPr lang="en-GB" sz="2000" dirty="0" smtClean="0">
                <a:solidFill>
                  <a:srgbClr val="C00000"/>
                </a:solidFill>
              </a:rPr>
              <a:t>Results from examinations of mummies hold a wealth of information, such as the diseases that may have caused their death, for example, </a:t>
            </a:r>
            <a:r>
              <a:rPr lang="en-GB" sz="2000" dirty="0" err="1" smtClean="0">
                <a:solidFill>
                  <a:srgbClr val="C00000"/>
                </a:solidFill>
              </a:rPr>
              <a:t>Dr.</a:t>
            </a:r>
            <a:r>
              <a:rPr lang="en-GB" sz="2000" dirty="0" smtClean="0">
                <a:solidFill>
                  <a:srgbClr val="C00000"/>
                </a:solidFill>
              </a:rPr>
              <a:t> Granville’s mummy likely died of tuberculosis, and mummy 1770 from the treatment of </a:t>
            </a:r>
            <a:r>
              <a:rPr lang="en-GB" sz="2000" dirty="0" err="1" smtClean="0">
                <a:solidFill>
                  <a:srgbClr val="C00000"/>
                </a:solidFill>
              </a:rPr>
              <a:t>dracunculiasis</a:t>
            </a:r>
            <a:r>
              <a:rPr lang="en-GB" sz="2000" dirty="0" smtClean="0">
                <a:solidFill>
                  <a:srgbClr val="C00000"/>
                </a:solidFill>
              </a:rPr>
              <a:t>.</a:t>
            </a:r>
          </a:p>
          <a:p>
            <a:r>
              <a:rPr lang="en-GB" sz="2000" dirty="0" smtClean="0">
                <a:solidFill>
                  <a:srgbClr val="C00000"/>
                </a:solidFill>
              </a:rPr>
              <a:t>The work conducted by the Manchester mummy project has proven to be incredibly useful in identifying diseases and has led to the better understanding of Ancient Egyptian medicine, and as such has a wealth of knowledge that I have been looking into to form a basis for my dissertation.</a:t>
            </a:r>
          </a:p>
          <a:p>
            <a:endParaRPr lang="en-GB" sz="2000" dirty="0" smtClean="0"/>
          </a:p>
        </p:txBody>
      </p:sp>
    </p:spTree>
    <p:extLst>
      <p:ext uri="{BB962C8B-B14F-4D97-AF65-F5344CB8AC3E}">
        <p14:creationId xmlns:p14="http://schemas.microsoft.com/office/powerpoint/2010/main" val="399626877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1BA7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solidFill>
                  <a:srgbClr val="C00000"/>
                </a:solidFill>
              </a:rPr>
              <a:t>Research question: why is it important?</a:t>
            </a:r>
            <a:endParaRPr lang="en-GB" sz="3200" dirty="0">
              <a:solidFill>
                <a:srgbClr val="C00000"/>
              </a:solidFill>
            </a:endParaRPr>
          </a:p>
        </p:txBody>
      </p:sp>
      <p:sp>
        <p:nvSpPr>
          <p:cNvPr id="3" name="Content Placeholder 2"/>
          <p:cNvSpPr>
            <a:spLocks noGrp="1"/>
          </p:cNvSpPr>
          <p:nvPr>
            <p:ph idx="1"/>
          </p:nvPr>
        </p:nvSpPr>
        <p:spPr/>
        <p:txBody>
          <a:bodyPr/>
          <a:lstStyle/>
          <a:p>
            <a:r>
              <a:rPr lang="en-GB" sz="2000" dirty="0" smtClean="0">
                <a:solidFill>
                  <a:srgbClr val="C00000"/>
                </a:solidFill>
              </a:rPr>
              <a:t>By understanding which diseases were prevalent in Ancient Egypt it may be possible to map out the spread of certain diseases from the past through to the present. (e.g. schistosomiasis)</a:t>
            </a:r>
          </a:p>
          <a:p>
            <a:r>
              <a:rPr lang="en-GB" sz="2000" dirty="0" smtClean="0">
                <a:solidFill>
                  <a:srgbClr val="C00000"/>
                </a:solidFill>
              </a:rPr>
              <a:t>By understanding how disease spread in the ancient world it is possible that we can better understand the transmission of these same diseases today.</a:t>
            </a:r>
          </a:p>
          <a:p>
            <a:r>
              <a:rPr lang="en-GB" sz="2000" dirty="0" smtClean="0">
                <a:solidFill>
                  <a:srgbClr val="C00000"/>
                </a:solidFill>
              </a:rPr>
              <a:t>If Ancient Egyptian treatments had any effect it is possible that modern researchers could use these treatments as a basis on which to develop new, more effective treatments or cures.</a:t>
            </a:r>
          </a:p>
          <a:p>
            <a:r>
              <a:rPr lang="en-GB" sz="2000" dirty="0" smtClean="0">
                <a:solidFill>
                  <a:srgbClr val="C00000"/>
                </a:solidFill>
              </a:rPr>
              <a:t>Evidence of effectiveness of Ancient Egyptian treatments would allow us to discern how they had a vibrant culture, since disease was commonplace.</a:t>
            </a:r>
          </a:p>
          <a:p>
            <a:endParaRPr lang="en-GB" sz="2000" dirty="0" smtClean="0"/>
          </a:p>
          <a:p>
            <a:pPr marL="0" indent="0">
              <a:buNone/>
            </a:pPr>
            <a:r>
              <a:rPr lang="en-GB" dirty="0" smtClean="0"/>
              <a:t> </a:t>
            </a:r>
            <a:endParaRPr lang="en-GB" dirty="0"/>
          </a:p>
        </p:txBody>
      </p:sp>
    </p:spTree>
    <p:extLst>
      <p:ext uri="{BB962C8B-B14F-4D97-AF65-F5344CB8AC3E}">
        <p14:creationId xmlns:p14="http://schemas.microsoft.com/office/powerpoint/2010/main" val="2017281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1BA7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solidFill>
                  <a:srgbClr val="C00000"/>
                </a:solidFill>
              </a:rPr>
              <a:t>Data</a:t>
            </a:r>
            <a:endParaRPr lang="en-GB" sz="3200" dirty="0">
              <a:solidFill>
                <a:srgbClr val="C00000"/>
              </a:solidFill>
            </a:endParaRPr>
          </a:p>
        </p:txBody>
      </p:sp>
      <p:sp>
        <p:nvSpPr>
          <p:cNvPr id="3" name="Content Placeholder 2"/>
          <p:cNvSpPr>
            <a:spLocks noGrp="1"/>
          </p:cNvSpPr>
          <p:nvPr>
            <p:ph idx="1"/>
          </p:nvPr>
        </p:nvSpPr>
        <p:spPr/>
        <p:txBody>
          <a:bodyPr>
            <a:normAutofit/>
          </a:bodyPr>
          <a:lstStyle/>
          <a:p>
            <a:r>
              <a:rPr lang="en-GB" sz="2000" dirty="0" smtClean="0">
                <a:solidFill>
                  <a:srgbClr val="C00000"/>
                </a:solidFill>
              </a:rPr>
              <a:t>Schistosomiasis was a common disease in Ancient Egypt, due to the fact that most of the population lived along the Nile.</a:t>
            </a:r>
          </a:p>
          <a:p>
            <a:r>
              <a:rPr lang="en-GB" sz="2000" dirty="0" smtClean="0">
                <a:solidFill>
                  <a:srgbClr val="C00000"/>
                </a:solidFill>
              </a:rPr>
              <a:t>Certain types of kohl were effective at combating eye diseases.</a:t>
            </a:r>
          </a:p>
          <a:p>
            <a:r>
              <a:rPr lang="en-GB" sz="2000" dirty="0" smtClean="0">
                <a:solidFill>
                  <a:srgbClr val="C00000"/>
                </a:solidFill>
              </a:rPr>
              <a:t>The Manchester mummy project has discovered that many treatments had at least some scientific basis, and the Ancient Egyptians had a viable form of pharmacy. Established the pharmacy in Ancient Egypt project, which discovered that 64% of Ancient Egyptian treatments had a therapeutic value on par with Western medicine during the past 50 years. (</a:t>
            </a:r>
            <a:r>
              <a:rPr lang="en-GB" sz="2000" dirty="0" smtClean="0">
                <a:solidFill>
                  <a:srgbClr val="C00000"/>
                </a:solidFill>
              </a:rPr>
              <a:t>David. R. 2017: </a:t>
            </a:r>
            <a:r>
              <a:rPr lang="en-GB" sz="2000" i="1" dirty="0" smtClean="0">
                <a:solidFill>
                  <a:srgbClr val="C00000"/>
                </a:solidFill>
              </a:rPr>
              <a:t>Mummy Methodology at Manchester studies from 2000-2017. </a:t>
            </a:r>
            <a:r>
              <a:rPr lang="en-GB" sz="2000" dirty="0" smtClean="0">
                <a:solidFill>
                  <a:srgbClr val="C00000"/>
                </a:solidFill>
              </a:rPr>
              <a:t>Ancient Egypt Magazine February/March 2017)</a:t>
            </a:r>
          </a:p>
          <a:p>
            <a:r>
              <a:rPr lang="en-GB" sz="2000" dirty="0" smtClean="0">
                <a:solidFill>
                  <a:srgbClr val="C00000"/>
                </a:solidFill>
              </a:rPr>
              <a:t>Beer played a part in treatment for diseases, and actually proved effective, since it was microbiologically safer than Nile water and was highly nutritious. (Price. C, Forshaw. R et al: 2016. </a:t>
            </a:r>
            <a:r>
              <a:rPr lang="en-GB" sz="2000" i="1" dirty="0" smtClean="0">
                <a:solidFill>
                  <a:srgbClr val="C00000"/>
                </a:solidFill>
              </a:rPr>
              <a:t>Mummies, magic and medicine in Ancient Egypt: Multidisciplinary essays for Rosalie David. </a:t>
            </a:r>
            <a:r>
              <a:rPr lang="en-GB" sz="2000" dirty="0" smtClean="0">
                <a:solidFill>
                  <a:srgbClr val="C00000"/>
                </a:solidFill>
              </a:rPr>
              <a:t>Manchester University Press. p1622-163)</a:t>
            </a:r>
            <a:endParaRPr lang="en-GB" sz="2000" dirty="0" smtClean="0">
              <a:solidFill>
                <a:srgbClr val="C00000"/>
              </a:solidFill>
            </a:endParaRPr>
          </a:p>
          <a:p>
            <a:endParaRPr lang="en-GB" dirty="0" smtClean="0"/>
          </a:p>
          <a:p>
            <a:endParaRPr lang="en-GB" dirty="0"/>
          </a:p>
        </p:txBody>
      </p:sp>
    </p:spTree>
    <p:extLst>
      <p:ext uri="{BB962C8B-B14F-4D97-AF65-F5344CB8AC3E}">
        <p14:creationId xmlns:p14="http://schemas.microsoft.com/office/powerpoint/2010/main" val="1700445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1BA7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solidFill>
                  <a:srgbClr val="C00000"/>
                </a:solidFill>
              </a:rPr>
              <a:t>Methodology</a:t>
            </a:r>
            <a:endParaRPr lang="en-GB" sz="3200" dirty="0">
              <a:solidFill>
                <a:srgbClr val="C00000"/>
              </a:solidFill>
            </a:endParaRPr>
          </a:p>
        </p:txBody>
      </p:sp>
      <p:sp>
        <p:nvSpPr>
          <p:cNvPr id="3" name="Content Placeholder 2"/>
          <p:cNvSpPr>
            <a:spLocks noGrp="1"/>
          </p:cNvSpPr>
          <p:nvPr>
            <p:ph idx="1"/>
          </p:nvPr>
        </p:nvSpPr>
        <p:spPr/>
        <p:txBody>
          <a:bodyPr>
            <a:normAutofit/>
          </a:bodyPr>
          <a:lstStyle/>
          <a:p>
            <a:r>
              <a:rPr lang="en-GB" sz="2000" dirty="0" smtClean="0">
                <a:solidFill>
                  <a:srgbClr val="C00000"/>
                </a:solidFill>
              </a:rPr>
              <a:t>Reading translations of medical papyri to discover the treatments used with various diseases.</a:t>
            </a:r>
          </a:p>
          <a:p>
            <a:r>
              <a:rPr lang="en-GB" sz="2000" dirty="0" smtClean="0">
                <a:solidFill>
                  <a:srgbClr val="C00000"/>
                </a:solidFill>
              </a:rPr>
              <a:t>Cross checking with examined mummies to see if they were afflicted with the disease mentioned in the papyri.</a:t>
            </a:r>
          </a:p>
          <a:p>
            <a:r>
              <a:rPr lang="en-GB" sz="2000" dirty="0" smtClean="0">
                <a:solidFill>
                  <a:srgbClr val="C00000"/>
                </a:solidFill>
              </a:rPr>
              <a:t>Looking into properties of treatment to determine effectiveness </a:t>
            </a:r>
          </a:p>
          <a:p>
            <a:r>
              <a:rPr lang="en-GB" sz="2000" dirty="0" smtClean="0">
                <a:solidFill>
                  <a:srgbClr val="C00000"/>
                </a:solidFill>
              </a:rPr>
              <a:t>I will be speaking with a member of the Manchester mummy project in order to establish the most common diseases they have encountered as well as any evidence of treatments that would have cured or alleviated symptoms of disease.</a:t>
            </a:r>
            <a:endParaRPr lang="en-GB" sz="2000" dirty="0">
              <a:solidFill>
                <a:srgbClr val="C00000"/>
              </a:solidFill>
            </a:endParaRPr>
          </a:p>
        </p:txBody>
      </p:sp>
      <p:pic>
        <p:nvPicPr>
          <p:cNvPr id="3074" name="Picture 2" descr="Image result for ebers papyru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4708" y="3883746"/>
            <a:ext cx="2639140" cy="27447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399661" y="6601863"/>
            <a:ext cx="2536109" cy="276999"/>
          </a:xfrm>
          <a:prstGeom prst="rect">
            <a:avLst/>
          </a:prstGeom>
          <a:noFill/>
        </p:spPr>
        <p:txBody>
          <a:bodyPr wrap="square" rtlCol="0">
            <a:spAutoFit/>
          </a:bodyPr>
          <a:lstStyle/>
          <a:p>
            <a:r>
              <a:rPr lang="en-GB" sz="1200" dirty="0" smtClean="0">
                <a:solidFill>
                  <a:srgbClr val="C00000"/>
                </a:solidFill>
              </a:rPr>
              <a:t>Figure 3: </a:t>
            </a:r>
            <a:r>
              <a:rPr lang="en-GB" sz="1200" dirty="0" err="1" smtClean="0">
                <a:solidFill>
                  <a:srgbClr val="C00000"/>
                </a:solidFill>
              </a:rPr>
              <a:t>Ebers</a:t>
            </a:r>
            <a:r>
              <a:rPr lang="en-GB" sz="1200" dirty="0" smtClean="0">
                <a:solidFill>
                  <a:srgbClr val="C00000"/>
                </a:solidFill>
              </a:rPr>
              <a:t> Papyrus</a:t>
            </a:r>
            <a:endParaRPr lang="en-GB" sz="1200" dirty="0">
              <a:solidFill>
                <a:srgbClr val="C00000"/>
              </a:solidFill>
            </a:endParaRPr>
          </a:p>
        </p:txBody>
      </p:sp>
    </p:spTree>
    <p:extLst>
      <p:ext uri="{BB962C8B-B14F-4D97-AF65-F5344CB8AC3E}">
        <p14:creationId xmlns:p14="http://schemas.microsoft.com/office/powerpoint/2010/main" val="3233970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1BA7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21867"/>
            <a:ext cx="10515600" cy="1325563"/>
          </a:xfrm>
        </p:spPr>
        <p:txBody>
          <a:bodyPr>
            <a:normAutofit/>
          </a:bodyPr>
          <a:lstStyle/>
          <a:p>
            <a:r>
              <a:rPr lang="en-GB" sz="3200" dirty="0" smtClean="0">
                <a:solidFill>
                  <a:srgbClr val="C00000"/>
                </a:solidFill>
              </a:rPr>
              <a:t>Anticipated results</a:t>
            </a:r>
            <a:endParaRPr lang="en-GB" sz="3200" dirty="0">
              <a:solidFill>
                <a:srgbClr val="C00000"/>
              </a:solidFill>
            </a:endParaRPr>
          </a:p>
        </p:txBody>
      </p:sp>
      <p:sp>
        <p:nvSpPr>
          <p:cNvPr id="3" name="Content Placeholder 2"/>
          <p:cNvSpPr>
            <a:spLocks noGrp="1"/>
          </p:cNvSpPr>
          <p:nvPr>
            <p:ph idx="1"/>
          </p:nvPr>
        </p:nvSpPr>
        <p:spPr>
          <a:xfrm>
            <a:off x="838200" y="1040014"/>
            <a:ext cx="10515600" cy="4351338"/>
          </a:xfrm>
        </p:spPr>
        <p:txBody>
          <a:bodyPr>
            <a:normAutofit/>
          </a:bodyPr>
          <a:lstStyle/>
          <a:p>
            <a:r>
              <a:rPr lang="en-GB" sz="2000" dirty="0" smtClean="0">
                <a:solidFill>
                  <a:srgbClr val="C00000"/>
                </a:solidFill>
              </a:rPr>
              <a:t>That some treatments would have been effective</a:t>
            </a:r>
          </a:p>
          <a:p>
            <a:r>
              <a:rPr lang="en-GB" sz="2000" dirty="0" smtClean="0">
                <a:solidFill>
                  <a:srgbClr val="C00000"/>
                </a:solidFill>
              </a:rPr>
              <a:t>Many would not have been effective due to the reliance on magical aid.</a:t>
            </a:r>
          </a:p>
          <a:p>
            <a:r>
              <a:rPr lang="en-GB" sz="2000" dirty="0" smtClean="0">
                <a:solidFill>
                  <a:srgbClr val="C00000"/>
                </a:solidFill>
              </a:rPr>
              <a:t>I expect to find lots of evidence for herbal remedies as these would have been the most readily available treatments to the Ancient Egyptians.</a:t>
            </a:r>
          </a:p>
          <a:p>
            <a:r>
              <a:rPr lang="en-GB" sz="2000" dirty="0" smtClean="0">
                <a:solidFill>
                  <a:srgbClr val="C00000"/>
                </a:solidFill>
              </a:rPr>
              <a:t>I also expect to find some evidence for early examples of painkillers.</a:t>
            </a:r>
            <a:endParaRPr lang="en-GB" sz="2000" dirty="0">
              <a:solidFill>
                <a:srgbClr val="C00000"/>
              </a:solidFill>
            </a:endParaRPr>
          </a:p>
        </p:txBody>
      </p:sp>
      <p:pic>
        <p:nvPicPr>
          <p:cNvPr id="4098" name="Picture 2" descr="Image result for eye of horus amule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3830" y="2855117"/>
            <a:ext cx="5061398" cy="379604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095481" y="6189501"/>
            <a:ext cx="2627290" cy="461665"/>
          </a:xfrm>
          <a:prstGeom prst="rect">
            <a:avLst/>
          </a:prstGeom>
          <a:noFill/>
        </p:spPr>
        <p:txBody>
          <a:bodyPr wrap="square" rtlCol="0">
            <a:spAutoFit/>
          </a:bodyPr>
          <a:lstStyle/>
          <a:p>
            <a:r>
              <a:rPr lang="en-GB" sz="1200" dirty="0" smtClean="0">
                <a:solidFill>
                  <a:srgbClr val="C00000"/>
                </a:solidFill>
              </a:rPr>
              <a:t>Figure 4: Amulet of Horus, symbol of good health</a:t>
            </a:r>
            <a:endParaRPr lang="en-GB" sz="1200" dirty="0">
              <a:solidFill>
                <a:srgbClr val="C00000"/>
              </a:solidFill>
            </a:endParaRPr>
          </a:p>
        </p:txBody>
      </p:sp>
    </p:spTree>
    <p:extLst>
      <p:ext uri="{BB962C8B-B14F-4D97-AF65-F5344CB8AC3E}">
        <p14:creationId xmlns:p14="http://schemas.microsoft.com/office/powerpoint/2010/main" val="3658249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1BA79"/>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solidFill>
                  <a:srgbClr val="C00000"/>
                </a:solidFill>
              </a:rPr>
              <a:t>References</a:t>
            </a:r>
            <a:endParaRPr lang="en-GB" sz="3200" dirty="0">
              <a:solidFill>
                <a:srgbClr val="C00000"/>
              </a:solidFill>
            </a:endParaRPr>
          </a:p>
        </p:txBody>
      </p:sp>
      <p:sp>
        <p:nvSpPr>
          <p:cNvPr id="3" name="Content Placeholder 2"/>
          <p:cNvSpPr>
            <a:spLocks noGrp="1"/>
          </p:cNvSpPr>
          <p:nvPr>
            <p:ph idx="1"/>
          </p:nvPr>
        </p:nvSpPr>
        <p:spPr>
          <a:xfrm>
            <a:off x="838200" y="1519708"/>
            <a:ext cx="10515600" cy="4811802"/>
          </a:xfrm>
        </p:spPr>
        <p:txBody>
          <a:bodyPr>
            <a:normAutofit fontScale="92500" lnSpcReduction="20000"/>
          </a:bodyPr>
          <a:lstStyle/>
          <a:p>
            <a:r>
              <a:rPr lang="en-GB" sz="2000" dirty="0" smtClean="0">
                <a:solidFill>
                  <a:srgbClr val="C00000"/>
                </a:solidFill>
              </a:rPr>
              <a:t>American Chemical Society. (2010) </a:t>
            </a:r>
            <a:r>
              <a:rPr lang="en-GB" sz="2000" i="1" dirty="0" smtClean="0">
                <a:solidFill>
                  <a:srgbClr val="C00000"/>
                </a:solidFill>
              </a:rPr>
              <a:t>Ancient Egyptian cosmetics: “magical” makeup may have been medicine for eye disease. </a:t>
            </a:r>
            <a:r>
              <a:rPr lang="en-GB" sz="2000" dirty="0" smtClean="0">
                <a:solidFill>
                  <a:srgbClr val="C00000"/>
                </a:solidFill>
              </a:rPr>
              <a:t>American Chemical Society</a:t>
            </a:r>
          </a:p>
          <a:p>
            <a:r>
              <a:rPr lang="en-GB" sz="2000" dirty="0" smtClean="0">
                <a:solidFill>
                  <a:srgbClr val="C00000"/>
                </a:solidFill>
              </a:rPr>
              <a:t>Cockburn. A, Cockburn. E. &amp; </a:t>
            </a:r>
            <a:r>
              <a:rPr lang="en-GB" sz="2000" dirty="0" err="1" smtClean="0">
                <a:solidFill>
                  <a:srgbClr val="C00000"/>
                </a:solidFill>
              </a:rPr>
              <a:t>Reyman</a:t>
            </a:r>
            <a:r>
              <a:rPr lang="en-GB" sz="2000" dirty="0" smtClean="0">
                <a:solidFill>
                  <a:srgbClr val="C00000"/>
                </a:solidFill>
              </a:rPr>
              <a:t>. T. (1998</a:t>
            </a:r>
            <a:r>
              <a:rPr lang="en-GB" sz="2000" dirty="0">
                <a:solidFill>
                  <a:srgbClr val="C00000"/>
                </a:solidFill>
              </a:rPr>
              <a:t>)</a:t>
            </a:r>
            <a:r>
              <a:rPr lang="en-GB" sz="2000" dirty="0" smtClean="0">
                <a:solidFill>
                  <a:srgbClr val="C00000"/>
                </a:solidFill>
              </a:rPr>
              <a:t> </a:t>
            </a:r>
            <a:r>
              <a:rPr lang="en-GB" sz="2000" i="1" dirty="0" smtClean="0">
                <a:solidFill>
                  <a:srgbClr val="C00000"/>
                </a:solidFill>
              </a:rPr>
              <a:t>Mummies, disease and ancient cultures. </a:t>
            </a:r>
            <a:r>
              <a:rPr lang="en-GB" sz="2000" dirty="0" smtClean="0">
                <a:solidFill>
                  <a:srgbClr val="C00000"/>
                </a:solidFill>
              </a:rPr>
              <a:t>Cambridge University Press</a:t>
            </a:r>
            <a:endParaRPr lang="en-GB" sz="2000" dirty="0" smtClean="0">
              <a:solidFill>
                <a:srgbClr val="C00000"/>
              </a:solidFill>
            </a:endParaRPr>
          </a:p>
          <a:p>
            <a:r>
              <a:rPr lang="en-GB" sz="2000" dirty="0" smtClean="0">
                <a:solidFill>
                  <a:srgbClr val="C00000"/>
                </a:solidFill>
              </a:rPr>
              <a:t>David. R. (2017</a:t>
            </a:r>
            <a:r>
              <a:rPr lang="en-GB" sz="2000" dirty="0">
                <a:solidFill>
                  <a:srgbClr val="C00000"/>
                </a:solidFill>
              </a:rPr>
              <a:t>)</a:t>
            </a:r>
            <a:r>
              <a:rPr lang="en-GB" sz="2000" dirty="0" smtClean="0">
                <a:solidFill>
                  <a:srgbClr val="C00000"/>
                </a:solidFill>
              </a:rPr>
              <a:t> </a:t>
            </a:r>
            <a:r>
              <a:rPr lang="en-GB" sz="2000" i="1" dirty="0" smtClean="0">
                <a:solidFill>
                  <a:srgbClr val="C00000"/>
                </a:solidFill>
              </a:rPr>
              <a:t>Mummy Methodology at Manchester studies from 2000-2017. </a:t>
            </a:r>
            <a:r>
              <a:rPr lang="en-GB" sz="2000" dirty="0" smtClean="0">
                <a:solidFill>
                  <a:srgbClr val="C00000"/>
                </a:solidFill>
              </a:rPr>
              <a:t>Ancient Egypt Magazine February/March 2017</a:t>
            </a:r>
          </a:p>
          <a:p>
            <a:r>
              <a:rPr lang="en-GB" sz="2000" dirty="0" smtClean="0">
                <a:solidFill>
                  <a:srgbClr val="C00000"/>
                </a:solidFill>
              </a:rPr>
              <a:t>Price. C, Forshaw. R et al (2016</a:t>
            </a:r>
            <a:r>
              <a:rPr lang="en-GB" sz="2000" dirty="0">
                <a:solidFill>
                  <a:srgbClr val="C00000"/>
                </a:solidFill>
              </a:rPr>
              <a:t>)</a:t>
            </a:r>
            <a:r>
              <a:rPr lang="en-GB" sz="2000" dirty="0" smtClean="0">
                <a:solidFill>
                  <a:srgbClr val="C00000"/>
                </a:solidFill>
              </a:rPr>
              <a:t> </a:t>
            </a:r>
            <a:r>
              <a:rPr lang="en-GB" sz="2000" i="1" dirty="0" smtClean="0">
                <a:solidFill>
                  <a:srgbClr val="C00000"/>
                </a:solidFill>
              </a:rPr>
              <a:t>Mummies, magic and medicine in Ancient Egypt: Multidisciplinary essays for Rosalie David. </a:t>
            </a:r>
            <a:r>
              <a:rPr lang="en-GB" sz="2000" dirty="0" smtClean="0">
                <a:solidFill>
                  <a:srgbClr val="C00000"/>
                </a:solidFill>
              </a:rPr>
              <a:t>Manchester University Press</a:t>
            </a:r>
          </a:p>
          <a:p>
            <a:pPr marL="0" indent="0">
              <a:buNone/>
            </a:pPr>
            <a:r>
              <a:rPr lang="en-GB" sz="2400" dirty="0" smtClean="0">
                <a:solidFill>
                  <a:srgbClr val="C00000"/>
                </a:solidFill>
              </a:rPr>
              <a:t>Images</a:t>
            </a:r>
          </a:p>
          <a:p>
            <a:r>
              <a:rPr lang="en-GB" sz="2000" dirty="0" smtClean="0">
                <a:solidFill>
                  <a:srgbClr val="C00000"/>
                </a:solidFill>
              </a:rPr>
              <a:t>Figure 1: Unwrapping of mummy 1770: Available at </a:t>
            </a:r>
            <a:r>
              <a:rPr lang="en-GB" sz="2000" dirty="0" smtClean="0">
                <a:solidFill>
                  <a:srgbClr val="C00000"/>
                </a:solidFill>
                <a:hlinkClick r:id="rId2"/>
              </a:rPr>
              <a:t>http://www.knhcentre.manchester.ac.uk/research/manchestermummy1770/</a:t>
            </a:r>
            <a:endParaRPr lang="en-GB" sz="2000" dirty="0" smtClean="0">
              <a:solidFill>
                <a:srgbClr val="C00000"/>
              </a:solidFill>
            </a:endParaRPr>
          </a:p>
          <a:p>
            <a:r>
              <a:rPr lang="en-GB" sz="2000" dirty="0" smtClean="0">
                <a:solidFill>
                  <a:srgbClr val="C00000"/>
                </a:solidFill>
              </a:rPr>
              <a:t>Figure 2: Mummy in a </a:t>
            </a:r>
            <a:r>
              <a:rPr lang="en-GB" sz="2000" dirty="0" err="1" smtClean="0">
                <a:solidFill>
                  <a:srgbClr val="C00000"/>
                </a:solidFill>
              </a:rPr>
              <a:t>catscan</a:t>
            </a:r>
            <a:r>
              <a:rPr lang="en-GB" sz="2000" dirty="0" smtClean="0">
                <a:solidFill>
                  <a:srgbClr val="C00000"/>
                </a:solidFill>
              </a:rPr>
              <a:t>: Available at </a:t>
            </a:r>
            <a:r>
              <a:rPr lang="en-GB" sz="2000" dirty="0" smtClean="0">
                <a:solidFill>
                  <a:srgbClr val="C00000"/>
                </a:solidFill>
                <a:hlinkClick r:id="rId3"/>
              </a:rPr>
              <a:t>https://www.smithsonianmag.com/science-nature/heart-disease-found-in-ancient-egyptian-mummies-20144500/</a:t>
            </a:r>
            <a:endParaRPr lang="en-GB" sz="2000" dirty="0" smtClean="0">
              <a:solidFill>
                <a:srgbClr val="C00000"/>
              </a:solidFill>
            </a:endParaRPr>
          </a:p>
          <a:p>
            <a:r>
              <a:rPr lang="en-GB" sz="2000" dirty="0" smtClean="0">
                <a:solidFill>
                  <a:srgbClr val="C00000"/>
                </a:solidFill>
              </a:rPr>
              <a:t>Figure 3: </a:t>
            </a:r>
            <a:r>
              <a:rPr lang="en-GB" sz="2000" dirty="0" err="1" smtClean="0">
                <a:solidFill>
                  <a:srgbClr val="C00000"/>
                </a:solidFill>
              </a:rPr>
              <a:t>Ebers</a:t>
            </a:r>
            <a:r>
              <a:rPr lang="en-GB" sz="2000" dirty="0" smtClean="0">
                <a:solidFill>
                  <a:srgbClr val="C00000"/>
                </a:solidFill>
              </a:rPr>
              <a:t> Papyrus: Available at </a:t>
            </a:r>
            <a:r>
              <a:rPr lang="en-GB" sz="2000" dirty="0" smtClean="0">
                <a:solidFill>
                  <a:srgbClr val="C00000"/>
                </a:solidFill>
                <a:hlinkClick r:id="rId4"/>
              </a:rPr>
              <a:t>https://en.wikipedia.org/wiki/Ebers_Papyrus</a:t>
            </a:r>
            <a:endParaRPr lang="en-GB" sz="2000" dirty="0" smtClean="0">
              <a:solidFill>
                <a:srgbClr val="C00000"/>
              </a:solidFill>
            </a:endParaRPr>
          </a:p>
          <a:p>
            <a:r>
              <a:rPr lang="en-GB" sz="2000" dirty="0" smtClean="0">
                <a:solidFill>
                  <a:srgbClr val="C00000"/>
                </a:solidFill>
              </a:rPr>
              <a:t>Figure 4: Amulet of Horus, symbol of good health: Available at </a:t>
            </a:r>
            <a:r>
              <a:rPr lang="en-GB" sz="2000" dirty="0" smtClean="0">
                <a:solidFill>
                  <a:srgbClr val="C00000"/>
                </a:solidFill>
                <a:hlinkClick r:id="rId5"/>
              </a:rPr>
              <a:t>https://www.nationalgeographic.com/history/ancient/enlarge/eye-of-horus.html</a:t>
            </a:r>
            <a:endParaRPr lang="en-GB" sz="2000" dirty="0" smtClean="0">
              <a:solidFill>
                <a:srgbClr val="C00000"/>
              </a:solidFill>
            </a:endParaRPr>
          </a:p>
          <a:p>
            <a:pPr marL="0" indent="0">
              <a:buNone/>
            </a:pPr>
            <a:endParaRPr lang="en-GB" sz="2000" dirty="0" smtClean="0"/>
          </a:p>
          <a:p>
            <a:endParaRPr lang="en-GB" sz="2000" dirty="0"/>
          </a:p>
        </p:txBody>
      </p:sp>
    </p:spTree>
    <p:extLst>
      <p:ext uri="{BB962C8B-B14F-4D97-AF65-F5344CB8AC3E}">
        <p14:creationId xmlns:p14="http://schemas.microsoft.com/office/powerpoint/2010/main" val="42341328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TotalTime>
  <Words>821</Words>
  <Application>Microsoft Office PowerPoint</Application>
  <PresentationFormat>Widescreen</PresentationFormat>
  <Paragraphs>48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Detection of disease in mummies: Is there evidence that Ancient Egyptian treatment was effective?</vt:lpstr>
      <vt:lpstr>Outline</vt:lpstr>
      <vt:lpstr>Research material</vt:lpstr>
      <vt:lpstr>Research question: why is it important?</vt:lpstr>
      <vt:lpstr>Data</vt:lpstr>
      <vt:lpstr>Methodology</vt:lpstr>
      <vt:lpstr>Anticipated results</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Disease in mummies: Is there evidence that Ancient Egyptian treatment was effective?</dc:title>
  <dc:creator>Andrew Lock (1400143)</dc:creator>
  <cp:lastModifiedBy>Andrew Lock (1400143)</cp:lastModifiedBy>
  <cp:revision>18</cp:revision>
  <dcterms:created xsi:type="dcterms:W3CDTF">2018-01-15T23:22:11Z</dcterms:created>
  <dcterms:modified xsi:type="dcterms:W3CDTF">2018-01-16T02:09:50Z</dcterms:modified>
</cp:coreProperties>
</file>