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48" y="19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0F396-16BF-4745-96C7-CD9298C86B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3B60050-0DB9-44FF-86AF-AA1EF9F717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37B3E71-9BC2-48EA-AF80-8767FCBDA54D}"/>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5" name="Footer Placeholder 4">
            <a:extLst>
              <a:ext uri="{FF2B5EF4-FFF2-40B4-BE49-F238E27FC236}">
                <a16:creationId xmlns:a16="http://schemas.microsoft.com/office/drawing/2014/main" id="{5A87DF05-2B19-48A2-91BF-2DDAA1914B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F1922-9934-4E4B-A691-1A2AA0E60536}"/>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1374169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F9EA2-63D8-4E9F-AF86-ACA97EEF8F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DE1430-B29E-4BE3-B38D-7D56A99D23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13DF33-9C27-4891-AE3D-6B7183687A89}"/>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5" name="Footer Placeholder 4">
            <a:extLst>
              <a:ext uri="{FF2B5EF4-FFF2-40B4-BE49-F238E27FC236}">
                <a16:creationId xmlns:a16="http://schemas.microsoft.com/office/drawing/2014/main" id="{A993B099-2C7E-4DB6-BD58-6B30326C49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A2E390-A108-4C83-901C-91981959E774}"/>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1533592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576A1-113C-478D-B646-FDFF0E3AD5B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55281D4-D5C7-4246-AF03-A61ECF0D22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0D6420-943D-4C99-842D-1BFA86C8E8C8}"/>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5" name="Footer Placeholder 4">
            <a:extLst>
              <a:ext uri="{FF2B5EF4-FFF2-40B4-BE49-F238E27FC236}">
                <a16:creationId xmlns:a16="http://schemas.microsoft.com/office/drawing/2014/main" id="{352D1647-925D-45F9-92D2-BCBD1DDDC1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0D5A92-1BBB-4F2F-AAB5-F27FDECA1D0C}"/>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2692331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83476-0209-46AB-BF84-71E996CB5C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75A833-B687-4EB0-8B42-7E20D5F87E7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95763FF-17E1-40D4-9A12-317A6B577BF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24874AD-09BD-4092-BC80-30398FF902B4}"/>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6" name="Footer Placeholder 5">
            <a:extLst>
              <a:ext uri="{FF2B5EF4-FFF2-40B4-BE49-F238E27FC236}">
                <a16:creationId xmlns:a16="http://schemas.microsoft.com/office/drawing/2014/main" id="{5A0FE45D-80DE-4E65-B580-04C488969A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CE7DFF-27B8-4D02-A8F4-F37A0A12921A}"/>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3620727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79B7A-EA48-4A85-B924-3B723AE2F2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D5B4AC-9C9A-469C-B015-0F5BC99E91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C648F-06BF-459E-BC52-948BB0F777D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D4C362-B983-49E3-84AD-031ACCE9BB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9632C68-330C-4AD7-852F-A10E8BEF36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0329EEE-4F1E-4EA8-AF2F-BBE9F629F651}"/>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8" name="Footer Placeholder 7">
            <a:extLst>
              <a:ext uri="{FF2B5EF4-FFF2-40B4-BE49-F238E27FC236}">
                <a16:creationId xmlns:a16="http://schemas.microsoft.com/office/drawing/2014/main" id="{65AE3A2A-2EA7-48CD-8AB9-21956B3DE64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9EB3F30-7BBC-4851-A9E7-D879A052F4C2}"/>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4151383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74054-33BC-4C3A-A1D7-6326D9362C3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1E1B9A6-199E-44EA-8677-7EF57972C229}"/>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4" name="Footer Placeholder 3">
            <a:extLst>
              <a:ext uri="{FF2B5EF4-FFF2-40B4-BE49-F238E27FC236}">
                <a16:creationId xmlns:a16="http://schemas.microsoft.com/office/drawing/2014/main" id="{977B4885-CE6E-440E-BB13-D83D881AA6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5C3712-C3EF-449F-A37A-93F6E49F082C}"/>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3509686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ED6E3C-49F1-4704-9EB6-B28D1C0174A7}"/>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3" name="Footer Placeholder 2">
            <a:extLst>
              <a:ext uri="{FF2B5EF4-FFF2-40B4-BE49-F238E27FC236}">
                <a16:creationId xmlns:a16="http://schemas.microsoft.com/office/drawing/2014/main" id="{21680926-636F-424B-ABB2-F15724DE4B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646210-FB66-4AB1-A0DC-60693E3DBBD4}"/>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629900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30470-0646-4DA5-9BC5-B69249F051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068C617-BF44-4094-B669-CE09735A94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655920-2DF3-45E3-AD5E-BEF361499D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5BEC5B-7532-42EA-8EBE-D38F2813B0E6}"/>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6" name="Footer Placeholder 5">
            <a:extLst>
              <a:ext uri="{FF2B5EF4-FFF2-40B4-BE49-F238E27FC236}">
                <a16:creationId xmlns:a16="http://schemas.microsoft.com/office/drawing/2014/main" id="{B8C691C3-6DFD-43DB-BBC0-7F7C875D11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3495FA-D2AF-4000-B2D0-30244C553B2B}"/>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968292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3D742-B736-41E8-A55B-1AB8E4F052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F68359-1568-4060-88B5-802B5B4C14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5B069F2-3862-4B52-8109-4F08EFA4D8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3FDBB6-AAE6-402E-B786-D9150C7F15C7}"/>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6" name="Footer Placeholder 5">
            <a:extLst>
              <a:ext uri="{FF2B5EF4-FFF2-40B4-BE49-F238E27FC236}">
                <a16:creationId xmlns:a16="http://schemas.microsoft.com/office/drawing/2014/main" id="{4F180F5A-D661-47EC-B417-673ACB4D37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4A7490-36DE-487E-ABDE-B0E1B7AA76C8}"/>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968923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94430-59C3-4501-91FC-AE6A31EF956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66A2F1-4BF4-468B-AAAE-A2E635E94C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D1662E-0913-405B-BCA0-1B7967886CB3}"/>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5" name="Footer Placeholder 4">
            <a:extLst>
              <a:ext uri="{FF2B5EF4-FFF2-40B4-BE49-F238E27FC236}">
                <a16:creationId xmlns:a16="http://schemas.microsoft.com/office/drawing/2014/main" id="{7A3263E9-729C-45AC-9949-F80DE0DD11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1D3BA9-8E14-446D-ACF6-80660D2065F4}"/>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3923870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386523-DCC4-457C-A7CE-181914DDD30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381792-0292-4BB8-A806-AB7A32A115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299EFD-C0E5-4051-8D63-8CAF83154DCE}"/>
              </a:ext>
            </a:extLst>
          </p:cNvPr>
          <p:cNvSpPr>
            <a:spLocks noGrp="1"/>
          </p:cNvSpPr>
          <p:nvPr>
            <p:ph type="dt" sz="half" idx="10"/>
          </p:nvPr>
        </p:nvSpPr>
        <p:spPr/>
        <p:txBody>
          <a:bodyPr/>
          <a:lstStyle/>
          <a:p>
            <a:fld id="{72CD8E11-C393-485F-AAAE-2E6B8B23F2D1}" type="datetimeFigureOut">
              <a:rPr lang="en-GB" smtClean="0"/>
              <a:t>19/08/2020</a:t>
            </a:fld>
            <a:endParaRPr lang="en-GB"/>
          </a:p>
        </p:txBody>
      </p:sp>
      <p:sp>
        <p:nvSpPr>
          <p:cNvPr id="5" name="Footer Placeholder 4">
            <a:extLst>
              <a:ext uri="{FF2B5EF4-FFF2-40B4-BE49-F238E27FC236}">
                <a16:creationId xmlns:a16="http://schemas.microsoft.com/office/drawing/2014/main" id="{A22AD529-593C-499D-A075-25E4E99A16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A60767-7CBD-4DA4-B27D-46425918DB7C}"/>
              </a:ext>
            </a:extLst>
          </p:cNvPr>
          <p:cNvSpPr>
            <a:spLocks noGrp="1"/>
          </p:cNvSpPr>
          <p:nvPr>
            <p:ph type="sldNum" sz="quarter" idx="12"/>
          </p:nvPr>
        </p:nvSpPr>
        <p:spPr/>
        <p:txBody>
          <a:bodyPr/>
          <a:lstStyle/>
          <a:p>
            <a:fld id="{19CF7E10-DD66-4FFF-B57B-24F6A3B99439}" type="slidenum">
              <a:rPr lang="en-GB" smtClean="0"/>
              <a:t>‹#›</a:t>
            </a:fld>
            <a:endParaRPr lang="en-GB"/>
          </a:p>
        </p:txBody>
      </p:sp>
    </p:spTree>
    <p:extLst>
      <p:ext uri="{BB962C8B-B14F-4D97-AF65-F5344CB8AC3E}">
        <p14:creationId xmlns:p14="http://schemas.microsoft.com/office/powerpoint/2010/main" val="3675706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477825-577F-4F14-B7F1-C377691827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073341-6CF8-479C-B9C0-2B63CD9BA8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DD7893-6B80-4D65-A679-AE187C87D5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CD8E11-C393-485F-AAAE-2E6B8B23F2D1}" type="datetimeFigureOut">
              <a:rPr lang="en-GB" smtClean="0"/>
              <a:t>19/08/2020</a:t>
            </a:fld>
            <a:endParaRPr lang="en-GB"/>
          </a:p>
        </p:txBody>
      </p:sp>
      <p:sp>
        <p:nvSpPr>
          <p:cNvPr id="5" name="Footer Placeholder 4">
            <a:extLst>
              <a:ext uri="{FF2B5EF4-FFF2-40B4-BE49-F238E27FC236}">
                <a16:creationId xmlns:a16="http://schemas.microsoft.com/office/drawing/2014/main" id="{873F7623-718D-46D3-AB82-6D65B5C828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0A21EC1-639B-4E72-8E31-6B3D676E87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F7E10-DD66-4FFF-B57B-24F6A3B99439}" type="slidenum">
              <a:rPr lang="en-GB" smtClean="0"/>
              <a:t>‹#›</a:t>
            </a:fld>
            <a:endParaRPr lang="en-GB"/>
          </a:p>
        </p:txBody>
      </p:sp>
    </p:spTree>
    <p:extLst>
      <p:ext uri="{BB962C8B-B14F-4D97-AF65-F5344CB8AC3E}">
        <p14:creationId xmlns:p14="http://schemas.microsoft.com/office/powerpoint/2010/main" val="2265570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orldbuilding.stackexchange.com/questions/10645/what-would-poverty-be-like-if-there-was-an-infinite-supply-of-food" TargetMode="External"/><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9" name="Text Box 2">
            <a:extLst>
              <a:ext uri="{FF2B5EF4-FFF2-40B4-BE49-F238E27FC236}">
                <a16:creationId xmlns:a16="http://schemas.microsoft.com/office/drawing/2014/main" id="{EAD9FA80-94D3-4CF1-A7EA-9BF189C33B46}"/>
              </a:ext>
            </a:extLst>
          </p:cNvPr>
          <p:cNvSpPr txBox="1">
            <a:spLocks noChangeArrowheads="1"/>
          </p:cNvSpPr>
          <p:nvPr/>
        </p:nvSpPr>
        <p:spPr bwMode="auto">
          <a:xfrm>
            <a:off x="44389" y="76569"/>
            <a:ext cx="3947160" cy="6719842"/>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gn="just">
              <a:lnSpc>
                <a:spcPct val="107000"/>
              </a:lnSpc>
              <a:spcAft>
                <a:spcPts val="800"/>
              </a:spcAft>
            </a:pPr>
            <a:r>
              <a:rPr lang="en-GB"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a:t>
            </a:r>
            <a:r>
              <a:rPr lang="en-GB" sz="800"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hat is it?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purpose of the Pupil Deprivation Grant is to improve outcomes for learners eligible for ‘FREE SCHOOL MEALS’(e-FSM) and looked after children (LAC). It is intended to overcome the additional barriers that prevent learners with disadvantaged backgrounds and many other indications that enable a child to lack within an educational setting, an example would be to the vulnerable children from a barrier stopping the child from achieving their full potential (</a:t>
            </a:r>
            <a:r>
              <a:rPr lang="en-GB" sz="8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Gov.Wales</a:t>
            </a: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2019).</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a:t>
            </a:r>
            <a:r>
              <a:rPr lang="en-GB" sz="800"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hen did it come into practice?</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Pupil Deprivation Grant was established in 2012  and came into practice to help children to improve their learning outcomes  The grant I paid for each learner aged 5-15 (</a:t>
            </a:r>
            <a:r>
              <a:rPr lang="en-GB" sz="8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Gov.wales</a:t>
            </a: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2015). </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a:t>
            </a:r>
            <a:r>
              <a:rPr lang="en-GB" sz="800"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ho developed it?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welsh Government developed the PDG to be eligible for all schools across Wales that applied for the grant. </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a:t>
            </a:r>
            <a:r>
              <a:rPr lang="en-GB" sz="800"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here is it in place?</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PDG is in all schools across Wales however it is up to how many children have free school meal’s attending within their school as it is based on their total of how much they are eligible for.</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(Google - Images, 2020)</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a:t>
            </a:r>
            <a:r>
              <a:rPr lang="en-GB" sz="800"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hy is it in place?</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PDG is in place to be able to improve children’s learning despite their vulnerable backgrounds. Poverty can have a massive impact on a child’s learning simply because their family lack in money to be able buy the basic essential necessities of learning equipment. Theory to this</a:t>
            </a:r>
            <a:r>
              <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would be Maslow’s hierarchy of basic needs (Maslow, 2013).</a:t>
            </a:r>
            <a:r>
              <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It allows children to be able to get given an opportunity for success and help them grow and develop.</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8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8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0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200" dirty="0">
                <a:solidFill>
                  <a:srgbClr val="00206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 Box 1">
            <a:extLst>
              <a:ext uri="{FF2B5EF4-FFF2-40B4-BE49-F238E27FC236}">
                <a16:creationId xmlns:a16="http://schemas.microsoft.com/office/drawing/2014/main" id="{65565EBD-1271-44F9-B1DE-BE92D9A8B3DC}"/>
              </a:ext>
            </a:extLst>
          </p:cNvPr>
          <p:cNvSpPr txBox="1"/>
          <p:nvPr/>
        </p:nvSpPr>
        <p:spPr>
          <a:xfrm>
            <a:off x="6429801" y="76569"/>
            <a:ext cx="5663621" cy="722421"/>
          </a:xfrm>
          <a:prstGeom prst="rect">
            <a:avLst/>
          </a:prstGeom>
          <a:solidFill>
            <a:srgbClr val="FF0000"/>
          </a:solidFill>
          <a:ln>
            <a:noFill/>
          </a:ln>
          <a:effectLst>
            <a:glow rad="139700">
              <a:schemeClr val="accent4">
                <a:satMod val="175000"/>
                <a:alpha val="40000"/>
              </a:schemeClr>
            </a:glow>
            <a:outerShdw blurRad="184150" dist="241300" dir="11520000" sx="110000" sy="110000" algn="ctr">
              <a:srgbClr val="000000">
                <a:alpha val="18000"/>
              </a:srgbClr>
            </a:outerShdw>
            <a:softEdge rad="31750"/>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800" b="1" dirty="0">
                <a:ln w="12700" cap="flat" cmpd="sng" algn="ctr">
                  <a:solidFill>
                    <a:srgbClr val="FFC000"/>
                  </a:solidFill>
                  <a:prstDash val="solid"/>
                  <a:round/>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Pupil</a:t>
            </a:r>
            <a:r>
              <a:rPr lang="en-GB" sz="4000" b="1" dirty="0">
                <a:ln w="12700" cap="flat" cmpd="sng" algn="ctr">
                  <a:solidFill>
                    <a:srgbClr val="FFC000"/>
                  </a:solidFill>
                  <a:prstDash val="solid"/>
                  <a:round/>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800" b="1" dirty="0">
                <a:ln w="12700" cap="flat" cmpd="sng" algn="ctr">
                  <a:solidFill>
                    <a:srgbClr val="FFC000"/>
                  </a:solidFill>
                  <a:prstDash val="solid"/>
                  <a:round/>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Deprivation</a:t>
            </a:r>
            <a:r>
              <a:rPr lang="en-GB" sz="4000" b="1" dirty="0">
                <a:ln w="12700" cap="flat" cmpd="sng" algn="ctr">
                  <a:solidFill>
                    <a:srgbClr val="FFC000"/>
                  </a:solidFill>
                  <a:prstDash val="solid"/>
                  <a:round/>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2800" b="1" dirty="0">
                <a:ln w="12700" cap="flat" cmpd="sng" algn="ctr">
                  <a:solidFill>
                    <a:srgbClr val="FFC000"/>
                  </a:solidFill>
                  <a:prstDash val="solid"/>
                  <a:round/>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Grant</a:t>
            </a:r>
            <a:r>
              <a:rPr lang="en-GB" sz="4000" b="1" dirty="0">
                <a:ln w="12700" cap="flat" cmpd="sng" algn="ctr">
                  <a:solidFill>
                    <a:srgbClr val="FFC000"/>
                  </a:solidFill>
                  <a:prstDash val="solid"/>
                  <a:round/>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 </a:t>
            </a:r>
            <a:r>
              <a:rPr lang="en-GB" sz="2800" b="1" dirty="0">
                <a:ln w="12700" cap="flat" cmpd="sng" algn="ctr">
                  <a:solidFill>
                    <a:srgbClr val="FFC000"/>
                  </a:solidFill>
                  <a:prstDash val="solid"/>
                  <a:round/>
                </a:ln>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PDG</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Text Box 2">
            <a:extLst>
              <a:ext uri="{FF2B5EF4-FFF2-40B4-BE49-F238E27FC236}">
                <a16:creationId xmlns:a16="http://schemas.microsoft.com/office/drawing/2014/main" id="{9A71A5DC-DA8B-4896-85F0-3FAE6EA3B914}"/>
              </a:ext>
            </a:extLst>
          </p:cNvPr>
          <p:cNvSpPr txBox="1">
            <a:spLocks noChangeArrowheads="1"/>
          </p:cNvSpPr>
          <p:nvPr/>
        </p:nvSpPr>
        <p:spPr bwMode="auto">
          <a:xfrm>
            <a:off x="6411122" y="818189"/>
            <a:ext cx="5682300" cy="2953711"/>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holistic approach is concerned with the development of every person's intellectual, emotional, social, physical, artistic, creative, and spiritual potentials. It seeks to engage students in the teaching/ and learning process and encourages personal and collective responsibility this also refers to living amongst poverty.</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Child Poverty in Education can have a huge impact on their learning ability, by them not having food at home the impact of this allows them to come into school hungry.  – Schools have funding off the Welsh Government to allow children a free breakfast, free snack, and a free lunch whilst in school 5 days a week.</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Welsh Government has a programme that runs throughout the summer term holidays is known as SHEP. It allows children the entitlement of a healthy meal and physical activity and enrichment sessions to children in areas of social deprivation. It is labelled as ‘food and fun’ which is used to promote clubs to children and families (Welsh Government, 2017). </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We are the fifth wealthiest country in the UK but there is 185,000 Children living</a:t>
            </a:r>
            <a:r>
              <a:rPr lang="en-GB"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poverty and there is 28% in WALES. Also looking at the UK Government welfare and tax reforms it is estimated that by 2021-2022 it will increase to 40% of children living in poverty in WALES.  (Children's Commissioner For Wales, 2020)</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Welsh Government has set national indicators towards achieving the seven well-being goals as laid out in the Well-being of Future Generations (Wales) Act 2015 (wwf.org.com, 2015).</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3" name="Picture 22">
            <a:extLst>
              <a:ext uri="{FF2B5EF4-FFF2-40B4-BE49-F238E27FC236}">
                <a16:creationId xmlns:a16="http://schemas.microsoft.com/office/drawing/2014/main" id="{71EC771E-D725-43F5-A8C8-597E96BB648A}"/>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54176" y="3693110"/>
            <a:ext cx="2637666" cy="1834928"/>
          </a:xfrm>
          <a:prstGeom prst="rect">
            <a:avLst/>
          </a:prstGeom>
          <a:ln>
            <a:noFill/>
          </a:ln>
          <a:effectLst>
            <a:softEdge rad="112500"/>
          </a:effectLst>
        </p:spPr>
      </p:pic>
      <p:sp>
        <p:nvSpPr>
          <p:cNvPr id="24" name="Text Box 2">
            <a:extLst>
              <a:ext uri="{FF2B5EF4-FFF2-40B4-BE49-F238E27FC236}">
                <a16:creationId xmlns:a16="http://schemas.microsoft.com/office/drawing/2014/main" id="{3B9875F6-2D28-46AF-B7C9-0E3C24230F99}"/>
              </a:ext>
            </a:extLst>
          </p:cNvPr>
          <p:cNvSpPr txBox="1">
            <a:spLocks noChangeArrowheads="1"/>
          </p:cNvSpPr>
          <p:nvPr/>
        </p:nvSpPr>
        <p:spPr bwMode="auto">
          <a:xfrm>
            <a:off x="4106497" y="76569"/>
            <a:ext cx="2189677" cy="3695331"/>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gn="just">
              <a:lnSpc>
                <a:spcPct val="107000"/>
              </a:lnSpc>
              <a:spcAft>
                <a:spcPts val="800"/>
              </a:spcAft>
            </a:pPr>
            <a:endPar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It is also our duty to be able to look after children to achieve a safe guarded and safe environment for children to be able to feel safe in a school setting. This also applies to the children act, (Legislation.gov.uk, 1989). </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Schools across the nation particularity in Wales get given a grant to help Children’s attainment (Attained., 2020), within an education setting and help with provisions, interventions and allowing them the basics of learning to be able to achieve their full potential in a school setting. It is up to each individual school to apply what provisions, interventions and equipment that would be needed within their school and what applied most to them. </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26" name="Text Box 2">
            <a:extLst>
              <a:ext uri="{FF2B5EF4-FFF2-40B4-BE49-F238E27FC236}">
                <a16:creationId xmlns:a16="http://schemas.microsoft.com/office/drawing/2014/main" id="{F9DB4162-0C1B-41A2-A40A-C52EF7C48ECB}"/>
              </a:ext>
            </a:extLst>
          </p:cNvPr>
          <p:cNvSpPr txBox="1">
            <a:spLocks noChangeArrowheads="1"/>
          </p:cNvSpPr>
          <p:nvPr/>
        </p:nvSpPr>
        <p:spPr bwMode="auto">
          <a:xfrm>
            <a:off x="4106497" y="3827717"/>
            <a:ext cx="3277819" cy="2953712"/>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050" u="sng"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Comparing 2 schools within the local area about what they are entitled to, what they wish to do with the money, how it will help their children.</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SCHOOL 1 – Critically exploring SCHOOL 1 it is in a local area amongst a deprived and vulnerable area. More than 44% of children are entitled to ‘FREE SCHOOL MEALS’ in school. (Pembrokeshire County Council, 2020)</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SCHOOL 2 – Is in a more privileged area, however they also have percentages of ‘free school meal’ children but I cannot find the correct percentage for it. They have £33,515 less than school 1 as they have less LAC (Pembrokeshire County Council, 2020).</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(Google - Images, 2020)</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27" name="Picture 26" descr="Schools to prioritise vulnerable pupils in admissions overhaul ...">
            <a:extLst>
              <a:ext uri="{FF2B5EF4-FFF2-40B4-BE49-F238E27FC236}">
                <a16:creationId xmlns:a16="http://schemas.microsoft.com/office/drawing/2014/main" id="{FD724FCC-1D2A-472E-AC40-6D62FA1D7724}"/>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58751" y="5743575"/>
            <a:ext cx="1325565" cy="1160772"/>
          </a:xfrm>
          <a:prstGeom prst="rect">
            <a:avLst/>
          </a:prstGeom>
          <a:ln>
            <a:noFill/>
          </a:ln>
          <a:effectLst>
            <a:softEdge rad="112500"/>
          </a:effectLst>
        </p:spPr>
      </p:pic>
      <p:pic>
        <p:nvPicPr>
          <p:cNvPr id="28" name="Picture 27" descr="A screenshot of a cell phone&#10;&#10;Description automatically generated">
            <a:extLst>
              <a:ext uri="{FF2B5EF4-FFF2-40B4-BE49-F238E27FC236}">
                <a16:creationId xmlns:a16="http://schemas.microsoft.com/office/drawing/2014/main" id="{F404B326-71AE-42B2-8A50-AB4F5A6570E7}"/>
              </a:ext>
            </a:extLst>
          </p:cNvPr>
          <p:cNvPicPr/>
          <p:nvPr/>
        </p:nvPicPr>
        <p:blipFill>
          <a:blip r:embed="rId5">
            <a:extLst>
              <a:ext uri="{28A0092B-C50C-407E-A947-70E740481C1C}">
                <a14:useLocalDpi xmlns:a14="http://schemas.microsoft.com/office/drawing/2010/main" val="0"/>
              </a:ext>
            </a:extLst>
          </a:blip>
          <a:stretch>
            <a:fillRect/>
          </a:stretch>
        </p:blipFill>
        <p:spPr>
          <a:xfrm>
            <a:off x="7499264" y="3861343"/>
            <a:ext cx="1960236" cy="2557229"/>
          </a:xfrm>
          <a:prstGeom prst="rect">
            <a:avLst/>
          </a:prstGeom>
          <a:solidFill>
            <a:srgbClr val="FF0000"/>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9" name="Text Box 2">
            <a:extLst>
              <a:ext uri="{FF2B5EF4-FFF2-40B4-BE49-F238E27FC236}">
                <a16:creationId xmlns:a16="http://schemas.microsoft.com/office/drawing/2014/main" id="{25EF59D8-C5D6-49DE-A03F-B80E21093BCC}"/>
              </a:ext>
            </a:extLst>
          </p:cNvPr>
          <p:cNvSpPr txBox="1">
            <a:spLocks noChangeArrowheads="1"/>
          </p:cNvSpPr>
          <p:nvPr/>
        </p:nvSpPr>
        <p:spPr bwMode="auto">
          <a:xfrm>
            <a:off x="7499264" y="6574487"/>
            <a:ext cx="1539240" cy="236220"/>
          </a:xfrm>
          <a:prstGeom prst="rect">
            <a:avLst/>
          </a:prstGeom>
          <a:solidFill>
            <a:srgbClr val="FF0000"/>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0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(Dakar, 2000)</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 name="Picture 29" descr="Poverty in America: AEI/LA Times Polls blog | Roper Center for ...">
            <a:extLst>
              <a:ext uri="{FF2B5EF4-FFF2-40B4-BE49-F238E27FC236}">
                <a16:creationId xmlns:a16="http://schemas.microsoft.com/office/drawing/2014/main" id="{B0DD3906-3259-4DC2-A3FB-090D29A28BBC}"/>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9574448" y="3861343"/>
            <a:ext cx="2617551" cy="2557229"/>
          </a:xfrm>
          <a:prstGeom prst="rect">
            <a:avLst/>
          </a:prstGeom>
          <a:ln>
            <a:noFill/>
          </a:ln>
          <a:effectLst>
            <a:softEdge rad="112500"/>
          </a:effectLst>
        </p:spPr>
      </p:pic>
      <p:pic>
        <p:nvPicPr>
          <p:cNvPr id="25" name="Picture 24" descr="Home | GOV.WALES">
            <a:extLst>
              <a:ext uri="{FF2B5EF4-FFF2-40B4-BE49-F238E27FC236}">
                <a16:creationId xmlns:a16="http://schemas.microsoft.com/office/drawing/2014/main" id="{99E8E064-FC57-4566-8349-FC864B31F9F6}"/>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93679" y="5960737"/>
            <a:ext cx="1798320" cy="943610"/>
          </a:xfrm>
          <a:prstGeom prst="ellipse">
            <a:avLst/>
          </a:prstGeom>
          <a:ln>
            <a:noFill/>
          </a:ln>
          <a:effectLst>
            <a:softEdge rad="112500"/>
          </a:effectLst>
        </p:spPr>
      </p:pic>
      <p:sp>
        <p:nvSpPr>
          <p:cNvPr id="31" name="TextBox 30">
            <a:extLst>
              <a:ext uri="{FF2B5EF4-FFF2-40B4-BE49-F238E27FC236}">
                <a16:creationId xmlns:a16="http://schemas.microsoft.com/office/drawing/2014/main" id="{90333941-E9DC-4827-8037-54CF31ED4960}"/>
              </a:ext>
            </a:extLst>
          </p:cNvPr>
          <p:cNvSpPr txBox="1"/>
          <p:nvPr/>
        </p:nvSpPr>
        <p:spPr>
          <a:xfrm>
            <a:off x="9615172" y="3875563"/>
            <a:ext cx="4402947" cy="369332"/>
          </a:xfrm>
          <a:prstGeom prst="rect">
            <a:avLst/>
          </a:prstGeom>
          <a:noFill/>
        </p:spPr>
        <p:txBody>
          <a:bodyPr wrap="square">
            <a:spAutoFit/>
          </a:bodyPr>
          <a:lstStyle>
            <a:defPPr>
              <a:defRPr lang="en-US"/>
            </a:defPPr>
            <a:lvl1pPr>
              <a:defRPr>
                <a:solidFill>
                  <a:schemeClr val="bg1"/>
                </a:solidFill>
                <a:effectLst/>
                <a:latin typeface="Arial" panose="020B0604020202020204" pitchFamily="34" charset="0"/>
                <a:ea typeface="Calibri" panose="020F0502020204030204" pitchFamily="34" charset="0"/>
                <a:cs typeface="Times New Roman" panose="02020603050405020304" pitchFamily="18" charset="0"/>
              </a:defRPr>
            </a:lvl1pPr>
          </a:lstStyle>
          <a:p>
            <a:r>
              <a:rPr lang="en-GB" sz="1400" dirty="0">
                <a:solidFill>
                  <a:srgbClr val="FF0000"/>
                </a:solidFill>
              </a:rPr>
              <a:t> (Google - Images, 2020</a:t>
            </a:r>
            <a:r>
              <a:rPr lang="en-GB" dirty="0">
                <a:solidFill>
                  <a:srgbClr val="FF0000"/>
                </a:solidFill>
              </a:rPr>
              <a:t>)</a:t>
            </a:r>
          </a:p>
        </p:txBody>
      </p:sp>
    </p:spTree>
    <p:extLst>
      <p:ext uri="{BB962C8B-B14F-4D97-AF65-F5344CB8AC3E}">
        <p14:creationId xmlns:p14="http://schemas.microsoft.com/office/powerpoint/2010/main" val="279922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65955AE-85C6-4061-9205-E0B9FFC74072}"/>
              </a:ext>
            </a:extLst>
          </p:cNvPr>
          <p:cNvSpPr>
            <a:spLocks noGrp="1" noChangeArrowheads="1"/>
          </p:cNvSpPr>
          <p:nvPr>
            <p:ph idx="1"/>
          </p:nvPr>
        </p:nvSpPr>
        <p:spPr bwMode="auto">
          <a:xfrm>
            <a:off x="85725" y="145099"/>
            <a:ext cx="13335000" cy="6863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Bibliography</a:t>
            </a:r>
            <a:endParaRPr kumimoji="0" lang="en-US" altLang="en-US" sz="2400" b="0" i="0" u="none" strike="noStrike" cap="none" normalizeH="0" baseline="0" dirty="0">
              <a:ln>
                <a:noFill/>
              </a:ln>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Attained., 2020.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Attainment in Education.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05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https://www.attainmentineducation.org/</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22gnd July 2020].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Children's Commissioner For Wales, 2020. Protecting Welsh Children from the impact of Child Poverty.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 Charter for Change,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pp. 1-64.</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Dakar, 2000.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Dakar Framework for Action:.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1st ed. USA: EFA Forum Secretariat, </a:t>
            </a:r>
            <a:r>
              <a:rPr kumimoji="0" lang="en-US" altLang="en-US" sz="105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Unesco</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Google - Images, 2020. [Online] </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05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https://www.google.co.uk/search?q=education+head&amp;tbm=isch&amp;ved=2ahUKEwirk6z21vLqAhX0DGMBHezyC-wQ2-cCegQIABAA&amp;oq=education+head&amp;gs_lcp=CgNpbWcQAzICCAAyAggAMgIIADIECAAQQzICCAAyAggAMgIIADICCAA6CAgAELEDEIMBOgUIABCxAzoHCAAQsQMQQ1DhS1iVXWDRX2gAcAB4AIABXIgB4QaSAQ</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29th July 2020].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Gov.wales</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2015. Early Years Deprivation Grant.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Welsh Government,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pp. 1-15.</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Gov.Wales</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2019. Achievement and entitlement to free school meals: 2019.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Welsh Government,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 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Legislation.gov.uk, 1989.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Children Act 1989.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05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https://www.legislation.gov.uk/ukpga/1989/41/contents</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29th July 2020].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Maslow, A. H., 2013.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 Theory of Human Motivation.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s.l.:</a:t>
            </a:r>
            <a:r>
              <a:rPr kumimoji="0" lang="en-US" altLang="en-US" sz="105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s.n</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Pembrokeshire County Council, 2020.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Monkton Priory Community School.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05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https://www.monktonpriory.co.uk/welcome/</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29th July 2020].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Pembrokeshire County Council, 2020.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Tenby Church in VC Primary School.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05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https://www.tenbyprimary.co.uk/</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29th July 2020].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Welsh Government, 2017.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Food and Fun’ School Holiday Enrichment </a:t>
            </a:r>
            <a:r>
              <a:rPr kumimoji="0" lang="en-US" altLang="en-US" sz="105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Programme</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05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https://www.wlga.wales/food-and-fun-school-holiday-enrichment-programme</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29th July 2020].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wwf.org.com, 2015. </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Success Stories - The Well Being Of Future </a:t>
            </a:r>
            <a:r>
              <a:rPr kumimoji="0" lang="en-US" altLang="en-US" sz="1050" b="0" i="1"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Genarations</a:t>
            </a:r>
            <a:r>
              <a:rPr kumimoji="0" lang="en-US" altLang="en-US" sz="105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Act (WALES). </a:t>
            </a: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05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https://www.wwf.org.uk/future-generations-act-2015?pc=AUT005007&amp;gclsrc=aw.ds&amp;&amp;gclid=EAIaIQobChMI8PrX2sDy6gIVb4BQBh3hsQaiEAAYASAAEgIh7fD_BwE&amp;gclsrc=aw.ds</a:t>
            </a:r>
            <a:b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[Accessed 29th July 2020].</a:t>
            </a: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577630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1288</Words>
  <Application>Microsoft Office PowerPoint</Application>
  <PresentationFormat>Widescreen</PresentationFormat>
  <Paragraphs>64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kirsty roberts</dc:creator>
  <cp:lastModifiedBy>kirsty roberts</cp:lastModifiedBy>
  <cp:revision>4</cp:revision>
  <cp:lastPrinted>2020-08-19T14:07:09Z</cp:lastPrinted>
  <dcterms:created xsi:type="dcterms:W3CDTF">2020-08-19T13:40:45Z</dcterms:created>
  <dcterms:modified xsi:type="dcterms:W3CDTF">2020-08-19T14:08:36Z</dcterms:modified>
</cp:coreProperties>
</file>