
<file path=[Content_Types].xml><?xml version="1.0" encoding="utf-8"?>
<Types xmlns="http://schemas.openxmlformats.org/package/2006/content-types">
  <Default Extension="fntdata" ContentType="application/x-fontdata"/>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embedTrueTypeFonts="1" saveSubsetFonts="1">
  <p:sldMasterIdLst>
    <p:sldMasterId id="2147483648" r:id="rId1"/>
  </p:sldMasterIdLst>
  <p:notesMasterIdLst>
    <p:notesMasterId r:id="rId15"/>
  </p:notesMasterIdLst>
  <p:sldIdLst>
    <p:sldId id="256" r:id="rId2"/>
    <p:sldId id="258" r:id="rId3"/>
    <p:sldId id="259" r:id="rId4"/>
    <p:sldId id="260" r:id="rId5"/>
    <p:sldId id="261" r:id="rId6"/>
    <p:sldId id="262" r:id="rId7"/>
    <p:sldId id="263" r:id="rId8"/>
    <p:sldId id="270" r:id="rId9"/>
    <p:sldId id="271" r:id="rId10"/>
    <p:sldId id="266" r:id="rId11"/>
    <p:sldId id="267" r:id="rId12"/>
    <p:sldId id="268" r:id="rId13"/>
    <p:sldId id="269" r:id="rId14"/>
  </p:sldIdLst>
  <p:sldSz cx="18288000" cy="10287000"/>
  <p:notesSz cx="6889750" cy="10021888"/>
  <p:embeddedFontLst>
    <p:embeddedFont>
      <p:font typeface="Arial MT Pro" panose="020B0604020202020204" charset="0"/>
      <p:regular r:id="rId16"/>
    </p:embeddedFont>
    <p:embeddedFont>
      <p:font typeface="Arial MT Pro Bold" panose="020B0604020202020204" charset="0"/>
      <p:regular r:id="rId17"/>
    </p:embeddedFont>
  </p:embeddedFont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0033CC"/>
    <a:srgbClr val="D3F0F1"/>
    <a:srgbClr val="D5EFDA"/>
    <a:srgbClr val="13D3F9"/>
    <a:srgbClr val="CCFFCC"/>
    <a:srgbClr val="69A36F"/>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620" autoAdjust="0"/>
    <p:restoredTop sz="94622" autoAdjust="0"/>
  </p:normalViewPr>
  <p:slideViewPr>
    <p:cSldViewPr>
      <p:cViewPr varScale="1">
        <p:scale>
          <a:sx n="61" d="100"/>
          <a:sy n="61" d="100"/>
        </p:scale>
        <p:origin x="104" y="64"/>
      </p:cViewPr>
      <p:guideLst>
        <p:guide orient="horz" pos="2160"/>
        <p:guide pos="2880"/>
      </p:guideLst>
    </p:cSldViewPr>
  </p:slideViewPr>
  <p:outlineViewPr>
    <p:cViewPr>
      <p:scale>
        <a:sx n="33" d="100"/>
        <a:sy n="33" d="100"/>
      </p:scale>
      <p:origin x="0" y="0"/>
    </p:cViewPr>
  </p:outlineViewPr>
  <p:notesTextViewPr>
    <p:cViewPr>
      <p:scale>
        <a:sx n="100" d="100"/>
        <a:sy n="100" d="100"/>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presProps" Target="presProps.xml"/><Relationship Id="rId3" Type="http://schemas.openxmlformats.org/officeDocument/2006/relationships/slide" Target="slides/slide2.xml"/><Relationship Id="rId21" Type="http://schemas.openxmlformats.org/officeDocument/2006/relationships/tableStyles" Target="tableStyles.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font" Target="fonts/font2.fntdata"/><Relationship Id="rId2" Type="http://schemas.openxmlformats.org/officeDocument/2006/relationships/slide" Target="slides/slide1.xml"/><Relationship Id="rId16" Type="http://schemas.openxmlformats.org/officeDocument/2006/relationships/font" Target="fonts/font1.fntdata"/><Relationship Id="rId20" Type="http://schemas.openxmlformats.org/officeDocument/2006/relationships/theme" Target="theme/them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notesMaster" Target="notesMasters/notesMaster1.xml"/><Relationship Id="rId10" Type="http://schemas.openxmlformats.org/officeDocument/2006/relationships/slide" Target="slides/slide9.xml"/><Relationship Id="rId19" Type="http://schemas.openxmlformats.org/officeDocument/2006/relationships/viewProps" Target="viewProp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s>
</file>

<file path=ppt/diagrams/colors1.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779F70FB-DB44-4477-96F4-9E5466C55AD0}" type="doc">
      <dgm:prSet loTypeId="urn:microsoft.com/office/officeart/2005/8/layout/chevron2" loCatId="process" qsTypeId="urn:microsoft.com/office/officeart/2005/8/quickstyle/simple1" qsCatId="simple" csTypeId="urn:microsoft.com/office/officeart/2005/8/colors/accent1_2" csCatId="accent1" phldr="1"/>
      <dgm:spPr/>
      <dgm:t>
        <a:bodyPr/>
        <a:lstStyle/>
        <a:p>
          <a:endParaRPr lang="en-US"/>
        </a:p>
      </dgm:t>
    </dgm:pt>
    <dgm:pt modelId="{1AF2D1A9-8491-4645-9FAB-2AC669D7BAE9}">
      <dgm:prSet/>
      <dgm:spPr>
        <a:solidFill>
          <a:srgbClr val="69A36F"/>
        </a:solidFill>
      </dgm:spPr>
      <dgm:t>
        <a:bodyPr/>
        <a:lstStyle/>
        <a:p>
          <a:r>
            <a:rPr lang="en-GB" b="1" i="1"/>
            <a:t>Holistic health and wellbeing </a:t>
          </a:r>
          <a:endParaRPr lang="en-US"/>
        </a:p>
      </dgm:t>
    </dgm:pt>
    <dgm:pt modelId="{381F351D-37EE-481D-ACB5-14C6C77F3DB8}" type="parTrans" cxnId="{E9773EB9-F048-4885-8BD4-1F89AB0EE706}">
      <dgm:prSet/>
      <dgm:spPr/>
      <dgm:t>
        <a:bodyPr/>
        <a:lstStyle/>
        <a:p>
          <a:endParaRPr lang="en-US"/>
        </a:p>
      </dgm:t>
    </dgm:pt>
    <dgm:pt modelId="{CE3A4017-C125-4526-8312-F7F000F3807F}" type="sibTrans" cxnId="{E9773EB9-F048-4885-8BD4-1F89AB0EE706}">
      <dgm:prSet/>
      <dgm:spPr/>
      <dgm:t>
        <a:bodyPr/>
        <a:lstStyle/>
        <a:p>
          <a:endParaRPr lang="en-US"/>
        </a:p>
      </dgm:t>
    </dgm:pt>
    <dgm:pt modelId="{19D21F68-612F-400E-AEB8-AAE661D6F56F}">
      <dgm:prSet custT="1"/>
      <dgm:spPr>
        <a:solidFill>
          <a:srgbClr val="D5EFDA">
            <a:alpha val="90000"/>
          </a:srgbClr>
        </a:solidFill>
      </dgm:spPr>
      <dgm:t>
        <a:bodyPr/>
        <a:lstStyle/>
        <a:p>
          <a:r>
            <a:rPr lang="en-GB" sz="2000" dirty="0">
              <a:latin typeface="Arial" panose="020B0604020202020204" pitchFamily="34" charset="0"/>
              <a:cs typeface="Arial" panose="020B0604020202020204" pitchFamily="34" charset="0"/>
            </a:rPr>
            <a:t>Health and well-being are interconnected and influenced by multiple factors — physical, mental, social, and environmental (Department of Health, 2014).</a:t>
          </a:r>
          <a:endParaRPr lang="en-US" sz="2000" dirty="0">
            <a:latin typeface="Arial" panose="020B0604020202020204" pitchFamily="34" charset="0"/>
            <a:cs typeface="Arial" panose="020B0604020202020204" pitchFamily="34" charset="0"/>
          </a:endParaRPr>
        </a:p>
      </dgm:t>
    </dgm:pt>
    <dgm:pt modelId="{0372E384-3B73-4DE9-8A33-0313C83CFF30}" type="parTrans" cxnId="{6ECB187C-E8A2-4A02-9B04-AE033DA1B6CD}">
      <dgm:prSet/>
      <dgm:spPr/>
      <dgm:t>
        <a:bodyPr/>
        <a:lstStyle/>
        <a:p>
          <a:endParaRPr lang="en-US"/>
        </a:p>
      </dgm:t>
    </dgm:pt>
    <dgm:pt modelId="{F84B9732-F961-4CF5-93F6-AC532B1E8C2A}" type="sibTrans" cxnId="{6ECB187C-E8A2-4A02-9B04-AE033DA1B6CD}">
      <dgm:prSet/>
      <dgm:spPr/>
      <dgm:t>
        <a:bodyPr/>
        <a:lstStyle/>
        <a:p>
          <a:endParaRPr lang="en-US"/>
        </a:p>
      </dgm:t>
    </dgm:pt>
    <dgm:pt modelId="{395F4B24-E9A7-48D9-84DD-0CC8ADE471F6}">
      <dgm:prSet custT="1"/>
      <dgm:spPr>
        <a:solidFill>
          <a:srgbClr val="D5EFDA">
            <a:alpha val="90000"/>
          </a:srgbClr>
        </a:solidFill>
      </dgm:spPr>
      <dgm:t>
        <a:bodyPr/>
        <a:lstStyle/>
        <a:p>
          <a:r>
            <a:rPr lang="en-GB" sz="2000" dirty="0">
              <a:latin typeface="Arial" panose="020B0604020202020204" pitchFamily="34" charset="0"/>
              <a:cs typeface="Arial" panose="020B0604020202020204" pitchFamily="34" charset="0"/>
            </a:rPr>
            <a:t>Modern healthcare increasingly adopts a holistic approach, focusing not only on treating illness but also on promoting overall wellbeing and quality of life.</a:t>
          </a:r>
          <a:endParaRPr lang="en-US" sz="2000" dirty="0">
            <a:latin typeface="Arial" panose="020B0604020202020204" pitchFamily="34" charset="0"/>
            <a:cs typeface="Arial" panose="020B0604020202020204" pitchFamily="34" charset="0"/>
          </a:endParaRPr>
        </a:p>
      </dgm:t>
    </dgm:pt>
    <dgm:pt modelId="{18195242-3CA8-46ED-8C34-9340423655C8}" type="parTrans" cxnId="{BD34DB2C-C89F-4B3C-A44D-ECBF81E60F7B}">
      <dgm:prSet/>
      <dgm:spPr/>
      <dgm:t>
        <a:bodyPr/>
        <a:lstStyle/>
        <a:p>
          <a:endParaRPr lang="en-US"/>
        </a:p>
      </dgm:t>
    </dgm:pt>
    <dgm:pt modelId="{4AB7C45B-B271-4262-A9E1-0FC019A7DB8B}" type="sibTrans" cxnId="{BD34DB2C-C89F-4B3C-A44D-ECBF81E60F7B}">
      <dgm:prSet/>
      <dgm:spPr/>
      <dgm:t>
        <a:bodyPr/>
        <a:lstStyle/>
        <a:p>
          <a:endParaRPr lang="en-US"/>
        </a:p>
      </dgm:t>
    </dgm:pt>
    <dgm:pt modelId="{AD34F959-7473-4545-92C2-F84799DAA5FD}">
      <dgm:prSet custT="1"/>
      <dgm:spPr>
        <a:solidFill>
          <a:srgbClr val="D5EFDA">
            <a:alpha val="90000"/>
          </a:srgbClr>
        </a:solidFill>
      </dgm:spPr>
      <dgm:t>
        <a:bodyPr/>
        <a:lstStyle/>
        <a:p>
          <a:r>
            <a:rPr lang="en-GB" sz="2000" dirty="0">
              <a:latin typeface="Arial" panose="020B0604020202020204" pitchFamily="34" charset="0"/>
              <a:cs typeface="Arial" panose="020B0604020202020204" pitchFamily="34" charset="0"/>
            </a:rPr>
            <a:t>Integrating social and environmental determinants into policy makes well-being central to sustainable development (Nunes et al., 2016).</a:t>
          </a:r>
          <a:endParaRPr lang="en-US" sz="2000" dirty="0">
            <a:latin typeface="Arial" panose="020B0604020202020204" pitchFamily="34" charset="0"/>
            <a:cs typeface="Arial" panose="020B0604020202020204" pitchFamily="34" charset="0"/>
          </a:endParaRPr>
        </a:p>
      </dgm:t>
    </dgm:pt>
    <dgm:pt modelId="{1A1AFC5B-2799-4F02-ABAF-A57E9046AC89}" type="parTrans" cxnId="{23FCF1DA-8B50-413F-B12E-87791CAB7AF4}">
      <dgm:prSet/>
      <dgm:spPr/>
      <dgm:t>
        <a:bodyPr/>
        <a:lstStyle/>
        <a:p>
          <a:endParaRPr lang="en-US"/>
        </a:p>
      </dgm:t>
    </dgm:pt>
    <dgm:pt modelId="{C5F9F641-C3F1-4782-AAB3-ECEC97D8CD26}" type="sibTrans" cxnId="{23FCF1DA-8B50-413F-B12E-87791CAB7AF4}">
      <dgm:prSet/>
      <dgm:spPr/>
      <dgm:t>
        <a:bodyPr/>
        <a:lstStyle/>
        <a:p>
          <a:endParaRPr lang="en-US"/>
        </a:p>
      </dgm:t>
    </dgm:pt>
    <dgm:pt modelId="{3ACBCA5A-5A27-4783-8D2F-0BF63A3BFCF0}">
      <dgm:prSet custT="1"/>
      <dgm:spPr>
        <a:solidFill>
          <a:srgbClr val="D5EFDA">
            <a:alpha val="90000"/>
          </a:srgbClr>
        </a:solidFill>
      </dgm:spPr>
      <dgm:t>
        <a:bodyPr/>
        <a:lstStyle/>
        <a:p>
          <a:r>
            <a:rPr lang="en-GB" sz="2000" dirty="0">
              <a:latin typeface="Arial" panose="020B0604020202020204" pitchFamily="34" charset="0"/>
              <a:cs typeface="Arial" panose="020B0604020202020204" pitchFamily="34" charset="0"/>
            </a:rPr>
            <a:t>SDG 3 provides a global framework to ensure healthier lives and well-being for everyone, linking health to the wider sustainability agenda</a:t>
          </a:r>
          <a:r>
            <a:rPr lang="en-GB" sz="1700" dirty="0"/>
            <a:t>.</a:t>
          </a:r>
          <a:endParaRPr lang="en-US" sz="1700" dirty="0"/>
        </a:p>
      </dgm:t>
    </dgm:pt>
    <dgm:pt modelId="{7693A711-100C-44C7-AF6B-C80A01E64B76}" type="parTrans" cxnId="{E6BB7137-748D-4F9E-A09C-166A100A9E4D}">
      <dgm:prSet/>
      <dgm:spPr/>
      <dgm:t>
        <a:bodyPr/>
        <a:lstStyle/>
        <a:p>
          <a:endParaRPr lang="en-US"/>
        </a:p>
      </dgm:t>
    </dgm:pt>
    <dgm:pt modelId="{9E270C9D-3735-49AA-A4C2-DF6B90D8C2F1}" type="sibTrans" cxnId="{E6BB7137-748D-4F9E-A09C-166A100A9E4D}">
      <dgm:prSet/>
      <dgm:spPr/>
      <dgm:t>
        <a:bodyPr/>
        <a:lstStyle/>
        <a:p>
          <a:endParaRPr lang="en-US"/>
        </a:p>
      </dgm:t>
    </dgm:pt>
    <dgm:pt modelId="{1584234D-62F7-46F0-A1A1-3F11EFA4FD67}">
      <dgm:prSet/>
      <dgm:spPr>
        <a:solidFill>
          <a:srgbClr val="69A36F"/>
        </a:solidFill>
      </dgm:spPr>
      <dgm:t>
        <a:bodyPr/>
        <a:lstStyle/>
        <a:p>
          <a:r>
            <a:rPr lang="en-GB" b="1" i="1" dirty="0"/>
            <a:t>Approaches for integrated care</a:t>
          </a:r>
          <a:endParaRPr lang="en-US" dirty="0"/>
        </a:p>
      </dgm:t>
    </dgm:pt>
    <dgm:pt modelId="{FFB392A2-BB71-45A8-BF81-E8AD7728E855}" type="parTrans" cxnId="{B077FFA3-987E-4FCF-BEAC-CFCED9231BC3}">
      <dgm:prSet/>
      <dgm:spPr/>
      <dgm:t>
        <a:bodyPr/>
        <a:lstStyle/>
        <a:p>
          <a:endParaRPr lang="en-US"/>
        </a:p>
      </dgm:t>
    </dgm:pt>
    <dgm:pt modelId="{E5D8D782-C945-4AA8-B813-7EDC5CEE0EC3}" type="sibTrans" cxnId="{B077FFA3-987E-4FCF-BEAC-CFCED9231BC3}">
      <dgm:prSet/>
      <dgm:spPr/>
      <dgm:t>
        <a:bodyPr/>
        <a:lstStyle/>
        <a:p>
          <a:endParaRPr lang="en-US"/>
        </a:p>
      </dgm:t>
    </dgm:pt>
    <dgm:pt modelId="{8A9DB440-DF3C-4694-A9F4-5E747F86025B}">
      <dgm:prSet custT="1"/>
      <dgm:spPr>
        <a:solidFill>
          <a:srgbClr val="D5EFDA">
            <a:alpha val="90000"/>
          </a:srgbClr>
        </a:solidFill>
      </dgm:spPr>
      <dgm:t>
        <a:bodyPr/>
        <a:lstStyle/>
        <a:p>
          <a:r>
            <a:rPr lang="en-GB" sz="2000" dirty="0">
              <a:latin typeface="Arial" panose="020B0604020202020204" pitchFamily="34" charset="0"/>
              <a:cs typeface="Arial" panose="020B0604020202020204" pitchFamily="34" charset="0"/>
            </a:rPr>
            <a:t>Several national and international initiatives have been introduced to implement this holistic approach:</a:t>
          </a:r>
          <a:endParaRPr lang="en-US" sz="2000" dirty="0">
            <a:latin typeface="Arial" panose="020B0604020202020204" pitchFamily="34" charset="0"/>
            <a:cs typeface="Arial" panose="020B0604020202020204" pitchFamily="34" charset="0"/>
          </a:endParaRPr>
        </a:p>
      </dgm:t>
    </dgm:pt>
    <dgm:pt modelId="{D39344EA-5E4C-4195-B9C5-8FADF6468B08}" type="parTrans" cxnId="{27434F9D-4FB2-45A0-9B2C-3D7C57E0B0A0}">
      <dgm:prSet/>
      <dgm:spPr/>
      <dgm:t>
        <a:bodyPr/>
        <a:lstStyle/>
        <a:p>
          <a:endParaRPr lang="en-US"/>
        </a:p>
      </dgm:t>
    </dgm:pt>
    <dgm:pt modelId="{22D89D76-A412-41DD-875A-ADD58EE6AF21}" type="sibTrans" cxnId="{27434F9D-4FB2-45A0-9B2C-3D7C57E0B0A0}">
      <dgm:prSet/>
      <dgm:spPr/>
      <dgm:t>
        <a:bodyPr/>
        <a:lstStyle/>
        <a:p>
          <a:endParaRPr lang="en-US"/>
        </a:p>
      </dgm:t>
    </dgm:pt>
    <dgm:pt modelId="{F8F92B54-871D-43C1-97B2-20C161421432}">
      <dgm:prSet custT="1"/>
      <dgm:spPr>
        <a:solidFill>
          <a:srgbClr val="D5EFDA">
            <a:alpha val="90000"/>
          </a:srgbClr>
        </a:solidFill>
      </dgm:spPr>
      <dgm:t>
        <a:bodyPr/>
        <a:lstStyle/>
        <a:p>
          <a:r>
            <a:rPr lang="en-GB" sz="2000" b="1" i="1" dirty="0">
              <a:latin typeface="Arial" panose="020B0604020202020204" pitchFamily="34" charset="0"/>
              <a:cs typeface="Arial" panose="020B0604020202020204" pitchFamily="34" charset="0"/>
            </a:rPr>
            <a:t>WHO’s “Health in All Policies</a:t>
          </a:r>
          <a:r>
            <a:rPr lang="en-GB" sz="2000" i="1" dirty="0">
              <a:latin typeface="Arial" panose="020B0604020202020204" pitchFamily="34" charset="0"/>
              <a:cs typeface="Arial" panose="020B0604020202020204" pitchFamily="34" charset="0"/>
            </a:rPr>
            <a:t>” </a:t>
          </a:r>
          <a:r>
            <a:rPr lang="en-GB" sz="2000" dirty="0">
              <a:latin typeface="Arial" panose="020B0604020202020204" pitchFamily="34" charset="0"/>
              <a:cs typeface="Arial" panose="020B0604020202020204" pitchFamily="34" charset="0"/>
            </a:rPr>
            <a:t>aims to ensure that all sectors collaborate to make decisions that improve population health, promote equity, and minimise harmful impacts on wellbeing. This approach recognises that health is influenced by factors beyond healthcare, such as education, housing, transport, and the environment (Green et al., 2021).</a:t>
          </a:r>
          <a:endParaRPr lang="en-US" sz="2000" dirty="0">
            <a:latin typeface="Arial" panose="020B0604020202020204" pitchFamily="34" charset="0"/>
            <a:cs typeface="Arial" panose="020B0604020202020204" pitchFamily="34" charset="0"/>
          </a:endParaRPr>
        </a:p>
      </dgm:t>
    </dgm:pt>
    <dgm:pt modelId="{8EBA239F-2B73-47ED-95E4-2697DDAAABE1}" type="parTrans" cxnId="{002F91E0-49A2-4726-B9DD-41CDD95F5751}">
      <dgm:prSet/>
      <dgm:spPr/>
      <dgm:t>
        <a:bodyPr/>
        <a:lstStyle/>
        <a:p>
          <a:endParaRPr lang="en-US"/>
        </a:p>
      </dgm:t>
    </dgm:pt>
    <dgm:pt modelId="{E716F8AC-897D-4971-AA8A-97AEFB069D36}" type="sibTrans" cxnId="{002F91E0-49A2-4726-B9DD-41CDD95F5751}">
      <dgm:prSet/>
      <dgm:spPr/>
      <dgm:t>
        <a:bodyPr/>
        <a:lstStyle/>
        <a:p>
          <a:endParaRPr lang="en-US"/>
        </a:p>
      </dgm:t>
    </dgm:pt>
    <dgm:pt modelId="{B6CAD47D-98E7-4494-B538-07548F1599B2}">
      <dgm:prSet custT="1"/>
      <dgm:spPr>
        <a:solidFill>
          <a:srgbClr val="D5EFDA">
            <a:alpha val="90000"/>
          </a:srgbClr>
        </a:solidFill>
      </dgm:spPr>
      <dgm:t>
        <a:bodyPr/>
        <a:lstStyle/>
        <a:p>
          <a:r>
            <a:rPr lang="en-GB" sz="2000" b="1" i="1" dirty="0">
              <a:latin typeface="Arial" panose="020B0604020202020204" pitchFamily="34" charset="0"/>
              <a:cs typeface="Arial" panose="020B0604020202020204" pitchFamily="34" charset="0"/>
            </a:rPr>
            <a:t>Integrated Care Systems in the UK</a:t>
          </a:r>
          <a:r>
            <a:rPr lang="en-GB" sz="2000" b="1" dirty="0">
              <a:latin typeface="Arial" panose="020B0604020202020204" pitchFamily="34" charset="0"/>
              <a:cs typeface="Arial" panose="020B0604020202020204" pitchFamily="34" charset="0"/>
            </a:rPr>
            <a:t> </a:t>
          </a:r>
          <a:r>
            <a:rPr lang="en-GB" sz="2000" dirty="0">
              <a:latin typeface="Arial" panose="020B0604020202020204" pitchFamily="34" charset="0"/>
              <a:cs typeface="Arial" panose="020B0604020202020204" pitchFamily="34" charset="0"/>
            </a:rPr>
            <a:t>prioritise prevention and equity to improve health and social care outcomes. They work to unite health and care providers to deliver coordinated services and shared planning (</a:t>
          </a:r>
          <a:r>
            <a:rPr lang="en-GB" sz="2000" dirty="0">
              <a:solidFill>
                <a:schemeClr val="tx1"/>
              </a:solidFill>
              <a:latin typeface="Arial" panose="020B0604020202020204" pitchFamily="34" charset="0"/>
              <a:cs typeface="Arial" panose="020B0604020202020204" pitchFamily="34" charset="0"/>
            </a:rPr>
            <a:t>OHID, 2022</a:t>
          </a:r>
          <a:r>
            <a:rPr lang="en-GB" sz="2000" dirty="0">
              <a:latin typeface="Arial" panose="020B0604020202020204" pitchFamily="34" charset="0"/>
              <a:cs typeface="Arial" panose="020B0604020202020204" pitchFamily="34" charset="0"/>
            </a:rPr>
            <a:t>).</a:t>
          </a:r>
          <a:endParaRPr lang="en-US" sz="2000" dirty="0">
            <a:latin typeface="Arial" panose="020B0604020202020204" pitchFamily="34" charset="0"/>
            <a:cs typeface="Arial" panose="020B0604020202020204" pitchFamily="34" charset="0"/>
          </a:endParaRPr>
        </a:p>
      </dgm:t>
    </dgm:pt>
    <dgm:pt modelId="{C605DC6A-BA38-44EB-849A-19884F758E99}" type="parTrans" cxnId="{7A7E96DF-EA02-4C94-A22B-F7C75A3DEEC8}">
      <dgm:prSet/>
      <dgm:spPr/>
      <dgm:t>
        <a:bodyPr/>
        <a:lstStyle/>
        <a:p>
          <a:endParaRPr lang="en-US"/>
        </a:p>
      </dgm:t>
    </dgm:pt>
    <dgm:pt modelId="{F7679260-ACDE-4D93-A9CD-52818B67E4E2}" type="sibTrans" cxnId="{7A7E96DF-EA02-4C94-A22B-F7C75A3DEEC8}">
      <dgm:prSet/>
      <dgm:spPr/>
      <dgm:t>
        <a:bodyPr/>
        <a:lstStyle/>
        <a:p>
          <a:endParaRPr lang="en-US"/>
        </a:p>
      </dgm:t>
    </dgm:pt>
    <dgm:pt modelId="{629F21E1-8EFD-4058-85D9-7419417E4667}">
      <dgm:prSet/>
      <dgm:spPr>
        <a:solidFill>
          <a:srgbClr val="69A36F"/>
        </a:solidFill>
      </dgm:spPr>
      <dgm:t>
        <a:bodyPr/>
        <a:lstStyle/>
        <a:p>
          <a:r>
            <a:rPr lang="en-GB" b="1" i="1" dirty="0"/>
            <a:t>Advantages of integration in health and social care</a:t>
          </a:r>
          <a:endParaRPr lang="en-US" dirty="0"/>
        </a:p>
      </dgm:t>
    </dgm:pt>
    <dgm:pt modelId="{CC58D6D1-3E38-4118-87B6-AD1A6390838B}" type="parTrans" cxnId="{27BAD201-2695-4EFE-9BEA-12D25960FE08}">
      <dgm:prSet/>
      <dgm:spPr/>
      <dgm:t>
        <a:bodyPr/>
        <a:lstStyle/>
        <a:p>
          <a:endParaRPr lang="en-US"/>
        </a:p>
      </dgm:t>
    </dgm:pt>
    <dgm:pt modelId="{17D8427A-B595-4E94-9237-02E6E4DF9C8B}" type="sibTrans" cxnId="{27BAD201-2695-4EFE-9BEA-12D25960FE08}">
      <dgm:prSet/>
      <dgm:spPr/>
      <dgm:t>
        <a:bodyPr/>
        <a:lstStyle/>
        <a:p>
          <a:endParaRPr lang="en-US"/>
        </a:p>
      </dgm:t>
    </dgm:pt>
    <dgm:pt modelId="{CAB74C82-FAB6-491D-8164-85B01568E6F6}">
      <dgm:prSet custT="1"/>
      <dgm:spPr>
        <a:solidFill>
          <a:srgbClr val="D5EFDA">
            <a:alpha val="90000"/>
          </a:srgbClr>
        </a:solidFill>
      </dgm:spPr>
      <dgm:t>
        <a:bodyPr/>
        <a:lstStyle/>
        <a:p>
          <a:r>
            <a:rPr lang="en-GB" sz="2000" dirty="0">
              <a:latin typeface="Arial" panose="020B0604020202020204" pitchFamily="34" charset="0"/>
              <a:cs typeface="Arial" panose="020B0604020202020204" pitchFamily="34" charset="0"/>
            </a:rPr>
            <a:t>Improved health outcomes</a:t>
          </a:r>
          <a:endParaRPr lang="en-US" sz="2000" dirty="0">
            <a:latin typeface="Arial" panose="020B0604020202020204" pitchFamily="34" charset="0"/>
            <a:cs typeface="Arial" panose="020B0604020202020204" pitchFamily="34" charset="0"/>
          </a:endParaRPr>
        </a:p>
      </dgm:t>
    </dgm:pt>
    <dgm:pt modelId="{B347623E-4FA1-412D-B3DD-8630822EDFE9}" type="parTrans" cxnId="{752E068F-C33D-4DD9-AF8D-8DA2D1F096C4}">
      <dgm:prSet/>
      <dgm:spPr/>
      <dgm:t>
        <a:bodyPr/>
        <a:lstStyle/>
        <a:p>
          <a:endParaRPr lang="en-US"/>
        </a:p>
      </dgm:t>
    </dgm:pt>
    <dgm:pt modelId="{2E57178D-D00B-4F8D-B1E7-C4E2DCC8E659}" type="sibTrans" cxnId="{752E068F-C33D-4DD9-AF8D-8DA2D1F096C4}">
      <dgm:prSet/>
      <dgm:spPr/>
      <dgm:t>
        <a:bodyPr/>
        <a:lstStyle/>
        <a:p>
          <a:endParaRPr lang="en-US"/>
        </a:p>
      </dgm:t>
    </dgm:pt>
    <dgm:pt modelId="{6F719570-9075-4CCE-95DA-BD5227F6AA68}">
      <dgm:prSet custT="1"/>
      <dgm:spPr>
        <a:solidFill>
          <a:srgbClr val="D5EFDA">
            <a:alpha val="90000"/>
          </a:srgbClr>
        </a:solidFill>
      </dgm:spPr>
      <dgm:t>
        <a:bodyPr/>
        <a:lstStyle/>
        <a:p>
          <a:r>
            <a:rPr lang="en-GB" sz="2000" dirty="0">
              <a:latin typeface="Arial" panose="020B0604020202020204" pitchFamily="34" charset="0"/>
              <a:cs typeface="Arial" panose="020B0604020202020204" pitchFamily="34" charset="0"/>
            </a:rPr>
            <a:t>Enhanced quality of life</a:t>
          </a:r>
          <a:endParaRPr lang="en-US" sz="2000" dirty="0">
            <a:latin typeface="Arial" panose="020B0604020202020204" pitchFamily="34" charset="0"/>
            <a:cs typeface="Arial" panose="020B0604020202020204" pitchFamily="34" charset="0"/>
          </a:endParaRPr>
        </a:p>
      </dgm:t>
    </dgm:pt>
    <dgm:pt modelId="{00E39F7B-C4CE-49B3-8DCE-C8A3F1F9EA2D}" type="parTrans" cxnId="{8B7576E1-FEA2-4E67-B789-9879B1407C6A}">
      <dgm:prSet/>
      <dgm:spPr/>
      <dgm:t>
        <a:bodyPr/>
        <a:lstStyle/>
        <a:p>
          <a:endParaRPr lang="en-US"/>
        </a:p>
      </dgm:t>
    </dgm:pt>
    <dgm:pt modelId="{5F7AEE5F-5AF0-45BA-813D-8CBAFC294F10}" type="sibTrans" cxnId="{8B7576E1-FEA2-4E67-B789-9879B1407C6A}">
      <dgm:prSet/>
      <dgm:spPr/>
      <dgm:t>
        <a:bodyPr/>
        <a:lstStyle/>
        <a:p>
          <a:endParaRPr lang="en-US"/>
        </a:p>
      </dgm:t>
    </dgm:pt>
    <dgm:pt modelId="{D06EEB96-0BE5-420B-BC54-6C56E367AE74}">
      <dgm:prSet custT="1"/>
      <dgm:spPr>
        <a:solidFill>
          <a:srgbClr val="D5EFDA">
            <a:alpha val="90000"/>
          </a:srgbClr>
        </a:solidFill>
      </dgm:spPr>
      <dgm:t>
        <a:bodyPr/>
        <a:lstStyle/>
        <a:p>
          <a:r>
            <a:rPr lang="en-GB" sz="2000" dirty="0">
              <a:latin typeface="Arial" panose="020B0604020202020204" pitchFamily="34" charset="0"/>
              <a:cs typeface="Arial" panose="020B0604020202020204" pitchFamily="34" charset="0"/>
            </a:rPr>
            <a:t>Better prevention</a:t>
          </a:r>
          <a:endParaRPr lang="en-US" sz="2000" dirty="0">
            <a:latin typeface="Arial" panose="020B0604020202020204" pitchFamily="34" charset="0"/>
            <a:cs typeface="Arial" panose="020B0604020202020204" pitchFamily="34" charset="0"/>
          </a:endParaRPr>
        </a:p>
      </dgm:t>
    </dgm:pt>
    <dgm:pt modelId="{23E342C9-6882-4950-BAF2-22224E7F0DBA}" type="parTrans" cxnId="{DB01BDEC-CCF9-4A15-A239-E1E341A34BC0}">
      <dgm:prSet/>
      <dgm:spPr/>
      <dgm:t>
        <a:bodyPr/>
        <a:lstStyle/>
        <a:p>
          <a:endParaRPr lang="en-US"/>
        </a:p>
      </dgm:t>
    </dgm:pt>
    <dgm:pt modelId="{5818F6DD-847D-4979-8191-A0A62063A208}" type="sibTrans" cxnId="{DB01BDEC-CCF9-4A15-A239-E1E341A34BC0}">
      <dgm:prSet/>
      <dgm:spPr/>
      <dgm:t>
        <a:bodyPr/>
        <a:lstStyle/>
        <a:p>
          <a:endParaRPr lang="en-US"/>
        </a:p>
      </dgm:t>
    </dgm:pt>
    <dgm:pt modelId="{461EAA29-A38D-47E4-A9EF-22DD9C22695F}">
      <dgm:prSet custT="1"/>
      <dgm:spPr>
        <a:solidFill>
          <a:srgbClr val="D5EFDA">
            <a:alpha val="90000"/>
          </a:srgbClr>
        </a:solidFill>
      </dgm:spPr>
      <dgm:t>
        <a:bodyPr/>
        <a:lstStyle/>
        <a:p>
          <a:r>
            <a:rPr lang="en-GB" sz="2000" dirty="0">
              <a:latin typeface="Arial" panose="020B0604020202020204" pitchFamily="34" charset="0"/>
              <a:cs typeface="Arial" panose="020B0604020202020204" pitchFamily="34" charset="0"/>
            </a:rPr>
            <a:t>Person-centred care</a:t>
          </a:r>
          <a:endParaRPr lang="en-US" sz="2000" dirty="0">
            <a:latin typeface="Arial" panose="020B0604020202020204" pitchFamily="34" charset="0"/>
            <a:cs typeface="Arial" panose="020B0604020202020204" pitchFamily="34" charset="0"/>
          </a:endParaRPr>
        </a:p>
      </dgm:t>
    </dgm:pt>
    <dgm:pt modelId="{7F56553C-BB4B-4B31-AB6C-20D801389B76}" type="parTrans" cxnId="{EF834815-6517-4591-B1D1-98AF6B6414A4}">
      <dgm:prSet/>
      <dgm:spPr/>
      <dgm:t>
        <a:bodyPr/>
        <a:lstStyle/>
        <a:p>
          <a:endParaRPr lang="en-US"/>
        </a:p>
      </dgm:t>
    </dgm:pt>
    <dgm:pt modelId="{08B87E0B-16AD-40AD-84A1-37D54F8512B1}" type="sibTrans" cxnId="{EF834815-6517-4591-B1D1-98AF6B6414A4}">
      <dgm:prSet/>
      <dgm:spPr/>
      <dgm:t>
        <a:bodyPr/>
        <a:lstStyle/>
        <a:p>
          <a:endParaRPr lang="en-US"/>
        </a:p>
      </dgm:t>
    </dgm:pt>
    <dgm:pt modelId="{7C772389-0C4A-4FC2-87F8-BCF64D5A093D}" type="pres">
      <dgm:prSet presAssocID="{779F70FB-DB44-4477-96F4-9E5466C55AD0}" presName="linearFlow" presStyleCnt="0">
        <dgm:presLayoutVars>
          <dgm:dir/>
          <dgm:animLvl val="lvl"/>
          <dgm:resizeHandles val="exact"/>
        </dgm:presLayoutVars>
      </dgm:prSet>
      <dgm:spPr/>
    </dgm:pt>
    <dgm:pt modelId="{7B96BD87-EBBD-4EA6-A22C-70E97B5BD482}" type="pres">
      <dgm:prSet presAssocID="{1AF2D1A9-8491-4645-9FAB-2AC669D7BAE9}" presName="composite" presStyleCnt="0"/>
      <dgm:spPr/>
    </dgm:pt>
    <dgm:pt modelId="{71432CC3-C00E-4261-9F47-2C40181A66F1}" type="pres">
      <dgm:prSet presAssocID="{1AF2D1A9-8491-4645-9FAB-2AC669D7BAE9}" presName="parentText" presStyleLbl="alignNode1" presStyleIdx="0" presStyleCnt="3" custLinFactNeighborX="371" custLinFactNeighborY="-13293">
        <dgm:presLayoutVars>
          <dgm:chMax val="1"/>
          <dgm:bulletEnabled val="1"/>
        </dgm:presLayoutVars>
      </dgm:prSet>
      <dgm:spPr/>
    </dgm:pt>
    <dgm:pt modelId="{D9B57452-6290-4AE1-9D37-66CE88D11772}" type="pres">
      <dgm:prSet presAssocID="{1AF2D1A9-8491-4645-9FAB-2AC669D7BAE9}" presName="descendantText" presStyleLbl="alignAcc1" presStyleIdx="0" presStyleCnt="3" custScaleY="105981">
        <dgm:presLayoutVars>
          <dgm:bulletEnabled val="1"/>
        </dgm:presLayoutVars>
      </dgm:prSet>
      <dgm:spPr/>
    </dgm:pt>
    <dgm:pt modelId="{E123E805-29E1-4550-A30F-CB78A28C4360}" type="pres">
      <dgm:prSet presAssocID="{CE3A4017-C125-4526-8312-F7F000F3807F}" presName="sp" presStyleCnt="0"/>
      <dgm:spPr/>
    </dgm:pt>
    <dgm:pt modelId="{6491FEDC-C6A5-4087-9E70-4C8A78BC045C}" type="pres">
      <dgm:prSet presAssocID="{1584234D-62F7-46F0-A1A1-3F11EFA4FD67}" presName="composite" presStyleCnt="0"/>
      <dgm:spPr/>
    </dgm:pt>
    <dgm:pt modelId="{D5705E9F-FEBF-4F4E-A539-20F2BFFB2B01}" type="pres">
      <dgm:prSet presAssocID="{1584234D-62F7-46F0-A1A1-3F11EFA4FD67}" presName="parentText" presStyleLbl="alignNode1" presStyleIdx="1" presStyleCnt="3">
        <dgm:presLayoutVars>
          <dgm:chMax val="1"/>
          <dgm:bulletEnabled val="1"/>
        </dgm:presLayoutVars>
      </dgm:prSet>
      <dgm:spPr/>
    </dgm:pt>
    <dgm:pt modelId="{65A98742-1DFC-4FD0-BB67-3AF78215B614}" type="pres">
      <dgm:prSet presAssocID="{1584234D-62F7-46F0-A1A1-3F11EFA4FD67}" presName="descendantText" presStyleLbl="alignAcc1" presStyleIdx="1" presStyleCnt="3">
        <dgm:presLayoutVars>
          <dgm:bulletEnabled val="1"/>
        </dgm:presLayoutVars>
      </dgm:prSet>
      <dgm:spPr/>
    </dgm:pt>
    <dgm:pt modelId="{9DC30DCE-FF45-46D4-8716-8C584D5D9CE4}" type="pres">
      <dgm:prSet presAssocID="{E5D8D782-C945-4AA8-B813-7EDC5CEE0EC3}" presName="sp" presStyleCnt="0"/>
      <dgm:spPr/>
    </dgm:pt>
    <dgm:pt modelId="{16C135B7-6154-47BC-9281-520BFE5BE0FD}" type="pres">
      <dgm:prSet presAssocID="{629F21E1-8EFD-4058-85D9-7419417E4667}" presName="composite" presStyleCnt="0"/>
      <dgm:spPr/>
    </dgm:pt>
    <dgm:pt modelId="{49348C53-0B62-4727-8558-818D8D244ED1}" type="pres">
      <dgm:prSet presAssocID="{629F21E1-8EFD-4058-85D9-7419417E4667}" presName="parentText" presStyleLbl="alignNode1" presStyleIdx="2" presStyleCnt="3" custLinFactNeighborX="-3496" custLinFactNeighborY="457">
        <dgm:presLayoutVars>
          <dgm:chMax val="1"/>
          <dgm:bulletEnabled val="1"/>
        </dgm:presLayoutVars>
      </dgm:prSet>
      <dgm:spPr/>
    </dgm:pt>
    <dgm:pt modelId="{FA205E94-2648-4A74-87EC-702005E0AA1A}" type="pres">
      <dgm:prSet presAssocID="{629F21E1-8EFD-4058-85D9-7419417E4667}" presName="descendantText" presStyleLbl="alignAcc1" presStyleIdx="2" presStyleCnt="3" custScaleX="99615" custScaleY="100290" custLinFactNeighborX="3105" custLinFactNeighborY="685">
        <dgm:presLayoutVars>
          <dgm:bulletEnabled val="1"/>
        </dgm:presLayoutVars>
      </dgm:prSet>
      <dgm:spPr/>
    </dgm:pt>
  </dgm:ptLst>
  <dgm:cxnLst>
    <dgm:cxn modelId="{27BAD201-2695-4EFE-9BEA-12D25960FE08}" srcId="{779F70FB-DB44-4477-96F4-9E5466C55AD0}" destId="{629F21E1-8EFD-4058-85D9-7419417E4667}" srcOrd="2" destOrd="0" parTransId="{CC58D6D1-3E38-4118-87B6-AD1A6390838B}" sibTransId="{17D8427A-B595-4E94-9237-02E6E4DF9C8B}"/>
    <dgm:cxn modelId="{40045602-A0D5-4A39-964E-238FE344C161}" type="presOf" srcId="{629F21E1-8EFD-4058-85D9-7419417E4667}" destId="{49348C53-0B62-4727-8558-818D8D244ED1}" srcOrd="0" destOrd="0" presId="urn:microsoft.com/office/officeart/2005/8/layout/chevron2"/>
    <dgm:cxn modelId="{7674290E-21EB-4395-B464-643E9ED535A1}" type="presOf" srcId="{461EAA29-A38D-47E4-A9EF-22DD9C22695F}" destId="{FA205E94-2648-4A74-87EC-702005E0AA1A}" srcOrd="0" destOrd="3" presId="urn:microsoft.com/office/officeart/2005/8/layout/chevron2"/>
    <dgm:cxn modelId="{E4E4E70E-4A48-4852-A801-4015195A909B}" type="presOf" srcId="{F8F92B54-871D-43C1-97B2-20C161421432}" destId="{65A98742-1DFC-4FD0-BB67-3AF78215B614}" srcOrd="0" destOrd="1" presId="urn:microsoft.com/office/officeart/2005/8/layout/chevron2"/>
    <dgm:cxn modelId="{EF834815-6517-4591-B1D1-98AF6B6414A4}" srcId="{629F21E1-8EFD-4058-85D9-7419417E4667}" destId="{461EAA29-A38D-47E4-A9EF-22DD9C22695F}" srcOrd="3" destOrd="0" parTransId="{7F56553C-BB4B-4B31-AB6C-20D801389B76}" sibTransId="{08B87E0B-16AD-40AD-84A1-37D54F8512B1}"/>
    <dgm:cxn modelId="{E256DF20-D4EA-4268-8A5C-E2229FB2427B}" type="presOf" srcId="{3ACBCA5A-5A27-4783-8D2F-0BF63A3BFCF0}" destId="{D9B57452-6290-4AE1-9D37-66CE88D11772}" srcOrd="0" destOrd="3" presId="urn:microsoft.com/office/officeart/2005/8/layout/chevron2"/>
    <dgm:cxn modelId="{952A382B-1ADF-484A-8394-621E127E2FCB}" type="presOf" srcId="{D06EEB96-0BE5-420B-BC54-6C56E367AE74}" destId="{FA205E94-2648-4A74-87EC-702005E0AA1A}" srcOrd="0" destOrd="2" presId="urn:microsoft.com/office/officeart/2005/8/layout/chevron2"/>
    <dgm:cxn modelId="{BD34DB2C-C89F-4B3C-A44D-ECBF81E60F7B}" srcId="{1AF2D1A9-8491-4645-9FAB-2AC669D7BAE9}" destId="{395F4B24-E9A7-48D9-84DD-0CC8ADE471F6}" srcOrd="1" destOrd="0" parTransId="{18195242-3CA8-46ED-8C34-9340423655C8}" sibTransId="{4AB7C45B-B271-4262-A9E1-0FC019A7DB8B}"/>
    <dgm:cxn modelId="{73C5D62E-95C8-4F4A-A13F-D4FB5DEA22A4}" type="presOf" srcId="{395F4B24-E9A7-48D9-84DD-0CC8ADE471F6}" destId="{D9B57452-6290-4AE1-9D37-66CE88D11772}" srcOrd="0" destOrd="1" presId="urn:microsoft.com/office/officeart/2005/8/layout/chevron2"/>
    <dgm:cxn modelId="{E38A0B30-28A2-4073-8E01-1BEB6B406D9A}" type="presOf" srcId="{6F719570-9075-4CCE-95DA-BD5227F6AA68}" destId="{FA205E94-2648-4A74-87EC-702005E0AA1A}" srcOrd="0" destOrd="1" presId="urn:microsoft.com/office/officeart/2005/8/layout/chevron2"/>
    <dgm:cxn modelId="{E6BB7137-748D-4F9E-A09C-166A100A9E4D}" srcId="{1AF2D1A9-8491-4645-9FAB-2AC669D7BAE9}" destId="{3ACBCA5A-5A27-4783-8D2F-0BF63A3BFCF0}" srcOrd="3" destOrd="0" parTransId="{7693A711-100C-44C7-AF6B-C80A01E64B76}" sibTransId="{9E270C9D-3735-49AA-A4C2-DF6B90D8C2F1}"/>
    <dgm:cxn modelId="{7037AF41-6F9B-4641-9C64-7760FB9800E8}" type="presOf" srcId="{8A9DB440-DF3C-4694-A9F4-5E747F86025B}" destId="{65A98742-1DFC-4FD0-BB67-3AF78215B614}" srcOrd="0" destOrd="0" presId="urn:microsoft.com/office/officeart/2005/8/layout/chevron2"/>
    <dgm:cxn modelId="{4AE0404E-76D8-4CEF-BD49-884A1FFF9ABC}" type="presOf" srcId="{B6CAD47D-98E7-4494-B538-07548F1599B2}" destId="{65A98742-1DFC-4FD0-BB67-3AF78215B614}" srcOrd="0" destOrd="2" presId="urn:microsoft.com/office/officeart/2005/8/layout/chevron2"/>
    <dgm:cxn modelId="{28F33851-ED4A-4FDF-A210-1DB76E2E7272}" type="presOf" srcId="{19D21F68-612F-400E-AEB8-AAE661D6F56F}" destId="{D9B57452-6290-4AE1-9D37-66CE88D11772}" srcOrd="0" destOrd="0" presId="urn:microsoft.com/office/officeart/2005/8/layout/chevron2"/>
    <dgm:cxn modelId="{85BE2254-132F-44B7-866B-7963647A51DE}" type="presOf" srcId="{AD34F959-7473-4545-92C2-F84799DAA5FD}" destId="{D9B57452-6290-4AE1-9D37-66CE88D11772}" srcOrd="0" destOrd="2" presId="urn:microsoft.com/office/officeart/2005/8/layout/chevron2"/>
    <dgm:cxn modelId="{AE9F7C56-2C5B-4BF8-A80F-A2181B982A02}" type="presOf" srcId="{779F70FB-DB44-4477-96F4-9E5466C55AD0}" destId="{7C772389-0C4A-4FC2-87F8-BCF64D5A093D}" srcOrd="0" destOrd="0" presId="urn:microsoft.com/office/officeart/2005/8/layout/chevron2"/>
    <dgm:cxn modelId="{6ECB187C-E8A2-4A02-9B04-AE033DA1B6CD}" srcId="{1AF2D1A9-8491-4645-9FAB-2AC669D7BAE9}" destId="{19D21F68-612F-400E-AEB8-AAE661D6F56F}" srcOrd="0" destOrd="0" parTransId="{0372E384-3B73-4DE9-8A33-0313C83CFF30}" sibTransId="{F84B9732-F961-4CF5-93F6-AC532B1E8C2A}"/>
    <dgm:cxn modelId="{752E068F-C33D-4DD9-AF8D-8DA2D1F096C4}" srcId="{629F21E1-8EFD-4058-85D9-7419417E4667}" destId="{CAB74C82-FAB6-491D-8164-85B01568E6F6}" srcOrd="0" destOrd="0" parTransId="{B347623E-4FA1-412D-B3DD-8630822EDFE9}" sibTransId="{2E57178D-D00B-4F8D-B1E7-C4E2DCC8E659}"/>
    <dgm:cxn modelId="{51AA599A-B646-43A1-989A-ADF6F4DCA8F1}" type="presOf" srcId="{1584234D-62F7-46F0-A1A1-3F11EFA4FD67}" destId="{D5705E9F-FEBF-4F4E-A539-20F2BFFB2B01}" srcOrd="0" destOrd="0" presId="urn:microsoft.com/office/officeart/2005/8/layout/chevron2"/>
    <dgm:cxn modelId="{27434F9D-4FB2-45A0-9B2C-3D7C57E0B0A0}" srcId="{1584234D-62F7-46F0-A1A1-3F11EFA4FD67}" destId="{8A9DB440-DF3C-4694-A9F4-5E747F86025B}" srcOrd="0" destOrd="0" parTransId="{D39344EA-5E4C-4195-B9C5-8FADF6468B08}" sibTransId="{22D89D76-A412-41DD-875A-ADD58EE6AF21}"/>
    <dgm:cxn modelId="{B077FFA3-987E-4FCF-BEAC-CFCED9231BC3}" srcId="{779F70FB-DB44-4477-96F4-9E5466C55AD0}" destId="{1584234D-62F7-46F0-A1A1-3F11EFA4FD67}" srcOrd="1" destOrd="0" parTransId="{FFB392A2-BB71-45A8-BF81-E8AD7728E855}" sibTransId="{E5D8D782-C945-4AA8-B813-7EDC5CEE0EC3}"/>
    <dgm:cxn modelId="{E9773EB9-F048-4885-8BD4-1F89AB0EE706}" srcId="{779F70FB-DB44-4477-96F4-9E5466C55AD0}" destId="{1AF2D1A9-8491-4645-9FAB-2AC669D7BAE9}" srcOrd="0" destOrd="0" parTransId="{381F351D-37EE-481D-ACB5-14C6C77F3DB8}" sibTransId="{CE3A4017-C125-4526-8312-F7F000F3807F}"/>
    <dgm:cxn modelId="{E1B459CA-0CC7-46B6-9ACF-4EAD790DE144}" type="presOf" srcId="{1AF2D1A9-8491-4645-9FAB-2AC669D7BAE9}" destId="{71432CC3-C00E-4261-9F47-2C40181A66F1}" srcOrd="0" destOrd="0" presId="urn:microsoft.com/office/officeart/2005/8/layout/chevron2"/>
    <dgm:cxn modelId="{532753D0-5BF4-43A5-9AE1-A30BC9E45F33}" type="presOf" srcId="{CAB74C82-FAB6-491D-8164-85B01568E6F6}" destId="{FA205E94-2648-4A74-87EC-702005E0AA1A}" srcOrd="0" destOrd="0" presId="urn:microsoft.com/office/officeart/2005/8/layout/chevron2"/>
    <dgm:cxn modelId="{23FCF1DA-8B50-413F-B12E-87791CAB7AF4}" srcId="{1AF2D1A9-8491-4645-9FAB-2AC669D7BAE9}" destId="{AD34F959-7473-4545-92C2-F84799DAA5FD}" srcOrd="2" destOrd="0" parTransId="{1A1AFC5B-2799-4F02-ABAF-A57E9046AC89}" sibTransId="{C5F9F641-C3F1-4782-AAB3-ECEC97D8CD26}"/>
    <dgm:cxn modelId="{7A7E96DF-EA02-4C94-A22B-F7C75A3DEEC8}" srcId="{1584234D-62F7-46F0-A1A1-3F11EFA4FD67}" destId="{B6CAD47D-98E7-4494-B538-07548F1599B2}" srcOrd="2" destOrd="0" parTransId="{C605DC6A-BA38-44EB-849A-19884F758E99}" sibTransId="{F7679260-ACDE-4D93-A9CD-52818B67E4E2}"/>
    <dgm:cxn modelId="{002F91E0-49A2-4726-B9DD-41CDD95F5751}" srcId="{1584234D-62F7-46F0-A1A1-3F11EFA4FD67}" destId="{F8F92B54-871D-43C1-97B2-20C161421432}" srcOrd="1" destOrd="0" parTransId="{8EBA239F-2B73-47ED-95E4-2697DDAAABE1}" sibTransId="{E716F8AC-897D-4971-AA8A-97AEFB069D36}"/>
    <dgm:cxn modelId="{8B7576E1-FEA2-4E67-B789-9879B1407C6A}" srcId="{629F21E1-8EFD-4058-85D9-7419417E4667}" destId="{6F719570-9075-4CCE-95DA-BD5227F6AA68}" srcOrd="1" destOrd="0" parTransId="{00E39F7B-C4CE-49B3-8DCE-C8A3F1F9EA2D}" sibTransId="{5F7AEE5F-5AF0-45BA-813D-8CBAFC294F10}"/>
    <dgm:cxn modelId="{DB01BDEC-CCF9-4A15-A239-E1E341A34BC0}" srcId="{629F21E1-8EFD-4058-85D9-7419417E4667}" destId="{D06EEB96-0BE5-420B-BC54-6C56E367AE74}" srcOrd="2" destOrd="0" parTransId="{23E342C9-6882-4950-BAF2-22224E7F0DBA}" sibTransId="{5818F6DD-847D-4979-8191-A0A62063A208}"/>
    <dgm:cxn modelId="{A9F71D22-7125-445E-BD34-18521080C1EA}" type="presParOf" srcId="{7C772389-0C4A-4FC2-87F8-BCF64D5A093D}" destId="{7B96BD87-EBBD-4EA6-A22C-70E97B5BD482}" srcOrd="0" destOrd="0" presId="urn:microsoft.com/office/officeart/2005/8/layout/chevron2"/>
    <dgm:cxn modelId="{41282ACD-4658-4D17-9D6F-D664C35287BF}" type="presParOf" srcId="{7B96BD87-EBBD-4EA6-A22C-70E97B5BD482}" destId="{71432CC3-C00E-4261-9F47-2C40181A66F1}" srcOrd="0" destOrd="0" presId="urn:microsoft.com/office/officeart/2005/8/layout/chevron2"/>
    <dgm:cxn modelId="{B88585E9-22E3-47A0-82D2-C394A11683A6}" type="presParOf" srcId="{7B96BD87-EBBD-4EA6-A22C-70E97B5BD482}" destId="{D9B57452-6290-4AE1-9D37-66CE88D11772}" srcOrd="1" destOrd="0" presId="urn:microsoft.com/office/officeart/2005/8/layout/chevron2"/>
    <dgm:cxn modelId="{623106C2-946E-4591-AF17-8B63385E1BD6}" type="presParOf" srcId="{7C772389-0C4A-4FC2-87F8-BCF64D5A093D}" destId="{E123E805-29E1-4550-A30F-CB78A28C4360}" srcOrd="1" destOrd="0" presId="urn:microsoft.com/office/officeart/2005/8/layout/chevron2"/>
    <dgm:cxn modelId="{754620E4-7A4E-49B7-B79B-BFAF01C26339}" type="presParOf" srcId="{7C772389-0C4A-4FC2-87F8-BCF64D5A093D}" destId="{6491FEDC-C6A5-4087-9E70-4C8A78BC045C}" srcOrd="2" destOrd="0" presId="urn:microsoft.com/office/officeart/2005/8/layout/chevron2"/>
    <dgm:cxn modelId="{C2A66079-4204-4B27-8447-D7D3FB50CEB5}" type="presParOf" srcId="{6491FEDC-C6A5-4087-9E70-4C8A78BC045C}" destId="{D5705E9F-FEBF-4F4E-A539-20F2BFFB2B01}" srcOrd="0" destOrd="0" presId="urn:microsoft.com/office/officeart/2005/8/layout/chevron2"/>
    <dgm:cxn modelId="{FF2AE2D7-09AE-4B94-B321-39EB2B82BAB7}" type="presParOf" srcId="{6491FEDC-C6A5-4087-9E70-4C8A78BC045C}" destId="{65A98742-1DFC-4FD0-BB67-3AF78215B614}" srcOrd="1" destOrd="0" presId="urn:microsoft.com/office/officeart/2005/8/layout/chevron2"/>
    <dgm:cxn modelId="{64698377-FBE9-409E-8376-004967BC14BF}" type="presParOf" srcId="{7C772389-0C4A-4FC2-87F8-BCF64D5A093D}" destId="{9DC30DCE-FF45-46D4-8716-8C584D5D9CE4}" srcOrd="3" destOrd="0" presId="urn:microsoft.com/office/officeart/2005/8/layout/chevron2"/>
    <dgm:cxn modelId="{D02A4A9A-F37B-4D40-BE32-36CFF912CDD9}" type="presParOf" srcId="{7C772389-0C4A-4FC2-87F8-BCF64D5A093D}" destId="{16C135B7-6154-47BC-9281-520BFE5BE0FD}" srcOrd="4" destOrd="0" presId="urn:microsoft.com/office/officeart/2005/8/layout/chevron2"/>
    <dgm:cxn modelId="{295B8F15-BBF5-4941-B45B-2C97DAA54977}" type="presParOf" srcId="{16C135B7-6154-47BC-9281-520BFE5BE0FD}" destId="{49348C53-0B62-4727-8558-818D8D244ED1}" srcOrd="0" destOrd="0" presId="urn:microsoft.com/office/officeart/2005/8/layout/chevron2"/>
    <dgm:cxn modelId="{4E6AC751-98E8-434F-A53C-3102EAD71EC3}" type="presParOf" srcId="{16C135B7-6154-47BC-9281-520BFE5BE0FD}" destId="{FA205E94-2648-4A74-87EC-702005E0AA1A}" srcOrd="1" destOrd="0" presId="urn:microsoft.com/office/officeart/2005/8/layout/chevron2"/>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71432CC3-C00E-4261-9F47-2C40181A66F1}">
      <dsp:nvSpPr>
        <dsp:cNvPr id="0" name=""/>
        <dsp:cNvSpPr/>
      </dsp:nvSpPr>
      <dsp:spPr>
        <a:xfrm rot="5400000">
          <a:off x="-477219" y="485627"/>
          <a:ext cx="3237513" cy="2266259"/>
        </a:xfrm>
        <a:prstGeom prst="chevron">
          <a:avLst/>
        </a:prstGeom>
        <a:solidFill>
          <a:srgbClr val="69A36F"/>
        </a:solidFill>
        <a:ln w="25400" cap="flat"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2700" tIns="12700" rIns="12700" bIns="12700" numCol="1" spcCol="1270" anchor="ctr" anchorCtr="0">
          <a:noAutofit/>
        </a:bodyPr>
        <a:lstStyle/>
        <a:p>
          <a:pPr marL="0" lvl="0" indent="0" algn="ctr" defTabSz="889000">
            <a:lnSpc>
              <a:spcPct val="90000"/>
            </a:lnSpc>
            <a:spcBef>
              <a:spcPct val="0"/>
            </a:spcBef>
            <a:spcAft>
              <a:spcPct val="35000"/>
            </a:spcAft>
            <a:buNone/>
          </a:pPr>
          <a:r>
            <a:rPr lang="en-GB" sz="2000" b="1" i="1" kern="1200"/>
            <a:t>Holistic health and wellbeing </a:t>
          </a:r>
          <a:endParaRPr lang="en-US" sz="2000" kern="1200"/>
        </a:p>
      </dsp:txBody>
      <dsp:txXfrm rot="-5400000">
        <a:off x="8409" y="1133130"/>
        <a:ext cx="2266259" cy="971254"/>
      </dsp:txXfrm>
    </dsp:sp>
    <dsp:sp modelId="{D9B57452-6290-4AE1-9D37-66CE88D11772}">
      <dsp:nvSpPr>
        <dsp:cNvPr id="0" name=""/>
        <dsp:cNvSpPr/>
      </dsp:nvSpPr>
      <dsp:spPr>
        <a:xfrm rot="5400000">
          <a:off x="8861245" y="-6586573"/>
          <a:ext cx="2230247" cy="15420218"/>
        </a:xfrm>
        <a:prstGeom prst="round2SameRect">
          <a:avLst/>
        </a:prstGeom>
        <a:solidFill>
          <a:srgbClr val="D5EFDA">
            <a:alpha val="90000"/>
          </a:srgbClr>
        </a:solidFill>
        <a:ln w="25400" cap="flat"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142240" tIns="12700" rIns="12700" bIns="12700" numCol="1" spcCol="1270" anchor="ctr" anchorCtr="0">
          <a:noAutofit/>
        </a:bodyPr>
        <a:lstStyle/>
        <a:p>
          <a:pPr marL="228600" lvl="1" indent="-228600" algn="l" defTabSz="889000">
            <a:lnSpc>
              <a:spcPct val="90000"/>
            </a:lnSpc>
            <a:spcBef>
              <a:spcPct val="0"/>
            </a:spcBef>
            <a:spcAft>
              <a:spcPct val="15000"/>
            </a:spcAft>
            <a:buChar char="•"/>
          </a:pPr>
          <a:r>
            <a:rPr lang="en-GB" sz="2000" kern="1200" dirty="0">
              <a:latin typeface="Arial" panose="020B0604020202020204" pitchFamily="34" charset="0"/>
              <a:cs typeface="Arial" panose="020B0604020202020204" pitchFamily="34" charset="0"/>
            </a:rPr>
            <a:t>Health and well-being are interconnected and influenced by multiple factors — physical, mental, social, and environmental (Department of Health, 2014).</a:t>
          </a:r>
          <a:endParaRPr lang="en-US" sz="2000" kern="1200" dirty="0">
            <a:latin typeface="Arial" panose="020B0604020202020204" pitchFamily="34" charset="0"/>
            <a:cs typeface="Arial" panose="020B0604020202020204" pitchFamily="34" charset="0"/>
          </a:endParaRPr>
        </a:p>
        <a:p>
          <a:pPr marL="228600" lvl="1" indent="-228600" algn="l" defTabSz="889000">
            <a:lnSpc>
              <a:spcPct val="90000"/>
            </a:lnSpc>
            <a:spcBef>
              <a:spcPct val="0"/>
            </a:spcBef>
            <a:spcAft>
              <a:spcPct val="15000"/>
            </a:spcAft>
            <a:buChar char="•"/>
          </a:pPr>
          <a:r>
            <a:rPr lang="en-GB" sz="2000" kern="1200" dirty="0">
              <a:latin typeface="Arial" panose="020B0604020202020204" pitchFamily="34" charset="0"/>
              <a:cs typeface="Arial" panose="020B0604020202020204" pitchFamily="34" charset="0"/>
            </a:rPr>
            <a:t>Modern healthcare increasingly adopts a holistic approach, focusing not only on treating illness but also on promoting overall wellbeing and quality of life.</a:t>
          </a:r>
          <a:endParaRPr lang="en-US" sz="2000" kern="1200" dirty="0">
            <a:latin typeface="Arial" panose="020B0604020202020204" pitchFamily="34" charset="0"/>
            <a:cs typeface="Arial" panose="020B0604020202020204" pitchFamily="34" charset="0"/>
          </a:endParaRPr>
        </a:p>
        <a:p>
          <a:pPr marL="228600" lvl="1" indent="-228600" algn="l" defTabSz="889000">
            <a:lnSpc>
              <a:spcPct val="90000"/>
            </a:lnSpc>
            <a:spcBef>
              <a:spcPct val="0"/>
            </a:spcBef>
            <a:spcAft>
              <a:spcPct val="15000"/>
            </a:spcAft>
            <a:buChar char="•"/>
          </a:pPr>
          <a:r>
            <a:rPr lang="en-GB" sz="2000" kern="1200" dirty="0">
              <a:latin typeface="Arial" panose="020B0604020202020204" pitchFamily="34" charset="0"/>
              <a:cs typeface="Arial" panose="020B0604020202020204" pitchFamily="34" charset="0"/>
            </a:rPr>
            <a:t>Integrating social and environmental determinants into policy makes well-being central to sustainable development (Nunes et al., 2016).</a:t>
          </a:r>
          <a:endParaRPr lang="en-US" sz="2000" kern="1200" dirty="0">
            <a:latin typeface="Arial" panose="020B0604020202020204" pitchFamily="34" charset="0"/>
            <a:cs typeface="Arial" panose="020B0604020202020204" pitchFamily="34" charset="0"/>
          </a:endParaRPr>
        </a:p>
        <a:p>
          <a:pPr marL="228600" lvl="1" indent="-228600" algn="l" defTabSz="889000">
            <a:lnSpc>
              <a:spcPct val="90000"/>
            </a:lnSpc>
            <a:spcBef>
              <a:spcPct val="0"/>
            </a:spcBef>
            <a:spcAft>
              <a:spcPct val="15000"/>
            </a:spcAft>
            <a:buChar char="•"/>
          </a:pPr>
          <a:r>
            <a:rPr lang="en-GB" sz="2000" kern="1200" dirty="0">
              <a:latin typeface="Arial" panose="020B0604020202020204" pitchFamily="34" charset="0"/>
              <a:cs typeface="Arial" panose="020B0604020202020204" pitchFamily="34" charset="0"/>
            </a:rPr>
            <a:t>SDG 3 provides a global framework to ensure healthier lives and well-being for everyone, linking health to the wider sustainability agenda</a:t>
          </a:r>
          <a:r>
            <a:rPr lang="en-GB" sz="1700" kern="1200" dirty="0"/>
            <a:t>.</a:t>
          </a:r>
          <a:endParaRPr lang="en-US" sz="1700" kern="1200" dirty="0"/>
        </a:p>
      </dsp:txBody>
      <dsp:txXfrm rot="-5400000">
        <a:off x="2266260" y="117284"/>
        <a:ext cx="15311346" cy="2012503"/>
      </dsp:txXfrm>
    </dsp:sp>
    <dsp:sp modelId="{D5705E9F-FEBF-4F4E-A539-20F2BFFB2B01}">
      <dsp:nvSpPr>
        <dsp:cNvPr id="0" name=""/>
        <dsp:cNvSpPr/>
      </dsp:nvSpPr>
      <dsp:spPr>
        <a:xfrm rot="5400000">
          <a:off x="-485627" y="3610524"/>
          <a:ext cx="3237513" cy="2266259"/>
        </a:xfrm>
        <a:prstGeom prst="chevron">
          <a:avLst/>
        </a:prstGeom>
        <a:solidFill>
          <a:srgbClr val="69A36F"/>
        </a:solidFill>
        <a:ln w="25400" cap="flat"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2700" tIns="12700" rIns="12700" bIns="12700" numCol="1" spcCol="1270" anchor="ctr" anchorCtr="0">
          <a:noAutofit/>
        </a:bodyPr>
        <a:lstStyle/>
        <a:p>
          <a:pPr marL="0" lvl="0" indent="0" algn="ctr" defTabSz="889000">
            <a:lnSpc>
              <a:spcPct val="90000"/>
            </a:lnSpc>
            <a:spcBef>
              <a:spcPct val="0"/>
            </a:spcBef>
            <a:spcAft>
              <a:spcPct val="35000"/>
            </a:spcAft>
            <a:buNone/>
          </a:pPr>
          <a:r>
            <a:rPr lang="en-GB" sz="2000" b="1" i="1" kern="1200" dirty="0"/>
            <a:t>Approaches for integrated care</a:t>
          </a:r>
          <a:endParaRPr lang="en-US" sz="2000" kern="1200" dirty="0"/>
        </a:p>
      </dsp:txBody>
      <dsp:txXfrm rot="-5400000">
        <a:off x="1" y="4258027"/>
        <a:ext cx="2266259" cy="971254"/>
      </dsp:txXfrm>
    </dsp:sp>
    <dsp:sp modelId="{65A98742-1DFC-4FD0-BB67-3AF78215B614}">
      <dsp:nvSpPr>
        <dsp:cNvPr id="0" name=""/>
        <dsp:cNvSpPr/>
      </dsp:nvSpPr>
      <dsp:spPr>
        <a:xfrm rot="5400000">
          <a:off x="8924176" y="-3533019"/>
          <a:ext cx="2104383" cy="15420218"/>
        </a:xfrm>
        <a:prstGeom prst="round2SameRect">
          <a:avLst/>
        </a:prstGeom>
        <a:solidFill>
          <a:srgbClr val="D5EFDA">
            <a:alpha val="90000"/>
          </a:srgbClr>
        </a:solidFill>
        <a:ln w="25400" cap="flat"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142240" tIns="12700" rIns="12700" bIns="12700" numCol="1" spcCol="1270" anchor="ctr" anchorCtr="0">
          <a:noAutofit/>
        </a:bodyPr>
        <a:lstStyle/>
        <a:p>
          <a:pPr marL="228600" lvl="1" indent="-228600" algn="l" defTabSz="889000">
            <a:lnSpc>
              <a:spcPct val="90000"/>
            </a:lnSpc>
            <a:spcBef>
              <a:spcPct val="0"/>
            </a:spcBef>
            <a:spcAft>
              <a:spcPct val="15000"/>
            </a:spcAft>
            <a:buChar char="•"/>
          </a:pPr>
          <a:r>
            <a:rPr lang="en-GB" sz="2000" kern="1200" dirty="0">
              <a:latin typeface="Arial" panose="020B0604020202020204" pitchFamily="34" charset="0"/>
              <a:cs typeface="Arial" panose="020B0604020202020204" pitchFamily="34" charset="0"/>
            </a:rPr>
            <a:t>Several national and international initiatives have been introduced to implement this holistic approach:</a:t>
          </a:r>
          <a:endParaRPr lang="en-US" sz="2000" kern="1200" dirty="0">
            <a:latin typeface="Arial" panose="020B0604020202020204" pitchFamily="34" charset="0"/>
            <a:cs typeface="Arial" panose="020B0604020202020204" pitchFamily="34" charset="0"/>
          </a:endParaRPr>
        </a:p>
        <a:p>
          <a:pPr marL="228600" lvl="1" indent="-228600" algn="l" defTabSz="889000">
            <a:lnSpc>
              <a:spcPct val="90000"/>
            </a:lnSpc>
            <a:spcBef>
              <a:spcPct val="0"/>
            </a:spcBef>
            <a:spcAft>
              <a:spcPct val="15000"/>
            </a:spcAft>
            <a:buChar char="•"/>
          </a:pPr>
          <a:r>
            <a:rPr lang="en-GB" sz="2000" b="1" i="1" kern="1200" dirty="0">
              <a:latin typeface="Arial" panose="020B0604020202020204" pitchFamily="34" charset="0"/>
              <a:cs typeface="Arial" panose="020B0604020202020204" pitchFamily="34" charset="0"/>
            </a:rPr>
            <a:t>WHO’s “Health in All Policies</a:t>
          </a:r>
          <a:r>
            <a:rPr lang="en-GB" sz="2000" i="1" kern="1200" dirty="0">
              <a:latin typeface="Arial" panose="020B0604020202020204" pitchFamily="34" charset="0"/>
              <a:cs typeface="Arial" panose="020B0604020202020204" pitchFamily="34" charset="0"/>
            </a:rPr>
            <a:t>” </a:t>
          </a:r>
          <a:r>
            <a:rPr lang="en-GB" sz="2000" kern="1200" dirty="0">
              <a:latin typeface="Arial" panose="020B0604020202020204" pitchFamily="34" charset="0"/>
              <a:cs typeface="Arial" panose="020B0604020202020204" pitchFamily="34" charset="0"/>
            </a:rPr>
            <a:t>aims to ensure that all sectors collaborate to make decisions that improve population health, promote equity, and minimise harmful impacts on wellbeing. This approach recognises that health is influenced by factors beyond healthcare, such as education, housing, transport, and the environment (Green et al., 2021).</a:t>
          </a:r>
          <a:endParaRPr lang="en-US" sz="2000" kern="1200" dirty="0">
            <a:latin typeface="Arial" panose="020B0604020202020204" pitchFamily="34" charset="0"/>
            <a:cs typeface="Arial" panose="020B0604020202020204" pitchFamily="34" charset="0"/>
          </a:endParaRPr>
        </a:p>
        <a:p>
          <a:pPr marL="228600" lvl="1" indent="-228600" algn="l" defTabSz="889000">
            <a:lnSpc>
              <a:spcPct val="90000"/>
            </a:lnSpc>
            <a:spcBef>
              <a:spcPct val="0"/>
            </a:spcBef>
            <a:spcAft>
              <a:spcPct val="15000"/>
            </a:spcAft>
            <a:buChar char="•"/>
          </a:pPr>
          <a:r>
            <a:rPr lang="en-GB" sz="2000" b="1" i="1" kern="1200" dirty="0">
              <a:latin typeface="Arial" panose="020B0604020202020204" pitchFamily="34" charset="0"/>
              <a:cs typeface="Arial" panose="020B0604020202020204" pitchFamily="34" charset="0"/>
            </a:rPr>
            <a:t>Integrated Care Systems in the UK</a:t>
          </a:r>
          <a:r>
            <a:rPr lang="en-GB" sz="2000" b="1" kern="1200" dirty="0">
              <a:latin typeface="Arial" panose="020B0604020202020204" pitchFamily="34" charset="0"/>
              <a:cs typeface="Arial" panose="020B0604020202020204" pitchFamily="34" charset="0"/>
            </a:rPr>
            <a:t> </a:t>
          </a:r>
          <a:r>
            <a:rPr lang="en-GB" sz="2000" kern="1200" dirty="0">
              <a:latin typeface="Arial" panose="020B0604020202020204" pitchFamily="34" charset="0"/>
              <a:cs typeface="Arial" panose="020B0604020202020204" pitchFamily="34" charset="0"/>
            </a:rPr>
            <a:t>prioritise prevention and equity to improve health and social care outcomes. They work to unite health and care providers to deliver coordinated services and shared planning (</a:t>
          </a:r>
          <a:r>
            <a:rPr lang="en-GB" sz="2000" kern="1200" dirty="0">
              <a:solidFill>
                <a:schemeClr val="tx1"/>
              </a:solidFill>
              <a:latin typeface="Arial" panose="020B0604020202020204" pitchFamily="34" charset="0"/>
              <a:cs typeface="Arial" panose="020B0604020202020204" pitchFamily="34" charset="0"/>
            </a:rPr>
            <a:t>OHID, 2022</a:t>
          </a:r>
          <a:r>
            <a:rPr lang="en-GB" sz="2000" kern="1200" dirty="0">
              <a:latin typeface="Arial" panose="020B0604020202020204" pitchFamily="34" charset="0"/>
              <a:cs typeface="Arial" panose="020B0604020202020204" pitchFamily="34" charset="0"/>
            </a:rPr>
            <a:t>).</a:t>
          </a:r>
          <a:endParaRPr lang="en-US" sz="2000" kern="1200" dirty="0">
            <a:latin typeface="Arial" panose="020B0604020202020204" pitchFamily="34" charset="0"/>
            <a:cs typeface="Arial" panose="020B0604020202020204" pitchFamily="34" charset="0"/>
          </a:endParaRPr>
        </a:p>
      </dsp:txBody>
      <dsp:txXfrm rot="-5400000">
        <a:off x="2266259" y="3227626"/>
        <a:ext cx="15317490" cy="1898927"/>
      </dsp:txXfrm>
    </dsp:sp>
    <dsp:sp modelId="{49348C53-0B62-4727-8558-818D8D244ED1}">
      <dsp:nvSpPr>
        <dsp:cNvPr id="0" name=""/>
        <dsp:cNvSpPr/>
      </dsp:nvSpPr>
      <dsp:spPr>
        <a:xfrm rot="5400000">
          <a:off x="-485627" y="6675541"/>
          <a:ext cx="3237513" cy="2266259"/>
        </a:xfrm>
        <a:prstGeom prst="chevron">
          <a:avLst/>
        </a:prstGeom>
        <a:solidFill>
          <a:srgbClr val="69A36F"/>
        </a:solidFill>
        <a:ln w="25400" cap="flat"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2700" tIns="12700" rIns="12700" bIns="12700" numCol="1" spcCol="1270" anchor="ctr" anchorCtr="0">
          <a:noAutofit/>
        </a:bodyPr>
        <a:lstStyle/>
        <a:p>
          <a:pPr marL="0" lvl="0" indent="0" algn="ctr" defTabSz="889000">
            <a:lnSpc>
              <a:spcPct val="90000"/>
            </a:lnSpc>
            <a:spcBef>
              <a:spcPct val="0"/>
            </a:spcBef>
            <a:spcAft>
              <a:spcPct val="35000"/>
            </a:spcAft>
            <a:buNone/>
          </a:pPr>
          <a:r>
            <a:rPr lang="en-GB" sz="2000" b="1" i="1" kern="1200" dirty="0"/>
            <a:t>Advantages of integration in health and social care</a:t>
          </a:r>
          <a:endParaRPr lang="en-US" sz="2000" kern="1200" dirty="0"/>
        </a:p>
      </dsp:txBody>
      <dsp:txXfrm rot="-5400000">
        <a:off x="1" y="7323044"/>
        <a:ext cx="2266259" cy="971254"/>
      </dsp:txXfrm>
    </dsp:sp>
    <dsp:sp modelId="{FA205E94-2648-4A74-87EC-702005E0AA1A}">
      <dsp:nvSpPr>
        <dsp:cNvPr id="0" name=""/>
        <dsp:cNvSpPr/>
      </dsp:nvSpPr>
      <dsp:spPr>
        <a:xfrm rot="5400000">
          <a:off x="8950809" y="-432316"/>
          <a:ext cx="2110486" cy="15360850"/>
        </a:xfrm>
        <a:prstGeom prst="round2SameRect">
          <a:avLst/>
        </a:prstGeom>
        <a:solidFill>
          <a:srgbClr val="D5EFDA">
            <a:alpha val="90000"/>
          </a:srgbClr>
        </a:solidFill>
        <a:ln w="25400" cap="flat"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142240" tIns="12700" rIns="12700" bIns="12700" numCol="1" spcCol="1270" anchor="ctr" anchorCtr="0">
          <a:noAutofit/>
        </a:bodyPr>
        <a:lstStyle/>
        <a:p>
          <a:pPr marL="228600" lvl="1" indent="-228600" algn="l" defTabSz="889000">
            <a:lnSpc>
              <a:spcPct val="90000"/>
            </a:lnSpc>
            <a:spcBef>
              <a:spcPct val="0"/>
            </a:spcBef>
            <a:spcAft>
              <a:spcPct val="15000"/>
            </a:spcAft>
            <a:buChar char="•"/>
          </a:pPr>
          <a:r>
            <a:rPr lang="en-GB" sz="2000" kern="1200" dirty="0">
              <a:latin typeface="Arial" panose="020B0604020202020204" pitchFamily="34" charset="0"/>
              <a:cs typeface="Arial" panose="020B0604020202020204" pitchFamily="34" charset="0"/>
            </a:rPr>
            <a:t>Improved health outcomes</a:t>
          </a:r>
          <a:endParaRPr lang="en-US" sz="2000" kern="1200" dirty="0">
            <a:latin typeface="Arial" panose="020B0604020202020204" pitchFamily="34" charset="0"/>
            <a:cs typeface="Arial" panose="020B0604020202020204" pitchFamily="34" charset="0"/>
          </a:endParaRPr>
        </a:p>
        <a:p>
          <a:pPr marL="228600" lvl="1" indent="-228600" algn="l" defTabSz="889000">
            <a:lnSpc>
              <a:spcPct val="90000"/>
            </a:lnSpc>
            <a:spcBef>
              <a:spcPct val="0"/>
            </a:spcBef>
            <a:spcAft>
              <a:spcPct val="15000"/>
            </a:spcAft>
            <a:buChar char="•"/>
          </a:pPr>
          <a:r>
            <a:rPr lang="en-GB" sz="2000" kern="1200" dirty="0">
              <a:latin typeface="Arial" panose="020B0604020202020204" pitchFamily="34" charset="0"/>
              <a:cs typeface="Arial" panose="020B0604020202020204" pitchFamily="34" charset="0"/>
            </a:rPr>
            <a:t>Enhanced quality of life</a:t>
          </a:r>
          <a:endParaRPr lang="en-US" sz="2000" kern="1200" dirty="0">
            <a:latin typeface="Arial" panose="020B0604020202020204" pitchFamily="34" charset="0"/>
            <a:cs typeface="Arial" panose="020B0604020202020204" pitchFamily="34" charset="0"/>
          </a:endParaRPr>
        </a:p>
        <a:p>
          <a:pPr marL="228600" lvl="1" indent="-228600" algn="l" defTabSz="889000">
            <a:lnSpc>
              <a:spcPct val="90000"/>
            </a:lnSpc>
            <a:spcBef>
              <a:spcPct val="0"/>
            </a:spcBef>
            <a:spcAft>
              <a:spcPct val="15000"/>
            </a:spcAft>
            <a:buChar char="•"/>
          </a:pPr>
          <a:r>
            <a:rPr lang="en-GB" sz="2000" kern="1200" dirty="0">
              <a:latin typeface="Arial" panose="020B0604020202020204" pitchFamily="34" charset="0"/>
              <a:cs typeface="Arial" panose="020B0604020202020204" pitchFamily="34" charset="0"/>
            </a:rPr>
            <a:t>Better prevention</a:t>
          </a:r>
          <a:endParaRPr lang="en-US" sz="2000" kern="1200" dirty="0">
            <a:latin typeface="Arial" panose="020B0604020202020204" pitchFamily="34" charset="0"/>
            <a:cs typeface="Arial" panose="020B0604020202020204" pitchFamily="34" charset="0"/>
          </a:endParaRPr>
        </a:p>
        <a:p>
          <a:pPr marL="228600" lvl="1" indent="-228600" algn="l" defTabSz="889000">
            <a:lnSpc>
              <a:spcPct val="90000"/>
            </a:lnSpc>
            <a:spcBef>
              <a:spcPct val="0"/>
            </a:spcBef>
            <a:spcAft>
              <a:spcPct val="15000"/>
            </a:spcAft>
            <a:buChar char="•"/>
          </a:pPr>
          <a:r>
            <a:rPr lang="en-GB" sz="2000" kern="1200" dirty="0">
              <a:latin typeface="Arial" panose="020B0604020202020204" pitchFamily="34" charset="0"/>
              <a:cs typeface="Arial" panose="020B0604020202020204" pitchFamily="34" charset="0"/>
            </a:rPr>
            <a:t>Person-centred care</a:t>
          </a:r>
          <a:endParaRPr lang="en-US" sz="2000" kern="1200" dirty="0">
            <a:latin typeface="Arial" panose="020B0604020202020204" pitchFamily="34" charset="0"/>
            <a:cs typeface="Arial" panose="020B0604020202020204" pitchFamily="34" charset="0"/>
          </a:endParaRPr>
        </a:p>
      </dsp:txBody>
      <dsp:txXfrm rot="-5400000">
        <a:off x="2325628" y="6295890"/>
        <a:ext cx="15257825" cy="1904436"/>
      </dsp:txXfrm>
    </dsp:sp>
  </dsp:spTree>
</dsp:drawing>
</file>

<file path=ppt/diagrams/layout1.xml><?xml version="1.0" encoding="utf-8"?>
<dgm:layoutDef xmlns:dgm="http://schemas.openxmlformats.org/drawingml/2006/diagram" xmlns:a="http://schemas.openxmlformats.org/drawingml/2006/main" uniqueId="urn:microsoft.com/office/officeart/2005/8/layout/chevron2">
  <dgm:title val=""/>
  <dgm:desc val=""/>
  <dgm:catLst>
    <dgm:cat type="process" pri="12000"/>
    <dgm:cat type="list" pri="16000"/>
    <dgm:cat type="convert" pri="11000"/>
  </dgm:catLst>
  <dgm:sampData>
    <dgm:dataModel>
      <dgm:ptLst>
        <dgm:pt modelId="0" type="doc"/>
        <dgm:pt modelId="1">
          <dgm:prSet phldr="1"/>
        </dgm:pt>
        <dgm:pt modelId="11">
          <dgm:prSet phldr="1"/>
        </dgm:pt>
        <dgm:pt modelId="12">
          <dgm:prSet phldr="1"/>
        </dgm:pt>
        <dgm:pt modelId="2">
          <dgm:prSet phldr="1"/>
        </dgm:pt>
        <dgm:pt modelId="21">
          <dgm:prSet phldr="1"/>
        </dgm:pt>
        <dgm:pt modelId="22">
          <dgm:prSet phldr="1"/>
        </dgm:pt>
        <dgm:pt modelId="3">
          <dgm:prSet phldr="1"/>
        </dgm:pt>
        <dgm:pt modelId="31">
          <dgm:prSet phldr="1"/>
        </dgm:pt>
        <dgm:pt modelId="32">
          <dgm:prSet phldr="1"/>
        </dgm:pt>
      </dgm:ptLst>
      <dgm:cxnLst>
        <dgm:cxn modelId="4" srcId="0" destId="1" srcOrd="0" destOrd="0"/>
        <dgm:cxn modelId="5" srcId="0" destId="2" srcOrd="1" destOrd="0"/>
        <dgm:cxn modelId="6" srcId="0" destId="3" srcOrd="2" destOrd="0"/>
        <dgm:cxn modelId="13" srcId="1" destId="11" srcOrd="0" destOrd="0"/>
        <dgm:cxn modelId="14" srcId="1" destId="12" srcOrd="1" destOrd="0"/>
        <dgm:cxn modelId="23" srcId="2" destId="21" srcOrd="0" destOrd="0"/>
        <dgm:cxn modelId="24" srcId="2" destId="22" srcOrd="1" destOrd="0"/>
        <dgm:cxn modelId="33" srcId="3" destId="31" srcOrd="0" destOrd="0"/>
        <dgm:cxn modelId="34" srcId="3" destId="32" srcOrd="1" destOrd="0"/>
      </dgm:cxnLst>
      <dgm:bg/>
      <dgm:whole/>
    </dgm:dataModel>
  </dgm:sampData>
  <dgm:styleData>
    <dgm:dataModel>
      <dgm:ptLst>
        <dgm:pt modelId="0" type="doc"/>
        <dgm:pt modelId="1"/>
      </dgm:ptLst>
      <dgm:cxnLst>
        <dgm:cxn modelId="4" srcId="0" destId="1" srcOrd="0" destOrd="0"/>
      </dgm:cxnLst>
      <dgm:bg/>
      <dgm:whole/>
    </dgm:dataModel>
  </dgm:styleData>
  <dgm:clrData>
    <dgm:dataModel>
      <dgm:ptLst>
        <dgm:pt modelId="0" type="doc"/>
        <dgm:pt modelId="1"/>
        <dgm:pt modelId="11"/>
        <dgm:pt modelId="2"/>
        <dgm:pt modelId="21"/>
        <dgm:pt modelId="3"/>
        <dgm:pt modelId="31"/>
        <dgm:pt modelId="4"/>
        <dgm:pt modelId="41"/>
      </dgm:ptLst>
      <dgm:cxnLst>
        <dgm:cxn modelId="5" srcId="0" destId="1" srcOrd="0" destOrd="0"/>
        <dgm:cxn modelId="6" srcId="0" destId="2" srcOrd="1" destOrd="0"/>
        <dgm:cxn modelId="7" srcId="0" destId="3" srcOrd="2" destOrd="0"/>
        <dgm:cxn modelId="8" srcId="0" destId="4" srcOrd="3" destOrd="0"/>
        <dgm:cxn modelId="13" srcId="1" destId="11" srcOrd="0" destOrd="0"/>
        <dgm:cxn modelId="23" srcId="2" destId="21" srcOrd="0" destOrd="0"/>
        <dgm:cxn modelId="33" srcId="3" destId="31" srcOrd="0" destOrd="0"/>
        <dgm:cxn modelId="43" srcId="4" destId="41" srcOrd="0" destOrd="0"/>
      </dgm:cxnLst>
      <dgm:bg/>
      <dgm:whole/>
    </dgm:dataModel>
  </dgm:clrData>
  <dgm:layoutNode name="linearFlow">
    <dgm:varLst>
      <dgm:dir/>
      <dgm:animLvl val="lvl"/>
      <dgm:resizeHandles val="exact"/>
    </dgm:varLst>
    <dgm:alg type="lin">
      <dgm:param type="linDir" val="fromT"/>
      <dgm:param type="nodeHorzAlign" val="l"/>
    </dgm:alg>
    <dgm:shape xmlns:r="http://schemas.openxmlformats.org/officeDocument/2006/relationships" r:blip="">
      <dgm:adjLst/>
    </dgm:shape>
    <dgm:presOf/>
    <dgm:constrLst>
      <dgm:constr type="h" for="ch" forName="composite" refType="h"/>
      <dgm:constr type="w" for="ch" forName="composite" refType="w"/>
      <dgm:constr type="h" for="des" forName="parentText" op="equ"/>
      <dgm:constr type="h" for="ch" forName="sp" val="-14.88"/>
      <dgm:constr type="h" for="ch" forName="sp" refType="w" refFor="des" refForName="parentText" op="gte" fact="-0.3"/>
      <dgm:constr type="primFontSz" for="des" forName="parentText" op="equ" val="65"/>
      <dgm:constr type="primFontSz" for="des" forName="descendantText" op="equ" val="65"/>
    </dgm:constrLst>
    <dgm:ruleLst/>
    <dgm:forEach name="Name0" axis="ch" ptType="node">
      <dgm:layoutNode name="composite">
        <dgm:alg type="composite"/>
        <dgm:shape xmlns:r="http://schemas.openxmlformats.org/officeDocument/2006/relationships" r:blip="">
          <dgm:adjLst/>
        </dgm:shape>
        <dgm:presOf/>
        <dgm:choose name="Name1">
          <dgm:if name="Name2" func="var" arg="dir" op="equ" val="norm">
            <dgm:constrLst>
              <dgm:constr type="t" for="ch" forName="parentText"/>
              <dgm:constr type="l" for="ch" forName="parentText"/>
              <dgm:constr type="w" for="ch" forName="parentText" refType="w" fact="0.4"/>
              <dgm:constr type="h" for="ch" forName="parentText" refType="h"/>
              <dgm:constr type="w" for="ch" forName="parentText" refType="w" op="lte" fact="0.5"/>
              <dgm:constr type="w" for="ch" forName="parentText" refType="h" refFor="ch" refForName="parentText" op="lte" fact="0.7"/>
              <dgm:constr type="h" for="ch" forName="parentText" refType="w" refFor="ch" refForName="parentText" op="lte" fact="3"/>
              <dgm:constr type="l" for="ch" forName="descendantText" refType="w" refFor="ch" refForName="parentText"/>
              <dgm:constr type="w" for="ch" forName="descendantText" refType="w"/>
              <dgm:constr type="wOff" for="ch" forName="descendantText" refType="w" refFor="ch" refForName="parentText" fact="-1"/>
              <dgm:constr type="t" for="ch" forName="descendantText"/>
              <dgm:constr type="b" for="ch" forName="descendantText" refType="h" refFor="ch" refForName="parentText"/>
              <dgm:constr type="bOff" for="ch" forName="descendantText" refType="w" refFor="ch" refForName="parentText" fact="-0.5"/>
            </dgm:constrLst>
          </dgm:if>
          <dgm:else name="Name3">
            <dgm:constrLst>
              <dgm:constr type="t" for="ch" forName="parentText"/>
              <dgm:constr type="r" for="ch" forName="parentText" refType="w"/>
              <dgm:constr type="w" for="ch" forName="parentText" refType="w" fact="0.4"/>
              <dgm:constr type="h" for="ch" forName="parentText" refType="h"/>
              <dgm:constr type="w" for="ch" forName="parentText" refType="w" op="lte" fact="0.5"/>
              <dgm:constr type="w" for="ch" forName="parentText" refType="h" refFor="ch" refForName="parentText" op="lte" fact="0.7"/>
              <dgm:constr type="h" for="ch" forName="parentText" refType="w" refFor="ch" refForName="parentText" op="lte" fact="3"/>
              <dgm:constr type="l" for="ch" forName="descendantText"/>
              <dgm:constr type="w" for="ch" forName="descendantText" refType="w"/>
              <dgm:constr type="wOff" for="ch" forName="descendantText" refType="w" refFor="ch" refForName="parentText" fact="-1"/>
              <dgm:constr type="t" for="ch" forName="descendantText"/>
              <dgm:constr type="b" for="ch" forName="descendantText" refType="h" refFor="ch" refForName="parentText"/>
              <dgm:constr type="bOff" for="ch" forName="descendantText" refType="w" refFor="ch" refForName="parentText" fact="-0.5"/>
            </dgm:constrLst>
          </dgm:else>
        </dgm:choose>
        <dgm:ruleLst/>
        <dgm:layoutNode name="parentText" styleLbl="alignNode1">
          <dgm:varLst>
            <dgm:chMax val="1"/>
            <dgm:bulletEnabled val="1"/>
          </dgm:varLst>
          <dgm:alg type="tx"/>
          <dgm:shape xmlns:r="http://schemas.openxmlformats.org/officeDocument/2006/relationships" rot="90" type="chevron" r:blip="">
            <dgm:adjLst/>
          </dgm:shape>
          <dgm:presOf axis="self" ptType="node"/>
          <dgm:constrLst>
            <dgm:constr type="lMarg" refType="primFontSz" fact="0.05"/>
            <dgm:constr type="rMarg" refType="primFontSz" fact="0.05"/>
            <dgm:constr type="tMarg" refType="primFontSz" fact="0.05"/>
            <dgm:constr type="bMarg" refType="primFontSz" fact="0.05"/>
          </dgm:constrLst>
          <dgm:ruleLst>
            <dgm:rule type="h" val="100" fact="NaN" max="NaN"/>
            <dgm:rule type="primFontSz" val="24" fact="NaN" max="NaN"/>
            <dgm:rule type="h" val="110" fact="NaN" max="NaN"/>
            <dgm:rule type="primFontSz" val="18" fact="NaN" max="NaN"/>
            <dgm:rule type="h" val="INF" fact="NaN" max="NaN"/>
            <dgm:rule type="primFontSz" val="5" fact="NaN" max="NaN"/>
          </dgm:ruleLst>
        </dgm:layoutNode>
        <dgm:layoutNode name="descendantText" styleLbl="alignAcc1">
          <dgm:varLst>
            <dgm:bulletEnabled val="1"/>
          </dgm:varLst>
          <dgm:choose name="Name4">
            <dgm:if name="Name5" func="var" arg="dir" op="equ" val="norm">
              <dgm:alg type="tx">
                <dgm:param type="stBulletLvl" val="1"/>
                <dgm:param type="txAnchorVertCh" val="mid"/>
              </dgm:alg>
              <dgm:shape xmlns:r="http://schemas.openxmlformats.org/officeDocument/2006/relationships" rot="90" type="round2SameRect" r:blip="">
                <dgm:adjLst/>
              </dgm:shape>
            </dgm:if>
            <dgm:else name="Name6">
              <dgm:alg type="tx">
                <dgm:param type="stBulletLvl" val="1"/>
                <dgm:param type="txAnchorVertCh" val="mid"/>
              </dgm:alg>
              <dgm:shape xmlns:r="http://schemas.openxmlformats.org/officeDocument/2006/relationships" rot="-90" type="round2SameRect" r:blip="">
                <dgm:adjLst/>
              </dgm:shape>
            </dgm:else>
          </dgm:choose>
          <dgm:presOf axis="des" ptType="node"/>
          <dgm:choose name="Name7">
            <dgm:if name="Name8" func="var" arg="dir" op="equ" val="norm">
              <dgm:constrLst>
                <dgm:constr type="secFontSz" refType="primFontSz"/>
                <dgm:constr type="tMarg" refType="primFontSz" fact="0.05"/>
                <dgm:constr type="bMarg" refType="primFontSz" fact="0.05"/>
                <dgm:constr type="rMarg" refType="primFontSz" fact="0.05"/>
              </dgm:constrLst>
            </dgm:if>
            <dgm:else name="Name9">
              <dgm:constrLst>
                <dgm:constr type="secFontSz" refType="primFontSz"/>
                <dgm:constr type="tMarg" refType="primFontSz" fact="0.05"/>
                <dgm:constr type="bMarg" refType="primFontSz" fact="0.05"/>
                <dgm:constr type="lMarg" refType="primFontSz" fact="0.05"/>
              </dgm:constrLst>
            </dgm:else>
          </dgm:choose>
          <dgm:ruleLst>
            <dgm:rule type="primFontSz" val="5" fact="NaN" max="NaN"/>
          </dgm:ruleLst>
        </dgm:layoutNode>
      </dgm:layoutNode>
      <dgm:forEach name="Name10" axis="followSib" ptType="sibTrans" cnt="1">
        <dgm:layoutNode name="sp">
          <dgm:alg type="sp"/>
          <dgm:shape xmlns:r="http://schemas.openxmlformats.org/officeDocument/2006/relationships" r:blip="">
            <dgm:adjLst/>
          </dgm:shape>
          <dgm:presOf axis="self"/>
          <dgm:constrLst>
            <dgm:constr type="w" val="1"/>
            <dgm:constr type="h" val="37.5"/>
          </dgm:constrLst>
          <dgm:ruleLst/>
        </dgm:layoutNode>
      </dgm:forEach>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85558" cy="502835"/>
          </a:xfrm>
          <a:prstGeom prst="rect">
            <a:avLst/>
          </a:prstGeom>
        </p:spPr>
        <p:txBody>
          <a:bodyPr vert="horz" lIns="96634" tIns="48317" rIns="96634" bIns="48317" rtlCol="0"/>
          <a:lstStyle>
            <a:lvl1pPr algn="l">
              <a:defRPr sz="1300"/>
            </a:lvl1pPr>
          </a:lstStyle>
          <a:p>
            <a:endParaRPr lang="en-GB"/>
          </a:p>
        </p:txBody>
      </p:sp>
      <p:sp>
        <p:nvSpPr>
          <p:cNvPr id="3" name="Date Placeholder 2"/>
          <p:cNvSpPr>
            <a:spLocks noGrp="1"/>
          </p:cNvSpPr>
          <p:nvPr>
            <p:ph type="dt" idx="1"/>
          </p:nvPr>
        </p:nvSpPr>
        <p:spPr>
          <a:xfrm>
            <a:off x="3902597" y="0"/>
            <a:ext cx="2985558" cy="502835"/>
          </a:xfrm>
          <a:prstGeom prst="rect">
            <a:avLst/>
          </a:prstGeom>
        </p:spPr>
        <p:txBody>
          <a:bodyPr vert="horz" lIns="96634" tIns="48317" rIns="96634" bIns="48317" rtlCol="0"/>
          <a:lstStyle>
            <a:lvl1pPr algn="r">
              <a:defRPr sz="1300"/>
            </a:lvl1pPr>
          </a:lstStyle>
          <a:p>
            <a:fld id="{B6A40D87-16DB-409B-964F-2B9BFBFA88EE}" type="datetimeFigureOut">
              <a:rPr lang="en-GB" smtClean="0"/>
              <a:t>20/11/2025</a:t>
            </a:fld>
            <a:endParaRPr lang="en-GB"/>
          </a:p>
        </p:txBody>
      </p:sp>
      <p:sp>
        <p:nvSpPr>
          <p:cNvPr id="4" name="Slide Image Placeholder 3"/>
          <p:cNvSpPr>
            <a:spLocks noGrp="1" noRot="1" noChangeAspect="1"/>
          </p:cNvSpPr>
          <p:nvPr>
            <p:ph type="sldImg" idx="2"/>
          </p:nvPr>
        </p:nvSpPr>
        <p:spPr>
          <a:xfrm>
            <a:off x="438150" y="1252538"/>
            <a:ext cx="6013450" cy="3382962"/>
          </a:xfrm>
          <a:prstGeom prst="rect">
            <a:avLst/>
          </a:prstGeom>
          <a:noFill/>
          <a:ln w="12700">
            <a:solidFill>
              <a:prstClr val="black"/>
            </a:solidFill>
          </a:ln>
        </p:spPr>
        <p:txBody>
          <a:bodyPr vert="horz" lIns="96634" tIns="48317" rIns="96634" bIns="48317" rtlCol="0" anchor="ctr"/>
          <a:lstStyle/>
          <a:p>
            <a:endParaRPr lang="en-GB"/>
          </a:p>
        </p:txBody>
      </p:sp>
      <p:sp>
        <p:nvSpPr>
          <p:cNvPr id="5" name="Notes Placeholder 4"/>
          <p:cNvSpPr>
            <a:spLocks noGrp="1"/>
          </p:cNvSpPr>
          <p:nvPr>
            <p:ph type="body" sz="quarter" idx="3"/>
          </p:nvPr>
        </p:nvSpPr>
        <p:spPr>
          <a:xfrm>
            <a:off x="688975" y="4823034"/>
            <a:ext cx="5511800" cy="3946118"/>
          </a:xfrm>
          <a:prstGeom prst="rect">
            <a:avLst/>
          </a:prstGeom>
        </p:spPr>
        <p:txBody>
          <a:bodyPr vert="horz" lIns="96634" tIns="48317" rIns="96634" bIns="48317"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9519055"/>
            <a:ext cx="2985558" cy="502834"/>
          </a:xfrm>
          <a:prstGeom prst="rect">
            <a:avLst/>
          </a:prstGeom>
        </p:spPr>
        <p:txBody>
          <a:bodyPr vert="horz" lIns="96634" tIns="48317" rIns="96634" bIns="48317" rtlCol="0" anchor="b"/>
          <a:lstStyle>
            <a:lvl1pPr algn="l">
              <a:defRPr sz="1300"/>
            </a:lvl1pPr>
          </a:lstStyle>
          <a:p>
            <a:endParaRPr lang="en-GB"/>
          </a:p>
        </p:txBody>
      </p:sp>
      <p:sp>
        <p:nvSpPr>
          <p:cNvPr id="7" name="Slide Number Placeholder 6"/>
          <p:cNvSpPr>
            <a:spLocks noGrp="1"/>
          </p:cNvSpPr>
          <p:nvPr>
            <p:ph type="sldNum" sz="quarter" idx="5"/>
          </p:nvPr>
        </p:nvSpPr>
        <p:spPr>
          <a:xfrm>
            <a:off x="3902597" y="9519055"/>
            <a:ext cx="2985558" cy="502834"/>
          </a:xfrm>
          <a:prstGeom prst="rect">
            <a:avLst/>
          </a:prstGeom>
        </p:spPr>
        <p:txBody>
          <a:bodyPr vert="horz" lIns="96634" tIns="48317" rIns="96634" bIns="48317" rtlCol="0" anchor="b"/>
          <a:lstStyle>
            <a:lvl1pPr algn="r">
              <a:defRPr sz="1300"/>
            </a:lvl1pPr>
          </a:lstStyle>
          <a:p>
            <a:fld id="{9DF175E0-FEA2-46B3-B596-28D5CCC00B49}" type="slidenum">
              <a:rPr lang="en-GB" smtClean="0"/>
              <a:t>‹#›</a:t>
            </a:fld>
            <a:endParaRPr lang="en-GB"/>
          </a:p>
        </p:txBody>
      </p:sp>
    </p:spTree>
    <p:extLst>
      <p:ext uri="{BB962C8B-B14F-4D97-AF65-F5344CB8AC3E}">
        <p14:creationId xmlns:p14="http://schemas.microsoft.com/office/powerpoint/2010/main" val="3413841616"/>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lang="en-GB"/>
          </a:p>
        </p:txBody>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9DF175E0-FEA2-46B3-B596-28D5CCC00B49}" type="slidenum">
              <a:rPr lang="en-GB" smtClean="0"/>
              <a:t>5</a:t>
            </a:fld>
            <a:endParaRPr lang="en-GB"/>
          </a:p>
        </p:txBody>
      </p:sp>
    </p:spTree>
    <p:extLst>
      <p:ext uri="{BB962C8B-B14F-4D97-AF65-F5344CB8AC3E}">
        <p14:creationId xmlns:p14="http://schemas.microsoft.com/office/powerpoint/2010/main" val="1614711968"/>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F7113A1D-74FF-5B33-5F1D-FC650EAD32E4}"/>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C21DAF47-28B7-2214-BDAD-3AEF1586FB01}"/>
              </a:ext>
            </a:extLst>
          </p:cNvPr>
          <p:cNvSpPr>
            <a:spLocks noGrp="1" noRot="1" noChangeAspect="1"/>
          </p:cNvSpPr>
          <p:nvPr>
            <p:ph type="sldImg"/>
          </p:nvPr>
        </p:nvSpPr>
        <p:spPr/>
        <p:txBody>
          <a:bodyPr/>
          <a:lstStyle/>
          <a:p>
            <a:endParaRPr lang="en-GB"/>
          </a:p>
        </p:txBody>
      </p:sp>
      <p:sp>
        <p:nvSpPr>
          <p:cNvPr id="3" name="Notes Placeholder 2">
            <a:extLst>
              <a:ext uri="{FF2B5EF4-FFF2-40B4-BE49-F238E27FC236}">
                <a16:creationId xmlns:a16="http://schemas.microsoft.com/office/drawing/2014/main" id="{240F7068-8AAA-B055-378D-B0D24634FB0B}"/>
              </a:ext>
            </a:extLst>
          </p:cNvPr>
          <p:cNvSpPr>
            <a:spLocks noGrp="1"/>
          </p:cNvSpPr>
          <p:nvPr>
            <p:ph type="body" idx="1"/>
          </p:nvPr>
        </p:nvSpPr>
        <p:spPr/>
        <p:txBody>
          <a:bodyPr/>
          <a:lstStyle/>
          <a:p>
            <a:endParaRPr lang="en-GB" dirty="0"/>
          </a:p>
        </p:txBody>
      </p:sp>
      <p:sp>
        <p:nvSpPr>
          <p:cNvPr id="4" name="Slide Number Placeholder 3">
            <a:extLst>
              <a:ext uri="{FF2B5EF4-FFF2-40B4-BE49-F238E27FC236}">
                <a16:creationId xmlns:a16="http://schemas.microsoft.com/office/drawing/2014/main" id="{E310428A-0F2A-A7A5-AA5D-51BDE45914C5}"/>
              </a:ext>
            </a:extLst>
          </p:cNvPr>
          <p:cNvSpPr>
            <a:spLocks noGrp="1"/>
          </p:cNvSpPr>
          <p:nvPr>
            <p:ph type="sldNum" sz="quarter" idx="5"/>
          </p:nvPr>
        </p:nvSpPr>
        <p:spPr/>
        <p:txBody>
          <a:bodyPr/>
          <a:lstStyle/>
          <a:p>
            <a:fld id="{9DF175E0-FEA2-46B3-B596-28D5CCC00B49}" type="slidenum">
              <a:rPr lang="en-GB" smtClean="0"/>
              <a:t>8</a:t>
            </a:fld>
            <a:endParaRPr lang="en-GB"/>
          </a:p>
        </p:txBody>
      </p:sp>
    </p:spTree>
    <p:extLst>
      <p:ext uri="{BB962C8B-B14F-4D97-AF65-F5344CB8AC3E}">
        <p14:creationId xmlns:p14="http://schemas.microsoft.com/office/powerpoint/2010/main" val="1953692579"/>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AB4F91CE-8782-A081-E952-E672BD2D0008}"/>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BA556905-A2FE-3FDF-D7B4-FC400BD64FB8}"/>
              </a:ext>
            </a:extLst>
          </p:cNvPr>
          <p:cNvSpPr>
            <a:spLocks noGrp="1" noRot="1" noChangeAspect="1"/>
          </p:cNvSpPr>
          <p:nvPr>
            <p:ph type="sldImg"/>
          </p:nvPr>
        </p:nvSpPr>
        <p:spPr/>
        <p:txBody>
          <a:bodyPr/>
          <a:lstStyle/>
          <a:p>
            <a:endParaRPr lang="en-GB"/>
          </a:p>
        </p:txBody>
      </p:sp>
      <p:sp>
        <p:nvSpPr>
          <p:cNvPr id="3" name="Notes Placeholder 2">
            <a:extLst>
              <a:ext uri="{FF2B5EF4-FFF2-40B4-BE49-F238E27FC236}">
                <a16:creationId xmlns:a16="http://schemas.microsoft.com/office/drawing/2014/main" id="{AA04FD30-81B9-9DC0-03FB-10DEF5E019DE}"/>
              </a:ext>
            </a:extLst>
          </p:cNvPr>
          <p:cNvSpPr>
            <a:spLocks noGrp="1"/>
          </p:cNvSpPr>
          <p:nvPr>
            <p:ph type="body" idx="1"/>
          </p:nvPr>
        </p:nvSpPr>
        <p:spPr/>
        <p:txBody>
          <a:bodyPr/>
          <a:lstStyle/>
          <a:p>
            <a:endParaRPr lang="en-GB" dirty="0"/>
          </a:p>
        </p:txBody>
      </p:sp>
      <p:sp>
        <p:nvSpPr>
          <p:cNvPr id="4" name="Slide Number Placeholder 3">
            <a:extLst>
              <a:ext uri="{FF2B5EF4-FFF2-40B4-BE49-F238E27FC236}">
                <a16:creationId xmlns:a16="http://schemas.microsoft.com/office/drawing/2014/main" id="{8D101335-9124-B9CE-5446-5190FCF7F206}"/>
              </a:ext>
            </a:extLst>
          </p:cNvPr>
          <p:cNvSpPr>
            <a:spLocks noGrp="1"/>
          </p:cNvSpPr>
          <p:nvPr>
            <p:ph type="sldNum" sz="quarter" idx="5"/>
          </p:nvPr>
        </p:nvSpPr>
        <p:spPr/>
        <p:txBody>
          <a:bodyPr/>
          <a:lstStyle/>
          <a:p>
            <a:fld id="{9DF175E0-FEA2-46B3-B596-28D5CCC00B49}" type="slidenum">
              <a:rPr lang="en-GB" smtClean="0"/>
              <a:t>9</a:t>
            </a:fld>
            <a:endParaRPr lang="en-GB"/>
          </a:p>
        </p:txBody>
      </p:sp>
    </p:spTree>
    <p:extLst>
      <p:ext uri="{BB962C8B-B14F-4D97-AF65-F5344CB8AC3E}">
        <p14:creationId xmlns:p14="http://schemas.microsoft.com/office/powerpoint/2010/main" val="2795719778"/>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lang="en-GB"/>
          </a:p>
        </p:txBody>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9DF175E0-FEA2-46B3-B596-28D5CCC00B49}" type="slidenum">
              <a:rPr lang="en-GB" smtClean="0"/>
              <a:t>12</a:t>
            </a:fld>
            <a:endParaRPr lang="en-GB"/>
          </a:p>
        </p:txBody>
      </p:sp>
    </p:spTree>
    <p:extLst>
      <p:ext uri="{BB962C8B-B14F-4D97-AF65-F5344CB8AC3E}">
        <p14:creationId xmlns:p14="http://schemas.microsoft.com/office/powerpoint/2010/main" val="1968988921"/>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28BC9653-263B-2296-CC01-9AE41897D277}"/>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BB494CCC-12BC-497C-8584-E924A24A6F68}"/>
              </a:ext>
            </a:extLst>
          </p:cNvPr>
          <p:cNvSpPr>
            <a:spLocks noGrp="1" noRot="1" noChangeAspect="1"/>
          </p:cNvSpPr>
          <p:nvPr>
            <p:ph type="sldImg"/>
          </p:nvPr>
        </p:nvSpPr>
        <p:spPr/>
        <p:txBody>
          <a:bodyPr/>
          <a:lstStyle/>
          <a:p>
            <a:endParaRPr lang="en-GB"/>
          </a:p>
        </p:txBody>
      </p:sp>
      <p:sp>
        <p:nvSpPr>
          <p:cNvPr id="3" name="Notes Placeholder 2">
            <a:extLst>
              <a:ext uri="{FF2B5EF4-FFF2-40B4-BE49-F238E27FC236}">
                <a16:creationId xmlns:a16="http://schemas.microsoft.com/office/drawing/2014/main" id="{1C5FCFDC-DB09-9A37-B4E3-FCCF6B419A0F}"/>
              </a:ext>
            </a:extLst>
          </p:cNvPr>
          <p:cNvSpPr>
            <a:spLocks noGrp="1"/>
          </p:cNvSpPr>
          <p:nvPr>
            <p:ph type="body" idx="1"/>
          </p:nvPr>
        </p:nvSpPr>
        <p:spPr/>
        <p:txBody>
          <a:bodyPr/>
          <a:lstStyle/>
          <a:p>
            <a:endParaRPr lang="en-GB" dirty="0"/>
          </a:p>
        </p:txBody>
      </p:sp>
      <p:sp>
        <p:nvSpPr>
          <p:cNvPr id="4" name="Slide Number Placeholder 3">
            <a:extLst>
              <a:ext uri="{FF2B5EF4-FFF2-40B4-BE49-F238E27FC236}">
                <a16:creationId xmlns:a16="http://schemas.microsoft.com/office/drawing/2014/main" id="{36421DAC-35C8-53A1-9DB3-8A64EB54EB49}"/>
              </a:ext>
            </a:extLst>
          </p:cNvPr>
          <p:cNvSpPr>
            <a:spLocks noGrp="1"/>
          </p:cNvSpPr>
          <p:nvPr>
            <p:ph type="sldNum" sz="quarter" idx="5"/>
          </p:nvPr>
        </p:nvSpPr>
        <p:spPr/>
        <p:txBody>
          <a:bodyPr/>
          <a:lstStyle/>
          <a:p>
            <a:fld id="{9DF175E0-FEA2-46B3-B596-28D5CCC00B49}" type="slidenum">
              <a:rPr lang="en-GB" smtClean="0"/>
              <a:t>13</a:t>
            </a:fld>
            <a:endParaRPr lang="en-GB"/>
          </a:p>
        </p:txBody>
      </p:sp>
    </p:spTree>
    <p:extLst>
      <p:ext uri="{BB962C8B-B14F-4D97-AF65-F5344CB8AC3E}">
        <p14:creationId xmlns:p14="http://schemas.microsoft.com/office/powerpoint/2010/main" val="1810025503"/>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685800" y="2130425"/>
            <a:ext cx="7772400" cy="1470025"/>
          </a:xfrm>
        </p:spPr>
        <p:txBody>
          <a:bodyPr/>
          <a:lstStyle/>
          <a:p>
            <a:r>
              <a:rPr lang="en-US"/>
              <a:t>Click to edit Master title style</a:t>
            </a:r>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p>
        </p:txBody>
      </p:sp>
      <p:sp>
        <p:nvSpPr>
          <p:cNvPr id="4" name="Date Placeholder 3"/>
          <p:cNvSpPr>
            <a:spLocks noGrp="1"/>
          </p:cNvSpPr>
          <p:nvPr>
            <p:ph type="dt" sz="half" idx="10"/>
          </p:nvPr>
        </p:nvSpPr>
        <p:spPr/>
        <p:txBody>
          <a:bodyPr/>
          <a:lstStyle/>
          <a:p>
            <a:fld id="{1D8BD707-D9CF-40AE-B4C6-C98DA3205C09}" type="datetimeFigureOut">
              <a:rPr lang="en-US" smtClean="0"/>
              <a:pPr/>
              <a:t>11/20/2025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1D8BD707-D9CF-40AE-B4C6-C98DA3205C09}" type="datetimeFigureOut">
              <a:rPr lang="en-US" smtClean="0"/>
              <a:pPr/>
              <a:t>11/20/2025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a:t>Click to edit Master title style</a:t>
            </a:r>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pPr/>
              <a:t>11/20/2025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p:cNvSpPr>
            <a:spLocks noGrp="1"/>
          </p:cNvSpPr>
          <p:nvPr>
            <p:ph type="dt" sz="half" idx="10"/>
          </p:nvPr>
        </p:nvSpPr>
        <p:spPr/>
        <p:txBody>
          <a:bodyPr/>
          <a:lstStyle/>
          <a:p>
            <a:fld id="{1D8BD707-D9CF-40AE-B4C6-C98DA3205C09}" type="datetimeFigureOut">
              <a:rPr lang="en-US" smtClean="0"/>
              <a:pPr/>
              <a:t>11/20/2025</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p:cNvSpPr>
            <a:spLocks noGrp="1"/>
          </p:cNvSpPr>
          <p:nvPr>
            <p:ph type="dt" sz="half" idx="10"/>
          </p:nvPr>
        </p:nvSpPr>
        <p:spPr/>
        <p:txBody>
          <a:bodyPr/>
          <a:lstStyle/>
          <a:p>
            <a:fld id="{1D8BD707-D9CF-40AE-B4C6-C98DA3205C09}" type="datetimeFigureOut">
              <a:rPr lang="en-US" smtClean="0"/>
              <a:pPr/>
              <a:t>11/20/2025</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Date Placeholder 2"/>
          <p:cNvSpPr>
            <a:spLocks noGrp="1"/>
          </p:cNvSpPr>
          <p:nvPr>
            <p:ph type="dt" sz="half" idx="10"/>
          </p:nvPr>
        </p:nvSpPr>
        <p:spPr/>
        <p:txBody>
          <a:bodyPr/>
          <a:lstStyle/>
          <a:p>
            <a:fld id="{1D8BD707-D9CF-40AE-B4C6-C98DA3205C09}" type="datetimeFigureOut">
              <a:rPr lang="en-US" smtClean="0"/>
              <a:pPr/>
              <a:t>11/20/2025</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1D8BD707-D9CF-40AE-B4C6-C98DA3205C09}" type="datetimeFigureOut">
              <a:rPr lang="en-US" smtClean="0"/>
              <a:pPr/>
              <a:t>11/20/2025</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a:t>Click to edit Master title style</a:t>
            </a:r>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pPr/>
              <a:t>11/20/2025</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a:t>Click to edit Master title style</a:t>
            </a:r>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pPr/>
              <a:t>11/20/2025</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1D8BD707-D9CF-40AE-B4C6-C98DA3205C09}" type="datetimeFigureOut">
              <a:rPr lang="en-US" smtClean="0"/>
              <a:pPr/>
              <a:t>11/20/2025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8"/>
            <a:ext cx="2057400" cy="5851525"/>
          </a:xfrm>
        </p:spPr>
        <p:txBody>
          <a:bodyPr vert="eaVert"/>
          <a:lstStyle/>
          <a:p>
            <a:r>
              <a:rPr lang="en-US"/>
              <a:t>Click to edit Master title style</a:t>
            </a:r>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1D8BD707-D9CF-40AE-B4C6-C98DA3205C09}" type="datetimeFigureOut">
              <a:rPr lang="en-US" smtClean="0"/>
              <a:pPr/>
              <a:t>11/20/2025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a:t>Click to edit Master title style</a:t>
            </a:r>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1D8BD707-D9CF-40AE-B4C6-C98DA3205C09}" type="datetimeFigureOut">
              <a:rPr lang="en-US" smtClean="0"/>
              <a:pPr/>
              <a:t>11/20/2025</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B6F15528-21DE-4FAA-801E-634DDDAF4B2B}" type="slidenum">
              <a:rPr lang="en-US" smtClean="0"/>
              <a:pPr/>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7.xml"/></Relationships>
</file>

<file path=ppt/slides/_rels/slide2.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7.xml"/></Relationships>
</file>

<file path=ppt/slides/_rels/slide3.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7.xml"/></Relationships>
</file>

<file path=ppt/slides/_rels/slide4.xml.rels><?xml version="1.0" encoding="UTF-8" standalone="yes"?>
<Relationships xmlns="http://schemas.openxmlformats.org/package/2006/relationships"><Relationship Id="rId2" Type="http://schemas.openxmlformats.org/officeDocument/2006/relationships/image" Target="../media/image4.jpeg"/><Relationship Id="rId1" Type="http://schemas.openxmlformats.org/officeDocument/2006/relationships/slideLayout" Target="../slideLayouts/slideLayout7.xml"/></Relationships>
</file>

<file path=ppt/slides/_rels/slide5.xml.rels><?xml version="1.0" encoding="UTF-8" standalone="yes"?>
<Relationships xmlns="http://schemas.openxmlformats.org/package/2006/relationships"><Relationship Id="rId3" Type="http://schemas.openxmlformats.org/officeDocument/2006/relationships/diagramData" Target="../diagrams/data1.xml"/><Relationship Id="rId7" Type="http://schemas.microsoft.com/office/2007/relationships/diagramDrawing" Target="../diagrams/drawing1.xml"/><Relationship Id="rId2" Type="http://schemas.openxmlformats.org/officeDocument/2006/relationships/notesSlide" Target="../notesSlides/notesSlide1.xml"/><Relationship Id="rId1" Type="http://schemas.openxmlformats.org/officeDocument/2006/relationships/slideLayout" Target="../slideLayouts/slideLayout7.xml"/><Relationship Id="rId6" Type="http://schemas.openxmlformats.org/officeDocument/2006/relationships/diagramColors" Target="../diagrams/colors1.xml"/><Relationship Id="rId5" Type="http://schemas.openxmlformats.org/officeDocument/2006/relationships/diagramQuickStyle" Target="../diagrams/quickStyle1.xml"/><Relationship Id="rId4" Type="http://schemas.openxmlformats.org/officeDocument/2006/relationships/diagramLayout" Target="../diagrams/layout1.xml"/></Relationships>
</file>

<file path=ppt/slides/_rels/slide6.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Layout" Target="../slideLayouts/slideLayout7.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8.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7.xml"/></Relationships>
</file>

<file path=ppt/slides/_rels/slide9.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7.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12.xml.rels><?xml version="1.0" encoding="UTF-8" standalone="yes"?>
<Relationships xmlns="http://schemas.openxmlformats.org/package/2006/relationships"><Relationship Id="rId8" Type="http://schemas.openxmlformats.org/officeDocument/2006/relationships/hyperlink" Target="https://doi.org/10.1016/j.socscimed.2020.113083" TargetMode="External"/><Relationship Id="rId13" Type="http://schemas.openxmlformats.org/officeDocument/2006/relationships/hyperlink" Target="https://assets.publishing.service.gov.uk/media/5a7c3c65ed915d76e2ebbfec/dh_129334.pdf" TargetMode="External"/><Relationship Id="rId3" Type="http://schemas.openxmlformats.org/officeDocument/2006/relationships/hyperlink" Target="https://allea.org/expert-workshop-on-causality-of-health-inequalities-held-online/" TargetMode="External"/><Relationship Id="rId7" Type="http://schemas.openxmlformats.org/officeDocument/2006/relationships/hyperlink" Target="https://assets.publishing.service.gov.uk/media/5a7baa00ed915d4147621d62/The_relationship_between_wellbeing_and_health.pdf" TargetMode="External"/><Relationship Id="rId12" Type="http://schemas.openxmlformats.org/officeDocument/2006/relationships/hyperlink" Target="https://www.legislation.gov.uk/ukpga/2012/7/contents" TargetMode="External"/><Relationship Id="rId17" Type="http://schemas.openxmlformats.org/officeDocument/2006/relationships/hyperlink" Target="https://www.england.nhs.uk/virtual-wards/" TargetMode="External"/><Relationship Id="rId2" Type="http://schemas.openxmlformats.org/officeDocument/2006/relationships/notesSlide" Target="../notesSlides/notesSlide4.xml"/><Relationship Id="rId16" Type="http://schemas.openxmlformats.org/officeDocument/2006/relationships/hyperlink" Target="https://www.england.nhs.uk/personalisedcare/social-prescribing/" TargetMode="External"/><Relationship Id="rId1" Type="http://schemas.openxmlformats.org/officeDocument/2006/relationships/slideLayout" Target="../slideLayouts/slideLayout7.xml"/><Relationship Id="rId6" Type="http://schemas.openxmlformats.org/officeDocument/2006/relationships/hyperlink" Target="https://doi.org/10.1136/bmj.d4817" TargetMode="External"/><Relationship Id="rId11" Type="http://schemas.openxmlformats.org/officeDocument/2006/relationships/hyperlink" Target="https://doi.org/10.3390/ijerph18189468" TargetMode="External"/><Relationship Id="rId5" Type="http://schemas.openxmlformats.org/officeDocument/2006/relationships/hyperlink" Target="https://doi.org/10.1017/cts.2023.648" TargetMode="External"/><Relationship Id="rId15" Type="http://schemas.openxmlformats.org/officeDocument/2006/relationships/hyperlink" Target="https://www.parliament.uk/globalassets/documents/fair-society-healthy-lives-full-report.pdf" TargetMode="External"/><Relationship Id="rId10" Type="http://schemas.openxmlformats.org/officeDocument/2006/relationships/hyperlink" Target="https://assets.publishing.service.gov.uk/media/5d273adce5274a5862768ff9/future-of-an-ageing-population.pdf" TargetMode="External"/><Relationship Id="rId4" Type="http://schemas.openxmlformats.org/officeDocument/2006/relationships/hyperlink" Target="https://doi.org/10.4103/ijsp.ijsp_13_17" TargetMode="External"/><Relationship Id="rId9" Type="http://schemas.openxmlformats.org/officeDocument/2006/relationships/hyperlink" Target="https://doi.org/10.1186/s12998-017-0147-x" TargetMode="External"/><Relationship Id="rId14" Type="http://schemas.openxmlformats.org/officeDocument/2006/relationships/hyperlink" Target="https://doi.org/10.2478/zireb-2018-0005?urlappend=%3Futm_source%3Dresearchgate" TargetMode="External"/></Relationships>
</file>

<file path=ppt/slides/_rels/slide13.xml.rels><?xml version="1.0" encoding="UTF-8" standalone="yes"?>
<Relationships xmlns="http://schemas.openxmlformats.org/package/2006/relationships"><Relationship Id="rId8" Type="http://schemas.openxmlformats.org/officeDocument/2006/relationships/hyperlink" Target="https://www.ons.gov.uk/peoplepopulationandcommunity/birthsdeathsandmarriages/ageing/articles/livinglongerhowourpopulationischangingandwhyitmatters/2018-08-13" TargetMode="External"/><Relationship Id="rId13" Type="http://schemas.openxmlformats.org/officeDocument/2006/relationships/hyperlink" Target="https://assets.publishing.service.gov.uk/media/6752d62c20bcf083762a6c9c/Health_Equity_for_Health_Security__Strategy__2023_to_2026.pdf" TargetMode="External"/><Relationship Id="rId3" Type="http://schemas.openxmlformats.org/officeDocument/2006/relationships/hyperlink" Target="https://www.hantsiow.icb.nhs.uk/your-health/schemes-and-projects/integrated-neighbourhood-hubs" TargetMode="External"/><Relationship Id="rId7" Type="http://schemas.openxmlformats.org/officeDocument/2006/relationships/hyperlink" Target="https://www.ons.gov.uk/peoplepopulationandcommunity/healthandsocialcare/healthinequalities/bulletins/healthylifeexpectancybynationalareadeprivationenglandandwales/between2013to2015and2020to202" TargetMode="External"/><Relationship Id="rId12" Type="http://schemas.openxmlformats.org/officeDocument/2006/relationships/hyperlink" Target="https://www.torbay.gov.uk/council/policies/health/joint-health-and-wellbeing-strategy/" TargetMode="External"/><Relationship Id="rId2" Type="http://schemas.openxmlformats.org/officeDocument/2006/relationships/notesSlide" Target="../notesSlides/notesSlide5.xml"/><Relationship Id="rId16" Type="http://schemas.openxmlformats.org/officeDocument/2006/relationships/hyperlink" Target="https://phwwhocc.co.uk/about-us/more-information/" TargetMode="External"/><Relationship Id="rId1" Type="http://schemas.openxmlformats.org/officeDocument/2006/relationships/slideLayout" Target="../slideLayouts/slideLayout7.xml"/><Relationship Id="rId6" Type="http://schemas.openxmlformats.org/officeDocument/2006/relationships/hyperlink" Target="https://www.gov.uk/government/publications/health-disparities-and-health-inequalities-applying-all-our-health/health-disparities-and-health-inequalities-applying-all-our-health" TargetMode="External"/><Relationship Id="rId11" Type="http://schemas.openxmlformats.org/officeDocument/2006/relationships/hyperlink" Target="https://www.health.org.uk/sites/default/files/What-makes-us-healthy-quick-guide.pdf" TargetMode="External"/><Relationship Id="rId5" Type="http://schemas.openxmlformats.org/officeDocument/2006/relationships/hyperlink" Target="https://doi.org/10.1136/bmjgh-2016-000068" TargetMode="External"/><Relationship Id="rId15" Type="http://schemas.openxmlformats.org/officeDocument/2006/relationships/hyperlink" Target="https://www.health.org.uk/reports-and-analysis/reports/health-in-2040-projected-patterns-of-illness-in-england" TargetMode="External"/><Relationship Id="rId10" Type="http://schemas.openxmlformats.org/officeDocument/2006/relationships/hyperlink" Target="https://doi.org/10.1146/annurev.psych.52.1.141" TargetMode="External"/><Relationship Id="rId4" Type="http://schemas.openxmlformats.org/officeDocument/2006/relationships/hyperlink" Target="https://www.longtermplan.nhs.uk/" TargetMode="External"/><Relationship Id="rId9" Type="http://schemas.openxmlformats.org/officeDocument/2006/relationships/hyperlink" Target="https://www.rsph.org.uk/insights/the-top-10-public-health-achievements-of-the-21st-century/" TargetMode="External"/><Relationship Id="rId14" Type="http://schemas.openxmlformats.org/officeDocument/2006/relationships/hyperlink" Target="https://doi.org/10.1186/s12913-022-07702-2" TargetMode="Externa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rgbClr val="E4FFC2"/>
        </a:solidFill>
        <a:effectLst/>
      </p:bgPr>
    </p:bg>
    <p:spTree>
      <p:nvGrpSpPr>
        <p:cNvPr id="1" name=""/>
        <p:cNvGrpSpPr/>
        <p:nvPr/>
      </p:nvGrpSpPr>
      <p:grpSpPr>
        <a:xfrm>
          <a:off x="0" y="0"/>
          <a:ext cx="0" cy="0"/>
          <a:chOff x="0" y="0"/>
          <a:chExt cx="0" cy="0"/>
        </a:xfrm>
      </p:grpSpPr>
      <p:sp>
        <p:nvSpPr>
          <p:cNvPr id="2" name="Freeform 2"/>
          <p:cNvSpPr/>
          <p:nvPr/>
        </p:nvSpPr>
        <p:spPr>
          <a:xfrm>
            <a:off x="349756" y="398713"/>
            <a:ext cx="4621424" cy="1858685"/>
          </a:xfrm>
          <a:custGeom>
            <a:avLst/>
            <a:gdLst/>
            <a:ahLst/>
            <a:cxnLst/>
            <a:rect l="l" t="t" r="r" b="b"/>
            <a:pathLst>
              <a:path w="4621424" h="1858685">
                <a:moveTo>
                  <a:pt x="0" y="0"/>
                </a:moveTo>
                <a:lnTo>
                  <a:pt x="4621424" y="0"/>
                </a:lnTo>
                <a:lnTo>
                  <a:pt x="4621424" y="1858685"/>
                </a:lnTo>
                <a:lnTo>
                  <a:pt x="0" y="1858685"/>
                </a:lnTo>
                <a:lnTo>
                  <a:pt x="0" y="0"/>
                </a:lnTo>
                <a:close/>
              </a:path>
            </a:pathLst>
          </a:custGeom>
          <a:blipFill>
            <a:blip r:embed="rId2"/>
            <a:stretch>
              <a:fillRect/>
            </a:stretch>
          </a:blipFill>
        </p:spPr>
        <p:txBody>
          <a:bodyPr/>
          <a:lstStyle/>
          <a:p>
            <a:endParaRPr lang="en-GB" noProof="0" dirty="0"/>
          </a:p>
        </p:txBody>
      </p:sp>
      <p:sp>
        <p:nvSpPr>
          <p:cNvPr id="3" name="TextBox 3"/>
          <p:cNvSpPr txBox="1"/>
          <p:nvPr/>
        </p:nvSpPr>
        <p:spPr>
          <a:xfrm>
            <a:off x="9139238" y="4819967"/>
            <a:ext cx="9525" cy="580390"/>
          </a:xfrm>
          <a:prstGeom prst="rect">
            <a:avLst/>
          </a:prstGeom>
        </p:spPr>
        <p:txBody>
          <a:bodyPr lIns="0" tIns="0" rIns="0" bIns="0" rtlCol="0" anchor="t">
            <a:spAutoFit/>
          </a:bodyPr>
          <a:lstStyle/>
          <a:p>
            <a:pPr algn="ctr">
              <a:lnSpc>
                <a:spcPts val="4759"/>
              </a:lnSpc>
            </a:pPr>
            <a:endParaRPr lang="en-GB" noProof="0" dirty="0"/>
          </a:p>
        </p:txBody>
      </p:sp>
      <p:sp>
        <p:nvSpPr>
          <p:cNvPr id="4" name="TextBox 4"/>
          <p:cNvSpPr txBox="1"/>
          <p:nvPr/>
        </p:nvSpPr>
        <p:spPr>
          <a:xfrm>
            <a:off x="349756" y="2753374"/>
            <a:ext cx="17632220" cy="6767830"/>
          </a:xfrm>
          <a:prstGeom prst="rect">
            <a:avLst/>
          </a:prstGeom>
        </p:spPr>
        <p:txBody>
          <a:bodyPr lIns="0" tIns="0" rIns="0" bIns="0" rtlCol="0" anchor="t">
            <a:spAutoFit/>
          </a:bodyPr>
          <a:lstStyle/>
          <a:p>
            <a:pPr algn="l">
              <a:lnSpc>
                <a:spcPts val="5599"/>
              </a:lnSpc>
            </a:pPr>
            <a:r>
              <a:rPr lang="en-GB" sz="3999" noProof="0" dirty="0">
                <a:solidFill>
                  <a:srgbClr val="000000"/>
                </a:solidFill>
                <a:latin typeface="Arial" panose="020B0604020202020204" pitchFamily="34" charset="0"/>
                <a:ea typeface="Arial MT Pro"/>
                <a:cs typeface="Arial" panose="020B0604020202020204" pitchFamily="34" charset="0"/>
                <a:sym typeface="Arial MT Pro"/>
              </a:rPr>
              <a:t>Student name:    Ana Kuralova</a:t>
            </a:r>
          </a:p>
          <a:p>
            <a:pPr algn="l">
              <a:lnSpc>
                <a:spcPts val="5599"/>
              </a:lnSpc>
            </a:pPr>
            <a:r>
              <a:rPr lang="en-GB" sz="3999" noProof="0" dirty="0">
                <a:solidFill>
                  <a:srgbClr val="000000"/>
                </a:solidFill>
                <a:latin typeface="Arial" panose="020B0604020202020204" pitchFamily="34" charset="0"/>
                <a:ea typeface="Arial MT Pro"/>
                <a:cs typeface="Arial" panose="020B0604020202020204" pitchFamily="34" charset="0"/>
                <a:sym typeface="Arial MT Pro"/>
              </a:rPr>
              <a:t>Student ID:         2232325</a:t>
            </a:r>
          </a:p>
          <a:p>
            <a:pPr algn="l">
              <a:lnSpc>
                <a:spcPts val="5599"/>
              </a:lnSpc>
            </a:pPr>
            <a:endParaRPr lang="en-GB" sz="3999" noProof="0" dirty="0">
              <a:solidFill>
                <a:srgbClr val="000000"/>
              </a:solidFill>
              <a:latin typeface="Arial" panose="020B0604020202020204" pitchFamily="34" charset="0"/>
              <a:ea typeface="Arial MT Pro"/>
              <a:cs typeface="Arial" panose="020B0604020202020204" pitchFamily="34" charset="0"/>
              <a:sym typeface="Arial MT Pro"/>
            </a:endParaRPr>
          </a:p>
          <a:p>
            <a:pPr algn="l">
              <a:lnSpc>
                <a:spcPts val="5599"/>
              </a:lnSpc>
            </a:pPr>
            <a:r>
              <a:rPr lang="en-GB" sz="3999" noProof="0" dirty="0">
                <a:solidFill>
                  <a:srgbClr val="000000"/>
                </a:solidFill>
                <a:latin typeface="Arial" panose="020B0604020202020204" pitchFamily="34" charset="0"/>
                <a:ea typeface="Arial MT Pro"/>
                <a:cs typeface="Arial" panose="020B0604020202020204" pitchFamily="34" charset="0"/>
                <a:sym typeface="Arial MT Pro"/>
              </a:rPr>
              <a:t>Module name:   Health, Wellbeing and Sustainable Development  </a:t>
            </a:r>
          </a:p>
          <a:p>
            <a:pPr algn="l">
              <a:lnSpc>
                <a:spcPts val="5599"/>
              </a:lnSpc>
            </a:pPr>
            <a:r>
              <a:rPr lang="en-GB" sz="3999" noProof="0" dirty="0">
                <a:solidFill>
                  <a:srgbClr val="000000"/>
                </a:solidFill>
                <a:latin typeface="Arial" panose="020B0604020202020204" pitchFamily="34" charset="0"/>
                <a:ea typeface="Arial MT Pro"/>
                <a:cs typeface="Arial" panose="020B0604020202020204" pitchFamily="34" charset="0"/>
                <a:sym typeface="Arial MT Pro"/>
              </a:rPr>
              <a:t>Module code:     BMHP6030</a:t>
            </a:r>
          </a:p>
          <a:p>
            <a:pPr algn="l">
              <a:lnSpc>
                <a:spcPts val="5599"/>
              </a:lnSpc>
            </a:pPr>
            <a:endParaRPr lang="en-GB" sz="3999" noProof="0" dirty="0">
              <a:solidFill>
                <a:srgbClr val="000000"/>
              </a:solidFill>
              <a:latin typeface="Arial" panose="020B0604020202020204" pitchFamily="34" charset="0"/>
              <a:ea typeface="Arial MT Pro"/>
              <a:cs typeface="Arial" panose="020B0604020202020204" pitchFamily="34" charset="0"/>
              <a:sym typeface="Arial MT Pro"/>
            </a:endParaRPr>
          </a:p>
          <a:p>
            <a:pPr algn="l">
              <a:lnSpc>
                <a:spcPts val="5599"/>
              </a:lnSpc>
            </a:pPr>
            <a:r>
              <a:rPr lang="en-GB" sz="3999" noProof="0" dirty="0">
                <a:solidFill>
                  <a:srgbClr val="000000"/>
                </a:solidFill>
                <a:latin typeface="Arial" panose="020B0604020202020204" pitchFamily="34" charset="0"/>
                <a:ea typeface="Arial MT Pro"/>
                <a:cs typeface="Arial" panose="020B0604020202020204" pitchFamily="34" charset="0"/>
                <a:sym typeface="Arial MT Pro"/>
              </a:rPr>
              <a:t>Lecturer’s name: Shepherd Ziko</a:t>
            </a:r>
          </a:p>
          <a:p>
            <a:pPr algn="l">
              <a:lnSpc>
                <a:spcPts val="4776"/>
              </a:lnSpc>
            </a:pPr>
            <a:endParaRPr lang="en-GB" sz="3999" noProof="0" dirty="0">
              <a:solidFill>
                <a:srgbClr val="000000"/>
              </a:solidFill>
              <a:latin typeface="Arial" panose="020B0604020202020204" pitchFamily="34" charset="0"/>
              <a:ea typeface="Arial MT Pro"/>
              <a:cs typeface="Arial" panose="020B0604020202020204" pitchFamily="34" charset="0"/>
              <a:sym typeface="Arial MT Pro"/>
            </a:endParaRPr>
          </a:p>
          <a:p>
            <a:pPr algn="l">
              <a:lnSpc>
                <a:spcPts val="4776"/>
              </a:lnSpc>
            </a:pPr>
            <a:endParaRPr lang="en-GB" sz="3999" noProof="0" dirty="0">
              <a:solidFill>
                <a:srgbClr val="000000"/>
              </a:solidFill>
              <a:latin typeface="Arial" panose="020B0604020202020204" pitchFamily="34" charset="0"/>
              <a:ea typeface="Arial MT Pro"/>
              <a:cs typeface="Arial" panose="020B0604020202020204" pitchFamily="34" charset="0"/>
              <a:sym typeface="Arial MT Pro"/>
            </a:endParaRPr>
          </a:p>
          <a:p>
            <a:pPr algn="l">
              <a:lnSpc>
                <a:spcPts val="2239"/>
              </a:lnSpc>
            </a:pPr>
            <a:r>
              <a:rPr lang="en-GB" sz="1599" noProof="0" dirty="0">
                <a:solidFill>
                  <a:srgbClr val="000000"/>
                </a:solidFill>
                <a:latin typeface="Arial" panose="020B0604020202020204" pitchFamily="34" charset="0"/>
                <a:ea typeface="Arial MT Pro"/>
                <a:cs typeface="Arial" panose="020B0604020202020204" pitchFamily="34" charset="0"/>
                <a:sym typeface="Arial MT Pro"/>
              </a:rPr>
              <a:t>I confirm that I have not used any AI tools in the research and creation of this assignment. I confirm that I have not presented any AI generated materials as my own work. I confirm I have copies of my drafts, notes, and other resources I used, which I may be asked to provide in evidence.</a:t>
            </a:r>
          </a:p>
        </p:txBody>
      </p:sp>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rgbClr val="E4FFC2"/>
        </a:solidFill>
        <a:effectLst/>
      </p:bgPr>
    </p:bg>
    <p:spTree>
      <p:nvGrpSpPr>
        <p:cNvPr id="1" name=""/>
        <p:cNvGrpSpPr/>
        <p:nvPr/>
      </p:nvGrpSpPr>
      <p:grpSpPr>
        <a:xfrm>
          <a:off x="0" y="0"/>
          <a:ext cx="0" cy="0"/>
          <a:chOff x="0" y="0"/>
          <a:chExt cx="0" cy="0"/>
        </a:xfrm>
      </p:grpSpPr>
      <p:sp>
        <p:nvSpPr>
          <p:cNvPr id="2" name="TextBox 2"/>
          <p:cNvSpPr txBox="1"/>
          <p:nvPr/>
        </p:nvSpPr>
        <p:spPr>
          <a:xfrm>
            <a:off x="304800" y="178753"/>
            <a:ext cx="17678400" cy="655372"/>
          </a:xfrm>
          <a:prstGeom prst="rect">
            <a:avLst/>
          </a:prstGeom>
        </p:spPr>
        <p:txBody>
          <a:bodyPr wrap="square" lIns="0" tIns="0" rIns="0" bIns="0" rtlCol="0" anchor="t">
            <a:spAutoFit/>
          </a:bodyPr>
          <a:lstStyle/>
          <a:p>
            <a:pPr algn="ctr">
              <a:lnSpc>
                <a:spcPts val="5599"/>
              </a:lnSpc>
            </a:pPr>
            <a:r>
              <a:rPr lang="en-GB" sz="3999" b="1" noProof="0" dirty="0">
                <a:solidFill>
                  <a:srgbClr val="000000"/>
                </a:solidFill>
                <a:latin typeface="Arial" panose="020B0604020202020204" pitchFamily="34" charset="0"/>
                <a:ea typeface="Arial MT Pro Bold"/>
                <a:cs typeface="Arial" panose="020B0604020202020204" pitchFamily="34" charset="0"/>
                <a:sym typeface="Arial MT Pro Bold"/>
              </a:rPr>
              <a:t>Introduction</a:t>
            </a:r>
          </a:p>
        </p:txBody>
      </p:sp>
      <p:sp>
        <p:nvSpPr>
          <p:cNvPr id="3" name="TextBox 2">
            <a:extLst>
              <a:ext uri="{FF2B5EF4-FFF2-40B4-BE49-F238E27FC236}">
                <a16:creationId xmlns:a16="http://schemas.microsoft.com/office/drawing/2014/main" id="{36F67D36-8ADC-30D7-0590-E4FAFC8BC0BD}"/>
              </a:ext>
            </a:extLst>
          </p:cNvPr>
          <p:cNvSpPr txBox="1"/>
          <p:nvPr/>
        </p:nvSpPr>
        <p:spPr>
          <a:xfrm>
            <a:off x="1981200" y="1866900"/>
            <a:ext cx="13639800" cy="1420325"/>
          </a:xfrm>
          <a:prstGeom prst="rect">
            <a:avLst/>
          </a:prstGeom>
          <a:noFill/>
        </p:spPr>
        <p:txBody>
          <a:bodyPr wrap="square" rtlCol="0">
            <a:spAutoFit/>
          </a:bodyPr>
          <a:lstStyle/>
          <a:p>
            <a:pPr algn="just">
              <a:lnSpc>
                <a:spcPct val="150000"/>
              </a:lnSpc>
            </a:pPr>
            <a:r>
              <a:rPr lang="en-GB" sz="2000" dirty="0">
                <a:latin typeface="Arial" panose="020B0604020202020204" pitchFamily="34" charset="0"/>
                <a:cs typeface="Arial" panose="020B0604020202020204" pitchFamily="34" charset="0"/>
              </a:rPr>
              <a:t>Good health is a vital resource, allowing people to live fulfilling lives and actively participate in society. Yet not everyone has the same chance to be healthy, and some communities in the UK face preventable early deaths. </a:t>
            </a:r>
            <a:r>
              <a:rPr lang="ru-RU" sz="2000" dirty="0">
                <a:latin typeface="Arial" panose="020B0604020202020204" pitchFamily="34" charset="0"/>
                <a:cs typeface="Arial" panose="020B0604020202020204" pitchFamily="34" charset="0"/>
              </a:rPr>
              <a:t>(</a:t>
            </a:r>
            <a:r>
              <a:rPr lang="en-GB" sz="2000" dirty="0">
                <a:latin typeface="Arial" panose="020B0604020202020204" pitchFamily="34" charset="0"/>
                <a:cs typeface="Arial" panose="020B0604020202020204" pitchFamily="34" charset="0"/>
              </a:rPr>
              <a:t>The Health Foundation, 2024).</a:t>
            </a:r>
          </a:p>
        </p:txBody>
      </p:sp>
      <p:sp>
        <p:nvSpPr>
          <p:cNvPr id="6" name="TextBox 5">
            <a:extLst>
              <a:ext uri="{FF2B5EF4-FFF2-40B4-BE49-F238E27FC236}">
                <a16:creationId xmlns:a16="http://schemas.microsoft.com/office/drawing/2014/main" id="{E47A6DE7-0E55-7C19-EAE2-0894D8742C81}"/>
              </a:ext>
            </a:extLst>
          </p:cNvPr>
          <p:cNvSpPr txBox="1"/>
          <p:nvPr/>
        </p:nvSpPr>
        <p:spPr>
          <a:xfrm>
            <a:off x="3581400" y="8872450"/>
            <a:ext cx="4343400" cy="338554"/>
          </a:xfrm>
          <a:prstGeom prst="rect">
            <a:avLst/>
          </a:prstGeom>
          <a:noFill/>
        </p:spPr>
        <p:txBody>
          <a:bodyPr wrap="square" rtlCol="0">
            <a:spAutoFit/>
          </a:bodyPr>
          <a:lstStyle/>
          <a:p>
            <a:r>
              <a:rPr lang="en-GB" sz="1600" dirty="0">
                <a:latin typeface="Arial" panose="020B0604020202020204" pitchFamily="34" charset="0"/>
                <a:cs typeface="Arial" panose="020B0604020202020204" pitchFamily="34" charset="0"/>
              </a:rPr>
              <a:t>Fig.1 (TORBAY.GOV.UK, 2025)</a:t>
            </a:r>
          </a:p>
        </p:txBody>
      </p:sp>
      <p:pic>
        <p:nvPicPr>
          <p:cNvPr id="8" name="Picture 7" descr="A blue background with black icons&#10;&#10;AI-generated content may be incorrect.">
            <a:extLst>
              <a:ext uri="{FF2B5EF4-FFF2-40B4-BE49-F238E27FC236}">
                <a16:creationId xmlns:a16="http://schemas.microsoft.com/office/drawing/2014/main" id="{8DCB0867-90AF-88D4-D324-D5D9F298BDB1}"/>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828800" y="4018821"/>
            <a:ext cx="14554200" cy="5010879"/>
          </a:xfrm>
          <a:prstGeom prst="rect">
            <a:avLst/>
          </a:prstGeom>
        </p:spPr>
      </p:pic>
    </p:spTree>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rgbClr val="E4FFC2"/>
        </a:solidFill>
        <a:effectLst/>
      </p:bgPr>
    </p:bg>
    <p:spTree>
      <p:nvGrpSpPr>
        <p:cNvPr id="1" name=""/>
        <p:cNvGrpSpPr/>
        <p:nvPr/>
      </p:nvGrpSpPr>
      <p:grpSpPr>
        <a:xfrm>
          <a:off x="0" y="0"/>
          <a:ext cx="0" cy="0"/>
          <a:chOff x="0" y="0"/>
          <a:chExt cx="0" cy="0"/>
        </a:xfrm>
      </p:grpSpPr>
      <p:sp>
        <p:nvSpPr>
          <p:cNvPr id="2" name="TextBox 2"/>
          <p:cNvSpPr txBox="1"/>
          <p:nvPr/>
        </p:nvSpPr>
        <p:spPr>
          <a:xfrm>
            <a:off x="255732" y="793209"/>
            <a:ext cx="12463558" cy="8597675"/>
          </a:xfrm>
          <a:prstGeom prst="rect">
            <a:avLst/>
          </a:prstGeom>
        </p:spPr>
        <p:txBody>
          <a:bodyPr lIns="0" tIns="0" rIns="0" bIns="0" rtlCol="0" anchor="t">
            <a:spAutoFit/>
          </a:bodyPr>
          <a:lstStyle/>
          <a:p>
            <a:pPr algn="l">
              <a:lnSpc>
                <a:spcPts val="2776"/>
              </a:lnSpc>
            </a:pPr>
            <a:r>
              <a:rPr lang="en-GB" sz="2200" b="1" i="1" noProof="0" dirty="0">
                <a:solidFill>
                  <a:srgbClr val="000000"/>
                </a:solidFill>
                <a:latin typeface="Arial" panose="020B0604020202020204" pitchFamily="34" charset="0"/>
                <a:ea typeface="Arial MT Pro Bold Italics"/>
                <a:cs typeface="Arial" panose="020B0604020202020204" pitchFamily="34" charset="0"/>
                <a:sym typeface="Arial MT Pro Bold Italics"/>
              </a:rPr>
              <a:t>HEALTH</a:t>
            </a:r>
          </a:p>
          <a:p>
            <a:pPr marL="428224" lvl="1" indent="-214112">
              <a:lnSpc>
                <a:spcPts val="2776"/>
              </a:lnSpc>
              <a:buFont typeface="Arial"/>
              <a:buChar char="•"/>
            </a:pPr>
            <a:r>
              <a:rPr lang="en-GB" sz="2000" noProof="0" dirty="0">
                <a:solidFill>
                  <a:srgbClr val="000000"/>
                </a:solidFill>
                <a:latin typeface="Arial" panose="020B0604020202020204" pitchFamily="34" charset="0"/>
                <a:ea typeface="Arial MT Pro"/>
                <a:cs typeface="Arial" panose="020B0604020202020204" pitchFamily="34" charset="0"/>
                <a:sym typeface="Arial MT Pro"/>
              </a:rPr>
              <a:t>The WHO (1948) defined health as a “state of complete physical, mental, and social well-being and not merely the absence of disease or infirmity” (</a:t>
            </a:r>
            <a:r>
              <a:rPr lang="en-GB" sz="2000" dirty="0">
                <a:solidFill>
                  <a:srgbClr val="000000"/>
                </a:solidFill>
                <a:latin typeface="Arial" panose="020B0604020202020204" pitchFamily="34" charset="0"/>
                <a:ea typeface="Arial MT Pro"/>
                <a:cs typeface="Arial" panose="020B0604020202020204" pitchFamily="34" charset="0"/>
                <a:sym typeface="Arial MT Pro"/>
              </a:rPr>
              <a:t>van Druten et al., 2020</a:t>
            </a:r>
            <a:r>
              <a:rPr lang="en-GB" sz="2000" noProof="0" dirty="0">
                <a:solidFill>
                  <a:srgbClr val="000000"/>
                </a:solidFill>
                <a:latin typeface="Arial" panose="020B0604020202020204" pitchFamily="34" charset="0"/>
                <a:ea typeface="Arial MT Pro"/>
                <a:cs typeface="Arial" panose="020B0604020202020204" pitchFamily="34" charset="0"/>
                <a:sym typeface="Arial MT Pro"/>
              </a:rPr>
              <a:t>).</a:t>
            </a:r>
          </a:p>
          <a:p>
            <a:pPr marL="428224" lvl="1" indent="-214112" algn="l">
              <a:lnSpc>
                <a:spcPts val="2776"/>
              </a:lnSpc>
              <a:buFont typeface="Arial"/>
              <a:buChar char="•"/>
            </a:pPr>
            <a:r>
              <a:rPr lang="en-GB" sz="2000" noProof="0" dirty="0">
                <a:solidFill>
                  <a:srgbClr val="000000"/>
                </a:solidFill>
                <a:latin typeface="Arial" panose="020B0604020202020204" pitchFamily="34" charset="0"/>
                <a:ea typeface="Arial MT Pro"/>
                <a:cs typeface="Arial" panose="020B0604020202020204" pitchFamily="34" charset="0"/>
                <a:sym typeface="Arial MT Pro"/>
              </a:rPr>
              <a:t>The term “complete” makes this definition unrealistic for people with chronic illnesses or disabilities (van Druten et al., 2020).</a:t>
            </a:r>
          </a:p>
          <a:p>
            <a:pPr marL="428224" lvl="1" indent="-214112" algn="l">
              <a:lnSpc>
                <a:spcPts val="2776"/>
              </a:lnSpc>
              <a:buFont typeface="Arial"/>
              <a:buChar char="•"/>
            </a:pPr>
            <a:r>
              <a:rPr lang="en-GB" sz="2000" noProof="0" dirty="0">
                <a:solidFill>
                  <a:srgbClr val="000000"/>
                </a:solidFill>
                <a:latin typeface="Arial" panose="020B0604020202020204" pitchFamily="34" charset="0"/>
                <a:ea typeface="Arial MT Pro"/>
                <a:cs typeface="Arial" panose="020B0604020202020204" pitchFamily="34" charset="0"/>
                <a:sym typeface="Arial MT Pro"/>
              </a:rPr>
              <a:t>Alex Jadad and Laura O’Grady (2008) proposed an alternative framing of health as “the ability to adapt and self-manage physical, emotional, and social challenges” (BMJ, 2011).</a:t>
            </a:r>
          </a:p>
          <a:p>
            <a:pPr algn="l">
              <a:lnSpc>
                <a:spcPts val="2776"/>
              </a:lnSpc>
            </a:pPr>
            <a:endParaRPr lang="en-GB" sz="1983" noProof="0" dirty="0">
              <a:solidFill>
                <a:srgbClr val="000000"/>
              </a:solidFill>
              <a:latin typeface="Arial MT Pro"/>
              <a:ea typeface="Arial MT Pro"/>
              <a:cs typeface="Arial MT Pro"/>
              <a:sym typeface="Arial MT Pro"/>
            </a:endParaRPr>
          </a:p>
          <a:p>
            <a:pPr algn="l">
              <a:lnSpc>
                <a:spcPts val="2776"/>
              </a:lnSpc>
            </a:pPr>
            <a:r>
              <a:rPr lang="en-GB" sz="2200" b="1" i="1" noProof="0" dirty="0">
                <a:solidFill>
                  <a:srgbClr val="000000"/>
                </a:solidFill>
                <a:latin typeface="Arial" panose="020B0604020202020204" pitchFamily="34" charset="0"/>
                <a:ea typeface="Arial MT Pro Bold Italics"/>
                <a:cs typeface="Arial" panose="020B0604020202020204" pitchFamily="34" charset="0"/>
                <a:sym typeface="Arial MT Pro Bold Italics"/>
              </a:rPr>
              <a:t>WELLBEING</a:t>
            </a:r>
          </a:p>
          <a:p>
            <a:pPr marL="428224" lvl="1" indent="-214112" algn="l">
              <a:lnSpc>
                <a:spcPts val="2776"/>
              </a:lnSpc>
              <a:buFont typeface="Arial"/>
              <a:buChar char="•"/>
            </a:pPr>
            <a:r>
              <a:rPr lang="en-GB" sz="2000" noProof="0" dirty="0">
                <a:solidFill>
                  <a:srgbClr val="000000"/>
                </a:solidFill>
                <a:latin typeface="Arial" panose="020B0604020202020204" pitchFamily="34" charset="0"/>
                <a:ea typeface="Arial MT Pro"/>
                <a:cs typeface="Arial" panose="020B0604020202020204" pitchFamily="34" charset="0"/>
                <a:sym typeface="Arial MT Pro"/>
              </a:rPr>
              <a:t>Wellbeing is a broad and complex concept that varies across studies and depends on how it is defined and measured (Bautista et al., 2023).</a:t>
            </a:r>
          </a:p>
          <a:p>
            <a:pPr marL="428224" lvl="1" indent="-214112" algn="l">
              <a:lnSpc>
                <a:spcPts val="2776"/>
              </a:lnSpc>
              <a:buFont typeface="Arial"/>
              <a:buChar char="•"/>
            </a:pPr>
            <a:r>
              <a:rPr lang="en-GB" sz="2000" noProof="0" dirty="0">
                <a:solidFill>
                  <a:srgbClr val="000000"/>
                </a:solidFill>
                <a:latin typeface="Arial" panose="020B0604020202020204" pitchFamily="34" charset="0"/>
                <a:ea typeface="Arial MT Pro"/>
                <a:cs typeface="Arial" panose="020B0604020202020204" pitchFamily="34" charset="0"/>
                <a:sym typeface="Arial MT Pro"/>
              </a:rPr>
              <a:t>Two main perspectives are often discussed:</a:t>
            </a:r>
          </a:p>
          <a:p>
            <a:pPr algn="l">
              <a:lnSpc>
                <a:spcPts val="2776"/>
              </a:lnSpc>
            </a:pPr>
            <a:r>
              <a:rPr lang="en-GB" sz="2000" noProof="0" dirty="0">
                <a:solidFill>
                  <a:srgbClr val="000000"/>
                </a:solidFill>
                <a:latin typeface="Arial" panose="020B0604020202020204" pitchFamily="34" charset="0"/>
                <a:ea typeface="Arial MT Pro"/>
                <a:cs typeface="Arial" panose="020B0604020202020204" pitchFamily="34" charset="0"/>
                <a:sym typeface="Arial MT Pro"/>
              </a:rPr>
              <a:t>             </a:t>
            </a:r>
            <a:r>
              <a:rPr lang="en-GB" sz="2000" i="1" noProof="0" dirty="0">
                <a:solidFill>
                  <a:srgbClr val="000000"/>
                </a:solidFill>
                <a:latin typeface="Arial" panose="020B0604020202020204" pitchFamily="34" charset="0"/>
                <a:ea typeface="Arial MT Pro Italics"/>
                <a:cs typeface="Arial" panose="020B0604020202020204" pitchFamily="34" charset="0"/>
                <a:sym typeface="Arial MT Pro Italics"/>
              </a:rPr>
              <a:t>Hedonism</a:t>
            </a:r>
            <a:r>
              <a:rPr lang="en-GB" sz="2000" noProof="0" dirty="0">
                <a:solidFill>
                  <a:srgbClr val="000000"/>
                </a:solidFill>
                <a:latin typeface="Arial" panose="020B0604020202020204" pitchFamily="34" charset="0"/>
                <a:ea typeface="Arial MT Pro"/>
                <a:cs typeface="Arial" panose="020B0604020202020204" pitchFamily="34" charset="0"/>
                <a:sym typeface="Arial MT Pro"/>
              </a:rPr>
              <a:t> – focuses on pleasure, happiness, and life satisfaction.</a:t>
            </a:r>
          </a:p>
          <a:p>
            <a:pPr algn="l">
              <a:lnSpc>
                <a:spcPts val="2776"/>
              </a:lnSpc>
            </a:pPr>
            <a:r>
              <a:rPr lang="en-GB" sz="2000" noProof="0" dirty="0">
                <a:solidFill>
                  <a:srgbClr val="000000"/>
                </a:solidFill>
                <a:latin typeface="Arial" panose="020B0604020202020204" pitchFamily="34" charset="0"/>
                <a:ea typeface="Arial MT Pro"/>
                <a:cs typeface="Arial" panose="020B0604020202020204" pitchFamily="34" charset="0"/>
                <a:sym typeface="Arial MT Pro"/>
              </a:rPr>
              <a:t>             </a:t>
            </a:r>
            <a:r>
              <a:rPr lang="en-GB" sz="2000" i="1" noProof="0" dirty="0">
                <a:solidFill>
                  <a:srgbClr val="000000"/>
                </a:solidFill>
                <a:latin typeface="Arial" panose="020B0604020202020204" pitchFamily="34" charset="0"/>
                <a:ea typeface="Arial MT Pro Italics"/>
                <a:cs typeface="Arial" panose="020B0604020202020204" pitchFamily="34" charset="0"/>
                <a:sym typeface="Arial MT Pro Italics"/>
              </a:rPr>
              <a:t>Eudaimonism</a:t>
            </a:r>
            <a:r>
              <a:rPr lang="en-GB" sz="2000" noProof="0" dirty="0">
                <a:solidFill>
                  <a:srgbClr val="000000"/>
                </a:solidFill>
                <a:latin typeface="Arial" panose="020B0604020202020204" pitchFamily="34" charset="0"/>
                <a:ea typeface="Arial MT Pro"/>
                <a:cs typeface="Arial" panose="020B0604020202020204" pitchFamily="34" charset="0"/>
                <a:sym typeface="Arial MT Pro"/>
              </a:rPr>
              <a:t> – emphasises personal growth, fulfilment, and realising one’s true potential (Ryan and Deci, 2001).</a:t>
            </a:r>
          </a:p>
          <a:p>
            <a:pPr marL="428224" lvl="1" indent="-214112" algn="l">
              <a:lnSpc>
                <a:spcPts val="2776"/>
              </a:lnSpc>
              <a:buFont typeface="Arial"/>
              <a:buChar char="•"/>
            </a:pPr>
            <a:r>
              <a:rPr lang="en-GB" sz="2000" noProof="0" dirty="0">
                <a:solidFill>
                  <a:srgbClr val="000000"/>
                </a:solidFill>
                <a:latin typeface="Arial" panose="020B0604020202020204" pitchFamily="34" charset="0"/>
                <a:ea typeface="Arial MT Pro"/>
                <a:cs typeface="Arial" panose="020B0604020202020204" pitchFamily="34" charset="0"/>
                <a:sym typeface="Arial MT Pro"/>
              </a:rPr>
              <a:t>Modern views combine both emotional satisfaction and personal growth (Bautista et al., 2023).</a:t>
            </a:r>
          </a:p>
          <a:p>
            <a:pPr algn="l">
              <a:lnSpc>
                <a:spcPts val="2776"/>
              </a:lnSpc>
            </a:pPr>
            <a:endParaRPr lang="en-GB" sz="1983" noProof="0" dirty="0">
              <a:solidFill>
                <a:srgbClr val="000000"/>
              </a:solidFill>
              <a:latin typeface="Arial MT Pro"/>
              <a:ea typeface="Arial MT Pro"/>
              <a:cs typeface="Arial MT Pro"/>
              <a:sym typeface="Arial MT Pro"/>
            </a:endParaRPr>
          </a:p>
          <a:p>
            <a:pPr algn="l">
              <a:lnSpc>
                <a:spcPts val="2776"/>
              </a:lnSpc>
            </a:pPr>
            <a:r>
              <a:rPr lang="en-GB" sz="2200" b="1" i="1" noProof="0" dirty="0">
                <a:solidFill>
                  <a:srgbClr val="000000"/>
                </a:solidFill>
                <a:latin typeface="Arial" panose="020B0604020202020204" pitchFamily="34" charset="0"/>
                <a:ea typeface="Arial MT Pro Bold Italics"/>
                <a:cs typeface="Arial" panose="020B0604020202020204" pitchFamily="34" charset="0"/>
                <a:sym typeface="Arial MT Pro Bold Italics"/>
              </a:rPr>
              <a:t>SUSTAINABLE DEVELOPMENT</a:t>
            </a:r>
          </a:p>
          <a:p>
            <a:pPr marL="428224" lvl="1" indent="-214112">
              <a:lnSpc>
                <a:spcPts val="2776"/>
              </a:lnSpc>
              <a:buFont typeface="Arial"/>
              <a:buChar char="•"/>
            </a:pPr>
            <a:r>
              <a:rPr lang="en-GB" sz="2000" dirty="0">
                <a:latin typeface="Arial" panose="020B0604020202020204" pitchFamily="34" charset="0"/>
                <a:cs typeface="Arial" panose="020B0604020202020204" pitchFamily="34" charset="0"/>
              </a:rPr>
              <a:t>The concept of sustainable development focuses on maintaining balance among economic, social, and environmental objectives.</a:t>
            </a:r>
            <a:r>
              <a:rPr lang="en-GB" sz="2000" noProof="0" dirty="0">
                <a:solidFill>
                  <a:srgbClr val="000000"/>
                </a:solidFill>
                <a:latin typeface="Arial" panose="020B0604020202020204" pitchFamily="34" charset="0"/>
                <a:ea typeface="Arial MT Pro"/>
                <a:cs typeface="Arial" panose="020B0604020202020204" pitchFamily="34" charset="0"/>
                <a:sym typeface="Arial MT Pro"/>
              </a:rPr>
              <a:t> (Klarin, 2018).</a:t>
            </a:r>
          </a:p>
          <a:p>
            <a:pPr marL="428224" lvl="1" indent="-214112">
              <a:lnSpc>
                <a:spcPts val="2776"/>
              </a:lnSpc>
              <a:buFont typeface="Arial"/>
              <a:buChar char="•"/>
            </a:pPr>
            <a:r>
              <a:rPr lang="en-GB" sz="2000" dirty="0">
                <a:latin typeface="Arial" panose="020B0604020202020204" pitchFamily="34" charset="0"/>
                <a:cs typeface="Arial" panose="020B0604020202020204" pitchFamily="34" charset="0"/>
              </a:rPr>
              <a:t>The Brundtland Commission (1987) described it as</a:t>
            </a:r>
            <a:r>
              <a:rPr lang="en-GB" sz="2000" noProof="0" dirty="0">
                <a:solidFill>
                  <a:srgbClr val="000000"/>
                </a:solidFill>
                <a:latin typeface="Arial" panose="020B0604020202020204" pitchFamily="34" charset="0"/>
                <a:ea typeface="Arial MT Pro"/>
                <a:cs typeface="Arial" panose="020B0604020202020204" pitchFamily="34" charset="0"/>
                <a:sym typeface="Arial MT Pro"/>
              </a:rPr>
              <a:t> “meeting the needs of the present without compromising the ability of future generations to meet their own needs” (Klarin, 2018)</a:t>
            </a:r>
          </a:p>
          <a:p>
            <a:pPr marL="428224" lvl="1" indent="-214112">
              <a:lnSpc>
                <a:spcPts val="2776"/>
              </a:lnSpc>
              <a:buFont typeface="Arial"/>
              <a:buChar char="•"/>
            </a:pPr>
            <a:r>
              <a:rPr lang="en-GB" sz="2000" dirty="0">
                <a:latin typeface="Arial" panose="020B0604020202020204" pitchFamily="34" charset="0"/>
                <a:cs typeface="Arial" panose="020B0604020202020204" pitchFamily="34" charset="0"/>
              </a:rPr>
              <a:t>Introduced in 2015, the UN Sustainable Development Goals (SDGs)</a:t>
            </a:r>
            <a:r>
              <a:rPr lang="en-GB" sz="2000" noProof="0" dirty="0">
                <a:solidFill>
                  <a:srgbClr val="000000"/>
                </a:solidFill>
                <a:latin typeface="Arial" panose="020B0604020202020204" pitchFamily="34" charset="0"/>
                <a:ea typeface="Arial MT Pro"/>
                <a:cs typeface="Arial" panose="020B0604020202020204" pitchFamily="34" charset="0"/>
                <a:sym typeface="Arial MT Pro"/>
              </a:rPr>
              <a:t>, </a:t>
            </a:r>
            <a:r>
              <a:rPr lang="en-GB" sz="2000" dirty="0">
                <a:solidFill>
                  <a:srgbClr val="000000"/>
                </a:solidFill>
                <a:latin typeface="Arial" panose="020B0604020202020204" pitchFamily="34" charset="0"/>
                <a:ea typeface="Arial MT Pro"/>
                <a:cs typeface="Arial" panose="020B0604020202020204" pitchFamily="34" charset="0"/>
                <a:sym typeface="Arial MT Pro"/>
              </a:rPr>
              <a:t>offer</a:t>
            </a:r>
            <a:r>
              <a:rPr lang="en-GB" sz="2000" noProof="0" dirty="0">
                <a:solidFill>
                  <a:srgbClr val="000000"/>
                </a:solidFill>
                <a:latin typeface="Arial" panose="020B0604020202020204" pitchFamily="34" charset="0"/>
                <a:ea typeface="Arial MT Pro"/>
                <a:cs typeface="Arial" panose="020B0604020202020204" pitchFamily="34" charset="0"/>
                <a:sym typeface="Arial MT Pro"/>
              </a:rPr>
              <a:t> a global framework to achieve this balance and promote prosperity while </a:t>
            </a:r>
            <a:r>
              <a:rPr lang="en-GB" sz="2000" dirty="0">
                <a:latin typeface="Arial" panose="020B0604020202020204" pitchFamily="34" charset="0"/>
                <a:cs typeface="Arial" panose="020B0604020202020204" pitchFamily="34" charset="0"/>
              </a:rPr>
              <a:t>safeguarding</a:t>
            </a:r>
            <a:r>
              <a:rPr lang="en-GB" sz="2000" noProof="0" dirty="0">
                <a:solidFill>
                  <a:srgbClr val="000000"/>
                </a:solidFill>
                <a:latin typeface="Arial" panose="020B0604020202020204" pitchFamily="34" charset="0"/>
                <a:ea typeface="Arial MT Pro"/>
                <a:cs typeface="Arial" panose="020B0604020202020204" pitchFamily="34" charset="0"/>
                <a:sym typeface="Arial MT Pro"/>
              </a:rPr>
              <a:t> the planet (Klarin, 2018).</a:t>
            </a:r>
          </a:p>
        </p:txBody>
      </p:sp>
      <p:sp>
        <p:nvSpPr>
          <p:cNvPr id="3" name="Freeform 3"/>
          <p:cNvSpPr/>
          <p:nvPr/>
        </p:nvSpPr>
        <p:spPr>
          <a:xfrm>
            <a:off x="12719290" y="2162055"/>
            <a:ext cx="5076136" cy="5822530"/>
          </a:xfrm>
          <a:custGeom>
            <a:avLst/>
            <a:gdLst/>
            <a:ahLst/>
            <a:cxnLst/>
            <a:rect l="l" t="t" r="r" b="b"/>
            <a:pathLst>
              <a:path w="5076136" h="5822530">
                <a:moveTo>
                  <a:pt x="0" y="0"/>
                </a:moveTo>
                <a:lnTo>
                  <a:pt x="5076136" y="0"/>
                </a:lnTo>
                <a:lnTo>
                  <a:pt x="5076136" y="5822530"/>
                </a:lnTo>
                <a:lnTo>
                  <a:pt x="0" y="5822530"/>
                </a:lnTo>
                <a:lnTo>
                  <a:pt x="0" y="0"/>
                </a:lnTo>
                <a:close/>
              </a:path>
            </a:pathLst>
          </a:custGeom>
          <a:blipFill>
            <a:blip r:embed="rId2"/>
            <a:stretch>
              <a:fillRect t="-2083" r="-7770" b="-1169"/>
            </a:stretch>
          </a:blipFill>
        </p:spPr>
        <p:txBody>
          <a:bodyPr/>
          <a:lstStyle/>
          <a:p>
            <a:endParaRPr lang="en-GB" noProof="0" dirty="0"/>
          </a:p>
        </p:txBody>
      </p:sp>
      <p:sp>
        <p:nvSpPr>
          <p:cNvPr id="4" name="TextBox 4"/>
          <p:cNvSpPr txBox="1"/>
          <p:nvPr/>
        </p:nvSpPr>
        <p:spPr>
          <a:xfrm>
            <a:off x="304800" y="113759"/>
            <a:ext cx="17490626" cy="679097"/>
          </a:xfrm>
          <a:prstGeom prst="rect">
            <a:avLst/>
          </a:prstGeom>
        </p:spPr>
        <p:txBody>
          <a:bodyPr wrap="square" lIns="0" tIns="0" rIns="0" bIns="0" rtlCol="0" anchor="t">
            <a:spAutoFit/>
          </a:bodyPr>
          <a:lstStyle/>
          <a:p>
            <a:pPr algn="ctr">
              <a:lnSpc>
                <a:spcPts val="5599"/>
              </a:lnSpc>
            </a:pPr>
            <a:r>
              <a:rPr lang="en-GB" sz="3999" b="1" noProof="0" dirty="0">
                <a:solidFill>
                  <a:srgbClr val="000000"/>
                </a:solidFill>
                <a:latin typeface="Arial" panose="020B0604020202020204" pitchFamily="34" charset="0"/>
                <a:ea typeface="Arial MT Pro Bold"/>
                <a:cs typeface="Arial" panose="020B0604020202020204" pitchFamily="34" charset="0"/>
                <a:sym typeface="Arial MT Pro Bold"/>
              </a:rPr>
              <a:t>Key concepts</a:t>
            </a:r>
          </a:p>
        </p:txBody>
      </p:sp>
      <p:sp>
        <p:nvSpPr>
          <p:cNvPr id="5" name="TextBox 5"/>
          <p:cNvSpPr txBox="1"/>
          <p:nvPr/>
        </p:nvSpPr>
        <p:spPr>
          <a:xfrm>
            <a:off x="12719290" y="7939267"/>
            <a:ext cx="5076136" cy="239040"/>
          </a:xfrm>
          <a:prstGeom prst="rect">
            <a:avLst/>
          </a:prstGeom>
        </p:spPr>
        <p:txBody>
          <a:bodyPr lIns="0" tIns="0" rIns="0" bIns="0" rtlCol="0" anchor="t">
            <a:spAutoFit/>
          </a:bodyPr>
          <a:lstStyle/>
          <a:p>
            <a:pPr algn="ctr">
              <a:lnSpc>
                <a:spcPts val="1960"/>
              </a:lnSpc>
            </a:pPr>
            <a:r>
              <a:rPr lang="en-GB" sz="1600" noProof="0" dirty="0">
                <a:solidFill>
                  <a:srgbClr val="000000"/>
                </a:solidFill>
                <a:latin typeface="Arial" panose="020B0604020202020204" pitchFamily="34" charset="0"/>
                <a:ea typeface="Arial MT Pro"/>
                <a:cs typeface="Arial" panose="020B0604020202020204" pitchFamily="34" charset="0"/>
                <a:sym typeface="Arial MT Pro"/>
              </a:rPr>
              <a:t>Fig.2 (WHO CC, no date)</a:t>
            </a:r>
          </a:p>
        </p:txBody>
      </p:sp>
    </p:spTree>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rgbClr val="E4FFC2"/>
        </a:solidFill>
        <a:effectLst/>
      </p:bgPr>
    </p:bg>
    <p:spTree>
      <p:nvGrpSpPr>
        <p:cNvPr id="1" name=""/>
        <p:cNvGrpSpPr/>
        <p:nvPr/>
      </p:nvGrpSpPr>
      <p:grpSpPr>
        <a:xfrm>
          <a:off x="0" y="0"/>
          <a:ext cx="0" cy="0"/>
          <a:chOff x="0" y="0"/>
          <a:chExt cx="0" cy="0"/>
        </a:xfrm>
      </p:grpSpPr>
      <p:sp>
        <p:nvSpPr>
          <p:cNvPr id="2" name="TextBox 2"/>
          <p:cNvSpPr txBox="1"/>
          <p:nvPr/>
        </p:nvSpPr>
        <p:spPr>
          <a:xfrm>
            <a:off x="5791200" y="1638300"/>
            <a:ext cx="11963400" cy="8238409"/>
          </a:xfrm>
          <a:prstGeom prst="rect">
            <a:avLst/>
          </a:prstGeom>
        </p:spPr>
        <p:txBody>
          <a:bodyPr wrap="square" lIns="0" tIns="0" rIns="0" bIns="0" rtlCol="0" anchor="t">
            <a:spAutoFit/>
          </a:bodyPr>
          <a:lstStyle/>
          <a:p>
            <a:pPr marL="213741" lvl="1" algn="l">
              <a:lnSpc>
                <a:spcPts val="2771"/>
              </a:lnSpc>
            </a:pPr>
            <a:r>
              <a:rPr lang="en-GB" sz="2200" b="1" i="1" dirty="0">
                <a:solidFill>
                  <a:srgbClr val="000000"/>
                </a:solidFill>
                <a:latin typeface="Arial" panose="020B0604020202020204" pitchFamily="34" charset="0"/>
                <a:ea typeface="Arial MT Pro"/>
                <a:cs typeface="Arial" panose="020B0604020202020204" pitchFamily="34" charset="0"/>
                <a:sym typeface="Arial MT Pro"/>
              </a:rPr>
              <a:t>Ageing population</a:t>
            </a:r>
          </a:p>
          <a:p>
            <a:pPr marL="556641" lvl="1" indent="-342900" algn="l">
              <a:lnSpc>
                <a:spcPts val="2771"/>
              </a:lnSpc>
              <a:buFont typeface="Arial" panose="020B0604020202020204" pitchFamily="34" charset="0"/>
              <a:buChar char="•"/>
            </a:pPr>
            <a:r>
              <a:rPr lang="en-GB" sz="2000" dirty="0">
                <a:solidFill>
                  <a:srgbClr val="000000"/>
                </a:solidFill>
                <a:latin typeface="Arial" panose="020B0604020202020204" pitchFamily="34" charset="0"/>
                <a:ea typeface="Arial MT Pro"/>
                <a:cs typeface="Arial" panose="020B0604020202020204" pitchFamily="34" charset="0"/>
                <a:sym typeface="Arial MT Pro"/>
              </a:rPr>
              <a:t>The UK is projected to have 8.6 million more residents aged 65 and over by 2066 (ONS, 2018).</a:t>
            </a:r>
          </a:p>
          <a:p>
            <a:pPr marL="556641" lvl="1" indent="-342900" algn="l">
              <a:lnSpc>
                <a:spcPts val="2771"/>
              </a:lnSpc>
              <a:buFont typeface="Arial" panose="020B0604020202020204" pitchFamily="34" charset="0"/>
              <a:buChar char="•"/>
            </a:pPr>
            <a:endParaRPr lang="en-GB" sz="2000" dirty="0">
              <a:solidFill>
                <a:srgbClr val="000000"/>
              </a:solidFill>
              <a:latin typeface="Arial" panose="020B0604020202020204" pitchFamily="34" charset="0"/>
              <a:ea typeface="Arial MT Pro"/>
              <a:cs typeface="Arial" panose="020B0604020202020204" pitchFamily="34" charset="0"/>
              <a:sym typeface="Arial MT Pro"/>
            </a:endParaRPr>
          </a:p>
          <a:p>
            <a:pPr marL="556641" lvl="1" indent="-342900" algn="l">
              <a:lnSpc>
                <a:spcPts val="2771"/>
              </a:lnSpc>
              <a:buFont typeface="Arial" panose="020B0604020202020204" pitchFamily="34" charset="0"/>
              <a:buChar char="•"/>
            </a:pPr>
            <a:r>
              <a:rPr lang="en-GB" sz="2000" dirty="0">
                <a:solidFill>
                  <a:srgbClr val="000000"/>
                </a:solidFill>
                <a:latin typeface="Arial" panose="020B0604020202020204" pitchFamily="34" charset="0"/>
                <a:ea typeface="Arial MT Pro"/>
                <a:cs typeface="Arial" panose="020B0604020202020204" pitchFamily="34" charset="0"/>
                <a:sym typeface="Arial MT Pro"/>
              </a:rPr>
              <a:t>By 2040 the number of people in England living with major health conditions is expected to reach 9.1 million</a:t>
            </a:r>
            <a:r>
              <a:rPr lang="ru-RU" sz="2000" dirty="0">
                <a:solidFill>
                  <a:srgbClr val="000000"/>
                </a:solidFill>
                <a:latin typeface="Arial" panose="020B0604020202020204" pitchFamily="34" charset="0"/>
                <a:ea typeface="Arial MT Pro"/>
                <a:cs typeface="Arial" panose="020B0604020202020204" pitchFamily="34" charset="0"/>
                <a:sym typeface="Arial MT Pro"/>
              </a:rPr>
              <a:t> (</a:t>
            </a:r>
            <a:r>
              <a:rPr lang="en-GB" sz="2000" dirty="0">
                <a:solidFill>
                  <a:srgbClr val="000000"/>
                </a:solidFill>
                <a:latin typeface="Arial" panose="020B0604020202020204" pitchFamily="34" charset="0"/>
                <a:ea typeface="Arial MT Pro"/>
                <a:cs typeface="Arial" panose="020B0604020202020204" pitchFamily="34" charset="0"/>
                <a:sym typeface="Arial MT Pro"/>
              </a:rPr>
              <a:t>Walt et al, 2023).</a:t>
            </a:r>
          </a:p>
          <a:p>
            <a:pPr marL="213741" lvl="1" algn="l">
              <a:lnSpc>
                <a:spcPts val="2771"/>
              </a:lnSpc>
            </a:pPr>
            <a:endParaRPr lang="en-GB" sz="2000" dirty="0">
              <a:solidFill>
                <a:srgbClr val="000000"/>
              </a:solidFill>
              <a:latin typeface="Arial" panose="020B0604020202020204" pitchFamily="34" charset="0"/>
              <a:ea typeface="Arial MT Pro"/>
              <a:cs typeface="Arial" panose="020B0604020202020204" pitchFamily="34" charset="0"/>
              <a:sym typeface="Arial MT Pro"/>
            </a:endParaRPr>
          </a:p>
          <a:p>
            <a:pPr marL="556641" lvl="1" indent="-342900">
              <a:lnSpc>
                <a:spcPts val="2771"/>
              </a:lnSpc>
              <a:buFont typeface="Arial" panose="020B0604020202020204" pitchFamily="34" charset="0"/>
              <a:buChar char="•"/>
            </a:pPr>
            <a:r>
              <a:rPr lang="en-GB" sz="2000" dirty="0">
                <a:solidFill>
                  <a:srgbClr val="000000"/>
                </a:solidFill>
                <a:latin typeface="Arial" panose="020B0604020202020204" pitchFamily="34" charset="0"/>
                <a:ea typeface="Arial MT Pro"/>
                <a:cs typeface="Arial" panose="020B0604020202020204" pitchFamily="34" charset="0"/>
                <a:sym typeface="Arial MT Pro"/>
              </a:rPr>
              <a:t>Public health spending is projected to rise from 7.3% to 8.3% of the GDP, while long-term care costs are expected to increase from 1.1% to 2.2% of the GDP (Government Office for Science, p.80, 2016).</a:t>
            </a:r>
          </a:p>
          <a:p>
            <a:pPr marL="213741" lvl="1" algn="l">
              <a:lnSpc>
                <a:spcPts val="2771"/>
              </a:lnSpc>
            </a:pPr>
            <a:endParaRPr lang="en-GB" sz="2000" noProof="0" dirty="0">
              <a:solidFill>
                <a:srgbClr val="000000"/>
              </a:solidFill>
              <a:latin typeface="Arial" panose="020B0604020202020204" pitchFamily="34" charset="0"/>
              <a:ea typeface="Arial MT Pro"/>
              <a:cs typeface="Arial" panose="020B0604020202020204" pitchFamily="34" charset="0"/>
              <a:sym typeface="Arial MT Pro"/>
            </a:endParaRPr>
          </a:p>
          <a:p>
            <a:pPr marL="213741" lvl="1" algn="l">
              <a:lnSpc>
                <a:spcPts val="2771"/>
              </a:lnSpc>
            </a:pPr>
            <a:endParaRPr lang="en-GB" sz="2000" noProof="0" dirty="0">
              <a:solidFill>
                <a:srgbClr val="000000"/>
              </a:solidFill>
              <a:latin typeface="Arial" panose="020B0604020202020204" pitchFamily="34" charset="0"/>
              <a:ea typeface="Arial MT Pro"/>
              <a:cs typeface="Arial" panose="020B0604020202020204" pitchFamily="34" charset="0"/>
              <a:sym typeface="Arial MT Pro"/>
            </a:endParaRPr>
          </a:p>
          <a:p>
            <a:pPr algn="l">
              <a:lnSpc>
                <a:spcPts val="2800"/>
              </a:lnSpc>
            </a:pPr>
            <a:r>
              <a:rPr lang="en-GB" sz="2200" b="1" i="1" noProof="0" dirty="0">
                <a:solidFill>
                  <a:srgbClr val="000000"/>
                </a:solidFill>
                <a:latin typeface="Arial" panose="020B0604020202020204" pitchFamily="34" charset="0"/>
                <a:ea typeface="Arial MT Pro Bold Italics"/>
                <a:cs typeface="Arial" panose="020B0604020202020204" pitchFamily="34" charset="0"/>
                <a:sym typeface="Arial MT Pro Bold Italics"/>
              </a:rPr>
              <a:t>Health inequalities</a:t>
            </a:r>
          </a:p>
          <a:p>
            <a:pPr marL="427482" lvl="1" indent="-213741">
              <a:lnSpc>
                <a:spcPts val="2771"/>
              </a:lnSpc>
              <a:buFont typeface="Arial"/>
              <a:buChar char="•"/>
            </a:pPr>
            <a:r>
              <a:rPr lang="en-GB" sz="2000" noProof="0" dirty="0">
                <a:solidFill>
                  <a:srgbClr val="000000"/>
                </a:solidFill>
                <a:latin typeface="Arial" panose="020B0604020202020204" pitchFamily="34" charset="0"/>
                <a:ea typeface="Arial MT Pro"/>
                <a:cs typeface="Arial" panose="020B0604020202020204" pitchFamily="34" charset="0"/>
                <a:sym typeface="Arial MT Pro"/>
              </a:rPr>
              <a:t>Sir Marmot (2010) highlights that rising child poverty, long-term health problems, and poor housing all worsen health inequalities.</a:t>
            </a:r>
          </a:p>
          <a:p>
            <a:pPr marL="427482" lvl="1" indent="-213741">
              <a:lnSpc>
                <a:spcPts val="2771"/>
              </a:lnSpc>
              <a:buFont typeface="Arial"/>
              <a:buChar char="•"/>
            </a:pPr>
            <a:endParaRPr lang="en-GB" sz="2000" noProof="0" dirty="0">
              <a:solidFill>
                <a:srgbClr val="000000"/>
              </a:solidFill>
              <a:latin typeface="Arial" panose="020B0604020202020204" pitchFamily="34" charset="0"/>
              <a:ea typeface="Arial MT Pro"/>
              <a:cs typeface="Arial" panose="020B0604020202020204" pitchFamily="34" charset="0"/>
              <a:sym typeface="Arial MT Pro"/>
            </a:endParaRPr>
          </a:p>
          <a:p>
            <a:pPr marL="427482" lvl="1" indent="-213741">
              <a:lnSpc>
                <a:spcPts val="2771"/>
              </a:lnSpc>
              <a:buFont typeface="Arial"/>
              <a:buChar char="•"/>
            </a:pPr>
            <a:r>
              <a:rPr lang="en-GB" sz="2000" dirty="0">
                <a:latin typeface="Arial" panose="020B0604020202020204" pitchFamily="34" charset="0"/>
                <a:cs typeface="Arial" panose="020B0604020202020204" pitchFamily="34" charset="0"/>
              </a:rPr>
              <a:t>There is a 10.7-year disparity in life expectancy between men living in the most deprived and least deprived areas of England, and an 8.5 years </a:t>
            </a:r>
            <a:r>
              <a:rPr lang="en-GB" sz="2000">
                <a:latin typeface="Arial" panose="020B0604020202020204" pitchFamily="34" charset="0"/>
                <a:cs typeface="Arial" panose="020B0604020202020204" pitchFamily="34" charset="0"/>
              </a:rPr>
              <a:t>disparity for </a:t>
            </a:r>
            <a:r>
              <a:rPr lang="en-GB" sz="2000" dirty="0">
                <a:latin typeface="Arial" panose="020B0604020202020204" pitchFamily="34" charset="0"/>
                <a:cs typeface="Arial" panose="020B0604020202020204" pitchFamily="34" charset="0"/>
              </a:rPr>
              <a:t>women. Healthy life expectancy also differs by over 19 years (ONS, 2025).</a:t>
            </a:r>
            <a:endParaRPr lang="en-GB" sz="2000" noProof="0" dirty="0">
              <a:solidFill>
                <a:srgbClr val="000000"/>
              </a:solidFill>
              <a:latin typeface="Arial" panose="020B0604020202020204" pitchFamily="34" charset="0"/>
              <a:ea typeface="Arial MT Pro"/>
              <a:cs typeface="Arial" panose="020B0604020202020204" pitchFamily="34" charset="0"/>
              <a:sym typeface="Arial MT Pro"/>
            </a:endParaRPr>
          </a:p>
          <a:p>
            <a:pPr marL="213741" lvl="1">
              <a:lnSpc>
                <a:spcPts val="2771"/>
              </a:lnSpc>
            </a:pPr>
            <a:endParaRPr lang="en-GB" sz="2000" noProof="0" dirty="0">
              <a:solidFill>
                <a:srgbClr val="000000"/>
              </a:solidFill>
              <a:latin typeface="Arial" panose="020B0604020202020204" pitchFamily="34" charset="0"/>
              <a:ea typeface="Arial MT Pro"/>
              <a:cs typeface="Arial" panose="020B0604020202020204" pitchFamily="34" charset="0"/>
              <a:sym typeface="Arial MT Pro"/>
            </a:endParaRPr>
          </a:p>
          <a:p>
            <a:pPr marL="427482" lvl="1" indent="-213741">
              <a:lnSpc>
                <a:spcPts val="2771"/>
              </a:lnSpc>
              <a:buFont typeface="Arial"/>
              <a:buChar char="•"/>
            </a:pPr>
            <a:r>
              <a:rPr lang="en-GB" sz="2000" dirty="0">
                <a:latin typeface="Arial" panose="020B0604020202020204" pitchFamily="34" charset="0"/>
                <a:cs typeface="Arial" panose="020B0604020202020204" pitchFamily="34" charset="0"/>
              </a:rPr>
              <a:t>People living in socioeconomically deprived areas experience almost twice the rate of hospitalisation for infectious diseases, costing the NHS approximately £1.5 billion per year (</a:t>
            </a:r>
            <a:r>
              <a:rPr lang="en-GB" sz="2000" dirty="0">
                <a:solidFill>
                  <a:srgbClr val="000000"/>
                </a:solidFill>
                <a:latin typeface="Arial" panose="020B0604020202020204" pitchFamily="34" charset="0"/>
                <a:ea typeface="Arial MT Pro"/>
                <a:cs typeface="Arial" panose="020B0604020202020204" pitchFamily="34" charset="0"/>
                <a:sym typeface="Arial MT Pro"/>
              </a:rPr>
              <a:t>UKHSA, 2024).</a:t>
            </a:r>
          </a:p>
          <a:p>
            <a:pPr marL="213741" lvl="1">
              <a:lnSpc>
                <a:spcPts val="2771"/>
              </a:lnSpc>
            </a:pPr>
            <a:endParaRPr lang="en-GB" sz="2000" noProof="0" dirty="0">
              <a:solidFill>
                <a:srgbClr val="000000"/>
              </a:solidFill>
              <a:latin typeface="Arial" panose="020B0604020202020204" pitchFamily="34" charset="0"/>
              <a:ea typeface="Arial MT Pro"/>
              <a:cs typeface="Arial" panose="020B0604020202020204" pitchFamily="34" charset="0"/>
              <a:sym typeface="Arial MT Pro"/>
            </a:endParaRPr>
          </a:p>
          <a:p>
            <a:pPr marL="213741" lvl="1" algn="l">
              <a:lnSpc>
                <a:spcPts val="2771"/>
              </a:lnSpc>
            </a:pPr>
            <a:endParaRPr lang="en-GB" sz="2000" noProof="0" dirty="0">
              <a:solidFill>
                <a:srgbClr val="000000"/>
              </a:solidFill>
              <a:latin typeface="Arial" panose="020B0604020202020204" pitchFamily="34" charset="0"/>
              <a:ea typeface="Arial MT Pro"/>
              <a:cs typeface="Arial" panose="020B0604020202020204" pitchFamily="34" charset="0"/>
              <a:sym typeface="Arial MT Pro"/>
            </a:endParaRPr>
          </a:p>
          <a:p>
            <a:pPr algn="l">
              <a:lnSpc>
                <a:spcPts val="2800"/>
              </a:lnSpc>
            </a:pPr>
            <a:endParaRPr lang="en-GB" sz="1979" noProof="0" dirty="0">
              <a:solidFill>
                <a:srgbClr val="000000"/>
              </a:solidFill>
              <a:latin typeface="Arial MT Pro"/>
              <a:ea typeface="Arial MT Pro"/>
              <a:cs typeface="Arial MT Pro"/>
              <a:sym typeface="Arial MT Pro"/>
            </a:endParaRPr>
          </a:p>
        </p:txBody>
      </p:sp>
      <p:sp>
        <p:nvSpPr>
          <p:cNvPr id="3" name="Freeform 3"/>
          <p:cNvSpPr/>
          <p:nvPr/>
        </p:nvSpPr>
        <p:spPr>
          <a:xfrm>
            <a:off x="187514" y="2687842"/>
            <a:ext cx="5291117" cy="4295215"/>
          </a:xfrm>
          <a:custGeom>
            <a:avLst/>
            <a:gdLst/>
            <a:ahLst/>
            <a:cxnLst/>
            <a:rect l="l" t="t" r="r" b="b"/>
            <a:pathLst>
              <a:path w="5291117" h="4295215">
                <a:moveTo>
                  <a:pt x="0" y="0"/>
                </a:moveTo>
                <a:lnTo>
                  <a:pt x="5291117" y="0"/>
                </a:lnTo>
                <a:lnTo>
                  <a:pt x="5291117" y="4295216"/>
                </a:lnTo>
                <a:lnTo>
                  <a:pt x="0" y="4295216"/>
                </a:lnTo>
                <a:lnTo>
                  <a:pt x="0" y="0"/>
                </a:lnTo>
                <a:close/>
              </a:path>
            </a:pathLst>
          </a:custGeom>
          <a:blipFill>
            <a:blip r:embed="rId2"/>
            <a:stretch>
              <a:fillRect l="-22204" r="-22204"/>
            </a:stretch>
          </a:blipFill>
          <a:ln w="38100" cap="sq">
            <a:solidFill>
              <a:srgbClr val="000000"/>
            </a:solidFill>
            <a:prstDash val="solid"/>
            <a:miter/>
          </a:ln>
        </p:spPr>
        <p:txBody>
          <a:bodyPr/>
          <a:lstStyle/>
          <a:p>
            <a:endParaRPr lang="en-GB" noProof="0" dirty="0"/>
          </a:p>
        </p:txBody>
      </p:sp>
      <p:sp>
        <p:nvSpPr>
          <p:cNvPr id="4" name="TextBox 4"/>
          <p:cNvSpPr txBox="1"/>
          <p:nvPr/>
        </p:nvSpPr>
        <p:spPr>
          <a:xfrm>
            <a:off x="244866" y="18410"/>
            <a:ext cx="17357334" cy="679097"/>
          </a:xfrm>
          <a:prstGeom prst="rect">
            <a:avLst/>
          </a:prstGeom>
        </p:spPr>
        <p:txBody>
          <a:bodyPr wrap="square" lIns="0" tIns="0" rIns="0" bIns="0" rtlCol="0" anchor="t">
            <a:spAutoFit/>
          </a:bodyPr>
          <a:lstStyle/>
          <a:p>
            <a:pPr algn="ctr">
              <a:lnSpc>
                <a:spcPts val="5599"/>
              </a:lnSpc>
            </a:pPr>
            <a:r>
              <a:rPr lang="en-GB" sz="3999" b="1" noProof="0" dirty="0">
                <a:solidFill>
                  <a:srgbClr val="000000"/>
                </a:solidFill>
                <a:latin typeface="Arial" panose="020B0604020202020204" pitchFamily="34" charset="0"/>
                <a:ea typeface="Arial MT Pro Bold"/>
                <a:cs typeface="Arial" panose="020B0604020202020204" pitchFamily="34" charset="0"/>
                <a:sym typeface="Arial MT Pro Bold"/>
              </a:rPr>
              <a:t>Relevance</a:t>
            </a:r>
          </a:p>
        </p:txBody>
      </p:sp>
      <p:sp>
        <p:nvSpPr>
          <p:cNvPr id="5" name="TextBox 5"/>
          <p:cNvSpPr txBox="1"/>
          <p:nvPr/>
        </p:nvSpPr>
        <p:spPr>
          <a:xfrm>
            <a:off x="244866" y="7031667"/>
            <a:ext cx="3869933" cy="239040"/>
          </a:xfrm>
          <a:prstGeom prst="rect">
            <a:avLst/>
          </a:prstGeom>
        </p:spPr>
        <p:txBody>
          <a:bodyPr wrap="square" lIns="0" tIns="0" rIns="0" bIns="0" rtlCol="0" anchor="t">
            <a:spAutoFit/>
          </a:bodyPr>
          <a:lstStyle/>
          <a:p>
            <a:pPr algn="ctr">
              <a:lnSpc>
                <a:spcPts val="1960"/>
              </a:lnSpc>
            </a:pPr>
            <a:r>
              <a:rPr lang="en-GB" sz="1600" noProof="0" dirty="0">
                <a:solidFill>
                  <a:srgbClr val="000000"/>
                </a:solidFill>
                <a:latin typeface="Arial" panose="020B0604020202020204" pitchFamily="34" charset="0"/>
                <a:ea typeface="Arial MT Pro"/>
                <a:cs typeface="Arial" panose="020B0604020202020204" pitchFamily="34" charset="0"/>
                <a:sym typeface="Arial MT Pro"/>
              </a:rPr>
              <a:t>Fig 3. (All European Academies, 2020)</a:t>
            </a:r>
          </a:p>
        </p:txBody>
      </p:sp>
    </p:spTree>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rgbClr val="E4FFC2"/>
        </a:solidFill>
        <a:effectLst/>
      </p:bgPr>
    </p:bg>
    <p:spTree>
      <p:nvGrpSpPr>
        <p:cNvPr id="1" name=""/>
        <p:cNvGrpSpPr/>
        <p:nvPr/>
      </p:nvGrpSpPr>
      <p:grpSpPr>
        <a:xfrm>
          <a:off x="0" y="0"/>
          <a:ext cx="0" cy="0"/>
          <a:chOff x="0" y="0"/>
          <a:chExt cx="0" cy="0"/>
        </a:xfrm>
      </p:grpSpPr>
      <p:sp>
        <p:nvSpPr>
          <p:cNvPr id="4" name="TextBox 4"/>
          <p:cNvSpPr txBox="1"/>
          <p:nvPr/>
        </p:nvSpPr>
        <p:spPr>
          <a:xfrm>
            <a:off x="381000" y="-10378"/>
            <a:ext cx="17364841" cy="679097"/>
          </a:xfrm>
          <a:prstGeom prst="rect">
            <a:avLst/>
          </a:prstGeom>
        </p:spPr>
        <p:txBody>
          <a:bodyPr wrap="square" lIns="0" tIns="0" rIns="0" bIns="0" rtlCol="0" anchor="t">
            <a:spAutoFit/>
          </a:bodyPr>
          <a:lstStyle/>
          <a:p>
            <a:pPr algn="ctr">
              <a:lnSpc>
                <a:spcPts val="5599"/>
              </a:lnSpc>
            </a:pPr>
            <a:r>
              <a:rPr lang="en-GB" sz="3999" b="1" noProof="0" dirty="0">
                <a:solidFill>
                  <a:srgbClr val="000000"/>
                </a:solidFill>
                <a:latin typeface="Arial MT Pro Bold"/>
                <a:ea typeface="Arial MT Pro Bold"/>
                <a:cs typeface="Arial MT Pro Bold"/>
                <a:sym typeface="Arial MT Pro Bold"/>
              </a:rPr>
              <a:t>Integration of health and wellbeing approaches </a:t>
            </a:r>
          </a:p>
        </p:txBody>
      </p:sp>
      <p:graphicFrame>
        <p:nvGraphicFramePr>
          <p:cNvPr id="6" name="TextBox 2">
            <a:extLst>
              <a:ext uri="{FF2B5EF4-FFF2-40B4-BE49-F238E27FC236}">
                <a16:creationId xmlns:a16="http://schemas.microsoft.com/office/drawing/2014/main" id="{FFE47A79-42A1-EA6B-D2E5-AC1672F68B87}"/>
              </a:ext>
            </a:extLst>
          </p:cNvPr>
          <p:cNvGraphicFramePr/>
          <p:nvPr>
            <p:extLst>
              <p:ext uri="{D42A27DB-BD31-4B8C-83A1-F6EECF244321}">
                <p14:modId xmlns:p14="http://schemas.microsoft.com/office/powerpoint/2010/main" val="509392370"/>
              </p:ext>
            </p:extLst>
          </p:nvPr>
        </p:nvGraphicFramePr>
        <p:xfrm>
          <a:off x="152400" y="855629"/>
          <a:ext cx="17686478" cy="9427428"/>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rgbClr val="E4FFC2"/>
        </a:solidFill>
        <a:effectLst/>
      </p:bgPr>
    </p:bg>
    <p:spTree>
      <p:nvGrpSpPr>
        <p:cNvPr id="1" name=""/>
        <p:cNvGrpSpPr/>
        <p:nvPr/>
      </p:nvGrpSpPr>
      <p:grpSpPr>
        <a:xfrm>
          <a:off x="0" y="0"/>
          <a:ext cx="0" cy="0"/>
          <a:chOff x="0" y="0"/>
          <a:chExt cx="0" cy="0"/>
        </a:xfrm>
      </p:grpSpPr>
      <p:sp>
        <p:nvSpPr>
          <p:cNvPr id="2" name="TextBox 2"/>
          <p:cNvSpPr txBox="1"/>
          <p:nvPr/>
        </p:nvSpPr>
        <p:spPr>
          <a:xfrm>
            <a:off x="228600" y="1028701"/>
            <a:ext cx="17906999" cy="9166612"/>
          </a:xfrm>
          <a:prstGeom prst="rect">
            <a:avLst/>
          </a:prstGeom>
        </p:spPr>
        <p:txBody>
          <a:bodyPr wrap="square" lIns="0" tIns="0" rIns="0" bIns="0" rtlCol="0" anchor="t">
            <a:spAutoFit/>
          </a:bodyPr>
          <a:lstStyle/>
          <a:p>
            <a:pPr marL="342900" indent="-342900">
              <a:lnSpc>
                <a:spcPct val="150000"/>
              </a:lnSpc>
              <a:buFont typeface="Arial" panose="020B0604020202020204" pitchFamily="34" charset="0"/>
              <a:buChar char="•"/>
            </a:pPr>
            <a:r>
              <a:rPr lang="en-GB" sz="2000" noProof="0" dirty="0">
                <a:solidFill>
                  <a:srgbClr val="000000"/>
                </a:solidFill>
                <a:latin typeface="Arial" panose="020B0604020202020204" pitchFamily="34" charset="0"/>
                <a:ea typeface="Arial MT Pro"/>
                <a:cs typeface="Arial" panose="020B0604020202020204" pitchFamily="34" charset="0"/>
                <a:sym typeface="Arial MT Pro"/>
              </a:rPr>
              <a:t>The Biopsychosocial </a:t>
            </a:r>
            <a:r>
              <a:rPr lang="en-GB" sz="2000" noProof="0" dirty="0">
                <a:solidFill>
                  <a:srgbClr val="000000"/>
                </a:solidFill>
                <a:latin typeface="Arial" panose="020B0604020202020204" pitchFamily="34" charset="0"/>
                <a:cs typeface="Arial" panose="020B0604020202020204" pitchFamily="34" charset="0"/>
                <a:sym typeface="Arial MT Pro"/>
              </a:rPr>
              <a:t>M</a:t>
            </a:r>
            <a:r>
              <a:rPr lang="en-GB" sz="2000" noProof="0" dirty="0">
                <a:solidFill>
                  <a:srgbClr val="000000"/>
                </a:solidFill>
                <a:latin typeface="Arial" panose="020B0604020202020204" pitchFamily="34" charset="0"/>
                <a:ea typeface="Arial MT Pro"/>
                <a:cs typeface="Arial" panose="020B0604020202020204" pitchFamily="34" charset="0"/>
                <a:sym typeface="Arial MT Pro"/>
              </a:rPr>
              <a:t>odel</a:t>
            </a:r>
            <a:r>
              <a:rPr lang="en-GB" sz="2000" dirty="0">
                <a:latin typeface="Arial" panose="020B0604020202020204" pitchFamily="34" charset="0"/>
                <a:cs typeface="Arial" panose="020B0604020202020204" pitchFamily="34" charset="0"/>
              </a:rPr>
              <a:t> (BPS)</a:t>
            </a:r>
            <a:r>
              <a:rPr lang="en-GB" sz="2000" noProof="0" dirty="0">
                <a:solidFill>
                  <a:srgbClr val="000000"/>
                </a:solidFill>
                <a:latin typeface="Arial" panose="020B0604020202020204" pitchFamily="34" charset="0"/>
                <a:ea typeface="Arial MT Pro"/>
                <a:cs typeface="Arial" panose="020B0604020202020204" pitchFamily="34" charset="0"/>
                <a:sym typeface="Arial MT Pro"/>
              </a:rPr>
              <a:t>  was developed by George L Engel in 1977 (Doom, 2020).</a:t>
            </a:r>
          </a:p>
          <a:p>
            <a:pPr marL="342900" indent="-342900">
              <a:lnSpc>
                <a:spcPct val="150000"/>
              </a:lnSpc>
              <a:buFont typeface="Arial" panose="020B0604020202020204" pitchFamily="34" charset="0"/>
              <a:buChar char="•"/>
            </a:pPr>
            <a:r>
              <a:rPr lang="en-GB" sz="2000" noProof="0" dirty="0">
                <a:solidFill>
                  <a:srgbClr val="000000"/>
                </a:solidFill>
                <a:latin typeface="Arial" panose="020B0604020202020204" pitchFamily="34" charset="0"/>
                <a:ea typeface="Arial MT Pro"/>
                <a:cs typeface="Arial" panose="020B0604020202020204" pitchFamily="34" charset="0"/>
                <a:sym typeface="Arial MT Pro"/>
              </a:rPr>
              <a:t>Health and wellbeing</a:t>
            </a:r>
            <a:r>
              <a:rPr lang="ru-RU" sz="2000" noProof="0" dirty="0">
                <a:solidFill>
                  <a:srgbClr val="000000"/>
                </a:solidFill>
                <a:latin typeface="Arial" panose="020B0604020202020204" pitchFamily="34" charset="0"/>
                <a:ea typeface="Arial MT Pro"/>
                <a:cs typeface="Arial" panose="020B0604020202020204" pitchFamily="34" charset="0"/>
                <a:sym typeface="Arial MT Pro"/>
              </a:rPr>
              <a:t> </a:t>
            </a:r>
            <a:r>
              <a:rPr lang="en-GB" sz="2000" noProof="0" dirty="0">
                <a:solidFill>
                  <a:srgbClr val="000000"/>
                </a:solidFill>
                <a:latin typeface="Arial" panose="020B0604020202020204" pitchFamily="34" charset="0"/>
                <a:ea typeface="Arial MT Pro"/>
                <a:cs typeface="Arial" panose="020B0604020202020204" pitchFamily="34" charset="0"/>
                <a:sym typeface="Arial MT Pro"/>
              </a:rPr>
              <a:t>are </a:t>
            </a:r>
            <a:r>
              <a:rPr lang="en-GB" sz="2000" dirty="0">
                <a:solidFill>
                  <a:srgbClr val="000000"/>
                </a:solidFill>
                <a:latin typeface="Arial" panose="020B0604020202020204" pitchFamily="34" charset="0"/>
                <a:ea typeface="Arial MT Pro"/>
                <a:cs typeface="Arial" panose="020B0604020202020204" pitchFamily="34" charset="0"/>
                <a:sym typeface="Arial MT Pro"/>
              </a:rPr>
              <a:t>influenced by biological, psychological, and social factors</a:t>
            </a:r>
            <a:r>
              <a:rPr lang="en-GB" sz="2000" noProof="0" dirty="0">
                <a:solidFill>
                  <a:srgbClr val="000000"/>
                </a:solidFill>
                <a:latin typeface="Arial" panose="020B0604020202020204" pitchFamily="34" charset="0"/>
                <a:ea typeface="Arial MT Pro"/>
                <a:cs typeface="Arial" panose="020B0604020202020204" pitchFamily="34" charset="0"/>
                <a:sym typeface="Arial MT Pro"/>
              </a:rPr>
              <a:t>.</a:t>
            </a:r>
          </a:p>
          <a:p>
            <a:pPr algn="l">
              <a:lnSpc>
                <a:spcPts val="2805"/>
              </a:lnSpc>
            </a:pPr>
            <a:endParaRPr lang="en-GB" sz="2003" noProof="0" dirty="0">
              <a:solidFill>
                <a:srgbClr val="000000"/>
              </a:solidFill>
              <a:latin typeface="Arial MT Pro"/>
              <a:ea typeface="Arial MT Pro"/>
              <a:cs typeface="Arial MT Pro"/>
              <a:sym typeface="Arial MT Pro"/>
            </a:endParaRPr>
          </a:p>
          <a:p>
            <a:pPr algn="l">
              <a:lnSpc>
                <a:spcPts val="2805"/>
              </a:lnSpc>
            </a:pPr>
            <a:r>
              <a:rPr lang="en-GB" sz="2003" noProof="0" dirty="0">
                <a:solidFill>
                  <a:srgbClr val="000000"/>
                </a:solidFill>
                <a:latin typeface="Arial MT Pro"/>
                <a:ea typeface="Arial MT Pro"/>
                <a:cs typeface="Arial MT Pro"/>
                <a:sym typeface="Arial MT Pro"/>
              </a:rPr>
              <a:t>                                                                                                          </a:t>
            </a:r>
            <a:r>
              <a:rPr lang="en-GB" sz="2200" b="1" noProof="0" dirty="0">
                <a:solidFill>
                  <a:srgbClr val="000000"/>
                </a:solidFill>
                <a:latin typeface="Arial" panose="020B0604020202020204" pitchFamily="34" charset="0"/>
                <a:ea typeface="Arial MT Pro"/>
                <a:cs typeface="Arial" panose="020B0604020202020204" pitchFamily="34" charset="0"/>
                <a:sym typeface="Arial MT Pro"/>
              </a:rPr>
              <a:t>Advantages of Biopsychosocial Model</a:t>
            </a:r>
            <a:r>
              <a:rPr lang="en-GB" sz="2200" noProof="0" dirty="0">
                <a:solidFill>
                  <a:srgbClr val="000000"/>
                </a:solidFill>
                <a:latin typeface="Arial" panose="020B0604020202020204" pitchFamily="34" charset="0"/>
                <a:ea typeface="Arial MT Pro"/>
                <a:cs typeface="Arial" panose="020B0604020202020204" pitchFamily="34" charset="0"/>
                <a:sym typeface="Arial MT Pro"/>
              </a:rPr>
              <a:t>:</a:t>
            </a:r>
          </a:p>
          <a:p>
            <a:pPr>
              <a:lnSpc>
                <a:spcPct val="150000"/>
              </a:lnSpc>
            </a:pPr>
            <a:r>
              <a:rPr lang="en-GB" sz="2003" noProof="0" dirty="0">
                <a:solidFill>
                  <a:srgbClr val="000000"/>
                </a:solidFill>
                <a:latin typeface="Arial MT Pro"/>
                <a:ea typeface="Arial MT Pro"/>
                <a:cs typeface="Arial MT Pro"/>
                <a:sym typeface="Arial MT Pro"/>
              </a:rPr>
              <a:t>                                                                                                       </a:t>
            </a:r>
            <a:r>
              <a:rPr lang="ru-RU" sz="2003" noProof="0" dirty="0">
                <a:solidFill>
                  <a:srgbClr val="000000"/>
                </a:solidFill>
                <a:latin typeface="Arial MT Pro"/>
                <a:ea typeface="Arial MT Pro"/>
                <a:cs typeface="Arial MT Pro"/>
                <a:sym typeface="Arial MT Pro"/>
              </a:rPr>
              <a:t>     </a:t>
            </a:r>
            <a:r>
              <a:rPr lang="en-GB" sz="2003" noProof="0" dirty="0">
                <a:solidFill>
                  <a:srgbClr val="000000"/>
                </a:solidFill>
                <a:latin typeface="Arial MT Pro"/>
                <a:ea typeface="Arial MT Pro"/>
                <a:cs typeface="Arial MT Pro"/>
                <a:sym typeface="Arial MT Pro"/>
              </a:rPr>
              <a:t>    </a:t>
            </a:r>
            <a:r>
              <a:rPr lang="en-GB" sz="2000" noProof="0" dirty="0">
                <a:solidFill>
                  <a:srgbClr val="000000"/>
                </a:solidFill>
                <a:latin typeface="Arial MT Pro"/>
                <a:ea typeface="Arial MT Pro"/>
                <a:cs typeface="Arial MT Pro"/>
                <a:sym typeface="Arial MT Pro"/>
              </a:rPr>
              <a:t>- </a:t>
            </a:r>
            <a:r>
              <a:rPr lang="en-GB" sz="2000" noProof="0" dirty="0">
                <a:latin typeface="Arial" panose="020B0604020202020204" pitchFamily="34" charset="0"/>
                <a:cs typeface="Arial" panose="020B0604020202020204" pitchFamily="34" charset="0"/>
              </a:rPr>
              <a:t>Holistic Understanding of Health Holistic</a:t>
            </a:r>
            <a:r>
              <a:rPr lang="en-GB" sz="2000" noProof="0" dirty="0">
                <a:solidFill>
                  <a:srgbClr val="000000"/>
                </a:solidFill>
                <a:latin typeface="Arial" panose="020B0604020202020204" pitchFamily="34" charset="0"/>
                <a:ea typeface="Arial MT Pro"/>
                <a:cs typeface="Arial" panose="020B0604020202020204" pitchFamily="34" charset="0"/>
                <a:sym typeface="Arial MT Pro"/>
              </a:rPr>
              <a:t>     </a:t>
            </a:r>
          </a:p>
          <a:p>
            <a:pPr>
              <a:lnSpc>
                <a:spcPct val="150000"/>
              </a:lnSpc>
            </a:pPr>
            <a:r>
              <a:rPr lang="en-GB" sz="2000" noProof="0" dirty="0">
                <a:solidFill>
                  <a:srgbClr val="000000"/>
                </a:solidFill>
                <a:latin typeface="Arial" panose="020B0604020202020204" pitchFamily="34" charset="0"/>
                <a:ea typeface="Arial MT Pro"/>
                <a:cs typeface="Arial" panose="020B0604020202020204" pitchFamily="34" charset="0"/>
                <a:sym typeface="Arial MT Pro"/>
              </a:rPr>
              <a:t>                                                                                                                   - </a:t>
            </a:r>
            <a:r>
              <a:rPr lang="en-GB" sz="2000" noProof="0" dirty="0">
                <a:latin typeface="Arial" panose="020B0604020202020204" pitchFamily="34" charset="0"/>
                <a:cs typeface="Arial" panose="020B0604020202020204" pitchFamily="34" charset="0"/>
              </a:rPr>
              <a:t>Personalized Care</a:t>
            </a:r>
            <a:r>
              <a:rPr lang="en-GB" sz="2000" noProof="0" dirty="0">
                <a:solidFill>
                  <a:srgbClr val="000000"/>
                </a:solidFill>
                <a:latin typeface="Arial" panose="020B0604020202020204" pitchFamily="34" charset="0"/>
                <a:ea typeface="Arial MT Pro"/>
                <a:cs typeface="Arial" panose="020B0604020202020204" pitchFamily="34" charset="0"/>
                <a:sym typeface="Arial MT Pro"/>
              </a:rPr>
              <a:t>    </a:t>
            </a:r>
          </a:p>
          <a:p>
            <a:pPr>
              <a:lnSpc>
                <a:spcPct val="150000"/>
              </a:lnSpc>
            </a:pPr>
            <a:r>
              <a:rPr lang="en-GB" sz="2000" noProof="0" dirty="0">
                <a:solidFill>
                  <a:srgbClr val="000000"/>
                </a:solidFill>
                <a:latin typeface="Arial" panose="020B0604020202020204" pitchFamily="34" charset="0"/>
                <a:ea typeface="Arial MT Pro"/>
                <a:cs typeface="Arial" panose="020B0604020202020204" pitchFamily="34" charset="0"/>
                <a:sym typeface="Arial MT Pro"/>
              </a:rPr>
              <a:t>                                                                                                                   - </a:t>
            </a:r>
            <a:r>
              <a:rPr lang="en-GB" sz="2000" noProof="0" dirty="0">
                <a:latin typeface="Arial" panose="020B0604020202020204" pitchFamily="34" charset="0"/>
                <a:cs typeface="Arial" panose="020B0604020202020204" pitchFamily="34" charset="0"/>
              </a:rPr>
              <a:t>Multidisciplinary Approach</a:t>
            </a:r>
            <a:r>
              <a:rPr lang="en-GB" sz="2000" noProof="0" dirty="0">
                <a:solidFill>
                  <a:srgbClr val="000000"/>
                </a:solidFill>
                <a:latin typeface="Arial" panose="020B0604020202020204" pitchFamily="34" charset="0"/>
                <a:ea typeface="Arial MT Pro"/>
                <a:cs typeface="Arial" panose="020B0604020202020204" pitchFamily="34" charset="0"/>
                <a:sym typeface="Arial MT Pro"/>
              </a:rPr>
              <a:t>    </a:t>
            </a:r>
          </a:p>
          <a:p>
            <a:pPr>
              <a:lnSpc>
                <a:spcPct val="150000"/>
              </a:lnSpc>
            </a:pPr>
            <a:r>
              <a:rPr lang="en-GB" sz="2000" noProof="0" dirty="0">
                <a:solidFill>
                  <a:srgbClr val="000000"/>
                </a:solidFill>
                <a:latin typeface="Arial" panose="020B0604020202020204" pitchFamily="34" charset="0"/>
                <a:ea typeface="Arial MT Pro"/>
                <a:cs typeface="Arial" panose="020B0604020202020204" pitchFamily="34" charset="0"/>
                <a:sym typeface="Arial MT Pro"/>
              </a:rPr>
              <a:t>                                                                                                                   - </a:t>
            </a:r>
            <a:r>
              <a:rPr lang="en-GB" sz="2000" noProof="0" dirty="0">
                <a:latin typeface="Arial" panose="020B0604020202020204" pitchFamily="34" charset="0"/>
                <a:cs typeface="Arial" panose="020B0604020202020204" pitchFamily="34" charset="0"/>
              </a:rPr>
              <a:t>Emphasis on Relationships and Social Environment</a:t>
            </a:r>
            <a:r>
              <a:rPr lang="en-GB" sz="2000" noProof="0" dirty="0">
                <a:solidFill>
                  <a:srgbClr val="000000"/>
                </a:solidFill>
                <a:latin typeface="Arial" panose="020B0604020202020204" pitchFamily="34" charset="0"/>
                <a:ea typeface="Arial MT Pro"/>
                <a:cs typeface="Arial" panose="020B0604020202020204" pitchFamily="34" charset="0"/>
                <a:sym typeface="Arial MT Pro"/>
              </a:rPr>
              <a:t> (</a:t>
            </a:r>
            <a:r>
              <a:rPr lang="en-GB" sz="2000" noProof="0" dirty="0">
                <a:solidFill>
                  <a:srgbClr val="000000"/>
                </a:solidFill>
                <a:latin typeface="Arial MT Pro"/>
                <a:ea typeface="Arial MT Pro"/>
                <a:cs typeface="Arial MT Pro"/>
                <a:sym typeface="Arial MT Pro"/>
              </a:rPr>
              <a:t>Babalola, Noel, and White, 2017)</a:t>
            </a:r>
            <a:r>
              <a:rPr lang="en-GB" sz="2000" noProof="0" dirty="0">
                <a:solidFill>
                  <a:srgbClr val="000000"/>
                </a:solidFill>
                <a:latin typeface="Arial" panose="020B0604020202020204" pitchFamily="34" charset="0"/>
                <a:ea typeface="Arial MT Pro"/>
                <a:cs typeface="Arial" panose="020B0604020202020204" pitchFamily="34" charset="0"/>
                <a:sym typeface="Arial MT Pro"/>
              </a:rPr>
              <a:t>                           </a:t>
            </a:r>
            <a:r>
              <a:rPr lang="en-GB" sz="2000" noProof="0" dirty="0">
                <a:solidFill>
                  <a:srgbClr val="000000"/>
                </a:solidFill>
                <a:latin typeface="Arial MT Pro"/>
                <a:ea typeface="Arial MT Pro"/>
                <a:cs typeface="Arial MT Pro"/>
                <a:sym typeface="Arial MT Pro"/>
              </a:rPr>
              <a:t>                                                      </a:t>
            </a:r>
          </a:p>
          <a:p>
            <a:pPr algn="l">
              <a:lnSpc>
                <a:spcPts val="2805"/>
              </a:lnSpc>
            </a:pPr>
            <a:endParaRPr lang="en-GB" sz="2003" noProof="0" dirty="0">
              <a:solidFill>
                <a:srgbClr val="000000"/>
              </a:solidFill>
              <a:latin typeface="Arial MT Pro"/>
              <a:ea typeface="Arial MT Pro"/>
              <a:cs typeface="Arial MT Pro"/>
              <a:sym typeface="Arial MT Pro"/>
            </a:endParaRPr>
          </a:p>
          <a:p>
            <a:r>
              <a:rPr lang="en-GB" sz="2200" b="1" noProof="0" dirty="0">
                <a:latin typeface="Arial" panose="020B0604020202020204" pitchFamily="34" charset="0"/>
                <a:cs typeface="Arial" panose="020B0604020202020204" pitchFamily="34" charset="0"/>
              </a:rPr>
              <a:t>                                                                                                 Disadvantages of the Biopsychosocial Model</a:t>
            </a:r>
          </a:p>
          <a:p>
            <a:pPr>
              <a:lnSpc>
                <a:spcPct val="150000"/>
              </a:lnSpc>
            </a:pPr>
            <a:r>
              <a:rPr lang="en-GB" sz="1900" noProof="0" dirty="0">
                <a:latin typeface="Arial" panose="020B0604020202020204" pitchFamily="34" charset="0"/>
                <a:cs typeface="Arial" panose="020B0604020202020204" pitchFamily="34" charset="0"/>
              </a:rPr>
              <a:t>                                                                                                                 </a:t>
            </a:r>
            <a:r>
              <a:rPr lang="ru-RU" sz="1900" noProof="0" dirty="0">
                <a:latin typeface="Arial" panose="020B0604020202020204" pitchFamily="34" charset="0"/>
                <a:cs typeface="Arial" panose="020B0604020202020204" pitchFamily="34" charset="0"/>
              </a:rPr>
              <a:t>     </a:t>
            </a:r>
            <a:r>
              <a:rPr lang="en-GB" sz="1900" noProof="0" dirty="0">
                <a:latin typeface="Arial" panose="020B0604020202020204" pitchFamily="34" charset="0"/>
                <a:cs typeface="Arial" panose="020B0604020202020204" pitchFamily="34" charset="0"/>
              </a:rPr>
              <a:t>  - </a:t>
            </a:r>
            <a:r>
              <a:rPr lang="en-GB" sz="2000" noProof="0" dirty="0">
                <a:latin typeface="Arial" panose="020B0604020202020204" pitchFamily="34" charset="0"/>
                <a:cs typeface="Arial" panose="020B0604020202020204" pitchFamily="34" charset="0"/>
              </a:rPr>
              <a:t>Time-consuming and costly</a:t>
            </a:r>
          </a:p>
          <a:p>
            <a:pPr>
              <a:lnSpc>
                <a:spcPct val="150000"/>
              </a:lnSpc>
            </a:pPr>
            <a:r>
              <a:rPr lang="en-GB" sz="2000" noProof="0" dirty="0">
                <a:latin typeface="Arial" panose="020B0604020202020204" pitchFamily="34" charset="0"/>
                <a:cs typeface="Arial" panose="020B0604020202020204" pitchFamily="34" charset="0"/>
              </a:rPr>
              <a:t>                                                                                                                   - Lack of clear clinical guidelines </a:t>
            </a:r>
          </a:p>
          <a:p>
            <a:pPr>
              <a:lnSpc>
                <a:spcPct val="150000"/>
              </a:lnSpc>
            </a:pPr>
            <a:r>
              <a:rPr lang="en-GB" sz="2000" noProof="0" dirty="0">
                <a:latin typeface="Arial" panose="020B0604020202020204" pitchFamily="34" charset="0"/>
                <a:cs typeface="Arial" panose="020B0604020202020204" pitchFamily="34" charset="0"/>
              </a:rPr>
              <a:t>                                                                                                                   - Incomplete integration in practice </a:t>
            </a:r>
            <a:r>
              <a:rPr lang="en-GB" sz="2000" noProof="0" dirty="0">
                <a:solidFill>
                  <a:srgbClr val="000000"/>
                </a:solidFill>
                <a:latin typeface="Arial" panose="020B0604020202020204" pitchFamily="34" charset="0"/>
                <a:ea typeface="Arial MT Pro"/>
                <a:cs typeface="Arial" panose="020B0604020202020204" pitchFamily="34" charset="0"/>
                <a:sym typeface="Arial MT Pro"/>
              </a:rPr>
              <a:t>(</a:t>
            </a:r>
            <a:r>
              <a:rPr lang="en-GB" sz="2000" noProof="0" dirty="0">
                <a:solidFill>
                  <a:srgbClr val="000000"/>
                </a:solidFill>
                <a:latin typeface="Arial MT Pro"/>
                <a:ea typeface="Arial MT Pro"/>
                <a:cs typeface="Arial MT Pro"/>
                <a:sym typeface="Arial MT Pro"/>
              </a:rPr>
              <a:t>Babalola, Noel, and  White, 2017)</a:t>
            </a:r>
          </a:p>
          <a:p>
            <a:pPr>
              <a:lnSpc>
                <a:spcPct val="150000"/>
              </a:lnSpc>
            </a:pPr>
            <a:endParaRPr lang="en-GB" sz="1900" noProof="0" dirty="0">
              <a:solidFill>
                <a:srgbClr val="000000"/>
              </a:solidFill>
              <a:latin typeface="Arial MT Pro"/>
              <a:ea typeface="Arial MT Pro"/>
              <a:cs typeface="Arial MT Pro"/>
              <a:sym typeface="Arial MT Pro"/>
            </a:endParaRPr>
          </a:p>
          <a:p>
            <a:pPr algn="ctr">
              <a:lnSpc>
                <a:spcPct val="150000"/>
              </a:lnSpc>
            </a:pPr>
            <a:r>
              <a:rPr lang="en-GB" sz="1900" b="1" noProof="0" dirty="0">
                <a:latin typeface="Arial" panose="020B0604020202020204" pitchFamily="34" charset="0"/>
                <a:cs typeface="Arial" panose="020B0604020202020204" pitchFamily="34" charset="0"/>
              </a:rPr>
              <a:t>                                                      </a:t>
            </a:r>
            <a:r>
              <a:rPr lang="ru-RU" sz="1900" b="1" noProof="0" dirty="0">
                <a:latin typeface="Arial" panose="020B0604020202020204" pitchFamily="34" charset="0"/>
                <a:cs typeface="Arial" panose="020B0604020202020204" pitchFamily="34" charset="0"/>
              </a:rPr>
              <a:t>               </a:t>
            </a:r>
            <a:r>
              <a:rPr lang="en-GB" sz="1900" b="1" noProof="0" dirty="0">
                <a:latin typeface="Arial" panose="020B0604020202020204" pitchFamily="34" charset="0"/>
                <a:cs typeface="Arial" panose="020B0604020202020204" pitchFamily="34" charset="0"/>
              </a:rPr>
              <a:t> </a:t>
            </a:r>
            <a:r>
              <a:rPr lang="en-GB" sz="2200" b="1" noProof="0" dirty="0">
                <a:latin typeface="Arial" panose="020B0604020202020204" pitchFamily="34" charset="0"/>
                <a:cs typeface="Arial" panose="020B0604020202020204" pitchFamily="34" charset="0"/>
              </a:rPr>
              <a:t>Relevance of the BPS Approach to Global Mental Health</a:t>
            </a:r>
            <a:endParaRPr lang="en-GB" sz="2200" noProof="0" dirty="0">
              <a:latin typeface="Arial" panose="020B0604020202020204" pitchFamily="34" charset="0"/>
              <a:cs typeface="Arial" panose="020B0604020202020204" pitchFamily="34" charset="0"/>
            </a:endParaRPr>
          </a:p>
          <a:p>
            <a:pPr lvl="0" algn="ctr">
              <a:lnSpc>
                <a:spcPct val="150000"/>
              </a:lnSpc>
            </a:pPr>
            <a:r>
              <a:rPr lang="en-GB" sz="1900" noProof="0" dirty="0">
                <a:latin typeface="Arial" panose="020B0604020202020204" pitchFamily="34" charset="0"/>
                <a:cs typeface="Arial" panose="020B0604020202020204" pitchFamily="34" charset="0"/>
              </a:rPr>
              <a:t>                  </a:t>
            </a:r>
            <a:r>
              <a:rPr lang="ru-RU" sz="1900" noProof="0" dirty="0">
                <a:latin typeface="Arial" panose="020B0604020202020204" pitchFamily="34" charset="0"/>
                <a:cs typeface="Arial" panose="020B0604020202020204" pitchFamily="34" charset="0"/>
              </a:rPr>
              <a:t>              </a:t>
            </a:r>
            <a:r>
              <a:rPr lang="en-GB" sz="1900" noProof="0" dirty="0">
                <a:latin typeface="Arial" panose="020B0604020202020204" pitchFamily="34" charset="0"/>
                <a:cs typeface="Arial" panose="020B0604020202020204" pitchFamily="34" charset="0"/>
              </a:rPr>
              <a:t>  - </a:t>
            </a:r>
            <a:r>
              <a:rPr lang="en-GB" sz="2000" noProof="0" dirty="0">
                <a:latin typeface="Arial" panose="020B0604020202020204" pitchFamily="34" charset="0"/>
                <a:cs typeface="Arial" panose="020B0604020202020204" pitchFamily="34" charset="0"/>
              </a:rPr>
              <a:t>Supports multisectoral collaboration</a:t>
            </a:r>
          </a:p>
          <a:p>
            <a:pPr lvl="0" algn="ctr">
              <a:lnSpc>
                <a:spcPct val="150000"/>
              </a:lnSpc>
            </a:pPr>
            <a:r>
              <a:rPr lang="en-GB" sz="2000" noProof="0" dirty="0">
                <a:latin typeface="Arial" panose="020B0604020202020204" pitchFamily="34" charset="0"/>
                <a:cs typeface="Arial" panose="020B0604020202020204" pitchFamily="34" charset="0"/>
              </a:rPr>
              <a:t>                  </a:t>
            </a:r>
            <a:r>
              <a:rPr lang="ru-RU" sz="2000" noProof="0" dirty="0">
                <a:latin typeface="Arial" panose="020B0604020202020204" pitchFamily="34" charset="0"/>
                <a:cs typeface="Arial" panose="020B0604020202020204" pitchFamily="34" charset="0"/>
              </a:rPr>
              <a:t>            </a:t>
            </a:r>
            <a:r>
              <a:rPr lang="en-GB" sz="2000" noProof="0" dirty="0">
                <a:latin typeface="Arial" panose="020B0604020202020204" pitchFamily="34" charset="0"/>
                <a:cs typeface="Arial" panose="020B0604020202020204" pitchFamily="34" charset="0"/>
              </a:rPr>
              <a:t>  - Links mental health to development </a:t>
            </a:r>
          </a:p>
          <a:p>
            <a:pPr lvl="0" algn="ctr">
              <a:lnSpc>
                <a:spcPct val="150000"/>
              </a:lnSpc>
            </a:pPr>
            <a:r>
              <a:rPr lang="en-GB" sz="2000" noProof="0" dirty="0">
                <a:latin typeface="Arial" panose="020B0604020202020204" pitchFamily="34" charset="0"/>
                <a:cs typeface="Arial" panose="020B0604020202020204" pitchFamily="34" charset="0"/>
              </a:rPr>
              <a:t>    </a:t>
            </a:r>
            <a:r>
              <a:rPr lang="ru-RU" sz="2000" noProof="0" dirty="0">
                <a:latin typeface="Arial" panose="020B0604020202020204" pitchFamily="34" charset="0"/>
                <a:cs typeface="Arial" panose="020B0604020202020204" pitchFamily="34" charset="0"/>
              </a:rPr>
              <a:t>           </a:t>
            </a:r>
            <a:r>
              <a:rPr lang="en-GB" sz="2000" noProof="0" dirty="0">
                <a:latin typeface="Arial" panose="020B0604020202020204" pitchFamily="34" charset="0"/>
                <a:cs typeface="Arial" panose="020B0604020202020204" pitchFamily="34" charset="0"/>
              </a:rPr>
              <a:t>  - Addresses needs in LMICs </a:t>
            </a:r>
          </a:p>
          <a:p>
            <a:pPr algn="ctr">
              <a:lnSpc>
                <a:spcPct val="150000"/>
              </a:lnSpc>
            </a:pPr>
            <a:r>
              <a:rPr lang="en-GB" sz="2000" noProof="0" dirty="0">
                <a:latin typeface="Arial" panose="020B0604020202020204" pitchFamily="34" charset="0"/>
                <a:cs typeface="Arial" panose="020B0604020202020204" pitchFamily="34" charset="0"/>
              </a:rPr>
              <a:t>                                                               </a:t>
            </a:r>
            <a:r>
              <a:rPr lang="ru-RU" sz="2000" noProof="0" dirty="0">
                <a:latin typeface="Arial" panose="020B0604020202020204" pitchFamily="34" charset="0"/>
                <a:cs typeface="Arial" panose="020B0604020202020204" pitchFamily="34" charset="0"/>
              </a:rPr>
              <a:t>          </a:t>
            </a:r>
            <a:r>
              <a:rPr lang="en-GB" sz="2000" noProof="0" dirty="0">
                <a:latin typeface="Arial" panose="020B0604020202020204" pitchFamily="34" charset="0"/>
                <a:cs typeface="Arial" panose="020B0604020202020204" pitchFamily="34" charset="0"/>
              </a:rPr>
              <a:t> - Promotes holistic wellbeing </a:t>
            </a:r>
            <a:r>
              <a:rPr lang="en-GB" sz="2000" noProof="0" dirty="0">
                <a:solidFill>
                  <a:srgbClr val="000000"/>
                </a:solidFill>
                <a:latin typeface="Arial" panose="020B0604020202020204" pitchFamily="34" charset="0"/>
                <a:ea typeface="Arial MT Pro"/>
                <a:cs typeface="Arial" panose="020B0604020202020204" pitchFamily="34" charset="0"/>
                <a:sym typeface="Arial MT Pro"/>
              </a:rPr>
              <a:t>(</a:t>
            </a:r>
            <a:r>
              <a:rPr lang="en-GB" sz="2000" noProof="0" dirty="0">
                <a:solidFill>
                  <a:srgbClr val="000000"/>
                </a:solidFill>
                <a:latin typeface="Arial MT Pro"/>
                <a:ea typeface="Arial MT Pro"/>
                <a:cs typeface="Arial MT Pro"/>
                <a:sym typeface="Arial MT Pro"/>
              </a:rPr>
              <a:t>Babalola, Noel, and  White, 2017</a:t>
            </a:r>
            <a:r>
              <a:rPr lang="en-GB" sz="1900" noProof="0" dirty="0">
                <a:solidFill>
                  <a:srgbClr val="000000"/>
                </a:solidFill>
                <a:latin typeface="Arial MT Pro"/>
                <a:ea typeface="Arial MT Pro"/>
                <a:cs typeface="Arial MT Pro"/>
                <a:sym typeface="Arial MT Pro"/>
              </a:rPr>
              <a:t>)</a:t>
            </a:r>
          </a:p>
          <a:p>
            <a:pPr lvl="0" algn="ctr">
              <a:lnSpc>
                <a:spcPct val="150000"/>
              </a:lnSpc>
            </a:pPr>
            <a:endParaRPr lang="en-GB" sz="2003" noProof="0" dirty="0">
              <a:solidFill>
                <a:srgbClr val="000000"/>
              </a:solidFill>
              <a:latin typeface="Arial MT Pro"/>
              <a:ea typeface="Arial MT Pro"/>
              <a:cs typeface="Arial MT Pro"/>
              <a:sym typeface="Arial MT Pro"/>
            </a:endParaRPr>
          </a:p>
          <a:p>
            <a:pPr algn="l">
              <a:lnSpc>
                <a:spcPts val="2805"/>
              </a:lnSpc>
            </a:pPr>
            <a:endParaRPr lang="en-GB" sz="2003" noProof="0" dirty="0">
              <a:solidFill>
                <a:srgbClr val="000000"/>
              </a:solidFill>
              <a:latin typeface="Arial MT Pro"/>
              <a:ea typeface="Arial MT Pro"/>
              <a:cs typeface="Arial MT Pro"/>
              <a:sym typeface="Arial MT Pro"/>
            </a:endParaRPr>
          </a:p>
        </p:txBody>
      </p:sp>
      <p:sp>
        <p:nvSpPr>
          <p:cNvPr id="3" name="Freeform 3"/>
          <p:cNvSpPr/>
          <p:nvPr/>
        </p:nvSpPr>
        <p:spPr>
          <a:xfrm>
            <a:off x="564931" y="2275302"/>
            <a:ext cx="6324600" cy="5967956"/>
          </a:xfrm>
          <a:custGeom>
            <a:avLst/>
            <a:gdLst/>
            <a:ahLst/>
            <a:cxnLst/>
            <a:rect l="l" t="t" r="r" b="b"/>
            <a:pathLst>
              <a:path w="7303483" h="6575960">
                <a:moveTo>
                  <a:pt x="0" y="0"/>
                </a:moveTo>
                <a:lnTo>
                  <a:pt x="7303483" y="0"/>
                </a:lnTo>
                <a:lnTo>
                  <a:pt x="7303483" y="6575960"/>
                </a:lnTo>
                <a:lnTo>
                  <a:pt x="0" y="6575960"/>
                </a:lnTo>
                <a:lnTo>
                  <a:pt x="0" y="0"/>
                </a:lnTo>
                <a:close/>
              </a:path>
            </a:pathLst>
          </a:custGeom>
          <a:blipFill>
            <a:blip r:embed="rId2"/>
            <a:stretch>
              <a:fillRect/>
            </a:stretch>
          </a:blipFill>
          <a:ln w="38100" cap="sq">
            <a:solidFill>
              <a:srgbClr val="000000"/>
            </a:solidFill>
            <a:prstDash val="solid"/>
            <a:miter/>
          </a:ln>
        </p:spPr>
        <p:txBody>
          <a:bodyPr/>
          <a:lstStyle/>
          <a:p>
            <a:endParaRPr lang="en-GB" noProof="0" dirty="0"/>
          </a:p>
        </p:txBody>
      </p:sp>
      <p:sp>
        <p:nvSpPr>
          <p:cNvPr id="4" name="TextBox 4"/>
          <p:cNvSpPr txBox="1"/>
          <p:nvPr/>
        </p:nvSpPr>
        <p:spPr>
          <a:xfrm>
            <a:off x="304800" y="209109"/>
            <a:ext cx="17754600" cy="679097"/>
          </a:xfrm>
          <a:prstGeom prst="rect">
            <a:avLst/>
          </a:prstGeom>
        </p:spPr>
        <p:txBody>
          <a:bodyPr wrap="square" lIns="0" tIns="0" rIns="0" bIns="0" rtlCol="0" anchor="t">
            <a:spAutoFit/>
          </a:bodyPr>
          <a:lstStyle/>
          <a:p>
            <a:pPr algn="ctr">
              <a:lnSpc>
                <a:spcPts val="5599"/>
              </a:lnSpc>
            </a:pPr>
            <a:r>
              <a:rPr lang="en-GB" sz="3999" b="1" noProof="0" dirty="0">
                <a:solidFill>
                  <a:srgbClr val="000000"/>
                </a:solidFill>
                <a:latin typeface="Arial MT Pro Bold"/>
                <a:ea typeface="Arial MT Pro Bold"/>
                <a:cs typeface="Arial MT Pro Bold"/>
                <a:sym typeface="Arial MT Pro Bold"/>
              </a:rPr>
              <a:t>Theoretical Perspectives</a:t>
            </a:r>
          </a:p>
        </p:txBody>
      </p:sp>
      <p:sp>
        <p:nvSpPr>
          <p:cNvPr id="8" name="TextBox 7">
            <a:extLst>
              <a:ext uri="{FF2B5EF4-FFF2-40B4-BE49-F238E27FC236}">
                <a16:creationId xmlns:a16="http://schemas.microsoft.com/office/drawing/2014/main" id="{CFF51729-724F-B23A-4998-9BD1307C08EE}"/>
              </a:ext>
            </a:extLst>
          </p:cNvPr>
          <p:cNvSpPr txBox="1"/>
          <p:nvPr/>
        </p:nvSpPr>
        <p:spPr>
          <a:xfrm>
            <a:off x="564931" y="8191500"/>
            <a:ext cx="4724400" cy="408317"/>
          </a:xfrm>
          <a:prstGeom prst="rect">
            <a:avLst/>
          </a:prstGeom>
          <a:noFill/>
        </p:spPr>
        <p:txBody>
          <a:bodyPr wrap="square" rtlCol="0">
            <a:spAutoFit/>
          </a:bodyPr>
          <a:lstStyle/>
          <a:p>
            <a:pPr>
              <a:lnSpc>
                <a:spcPts val="2805"/>
              </a:lnSpc>
            </a:pPr>
            <a:r>
              <a:rPr lang="en-GB" sz="1600" noProof="0" dirty="0">
                <a:solidFill>
                  <a:srgbClr val="000000"/>
                </a:solidFill>
                <a:latin typeface="Arial" panose="020B0604020202020204" pitchFamily="34" charset="0"/>
                <a:ea typeface="Arial MT Pro"/>
                <a:cs typeface="Arial" panose="020B0604020202020204" pitchFamily="34" charset="0"/>
                <a:sym typeface="Arial MT Pro"/>
              </a:rPr>
              <a:t>Fig.</a:t>
            </a:r>
            <a:r>
              <a:rPr lang="ru-RU" sz="1600" dirty="0">
                <a:solidFill>
                  <a:srgbClr val="000000"/>
                </a:solidFill>
                <a:latin typeface="Arial" panose="020B0604020202020204" pitchFamily="34" charset="0"/>
                <a:ea typeface="Arial MT Pro"/>
                <a:cs typeface="Arial" panose="020B0604020202020204" pitchFamily="34" charset="0"/>
                <a:sym typeface="Arial MT Pro"/>
              </a:rPr>
              <a:t>4</a:t>
            </a:r>
            <a:r>
              <a:rPr lang="en-GB" sz="1600" noProof="0" dirty="0">
                <a:solidFill>
                  <a:srgbClr val="000000"/>
                </a:solidFill>
                <a:latin typeface="Arial" panose="020B0604020202020204" pitchFamily="34" charset="0"/>
                <a:ea typeface="Arial MT Pro"/>
                <a:cs typeface="Arial" panose="020B0604020202020204" pitchFamily="34" charset="0"/>
                <a:sym typeface="Arial MT Pro"/>
              </a:rPr>
              <a:t> (Gliedt, 2017)</a:t>
            </a:r>
          </a:p>
        </p:txBody>
      </p:sp>
    </p:spTree>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rgbClr val="E4FFC2"/>
        </a:solidFill>
        <a:effectLst/>
      </p:bgPr>
    </p:bg>
    <p:spTree>
      <p:nvGrpSpPr>
        <p:cNvPr id="1" name=""/>
        <p:cNvGrpSpPr/>
        <p:nvPr/>
      </p:nvGrpSpPr>
      <p:grpSpPr>
        <a:xfrm>
          <a:off x="0" y="0"/>
          <a:ext cx="0" cy="0"/>
          <a:chOff x="0" y="0"/>
          <a:chExt cx="0" cy="0"/>
        </a:xfrm>
      </p:grpSpPr>
      <p:sp>
        <p:nvSpPr>
          <p:cNvPr id="2" name="TextBox 2"/>
          <p:cNvSpPr txBox="1"/>
          <p:nvPr/>
        </p:nvSpPr>
        <p:spPr>
          <a:xfrm>
            <a:off x="4953000" y="84455"/>
            <a:ext cx="8077200" cy="679097"/>
          </a:xfrm>
          <a:prstGeom prst="rect">
            <a:avLst/>
          </a:prstGeom>
        </p:spPr>
        <p:txBody>
          <a:bodyPr wrap="square" lIns="0" tIns="0" rIns="0" bIns="0" rtlCol="0" anchor="t">
            <a:spAutoFit/>
          </a:bodyPr>
          <a:lstStyle/>
          <a:p>
            <a:pPr algn="ctr">
              <a:lnSpc>
                <a:spcPts val="5599"/>
              </a:lnSpc>
            </a:pPr>
            <a:r>
              <a:rPr lang="en-GB" sz="3999" b="1" noProof="0" dirty="0">
                <a:solidFill>
                  <a:srgbClr val="000000"/>
                </a:solidFill>
                <a:latin typeface="Arial" panose="020B0604020202020204" pitchFamily="34" charset="0"/>
                <a:ea typeface="Arial MT Pro Bold"/>
                <a:cs typeface="Arial" panose="020B0604020202020204" pitchFamily="34" charset="0"/>
                <a:sym typeface="Arial MT Pro Bold"/>
              </a:rPr>
              <a:t>Policy and Governance</a:t>
            </a:r>
          </a:p>
        </p:txBody>
      </p:sp>
      <p:sp>
        <p:nvSpPr>
          <p:cNvPr id="4" name="Rectangle 3">
            <a:extLst>
              <a:ext uri="{FF2B5EF4-FFF2-40B4-BE49-F238E27FC236}">
                <a16:creationId xmlns:a16="http://schemas.microsoft.com/office/drawing/2014/main" id="{13E4BA10-0AB3-43B3-105B-EE817A19DD0A}"/>
              </a:ext>
            </a:extLst>
          </p:cNvPr>
          <p:cNvSpPr/>
          <p:nvPr/>
        </p:nvSpPr>
        <p:spPr>
          <a:xfrm>
            <a:off x="4419600" y="957422"/>
            <a:ext cx="9144000" cy="679097"/>
          </a:xfrm>
          <a:prstGeom prst="rect">
            <a:avLst/>
          </a:prstGeom>
          <a:solidFill>
            <a:srgbClr val="92D050"/>
          </a:solidFill>
          <a:ln>
            <a:solidFill>
              <a:schemeClr val="tx1"/>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GB" sz="4000" dirty="0">
                <a:solidFill>
                  <a:schemeClr val="tx1"/>
                </a:solidFill>
                <a:latin typeface="Arial" panose="020B0604020202020204" pitchFamily="34" charset="0"/>
                <a:cs typeface="Arial" panose="020B0604020202020204" pitchFamily="34" charset="0"/>
              </a:rPr>
              <a:t>HOLISTIC HEALTH</a:t>
            </a:r>
          </a:p>
        </p:txBody>
      </p:sp>
      <p:sp>
        <p:nvSpPr>
          <p:cNvPr id="5" name="Arrow: Down 4">
            <a:extLst>
              <a:ext uri="{FF2B5EF4-FFF2-40B4-BE49-F238E27FC236}">
                <a16:creationId xmlns:a16="http://schemas.microsoft.com/office/drawing/2014/main" id="{5C486525-14A2-42C7-9CF6-846F6E88ED8B}"/>
              </a:ext>
            </a:extLst>
          </p:cNvPr>
          <p:cNvSpPr/>
          <p:nvPr/>
        </p:nvSpPr>
        <p:spPr>
          <a:xfrm>
            <a:off x="8953500" y="1744500"/>
            <a:ext cx="381000" cy="639445"/>
          </a:xfrm>
          <a:prstGeom prst="downArrow">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6" name="Rectangle 5">
            <a:extLst>
              <a:ext uri="{FF2B5EF4-FFF2-40B4-BE49-F238E27FC236}">
                <a16:creationId xmlns:a16="http://schemas.microsoft.com/office/drawing/2014/main" id="{E97C4364-AEB2-D9E0-93CB-8527B0A21618}"/>
              </a:ext>
            </a:extLst>
          </p:cNvPr>
          <p:cNvSpPr/>
          <p:nvPr/>
        </p:nvSpPr>
        <p:spPr>
          <a:xfrm>
            <a:off x="7010400" y="2504626"/>
            <a:ext cx="4648200" cy="679097"/>
          </a:xfrm>
          <a:prstGeom prst="rect">
            <a:avLst/>
          </a:prstGeom>
          <a:solidFill>
            <a:schemeClr val="accent3">
              <a:lumMod val="60000"/>
              <a:lumOff val="40000"/>
            </a:schemeClr>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lnSpc>
                <a:spcPts val="5599"/>
              </a:lnSpc>
            </a:pPr>
            <a:r>
              <a:rPr lang="en-GB" sz="3000" b="1" dirty="0">
                <a:solidFill>
                  <a:srgbClr val="000000"/>
                </a:solidFill>
                <a:latin typeface="Arial" panose="020B0604020202020204" pitchFamily="34" charset="0"/>
                <a:ea typeface="Arial MT Pro Bold"/>
                <a:cs typeface="Arial" panose="020B0604020202020204" pitchFamily="34" charset="0"/>
                <a:sym typeface="Arial MT Pro Bold"/>
              </a:rPr>
              <a:t>Policy and Governance</a:t>
            </a:r>
          </a:p>
        </p:txBody>
      </p:sp>
      <p:sp>
        <p:nvSpPr>
          <p:cNvPr id="8" name="Rectangle 7">
            <a:extLst>
              <a:ext uri="{FF2B5EF4-FFF2-40B4-BE49-F238E27FC236}">
                <a16:creationId xmlns:a16="http://schemas.microsoft.com/office/drawing/2014/main" id="{41312768-E2E3-2A4C-95A0-0E1FFF7C0A57}"/>
              </a:ext>
            </a:extLst>
          </p:cNvPr>
          <p:cNvSpPr/>
          <p:nvPr/>
        </p:nvSpPr>
        <p:spPr>
          <a:xfrm>
            <a:off x="7873562" y="4446751"/>
            <a:ext cx="2514600" cy="1600200"/>
          </a:xfrm>
          <a:prstGeom prst="rect">
            <a:avLst/>
          </a:prstGeom>
          <a:solidFill>
            <a:srgbClr val="69A36F"/>
          </a:solidFill>
          <a:ln>
            <a:solidFill>
              <a:schemeClr val="tx1"/>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GB" sz="2000" dirty="0">
                <a:solidFill>
                  <a:schemeClr val="tx1"/>
                </a:solidFill>
                <a:latin typeface="Arial" panose="020B0604020202020204" pitchFamily="34" charset="0"/>
                <a:cs typeface="Arial" panose="020B0604020202020204" pitchFamily="34" charset="0"/>
              </a:rPr>
              <a:t>Healthy Lives, Healthy People 2010 – prevention and public health</a:t>
            </a:r>
          </a:p>
        </p:txBody>
      </p:sp>
      <p:sp>
        <p:nvSpPr>
          <p:cNvPr id="10" name="Rectangle 9">
            <a:extLst>
              <a:ext uri="{FF2B5EF4-FFF2-40B4-BE49-F238E27FC236}">
                <a16:creationId xmlns:a16="http://schemas.microsoft.com/office/drawing/2014/main" id="{471C42D9-B05D-548E-C439-9B42B9742064}"/>
              </a:ext>
            </a:extLst>
          </p:cNvPr>
          <p:cNvSpPr/>
          <p:nvPr/>
        </p:nvSpPr>
        <p:spPr>
          <a:xfrm>
            <a:off x="12534900" y="4430725"/>
            <a:ext cx="2514600" cy="1600200"/>
          </a:xfrm>
          <a:prstGeom prst="rect">
            <a:avLst/>
          </a:prstGeom>
          <a:solidFill>
            <a:srgbClr val="69A36F"/>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GB" sz="2000" dirty="0">
                <a:solidFill>
                  <a:schemeClr val="tx1"/>
                </a:solidFill>
                <a:latin typeface="Arial" panose="020B0604020202020204" pitchFamily="34" charset="0"/>
                <a:cs typeface="Arial" panose="020B0604020202020204" pitchFamily="34" charset="0"/>
              </a:rPr>
              <a:t>NHS Long Term Plan 2019 – prevention, personalized care, reduced inequalities</a:t>
            </a:r>
          </a:p>
        </p:txBody>
      </p:sp>
      <p:sp>
        <p:nvSpPr>
          <p:cNvPr id="11" name="Rectangle 10">
            <a:extLst>
              <a:ext uri="{FF2B5EF4-FFF2-40B4-BE49-F238E27FC236}">
                <a16:creationId xmlns:a16="http://schemas.microsoft.com/office/drawing/2014/main" id="{B9B8FDA7-A28D-E910-21B5-3A49C2230499}"/>
              </a:ext>
            </a:extLst>
          </p:cNvPr>
          <p:cNvSpPr/>
          <p:nvPr/>
        </p:nvSpPr>
        <p:spPr>
          <a:xfrm>
            <a:off x="2674882" y="4430725"/>
            <a:ext cx="2540000" cy="1600200"/>
          </a:xfrm>
          <a:prstGeom prst="rect">
            <a:avLst/>
          </a:prstGeom>
          <a:solidFill>
            <a:srgbClr val="69A36F"/>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GB" sz="2000" dirty="0">
                <a:solidFill>
                  <a:schemeClr val="tx1"/>
                </a:solidFill>
                <a:latin typeface="Arial" panose="020B0604020202020204" pitchFamily="34" charset="0"/>
                <a:cs typeface="Arial" panose="020B0604020202020204" pitchFamily="34" charset="0"/>
              </a:rPr>
              <a:t>Health and Social Care Act 2012 – integrated health and social care</a:t>
            </a:r>
          </a:p>
        </p:txBody>
      </p:sp>
      <p:cxnSp>
        <p:nvCxnSpPr>
          <p:cNvPr id="25" name="Straight Arrow Connector 24">
            <a:extLst>
              <a:ext uri="{FF2B5EF4-FFF2-40B4-BE49-F238E27FC236}">
                <a16:creationId xmlns:a16="http://schemas.microsoft.com/office/drawing/2014/main" id="{65D89DCE-E70F-62FD-C13E-3F90DF05BD3D}"/>
              </a:ext>
            </a:extLst>
          </p:cNvPr>
          <p:cNvCxnSpPr/>
          <p:nvPr/>
        </p:nvCxnSpPr>
        <p:spPr>
          <a:xfrm flipH="1">
            <a:off x="4984744" y="3325411"/>
            <a:ext cx="2298700" cy="685800"/>
          </a:xfrm>
          <a:prstGeom prst="straightConnector1">
            <a:avLst/>
          </a:prstGeom>
          <a:ln>
            <a:tailEnd type="triangle"/>
          </a:ln>
        </p:spPr>
        <p:style>
          <a:lnRef idx="3">
            <a:schemeClr val="dk1"/>
          </a:lnRef>
          <a:fillRef idx="0">
            <a:schemeClr val="dk1"/>
          </a:fillRef>
          <a:effectRef idx="2">
            <a:schemeClr val="dk1"/>
          </a:effectRef>
          <a:fontRef idx="minor">
            <a:schemeClr val="tx1"/>
          </a:fontRef>
        </p:style>
      </p:cxnSp>
      <p:cxnSp>
        <p:nvCxnSpPr>
          <p:cNvPr id="27" name="Straight Arrow Connector 26">
            <a:extLst>
              <a:ext uri="{FF2B5EF4-FFF2-40B4-BE49-F238E27FC236}">
                <a16:creationId xmlns:a16="http://schemas.microsoft.com/office/drawing/2014/main" id="{FD0584C9-72D5-6359-5C97-45CD9FF3FA67}"/>
              </a:ext>
            </a:extLst>
          </p:cNvPr>
          <p:cNvCxnSpPr/>
          <p:nvPr/>
        </p:nvCxnSpPr>
        <p:spPr>
          <a:xfrm>
            <a:off x="11201388" y="3416302"/>
            <a:ext cx="2425700" cy="685800"/>
          </a:xfrm>
          <a:prstGeom prst="straightConnector1">
            <a:avLst/>
          </a:prstGeom>
          <a:ln>
            <a:tailEnd type="triangle"/>
          </a:ln>
        </p:spPr>
        <p:style>
          <a:lnRef idx="3">
            <a:schemeClr val="dk1"/>
          </a:lnRef>
          <a:fillRef idx="0">
            <a:schemeClr val="dk1"/>
          </a:fillRef>
          <a:effectRef idx="2">
            <a:schemeClr val="dk1"/>
          </a:effectRef>
          <a:fontRef idx="minor">
            <a:schemeClr val="tx1"/>
          </a:fontRef>
        </p:style>
      </p:cxnSp>
      <p:cxnSp>
        <p:nvCxnSpPr>
          <p:cNvPr id="42" name="Straight Connector 41">
            <a:extLst>
              <a:ext uri="{FF2B5EF4-FFF2-40B4-BE49-F238E27FC236}">
                <a16:creationId xmlns:a16="http://schemas.microsoft.com/office/drawing/2014/main" id="{588EE035-2A02-FADB-AEB1-9A83DAD17507}"/>
              </a:ext>
            </a:extLst>
          </p:cNvPr>
          <p:cNvCxnSpPr/>
          <p:nvPr/>
        </p:nvCxnSpPr>
        <p:spPr>
          <a:xfrm>
            <a:off x="1676400" y="6210300"/>
            <a:ext cx="13944600" cy="0"/>
          </a:xfrm>
          <a:prstGeom prst="line">
            <a:avLst/>
          </a:prstGeom>
          <a:ln>
            <a:solidFill>
              <a:schemeClr val="tx1"/>
            </a:solidFill>
          </a:ln>
        </p:spPr>
        <p:style>
          <a:lnRef idx="3">
            <a:schemeClr val="dk1"/>
          </a:lnRef>
          <a:fillRef idx="0">
            <a:schemeClr val="dk1"/>
          </a:fillRef>
          <a:effectRef idx="2">
            <a:schemeClr val="dk1"/>
          </a:effectRef>
          <a:fontRef idx="minor">
            <a:schemeClr val="tx1"/>
          </a:fontRef>
        </p:style>
      </p:cxnSp>
      <p:cxnSp>
        <p:nvCxnSpPr>
          <p:cNvPr id="44" name="Straight Connector 43">
            <a:extLst>
              <a:ext uri="{FF2B5EF4-FFF2-40B4-BE49-F238E27FC236}">
                <a16:creationId xmlns:a16="http://schemas.microsoft.com/office/drawing/2014/main" id="{41E70AF1-7BD7-A4E1-6292-31E51D185725}"/>
              </a:ext>
            </a:extLst>
          </p:cNvPr>
          <p:cNvCxnSpPr/>
          <p:nvPr/>
        </p:nvCxnSpPr>
        <p:spPr>
          <a:xfrm flipV="1">
            <a:off x="1689100" y="5829300"/>
            <a:ext cx="0" cy="381000"/>
          </a:xfrm>
          <a:prstGeom prst="line">
            <a:avLst/>
          </a:prstGeom>
          <a:ln>
            <a:solidFill>
              <a:schemeClr val="tx1"/>
            </a:solidFill>
          </a:ln>
        </p:spPr>
        <p:style>
          <a:lnRef idx="3">
            <a:schemeClr val="dk1"/>
          </a:lnRef>
          <a:fillRef idx="0">
            <a:schemeClr val="dk1"/>
          </a:fillRef>
          <a:effectRef idx="2">
            <a:schemeClr val="dk1"/>
          </a:effectRef>
          <a:fontRef idx="minor">
            <a:schemeClr val="tx1"/>
          </a:fontRef>
        </p:style>
      </p:cxnSp>
      <p:cxnSp>
        <p:nvCxnSpPr>
          <p:cNvPr id="46" name="Straight Connector 45">
            <a:extLst>
              <a:ext uri="{FF2B5EF4-FFF2-40B4-BE49-F238E27FC236}">
                <a16:creationId xmlns:a16="http://schemas.microsoft.com/office/drawing/2014/main" id="{715E245D-F49D-EC8E-09B9-B1D5822042D0}"/>
              </a:ext>
            </a:extLst>
          </p:cNvPr>
          <p:cNvCxnSpPr/>
          <p:nvPr/>
        </p:nvCxnSpPr>
        <p:spPr>
          <a:xfrm flipV="1">
            <a:off x="15621000" y="5829300"/>
            <a:ext cx="0" cy="381000"/>
          </a:xfrm>
          <a:prstGeom prst="line">
            <a:avLst/>
          </a:prstGeom>
          <a:ln>
            <a:solidFill>
              <a:schemeClr val="tx1"/>
            </a:solidFill>
          </a:ln>
        </p:spPr>
        <p:style>
          <a:lnRef idx="3">
            <a:schemeClr val="dk1"/>
          </a:lnRef>
          <a:fillRef idx="0">
            <a:schemeClr val="dk1"/>
          </a:fillRef>
          <a:effectRef idx="2">
            <a:schemeClr val="dk1"/>
          </a:effectRef>
          <a:fontRef idx="minor">
            <a:schemeClr val="tx1"/>
          </a:fontRef>
        </p:style>
      </p:cxnSp>
      <p:cxnSp>
        <p:nvCxnSpPr>
          <p:cNvPr id="48" name="Straight Connector 47">
            <a:extLst>
              <a:ext uri="{FF2B5EF4-FFF2-40B4-BE49-F238E27FC236}">
                <a16:creationId xmlns:a16="http://schemas.microsoft.com/office/drawing/2014/main" id="{5A50A86F-9DF2-E68D-580A-CD70A7F82E96}"/>
              </a:ext>
            </a:extLst>
          </p:cNvPr>
          <p:cNvCxnSpPr/>
          <p:nvPr/>
        </p:nvCxnSpPr>
        <p:spPr>
          <a:xfrm>
            <a:off x="5334000" y="6187096"/>
            <a:ext cx="0" cy="304800"/>
          </a:xfrm>
          <a:prstGeom prst="line">
            <a:avLst/>
          </a:prstGeom>
          <a:ln>
            <a:solidFill>
              <a:schemeClr val="tx1"/>
            </a:solidFill>
          </a:ln>
        </p:spPr>
        <p:style>
          <a:lnRef idx="3">
            <a:schemeClr val="dk1"/>
          </a:lnRef>
          <a:fillRef idx="0">
            <a:schemeClr val="dk1"/>
          </a:fillRef>
          <a:effectRef idx="2">
            <a:schemeClr val="dk1"/>
          </a:effectRef>
          <a:fontRef idx="minor">
            <a:schemeClr val="tx1"/>
          </a:fontRef>
        </p:style>
      </p:cxnSp>
      <p:cxnSp>
        <p:nvCxnSpPr>
          <p:cNvPr id="50" name="Straight Connector 49">
            <a:extLst>
              <a:ext uri="{FF2B5EF4-FFF2-40B4-BE49-F238E27FC236}">
                <a16:creationId xmlns:a16="http://schemas.microsoft.com/office/drawing/2014/main" id="{64A6B3A8-7969-2CDB-8CED-C22B69A5497E}"/>
              </a:ext>
            </a:extLst>
          </p:cNvPr>
          <p:cNvCxnSpPr/>
          <p:nvPr/>
        </p:nvCxnSpPr>
        <p:spPr>
          <a:xfrm>
            <a:off x="12192000" y="6210300"/>
            <a:ext cx="0" cy="304800"/>
          </a:xfrm>
          <a:prstGeom prst="line">
            <a:avLst/>
          </a:prstGeom>
          <a:ln>
            <a:solidFill>
              <a:schemeClr val="tx1"/>
            </a:solidFill>
          </a:ln>
        </p:spPr>
        <p:style>
          <a:lnRef idx="3">
            <a:schemeClr val="dk1"/>
          </a:lnRef>
          <a:fillRef idx="0">
            <a:schemeClr val="dk1"/>
          </a:fillRef>
          <a:effectRef idx="2">
            <a:schemeClr val="dk1"/>
          </a:effectRef>
          <a:fontRef idx="minor">
            <a:schemeClr val="tx1"/>
          </a:fontRef>
        </p:style>
      </p:cxnSp>
      <p:sp>
        <p:nvSpPr>
          <p:cNvPr id="51" name="Rectangle 50">
            <a:extLst>
              <a:ext uri="{FF2B5EF4-FFF2-40B4-BE49-F238E27FC236}">
                <a16:creationId xmlns:a16="http://schemas.microsoft.com/office/drawing/2014/main" id="{FA8E725F-07BA-FE66-BBDE-DCB90AC668D3}"/>
              </a:ext>
            </a:extLst>
          </p:cNvPr>
          <p:cNvSpPr/>
          <p:nvPr/>
        </p:nvSpPr>
        <p:spPr>
          <a:xfrm>
            <a:off x="1689101" y="6747679"/>
            <a:ext cx="6591286" cy="2285999"/>
          </a:xfrm>
          <a:prstGeom prst="rect">
            <a:avLst/>
          </a:prstGeom>
          <a:solidFill>
            <a:srgbClr val="CCFFCC"/>
          </a:solidFill>
          <a:ln>
            <a:solidFill>
              <a:schemeClr val="tx1"/>
            </a:solidFill>
          </a:ln>
        </p:spPr>
        <p:style>
          <a:lnRef idx="2">
            <a:schemeClr val="accent6"/>
          </a:lnRef>
          <a:fillRef idx="1">
            <a:schemeClr val="lt1"/>
          </a:fillRef>
          <a:effectRef idx="0">
            <a:schemeClr val="accent6"/>
          </a:effectRef>
          <a:fontRef idx="minor">
            <a:schemeClr val="dk1"/>
          </a:fontRef>
        </p:style>
        <p:txBody>
          <a:bodyPr rtlCol="0" anchor="ctr"/>
          <a:lstStyle/>
          <a:p>
            <a:pPr algn="ctr"/>
            <a:r>
              <a:rPr lang="en-GB" sz="2000" b="1" dirty="0">
                <a:latin typeface="Arial" panose="020B0604020202020204" pitchFamily="34" charset="0"/>
                <a:cs typeface="Arial" panose="020B0604020202020204" pitchFamily="34" charset="0"/>
              </a:rPr>
              <a:t>Impact on service delivery:</a:t>
            </a:r>
            <a:endParaRPr lang="en-GB" sz="2000" dirty="0">
              <a:latin typeface="Arial" panose="020B0604020202020204" pitchFamily="34" charset="0"/>
              <a:cs typeface="Arial" panose="020B0604020202020204" pitchFamily="34" charset="0"/>
            </a:endParaRPr>
          </a:p>
          <a:p>
            <a:pPr marL="342900" lvl="0" indent="-342900">
              <a:buFont typeface="Arial" panose="020B0604020202020204" pitchFamily="34" charset="0"/>
              <a:buChar char="•"/>
            </a:pPr>
            <a:r>
              <a:rPr lang="en-GB" sz="2000" dirty="0">
                <a:latin typeface="Arial" panose="020B0604020202020204" pitchFamily="34" charset="0"/>
                <a:cs typeface="Arial" panose="020B0604020202020204" pitchFamily="34" charset="0"/>
              </a:rPr>
              <a:t>Improved quality and personalized care through integration</a:t>
            </a:r>
          </a:p>
          <a:p>
            <a:pPr marL="342900" lvl="0" indent="-342900">
              <a:buFont typeface="Arial" panose="020B0604020202020204" pitchFamily="34" charset="0"/>
              <a:buChar char="•"/>
            </a:pPr>
            <a:r>
              <a:rPr lang="en-GB" sz="2000" dirty="0">
                <a:latin typeface="Arial" panose="020B0604020202020204" pitchFamily="34" charset="0"/>
                <a:cs typeface="Arial" panose="020B0604020202020204" pitchFamily="34" charset="0"/>
              </a:rPr>
              <a:t>Efficient resource use and long-term cost reduction</a:t>
            </a:r>
          </a:p>
          <a:p>
            <a:pPr marL="342900" lvl="0" indent="-342900">
              <a:buFont typeface="Arial" panose="020B0604020202020204" pitchFamily="34" charset="0"/>
              <a:buChar char="•"/>
            </a:pPr>
            <a:r>
              <a:rPr lang="en-GB" sz="2000" dirty="0">
                <a:latin typeface="Arial" panose="020B0604020202020204" pitchFamily="34" charset="0"/>
                <a:cs typeface="Arial" panose="020B0604020202020204" pitchFamily="34" charset="0"/>
              </a:rPr>
              <a:t>Enhanced preventive programs and population health outcomes</a:t>
            </a:r>
          </a:p>
          <a:p>
            <a:endParaRPr lang="en-GB" sz="2000" dirty="0">
              <a:latin typeface="Arial" panose="020B0604020202020204" pitchFamily="34" charset="0"/>
              <a:cs typeface="Arial" panose="020B0604020202020204" pitchFamily="34" charset="0"/>
            </a:endParaRPr>
          </a:p>
        </p:txBody>
      </p:sp>
      <p:sp>
        <p:nvSpPr>
          <p:cNvPr id="52" name="Rectangle 51">
            <a:extLst>
              <a:ext uri="{FF2B5EF4-FFF2-40B4-BE49-F238E27FC236}">
                <a16:creationId xmlns:a16="http://schemas.microsoft.com/office/drawing/2014/main" id="{D49B7D2D-6768-38C3-471A-624910E9C4AC}"/>
              </a:ext>
            </a:extLst>
          </p:cNvPr>
          <p:cNvSpPr/>
          <p:nvPr/>
        </p:nvSpPr>
        <p:spPr>
          <a:xfrm>
            <a:off x="9296394" y="6747679"/>
            <a:ext cx="6324599" cy="2285995"/>
          </a:xfrm>
          <a:prstGeom prst="rect">
            <a:avLst/>
          </a:prstGeom>
          <a:solidFill>
            <a:srgbClr val="CCFFCC"/>
          </a:solidFill>
          <a:ln>
            <a:solidFill>
              <a:schemeClr val="tx1"/>
            </a:solidFill>
          </a:ln>
        </p:spPr>
        <p:style>
          <a:lnRef idx="2">
            <a:schemeClr val="accent6"/>
          </a:lnRef>
          <a:fillRef idx="1">
            <a:schemeClr val="lt1"/>
          </a:fillRef>
          <a:effectRef idx="0">
            <a:schemeClr val="accent6"/>
          </a:effectRef>
          <a:fontRef idx="minor">
            <a:schemeClr val="dk1"/>
          </a:fontRef>
        </p:style>
        <p:txBody>
          <a:bodyPr rtlCol="0" anchor="ctr"/>
          <a:lstStyle/>
          <a:p>
            <a:pPr algn="ctr"/>
            <a:r>
              <a:rPr lang="en-GB" sz="2000" b="1" dirty="0">
                <a:solidFill>
                  <a:schemeClr val="tx1"/>
                </a:solidFill>
                <a:latin typeface="Arial" panose="020B0604020202020204" pitchFamily="34" charset="0"/>
                <a:cs typeface="Arial" panose="020B0604020202020204" pitchFamily="34" charset="0"/>
              </a:rPr>
              <a:t>Challenges:</a:t>
            </a:r>
            <a:endParaRPr lang="en-GB" sz="2000" dirty="0">
              <a:solidFill>
                <a:schemeClr val="tx1"/>
              </a:solidFill>
              <a:latin typeface="Arial" panose="020B0604020202020204" pitchFamily="34" charset="0"/>
              <a:cs typeface="Arial" panose="020B0604020202020204" pitchFamily="34" charset="0"/>
            </a:endParaRPr>
          </a:p>
          <a:p>
            <a:pPr marL="342900" indent="-342900">
              <a:buFont typeface="Arial" panose="020B0604020202020204" pitchFamily="34" charset="0"/>
              <a:buChar char="•"/>
            </a:pPr>
            <a:r>
              <a:rPr lang="en-GB" sz="2000" dirty="0">
                <a:latin typeface="Arial" panose="020B0604020202020204" pitchFamily="34" charset="0"/>
                <a:cs typeface="Arial" panose="020B0604020202020204" pitchFamily="34" charset="0"/>
              </a:rPr>
              <a:t>Regulatory hurdles</a:t>
            </a:r>
          </a:p>
          <a:p>
            <a:pPr marL="342900" indent="-342900">
              <a:buFont typeface="Arial" panose="020B0604020202020204" pitchFamily="34" charset="0"/>
              <a:buChar char="•"/>
            </a:pPr>
            <a:r>
              <a:rPr lang="en-GB" sz="2000" dirty="0">
                <a:latin typeface="Arial" panose="020B0604020202020204" pitchFamily="34" charset="0"/>
                <a:cs typeface="Arial" panose="020B0604020202020204" pitchFamily="34" charset="0"/>
              </a:rPr>
              <a:t>Limited funding</a:t>
            </a:r>
          </a:p>
          <a:p>
            <a:pPr marL="342900" indent="-342900">
              <a:buFont typeface="Arial" panose="020B0604020202020204" pitchFamily="34" charset="0"/>
              <a:buChar char="•"/>
            </a:pPr>
            <a:r>
              <a:rPr lang="en-GB" sz="2000" dirty="0">
                <a:latin typeface="Arial" panose="020B0604020202020204" pitchFamily="34" charset="0"/>
                <a:cs typeface="Arial" panose="020B0604020202020204" pitchFamily="34" charset="0"/>
              </a:rPr>
              <a:t>Workforce constraints</a:t>
            </a:r>
          </a:p>
          <a:p>
            <a:endParaRPr lang="en-GB" sz="2000" dirty="0">
              <a:latin typeface="Arial" panose="020B0604020202020204" pitchFamily="34" charset="0"/>
              <a:cs typeface="Arial" panose="020B0604020202020204" pitchFamily="34" charset="0"/>
            </a:endParaRPr>
          </a:p>
          <a:p>
            <a:endParaRPr lang="en-GB" sz="2000" dirty="0">
              <a:latin typeface="Arial" panose="020B0604020202020204" pitchFamily="34" charset="0"/>
              <a:cs typeface="Arial" panose="020B0604020202020204" pitchFamily="34" charset="0"/>
            </a:endParaRPr>
          </a:p>
          <a:p>
            <a:endParaRPr lang="en-GB" sz="2000" dirty="0">
              <a:latin typeface="Arial" panose="020B0604020202020204" pitchFamily="34" charset="0"/>
              <a:cs typeface="Arial" panose="020B0604020202020204" pitchFamily="34" charset="0"/>
            </a:endParaRPr>
          </a:p>
        </p:txBody>
      </p:sp>
      <p:cxnSp>
        <p:nvCxnSpPr>
          <p:cNvPr id="13" name="Straight Arrow Connector 12">
            <a:extLst>
              <a:ext uri="{FF2B5EF4-FFF2-40B4-BE49-F238E27FC236}">
                <a16:creationId xmlns:a16="http://schemas.microsoft.com/office/drawing/2014/main" id="{37341CF5-02B3-7340-5699-2816E2856094}"/>
              </a:ext>
            </a:extLst>
          </p:cNvPr>
          <p:cNvCxnSpPr/>
          <p:nvPr/>
        </p:nvCxnSpPr>
        <p:spPr>
          <a:xfrm>
            <a:off x="9130862" y="3332420"/>
            <a:ext cx="0" cy="903689"/>
          </a:xfrm>
          <a:prstGeom prst="straightConnector1">
            <a:avLst/>
          </a:prstGeom>
          <a:ln>
            <a:tailEnd type="triangle"/>
          </a:ln>
        </p:spPr>
        <p:style>
          <a:lnRef idx="3">
            <a:schemeClr val="dk1"/>
          </a:lnRef>
          <a:fillRef idx="0">
            <a:schemeClr val="dk1"/>
          </a:fillRef>
          <a:effectRef idx="2">
            <a:schemeClr val="dk1"/>
          </a:effectRef>
          <a:fontRef idx="minor">
            <a:schemeClr val="tx1"/>
          </a:fontRef>
        </p:style>
      </p:cxnSp>
    </p:spTree>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rgbClr val="E4FFC2"/>
        </a:solidFill>
        <a:effectLst/>
      </p:bgPr>
    </p:bg>
    <p:spTree>
      <p:nvGrpSpPr>
        <p:cNvPr id="1" name="">
          <a:extLst>
            <a:ext uri="{FF2B5EF4-FFF2-40B4-BE49-F238E27FC236}">
              <a16:creationId xmlns:a16="http://schemas.microsoft.com/office/drawing/2014/main" id="{0C86EBF6-2A75-C851-A9F6-FF9A2A5FEA95}"/>
            </a:ext>
          </a:extLst>
        </p:cNvPr>
        <p:cNvGrpSpPr/>
        <p:nvPr/>
      </p:nvGrpSpPr>
      <p:grpSpPr>
        <a:xfrm>
          <a:off x="0" y="0"/>
          <a:ext cx="0" cy="0"/>
          <a:chOff x="0" y="0"/>
          <a:chExt cx="0" cy="0"/>
        </a:xfrm>
      </p:grpSpPr>
      <p:sp>
        <p:nvSpPr>
          <p:cNvPr id="2" name="TextBox 2">
            <a:extLst>
              <a:ext uri="{FF2B5EF4-FFF2-40B4-BE49-F238E27FC236}">
                <a16:creationId xmlns:a16="http://schemas.microsoft.com/office/drawing/2014/main" id="{BDF54AE1-EF66-2636-E0BC-66A469498100}"/>
              </a:ext>
            </a:extLst>
          </p:cNvPr>
          <p:cNvSpPr txBox="1"/>
          <p:nvPr/>
        </p:nvSpPr>
        <p:spPr>
          <a:xfrm>
            <a:off x="4038600" y="304458"/>
            <a:ext cx="9753600" cy="679097"/>
          </a:xfrm>
          <a:prstGeom prst="rect">
            <a:avLst/>
          </a:prstGeom>
        </p:spPr>
        <p:txBody>
          <a:bodyPr wrap="square" lIns="0" tIns="0" rIns="0" bIns="0" rtlCol="0" anchor="t">
            <a:spAutoFit/>
          </a:bodyPr>
          <a:lstStyle/>
          <a:p>
            <a:pPr algn="ctr">
              <a:lnSpc>
                <a:spcPts val="5599"/>
              </a:lnSpc>
            </a:pPr>
            <a:r>
              <a:rPr lang="en-GB" sz="3999" b="1" noProof="0" dirty="0">
                <a:solidFill>
                  <a:srgbClr val="000000"/>
                </a:solidFill>
                <a:latin typeface="Arial" panose="020B0604020202020204" pitchFamily="34" charset="0"/>
                <a:ea typeface="Arial MT Pro Bold"/>
                <a:cs typeface="Arial" panose="020B0604020202020204" pitchFamily="34" charset="0"/>
                <a:sym typeface="Arial MT Pro Bold"/>
              </a:rPr>
              <a:t>Service Delivery</a:t>
            </a:r>
          </a:p>
        </p:txBody>
      </p:sp>
      <p:sp>
        <p:nvSpPr>
          <p:cNvPr id="3" name="Callout: Right Arrow 2">
            <a:extLst>
              <a:ext uri="{FF2B5EF4-FFF2-40B4-BE49-F238E27FC236}">
                <a16:creationId xmlns:a16="http://schemas.microsoft.com/office/drawing/2014/main" id="{A9DA4D2D-7627-62DE-5D4B-243C98DBE62F}"/>
              </a:ext>
            </a:extLst>
          </p:cNvPr>
          <p:cNvSpPr/>
          <p:nvPr/>
        </p:nvSpPr>
        <p:spPr>
          <a:xfrm>
            <a:off x="762000" y="1860332"/>
            <a:ext cx="5029200" cy="7355928"/>
          </a:xfrm>
          <a:prstGeom prst="rightArrowCallout">
            <a:avLst/>
          </a:prstGeom>
          <a:solidFill>
            <a:srgbClr val="CCFFCC"/>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285750" indent="-285750" algn="just">
              <a:buFont typeface="Arial" panose="020B0604020202020204" pitchFamily="34" charset="0"/>
              <a:buChar char="•"/>
            </a:pPr>
            <a:r>
              <a:rPr lang="en-GB" sz="2000" dirty="0">
                <a:solidFill>
                  <a:schemeClr val="tx1"/>
                </a:solidFill>
                <a:latin typeface="Arial" panose="020B0604020202020204" pitchFamily="34" charset="0"/>
                <a:cs typeface="Arial" panose="020B0604020202020204" pitchFamily="34" charset="0"/>
              </a:rPr>
              <a:t>Services are delivered through a combination of NHS, local authorities, voluntary and community groups, and private providers (OHID, 2022).</a:t>
            </a:r>
          </a:p>
          <a:p>
            <a:pPr marL="285750" indent="-285750" algn="just">
              <a:buFont typeface="Arial" panose="020B0604020202020204" pitchFamily="34" charset="0"/>
              <a:buChar char="•"/>
            </a:pPr>
            <a:endParaRPr lang="en-GB" sz="2000" dirty="0">
              <a:solidFill>
                <a:schemeClr val="tx1"/>
              </a:solidFill>
              <a:latin typeface="Arial" panose="020B0604020202020204" pitchFamily="34" charset="0"/>
              <a:cs typeface="Arial" panose="020B0604020202020204" pitchFamily="34" charset="0"/>
            </a:endParaRPr>
          </a:p>
          <a:p>
            <a:pPr marL="285750" indent="-285750" algn="just">
              <a:buFont typeface="Arial" panose="020B0604020202020204" pitchFamily="34" charset="0"/>
              <a:buChar char="•"/>
            </a:pPr>
            <a:endParaRPr lang="en-GB" dirty="0">
              <a:solidFill>
                <a:schemeClr val="tx1"/>
              </a:solidFill>
              <a:latin typeface="Arial" panose="020B0604020202020204" pitchFamily="34" charset="0"/>
              <a:cs typeface="Arial" panose="020B0604020202020204" pitchFamily="34" charset="0"/>
            </a:endParaRPr>
          </a:p>
          <a:p>
            <a:pPr marL="285750" indent="-285750" algn="just">
              <a:buFont typeface="Arial" panose="020B0604020202020204" pitchFamily="34" charset="0"/>
              <a:buChar char="•"/>
            </a:pPr>
            <a:endParaRPr lang="en-GB" dirty="0">
              <a:solidFill>
                <a:schemeClr val="tx1"/>
              </a:solidFill>
              <a:latin typeface="Arial" panose="020B0604020202020204" pitchFamily="34" charset="0"/>
              <a:cs typeface="Arial" panose="020B0604020202020204" pitchFamily="34" charset="0"/>
            </a:endParaRPr>
          </a:p>
          <a:p>
            <a:pPr algn="just"/>
            <a:endParaRPr lang="en-GB" dirty="0">
              <a:solidFill>
                <a:schemeClr val="tx1"/>
              </a:solidFill>
              <a:latin typeface="Arial" panose="020B0604020202020204" pitchFamily="34" charset="0"/>
              <a:cs typeface="Arial" panose="020B0604020202020204" pitchFamily="34" charset="0"/>
            </a:endParaRPr>
          </a:p>
          <a:p>
            <a:pPr marL="285750" indent="-285750" algn="just">
              <a:buFont typeface="Arial" panose="020B0604020202020204" pitchFamily="34" charset="0"/>
              <a:buChar char="•"/>
            </a:pPr>
            <a:endParaRPr lang="en-GB" dirty="0">
              <a:solidFill>
                <a:schemeClr val="tx1"/>
              </a:solidFill>
              <a:latin typeface="Arial" panose="020B0604020202020204" pitchFamily="34" charset="0"/>
              <a:cs typeface="Arial" panose="020B0604020202020204" pitchFamily="34" charset="0"/>
            </a:endParaRPr>
          </a:p>
          <a:p>
            <a:pPr marL="285750" indent="-285750" algn="just">
              <a:buFont typeface="Arial" panose="020B0604020202020204" pitchFamily="34" charset="0"/>
              <a:buChar char="•"/>
            </a:pPr>
            <a:r>
              <a:rPr lang="en-GB" sz="2000" dirty="0">
                <a:solidFill>
                  <a:schemeClr val="tx1"/>
                </a:solidFill>
                <a:latin typeface="Arial" panose="020B0604020202020204" pitchFamily="34" charset="0"/>
                <a:cs typeface="Arial" panose="020B0604020202020204" pitchFamily="34" charset="0"/>
              </a:rPr>
              <a:t>Increasing focus on integration, prevention and person-centred care.</a:t>
            </a:r>
          </a:p>
        </p:txBody>
      </p:sp>
      <p:sp>
        <p:nvSpPr>
          <p:cNvPr id="5" name="Callout: Right Arrow 4">
            <a:extLst>
              <a:ext uri="{FF2B5EF4-FFF2-40B4-BE49-F238E27FC236}">
                <a16:creationId xmlns:a16="http://schemas.microsoft.com/office/drawing/2014/main" id="{50F4FA38-0723-3A11-C3C0-C645BF068403}"/>
              </a:ext>
            </a:extLst>
          </p:cNvPr>
          <p:cNvSpPr/>
          <p:nvPr/>
        </p:nvSpPr>
        <p:spPr>
          <a:xfrm>
            <a:off x="6324600" y="1907628"/>
            <a:ext cx="6096000" cy="1828800"/>
          </a:xfrm>
          <a:prstGeom prst="rightArrowCallout">
            <a:avLst/>
          </a:prstGeom>
          <a:solidFill>
            <a:srgbClr val="CCFFCC"/>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r>
              <a:rPr lang="en-GB" sz="2000" i="1" dirty="0">
                <a:solidFill>
                  <a:schemeClr val="tx1"/>
                </a:solidFill>
                <a:latin typeface="Arial" panose="020B0604020202020204" pitchFamily="34" charset="0"/>
                <a:cs typeface="Arial" panose="020B0604020202020204" pitchFamily="34" charset="0"/>
              </a:rPr>
              <a:t>Virtual Wards </a:t>
            </a:r>
            <a:r>
              <a:rPr lang="en-GB" sz="2000" dirty="0">
                <a:solidFill>
                  <a:schemeClr val="tx1"/>
                </a:solidFill>
                <a:latin typeface="Arial" panose="020B0604020202020204" pitchFamily="34" charset="0"/>
                <a:cs typeface="Arial" panose="020B0604020202020204" pitchFamily="34" charset="0"/>
              </a:rPr>
              <a:t>- NHS “hospital-at-home” model: patients monitored remotely but cared for in their own homes (NHS England, no date)</a:t>
            </a:r>
          </a:p>
        </p:txBody>
      </p:sp>
      <p:sp>
        <p:nvSpPr>
          <p:cNvPr id="6" name="Callout: Right Arrow 5">
            <a:extLst>
              <a:ext uri="{FF2B5EF4-FFF2-40B4-BE49-F238E27FC236}">
                <a16:creationId xmlns:a16="http://schemas.microsoft.com/office/drawing/2014/main" id="{24C77450-EF97-BBA6-1964-95A2A7A2B925}"/>
              </a:ext>
            </a:extLst>
          </p:cNvPr>
          <p:cNvSpPr/>
          <p:nvPr/>
        </p:nvSpPr>
        <p:spPr>
          <a:xfrm>
            <a:off x="6324600" y="4556892"/>
            <a:ext cx="6096000" cy="2057400"/>
          </a:xfrm>
          <a:prstGeom prst="rightArrowCallout">
            <a:avLst/>
          </a:prstGeom>
          <a:solidFill>
            <a:srgbClr val="CCFFCC"/>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just"/>
            <a:r>
              <a:rPr lang="en-GB" sz="2000" i="1" dirty="0">
                <a:solidFill>
                  <a:schemeClr val="tx1"/>
                </a:solidFill>
                <a:latin typeface="Arial" panose="020B0604020202020204" pitchFamily="34" charset="0"/>
                <a:cs typeface="Arial" panose="020B0604020202020204" pitchFamily="34" charset="0"/>
              </a:rPr>
              <a:t>Social prescribing </a:t>
            </a:r>
            <a:r>
              <a:rPr lang="en-GB" sz="2000" dirty="0">
                <a:solidFill>
                  <a:schemeClr val="tx1"/>
                </a:solidFill>
                <a:latin typeface="Arial" panose="020B0604020202020204" pitchFamily="34" charset="0"/>
                <a:cs typeface="Arial" panose="020B0604020202020204" pitchFamily="34" charset="0"/>
              </a:rPr>
              <a:t>–</a:t>
            </a:r>
            <a:r>
              <a:rPr lang="en-GB" sz="2000" b="1" dirty="0">
                <a:solidFill>
                  <a:schemeClr val="tx1"/>
                </a:solidFill>
                <a:latin typeface="Arial" panose="020B0604020202020204" pitchFamily="34" charset="0"/>
                <a:cs typeface="Arial" panose="020B0604020202020204" pitchFamily="34" charset="0"/>
              </a:rPr>
              <a:t> </a:t>
            </a:r>
            <a:r>
              <a:rPr lang="en-GB" sz="2000" dirty="0">
                <a:solidFill>
                  <a:schemeClr val="tx1"/>
                </a:solidFill>
                <a:latin typeface="Arial" panose="020B0604020202020204" pitchFamily="34" charset="0"/>
                <a:cs typeface="Arial" panose="020B0604020202020204" pitchFamily="34" charset="0"/>
              </a:rPr>
              <a:t>links patients to non-medical community support (NHS England, no date). </a:t>
            </a:r>
          </a:p>
        </p:txBody>
      </p:sp>
      <p:sp>
        <p:nvSpPr>
          <p:cNvPr id="7" name="Callout: Right Arrow 6">
            <a:extLst>
              <a:ext uri="{FF2B5EF4-FFF2-40B4-BE49-F238E27FC236}">
                <a16:creationId xmlns:a16="http://schemas.microsoft.com/office/drawing/2014/main" id="{5C321A42-8D98-121A-2247-C5550D1F692B}"/>
              </a:ext>
            </a:extLst>
          </p:cNvPr>
          <p:cNvSpPr/>
          <p:nvPr/>
        </p:nvSpPr>
        <p:spPr>
          <a:xfrm>
            <a:off x="6324600" y="7412422"/>
            <a:ext cx="6096000" cy="1828800"/>
          </a:xfrm>
          <a:prstGeom prst="rightArrowCallout">
            <a:avLst/>
          </a:prstGeom>
          <a:solidFill>
            <a:srgbClr val="CCFFCC"/>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just"/>
            <a:r>
              <a:rPr lang="en-GB" sz="2000" i="1" dirty="0">
                <a:solidFill>
                  <a:schemeClr val="tx1"/>
                </a:solidFill>
                <a:latin typeface="Arial" panose="020B0604020202020204" pitchFamily="34" charset="0"/>
                <a:cs typeface="Arial" panose="020B0604020202020204" pitchFamily="34" charset="0"/>
              </a:rPr>
              <a:t>Neighbourhood Hubs </a:t>
            </a:r>
            <a:r>
              <a:rPr lang="en-GB" sz="2000" dirty="0">
                <a:solidFill>
                  <a:schemeClr val="tx1"/>
                </a:solidFill>
                <a:latin typeface="Arial" panose="020B0604020202020204" pitchFamily="34" charset="0"/>
                <a:cs typeface="Arial" panose="020B0604020202020204" pitchFamily="34" charset="0"/>
              </a:rPr>
              <a:t>– integrated wellbeing, social prescribing, activity and GP access (NHS Hampshire and Isle of Wight, no date).</a:t>
            </a:r>
            <a:r>
              <a:rPr lang="en-GB" sz="2000" dirty="0"/>
              <a:t>.</a:t>
            </a:r>
          </a:p>
        </p:txBody>
      </p:sp>
      <p:sp>
        <p:nvSpPr>
          <p:cNvPr id="8" name="Rectangle 7">
            <a:extLst>
              <a:ext uri="{FF2B5EF4-FFF2-40B4-BE49-F238E27FC236}">
                <a16:creationId xmlns:a16="http://schemas.microsoft.com/office/drawing/2014/main" id="{52D4E7D3-37C1-4200-AC39-255F73A645D1}"/>
              </a:ext>
            </a:extLst>
          </p:cNvPr>
          <p:cNvSpPr/>
          <p:nvPr/>
        </p:nvSpPr>
        <p:spPr>
          <a:xfrm>
            <a:off x="13258800" y="1815663"/>
            <a:ext cx="3276600" cy="7391400"/>
          </a:xfrm>
          <a:prstGeom prst="rect">
            <a:avLst/>
          </a:prstGeom>
          <a:solidFill>
            <a:srgbClr val="CCFFCC"/>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342900" indent="-342900" algn="just">
              <a:buFont typeface="Arial" panose="020B0604020202020204" pitchFamily="34" charset="0"/>
              <a:buChar char="•"/>
            </a:pPr>
            <a:r>
              <a:rPr lang="en-GB" sz="2000" dirty="0">
                <a:solidFill>
                  <a:schemeClr val="tx1"/>
                </a:solidFill>
                <a:latin typeface="Arial" panose="020B0604020202020204" pitchFamily="34" charset="0"/>
                <a:cs typeface="Arial" panose="020B0604020202020204" pitchFamily="34" charset="0"/>
              </a:rPr>
              <a:t>Emphasis on prevention, early intervention and combined medical – social support (OHID, 2022)</a:t>
            </a:r>
          </a:p>
          <a:p>
            <a:pPr marL="342900" indent="-342900" algn="just">
              <a:buFont typeface="Arial" panose="020B0604020202020204" pitchFamily="34" charset="0"/>
              <a:buChar char="•"/>
            </a:pPr>
            <a:endParaRPr lang="en-GB" sz="2000" dirty="0">
              <a:solidFill>
                <a:schemeClr val="tx1"/>
              </a:solidFill>
              <a:latin typeface="Arial" panose="020B0604020202020204" pitchFamily="34" charset="0"/>
              <a:cs typeface="Arial" panose="020B0604020202020204" pitchFamily="34" charset="0"/>
            </a:endParaRPr>
          </a:p>
          <a:p>
            <a:pPr marL="342900" indent="-342900" algn="just">
              <a:buFont typeface="Arial" panose="020B0604020202020204" pitchFamily="34" charset="0"/>
              <a:buChar char="•"/>
            </a:pPr>
            <a:endParaRPr lang="en-GB" sz="2000" dirty="0">
              <a:solidFill>
                <a:schemeClr val="tx1"/>
              </a:solidFill>
              <a:latin typeface="Arial" panose="020B0604020202020204" pitchFamily="34" charset="0"/>
              <a:cs typeface="Arial" panose="020B0604020202020204" pitchFamily="34" charset="0"/>
            </a:endParaRPr>
          </a:p>
          <a:p>
            <a:pPr marL="342900" indent="-342900" algn="just">
              <a:buFont typeface="Arial" panose="020B0604020202020204" pitchFamily="34" charset="0"/>
              <a:buChar char="•"/>
            </a:pPr>
            <a:r>
              <a:rPr lang="en-GB" sz="2000" dirty="0">
                <a:solidFill>
                  <a:schemeClr val="tx1"/>
                </a:solidFill>
                <a:latin typeface="Arial" panose="020B0604020202020204" pitchFamily="34" charset="0"/>
                <a:cs typeface="Arial" panose="020B0604020202020204" pitchFamily="34" charset="0"/>
              </a:rPr>
              <a:t>Regional variation highlights the need for stronger equity strategies</a:t>
            </a:r>
            <a:r>
              <a:rPr lang="ru-RU" sz="2000" dirty="0">
                <a:solidFill>
                  <a:schemeClr val="tx1"/>
                </a:solidFill>
                <a:latin typeface="Arial" panose="020B0604020202020204" pitchFamily="34" charset="0"/>
                <a:cs typeface="Arial" panose="020B0604020202020204" pitchFamily="34" charset="0"/>
              </a:rPr>
              <a:t> (</a:t>
            </a:r>
            <a:r>
              <a:rPr lang="en-GB" sz="2000" dirty="0">
                <a:solidFill>
                  <a:schemeClr val="tx1"/>
                </a:solidFill>
                <a:latin typeface="Arial" panose="020B0604020202020204" pitchFamily="34" charset="0"/>
                <a:cs typeface="Arial" panose="020B0604020202020204" pitchFamily="34" charset="0"/>
              </a:rPr>
              <a:t>Marmot, et al., 2020)</a:t>
            </a:r>
          </a:p>
        </p:txBody>
      </p:sp>
      <p:sp>
        <p:nvSpPr>
          <p:cNvPr id="9" name="Rectangle 8">
            <a:extLst>
              <a:ext uri="{FF2B5EF4-FFF2-40B4-BE49-F238E27FC236}">
                <a16:creationId xmlns:a16="http://schemas.microsoft.com/office/drawing/2014/main" id="{E279254F-593B-E75C-527F-1EEABF4C3269}"/>
              </a:ext>
            </a:extLst>
          </p:cNvPr>
          <p:cNvSpPr/>
          <p:nvPr/>
        </p:nvSpPr>
        <p:spPr>
          <a:xfrm>
            <a:off x="762000" y="1409700"/>
            <a:ext cx="3276600" cy="497928"/>
          </a:xfrm>
          <a:prstGeom prst="rect">
            <a:avLst/>
          </a:prstGeom>
          <a:solidFill>
            <a:schemeClr val="accent3">
              <a:lumMod val="40000"/>
              <a:lumOff val="60000"/>
            </a:schemeClr>
          </a:solidFill>
          <a:ln>
            <a:solidFill>
              <a:schemeClr val="tx1"/>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GB" sz="2200" b="1" dirty="0">
                <a:solidFill>
                  <a:schemeClr val="tx1"/>
                </a:solidFill>
                <a:latin typeface="Arial" panose="020B0604020202020204" pitchFamily="34" charset="0"/>
                <a:cs typeface="Arial" panose="020B0604020202020204" pitchFamily="34" charset="0"/>
              </a:rPr>
              <a:t>Service structure</a:t>
            </a:r>
          </a:p>
        </p:txBody>
      </p:sp>
      <p:sp>
        <p:nvSpPr>
          <p:cNvPr id="10" name="Rectangle 9">
            <a:extLst>
              <a:ext uri="{FF2B5EF4-FFF2-40B4-BE49-F238E27FC236}">
                <a16:creationId xmlns:a16="http://schemas.microsoft.com/office/drawing/2014/main" id="{879C9C0C-D192-4BD0-0E3C-CA9F02CED969}"/>
              </a:ext>
            </a:extLst>
          </p:cNvPr>
          <p:cNvSpPr/>
          <p:nvPr/>
        </p:nvSpPr>
        <p:spPr>
          <a:xfrm>
            <a:off x="6324600" y="1409700"/>
            <a:ext cx="3962400" cy="497928"/>
          </a:xfrm>
          <a:prstGeom prst="rect">
            <a:avLst/>
          </a:prstGeom>
          <a:solidFill>
            <a:schemeClr val="accent3">
              <a:lumMod val="40000"/>
              <a:lumOff val="60000"/>
            </a:schemeClr>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GB" sz="2200" b="1" dirty="0">
                <a:solidFill>
                  <a:schemeClr val="tx1"/>
                </a:solidFill>
                <a:latin typeface="Arial" panose="020B0604020202020204" pitchFamily="34" charset="0"/>
                <a:cs typeface="Arial" panose="020B0604020202020204" pitchFamily="34" charset="0"/>
              </a:rPr>
              <a:t>Delivery Models</a:t>
            </a:r>
          </a:p>
        </p:txBody>
      </p:sp>
      <p:sp>
        <p:nvSpPr>
          <p:cNvPr id="12" name="Rectangle 11">
            <a:extLst>
              <a:ext uri="{FF2B5EF4-FFF2-40B4-BE49-F238E27FC236}">
                <a16:creationId xmlns:a16="http://schemas.microsoft.com/office/drawing/2014/main" id="{CA566871-1B95-F842-BCFD-5382BF95E7C4}"/>
              </a:ext>
            </a:extLst>
          </p:cNvPr>
          <p:cNvSpPr/>
          <p:nvPr/>
        </p:nvSpPr>
        <p:spPr>
          <a:xfrm>
            <a:off x="13258800" y="1316422"/>
            <a:ext cx="3276600" cy="533400"/>
          </a:xfrm>
          <a:prstGeom prst="rect">
            <a:avLst/>
          </a:prstGeom>
          <a:solidFill>
            <a:schemeClr val="accent3">
              <a:lumMod val="40000"/>
              <a:lumOff val="60000"/>
            </a:schemeClr>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GB" sz="2200" b="1" dirty="0">
                <a:solidFill>
                  <a:schemeClr val="tx1"/>
                </a:solidFill>
                <a:latin typeface="Arial" panose="020B0604020202020204" pitchFamily="34" charset="0"/>
                <a:cs typeface="Arial" panose="020B0604020202020204" pitchFamily="34" charset="0"/>
              </a:rPr>
              <a:t>Overall Direction</a:t>
            </a:r>
          </a:p>
        </p:txBody>
      </p:sp>
    </p:spTree>
    <p:extLst>
      <p:ext uri="{BB962C8B-B14F-4D97-AF65-F5344CB8AC3E}">
        <p14:creationId xmlns:p14="http://schemas.microsoft.com/office/powerpoint/2010/main" val="3781253561"/>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rgbClr val="E4FFC2"/>
        </a:solidFill>
        <a:effectLst/>
      </p:bgPr>
    </p:bg>
    <p:spTree>
      <p:nvGrpSpPr>
        <p:cNvPr id="1" name="">
          <a:extLst>
            <a:ext uri="{FF2B5EF4-FFF2-40B4-BE49-F238E27FC236}">
              <a16:creationId xmlns:a16="http://schemas.microsoft.com/office/drawing/2014/main" id="{1E3E61B0-1287-95B4-DFF1-88D9BFD1EBF5}"/>
            </a:ext>
          </a:extLst>
        </p:cNvPr>
        <p:cNvGrpSpPr/>
        <p:nvPr/>
      </p:nvGrpSpPr>
      <p:grpSpPr>
        <a:xfrm>
          <a:off x="0" y="0"/>
          <a:ext cx="0" cy="0"/>
          <a:chOff x="0" y="0"/>
          <a:chExt cx="0" cy="0"/>
        </a:xfrm>
      </p:grpSpPr>
      <p:sp>
        <p:nvSpPr>
          <p:cNvPr id="2" name="TextBox 2">
            <a:extLst>
              <a:ext uri="{FF2B5EF4-FFF2-40B4-BE49-F238E27FC236}">
                <a16:creationId xmlns:a16="http://schemas.microsoft.com/office/drawing/2014/main" id="{4BDF35BB-7405-9AD0-DF51-2A251C032E26}"/>
              </a:ext>
            </a:extLst>
          </p:cNvPr>
          <p:cNvSpPr txBox="1"/>
          <p:nvPr/>
        </p:nvSpPr>
        <p:spPr>
          <a:xfrm>
            <a:off x="6290667" y="31173"/>
            <a:ext cx="5706666" cy="655372"/>
          </a:xfrm>
          <a:prstGeom prst="rect">
            <a:avLst/>
          </a:prstGeom>
        </p:spPr>
        <p:txBody>
          <a:bodyPr lIns="0" tIns="0" rIns="0" bIns="0" rtlCol="0" anchor="t">
            <a:spAutoFit/>
          </a:bodyPr>
          <a:lstStyle/>
          <a:p>
            <a:pPr algn="ctr">
              <a:lnSpc>
                <a:spcPts val="5599"/>
              </a:lnSpc>
            </a:pPr>
            <a:r>
              <a:rPr lang="en-GB" sz="3999" b="1" noProof="0" dirty="0">
                <a:solidFill>
                  <a:srgbClr val="000000"/>
                </a:solidFill>
                <a:latin typeface="Arial" panose="020B0604020202020204" pitchFamily="34" charset="0"/>
                <a:ea typeface="Arial MT Pro Bold"/>
                <a:cs typeface="Arial" panose="020B0604020202020204" pitchFamily="34" charset="0"/>
                <a:sym typeface="Arial MT Pro Bold"/>
              </a:rPr>
              <a:t>Public Health Initiatives</a:t>
            </a:r>
          </a:p>
        </p:txBody>
      </p:sp>
      <p:sp>
        <p:nvSpPr>
          <p:cNvPr id="3" name="Rectangle 2">
            <a:extLst>
              <a:ext uri="{FF2B5EF4-FFF2-40B4-BE49-F238E27FC236}">
                <a16:creationId xmlns:a16="http://schemas.microsoft.com/office/drawing/2014/main" id="{567D3BB3-DF55-4CF9-64AC-63E75478A459}"/>
              </a:ext>
            </a:extLst>
          </p:cNvPr>
          <p:cNvSpPr/>
          <p:nvPr/>
        </p:nvSpPr>
        <p:spPr>
          <a:xfrm>
            <a:off x="1104900" y="1181101"/>
            <a:ext cx="16078200" cy="838200"/>
          </a:xfrm>
          <a:prstGeom prst="rect">
            <a:avLst/>
          </a:prstGeom>
          <a:solidFill>
            <a:srgbClr val="CCFFCC"/>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GB" sz="2800" b="1" dirty="0">
                <a:solidFill>
                  <a:schemeClr val="tx1"/>
                </a:solidFill>
                <a:latin typeface="Arial" panose="020B0604020202020204" pitchFamily="34" charset="0"/>
                <a:cs typeface="Arial" panose="020B0604020202020204" pitchFamily="34" charset="0"/>
              </a:rPr>
              <a:t>Successful Public Health Initiatives</a:t>
            </a:r>
          </a:p>
        </p:txBody>
      </p:sp>
      <p:sp>
        <p:nvSpPr>
          <p:cNvPr id="5" name="Rectangle 4">
            <a:extLst>
              <a:ext uri="{FF2B5EF4-FFF2-40B4-BE49-F238E27FC236}">
                <a16:creationId xmlns:a16="http://schemas.microsoft.com/office/drawing/2014/main" id="{835FB313-8B9A-3F48-AA02-A803EA71965F}"/>
              </a:ext>
            </a:extLst>
          </p:cNvPr>
          <p:cNvSpPr/>
          <p:nvPr/>
        </p:nvSpPr>
        <p:spPr>
          <a:xfrm>
            <a:off x="685800" y="3120257"/>
            <a:ext cx="3581400" cy="6019799"/>
          </a:xfrm>
          <a:prstGeom prst="rect">
            <a:avLst/>
          </a:prstGeom>
          <a:solidFill>
            <a:srgbClr val="D3F0F1"/>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sz="2200" b="1" dirty="0">
              <a:solidFill>
                <a:schemeClr val="tx1"/>
              </a:solidFill>
              <a:latin typeface="Arial" panose="020B0604020202020204" pitchFamily="34" charset="0"/>
              <a:cs typeface="Arial" panose="020B0604020202020204" pitchFamily="34" charset="0"/>
            </a:endParaRPr>
          </a:p>
          <a:p>
            <a:pPr algn="ctr"/>
            <a:endParaRPr lang="en-GB" sz="2200" b="1" dirty="0">
              <a:solidFill>
                <a:schemeClr val="tx1"/>
              </a:solidFill>
              <a:latin typeface="Arial" panose="020B0604020202020204" pitchFamily="34" charset="0"/>
              <a:cs typeface="Arial" panose="020B0604020202020204" pitchFamily="34" charset="0"/>
            </a:endParaRPr>
          </a:p>
          <a:p>
            <a:pPr algn="ctr"/>
            <a:endParaRPr lang="en-GB" sz="2200" b="1" dirty="0">
              <a:solidFill>
                <a:schemeClr val="tx1"/>
              </a:solidFill>
              <a:latin typeface="Arial" panose="020B0604020202020204" pitchFamily="34" charset="0"/>
              <a:cs typeface="Arial" panose="020B0604020202020204" pitchFamily="34" charset="0"/>
            </a:endParaRPr>
          </a:p>
          <a:p>
            <a:pPr algn="ctr"/>
            <a:endParaRPr lang="en-GB" sz="2200" b="1" dirty="0">
              <a:solidFill>
                <a:schemeClr val="tx1"/>
              </a:solidFill>
              <a:latin typeface="Arial" panose="020B0604020202020204" pitchFamily="34" charset="0"/>
              <a:cs typeface="Arial" panose="020B0604020202020204" pitchFamily="34" charset="0"/>
            </a:endParaRPr>
          </a:p>
          <a:p>
            <a:pPr algn="ctr"/>
            <a:endParaRPr lang="en-GB" sz="2200" b="1" dirty="0">
              <a:solidFill>
                <a:schemeClr val="tx1"/>
              </a:solidFill>
              <a:latin typeface="Arial" panose="020B0604020202020204" pitchFamily="34" charset="0"/>
              <a:cs typeface="Arial" panose="020B0604020202020204" pitchFamily="34" charset="0"/>
            </a:endParaRPr>
          </a:p>
          <a:p>
            <a:pPr algn="ctr"/>
            <a:endParaRPr lang="en-GB" sz="2200" b="1" dirty="0">
              <a:solidFill>
                <a:schemeClr val="tx1"/>
              </a:solidFill>
              <a:latin typeface="Arial" panose="020B0604020202020204" pitchFamily="34" charset="0"/>
              <a:cs typeface="Arial" panose="020B0604020202020204" pitchFamily="34" charset="0"/>
            </a:endParaRPr>
          </a:p>
          <a:p>
            <a:pPr algn="ctr"/>
            <a:endParaRPr lang="en-GB" sz="2200" b="1" dirty="0">
              <a:solidFill>
                <a:schemeClr val="tx1"/>
              </a:solidFill>
              <a:latin typeface="Arial" panose="020B0604020202020204" pitchFamily="34" charset="0"/>
              <a:cs typeface="Arial" panose="020B0604020202020204" pitchFamily="34" charset="0"/>
            </a:endParaRPr>
          </a:p>
          <a:p>
            <a:pPr algn="ctr"/>
            <a:endParaRPr lang="en-GB" sz="2200" b="1" dirty="0">
              <a:solidFill>
                <a:schemeClr val="tx1"/>
              </a:solidFill>
              <a:latin typeface="Arial" panose="020B0604020202020204" pitchFamily="34" charset="0"/>
              <a:cs typeface="Arial" panose="020B0604020202020204" pitchFamily="34" charset="0"/>
            </a:endParaRPr>
          </a:p>
          <a:p>
            <a:pPr algn="ctr"/>
            <a:r>
              <a:rPr lang="en-GB" sz="2400" b="1" dirty="0">
                <a:solidFill>
                  <a:schemeClr val="tx1"/>
                </a:solidFill>
                <a:latin typeface="Arial" panose="020B0604020202020204" pitchFamily="34" charset="0"/>
                <a:cs typeface="Arial" panose="020B0604020202020204" pitchFamily="34" charset="0"/>
              </a:rPr>
              <a:t>Infectious Disease Prevention</a:t>
            </a:r>
          </a:p>
          <a:p>
            <a:pPr algn="ctr"/>
            <a:endParaRPr lang="en-GB" sz="2200" b="1" dirty="0">
              <a:solidFill>
                <a:schemeClr val="tx1"/>
              </a:solidFill>
              <a:latin typeface="Arial" panose="020B0604020202020204" pitchFamily="34" charset="0"/>
              <a:cs typeface="Arial" panose="020B0604020202020204" pitchFamily="34" charset="0"/>
            </a:endParaRPr>
          </a:p>
          <a:p>
            <a:r>
              <a:rPr lang="en-GB" sz="2200" b="1" dirty="0">
                <a:solidFill>
                  <a:schemeClr val="tx1"/>
                </a:solidFill>
                <a:latin typeface="Arial" panose="020B0604020202020204" pitchFamily="34" charset="0"/>
                <a:cs typeface="Arial" panose="020B0604020202020204" pitchFamily="34" charset="0"/>
              </a:rPr>
              <a:t>PrEP (Pre-Exposure Prophylaxis)</a:t>
            </a:r>
          </a:p>
          <a:p>
            <a:pPr marL="342900" indent="-342900">
              <a:buFont typeface="Arial" panose="020B0604020202020204" pitchFamily="34" charset="0"/>
              <a:buChar char="•"/>
            </a:pPr>
            <a:r>
              <a:rPr lang="en-GB" sz="2000" dirty="0">
                <a:solidFill>
                  <a:schemeClr val="tx1"/>
                </a:solidFill>
                <a:latin typeface="Arial" panose="020B0604020202020204" pitchFamily="34" charset="0"/>
                <a:cs typeface="Arial" panose="020B0604020202020204" pitchFamily="34" charset="0"/>
              </a:rPr>
              <a:t>Rolled out in 2020; over 95,000 users by 2023.</a:t>
            </a:r>
          </a:p>
          <a:p>
            <a:pPr marL="342900" indent="-342900">
              <a:buFont typeface="Arial" panose="020B0604020202020204" pitchFamily="34" charset="0"/>
              <a:buChar char="•"/>
            </a:pPr>
            <a:r>
              <a:rPr lang="en-GB" sz="2000" dirty="0">
                <a:solidFill>
                  <a:schemeClr val="tx1"/>
                </a:solidFill>
                <a:latin typeface="Arial" panose="020B0604020202020204" pitchFamily="34" charset="0"/>
                <a:cs typeface="Arial" panose="020B0604020202020204" pitchFamily="34" charset="0"/>
              </a:rPr>
              <a:t>Prevents HIV infection — a revolutionary step in public health</a:t>
            </a:r>
            <a:r>
              <a:rPr lang="en-GB" sz="2000" dirty="0">
                <a:latin typeface="Arial" panose="020B0604020202020204" pitchFamily="34" charset="0"/>
                <a:cs typeface="Arial" panose="020B0604020202020204" pitchFamily="34" charset="0"/>
              </a:rPr>
              <a:t> </a:t>
            </a:r>
            <a:r>
              <a:rPr lang="ru-RU" sz="2000" dirty="0">
                <a:solidFill>
                  <a:schemeClr val="tx1"/>
                </a:solidFill>
                <a:latin typeface="Arial" panose="020B0604020202020204" pitchFamily="34" charset="0"/>
                <a:cs typeface="Arial" panose="020B0604020202020204" pitchFamily="34" charset="0"/>
              </a:rPr>
              <a:t>(</a:t>
            </a:r>
            <a:r>
              <a:rPr lang="en-GB" sz="2000" dirty="0">
                <a:solidFill>
                  <a:schemeClr val="tx1"/>
                </a:solidFill>
                <a:latin typeface="Arial" panose="020B0604020202020204" pitchFamily="34" charset="0"/>
                <a:cs typeface="Arial" panose="020B0604020202020204" pitchFamily="34" charset="0"/>
              </a:rPr>
              <a:t>RSPH,</a:t>
            </a:r>
            <a:r>
              <a:rPr lang="ru-RU" sz="2000" dirty="0">
                <a:solidFill>
                  <a:schemeClr val="tx1"/>
                </a:solidFill>
                <a:latin typeface="Arial" panose="020B0604020202020204" pitchFamily="34" charset="0"/>
                <a:cs typeface="Arial" panose="020B0604020202020204" pitchFamily="34" charset="0"/>
              </a:rPr>
              <a:t> 2025)</a:t>
            </a:r>
            <a:r>
              <a:rPr lang="en-GB" sz="2000" dirty="0">
                <a:solidFill>
                  <a:schemeClr val="tx1"/>
                </a:solidFill>
                <a:latin typeface="Arial" panose="020B0604020202020204" pitchFamily="34" charset="0"/>
                <a:cs typeface="Arial" panose="020B0604020202020204" pitchFamily="34" charset="0"/>
              </a:rPr>
              <a:t> .</a:t>
            </a:r>
          </a:p>
          <a:p>
            <a:pPr marL="342900" indent="-342900">
              <a:buFont typeface="Arial" panose="020B0604020202020204" pitchFamily="34" charset="0"/>
              <a:buChar char="•"/>
            </a:pPr>
            <a:endParaRPr lang="en-GB" sz="2000" dirty="0">
              <a:solidFill>
                <a:schemeClr val="tx1"/>
              </a:solidFill>
              <a:latin typeface="Arial" panose="020B0604020202020204" pitchFamily="34" charset="0"/>
              <a:cs typeface="Arial" panose="020B0604020202020204" pitchFamily="34" charset="0"/>
            </a:endParaRPr>
          </a:p>
          <a:p>
            <a:r>
              <a:rPr lang="en-GB" sz="2200" b="1" dirty="0">
                <a:solidFill>
                  <a:schemeClr val="tx1"/>
                </a:solidFill>
                <a:latin typeface="Arial" panose="020B0604020202020204" pitchFamily="34" charset="0"/>
                <a:cs typeface="Arial" panose="020B0604020202020204" pitchFamily="34" charset="0"/>
              </a:rPr>
              <a:t>Viral Hepatitis Prevention</a:t>
            </a:r>
          </a:p>
          <a:p>
            <a:pPr marL="342900" indent="-342900">
              <a:buFont typeface="Arial" panose="020B0604020202020204" pitchFamily="34" charset="0"/>
              <a:buChar char="•"/>
            </a:pPr>
            <a:r>
              <a:rPr lang="en-GB" sz="2000" dirty="0">
                <a:solidFill>
                  <a:schemeClr val="tx1"/>
                </a:solidFill>
                <a:latin typeface="Arial" panose="020B0604020202020204" pitchFamily="34" charset="0"/>
                <a:cs typeface="Arial" panose="020B0604020202020204" pitchFamily="34" charset="0"/>
              </a:rPr>
              <a:t>6-in-1 vaccine introduced (2017).</a:t>
            </a:r>
          </a:p>
          <a:p>
            <a:pPr marL="342900" indent="-342900">
              <a:buFont typeface="Arial" panose="020B0604020202020204" pitchFamily="34" charset="0"/>
              <a:buChar char="•"/>
            </a:pPr>
            <a:r>
              <a:rPr lang="en-GB" sz="2000" dirty="0">
                <a:solidFill>
                  <a:schemeClr val="tx1"/>
                </a:solidFill>
                <a:latin typeface="Arial" panose="020B0604020202020204" pitchFamily="34" charset="0"/>
                <a:cs typeface="Arial" panose="020B0604020202020204" pitchFamily="34" charset="0"/>
              </a:rPr>
              <a:t>Use of direct-acting antivirals cut hepatitis C cases by 56.7% </a:t>
            </a:r>
            <a:r>
              <a:rPr lang="ru-RU" sz="2000" dirty="0">
                <a:solidFill>
                  <a:schemeClr val="tx1"/>
                </a:solidFill>
                <a:latin typeface="Arial" panose="020B0604020202020204" pitchFamily="34" charset="0"/>
                <a:cs typeface="Arial" panose="020B0604020202020204" pitchFamily="34" charset="0"/>
              </a:rPr>
              <a:t>(</a:t>
            </a:r>
            <a:r>
              <a:rPr lang="en-GB" sz="2000" dirty="0">
                <a:solidFill>
                  <a:schemeClr val="tx1"/>
                </a:solidFill>
                <a:latin typeface="Arial" panose="020B0604020202020204" pitchFamily="34" charset="0"/>
                <a:cs typeface="Arial" panose="020B0604020202020204" pitchFamily="34" charset="0"/>
              </a:rPr>
              <a:t>RSPH,</a:t>
            </a:r>
            <a:r>
              <a:rPr lang="ru-RU" sz="2000" dirty="0">
                <a:solidFill>
                  <a:schemeClr val="tx1"/>
                </a:solidFill>
                <a:latin typeface="Arial" panose="020B0604020202020204" pitchFamily="34" charset="0"/>
                <a:cs typeface="Arial" panose="020B0604020202020204" pitchFamily="34" charset="0"/>
              </a:rPr>
              <a:t> 2025)</a:t>
            </a:r>
            <a:r>
              <a:rPr lang="en-GB" sz="2000" dirty="0">
                <a:solidFill>
                  <a:schemeClr val="tx1"/>
                </a:solidFill>
                <a:latin typeface="Arial" panose="020B0604020202020204" pitchFamily="34" charset="0"/>
                <a:cs typeface="Arial" panose="020B0604020202020204" pitchFamily="34" charset="0"/>
              </a:rPr>
              <a:t> .</a:t>
            </a:r>
          </a:p>
          <a:p>
            <a:pPr marL="342900" indent="-342900">
              <a:buFont typeface="Arial" panose="020B0604020202020204" pitchFamily="34" charset="0"/>
              <a:buChar char="•"/>
            </a:pPr>
            <a:endParaRPr lang="en-GB" sz="2000" dirty="0">
              <a:solidFill>
                <a:schemeClr val="tx1"/>
              </a:solidFill>
              <a:latin typeface="Arial" panose="020B0604020202020204" pitchFamily="34" charset="0"/>
              <a:cs typeface="Arial" panose="020B0604020202020204" pitchFamily="34" charset="0"/>
            </a:endParaRPr>
          </a:p>
          <a:p>
            <a:endParaRPr lang="en-GB" sz="2000" b="1" dirty="0">
              <a:solidFill>
                <a:schemeClr val="tx1"/>
              </a:solidFill>
              <a:latin typeface="Arial" panose="020B0604020202020204" pitchFamily="34" charset="0"/>
              <a:cs typeface="Arial" panose="020B0604020202020204" pitchFamily="34" charset="0"/>
            </a:endParaRPr>
          </a:p>
          <a:p>
            <a:pPr marL="342900" indent="-342900">
              <a:buFont typeface="Arial" panose="020B0604020202020204" pitchFamily="34" charset="0"/>
              <a:buChar char="•"/>
            </a:pPr>
            <a:endParaRPr lang="en-GB" sz="2000" b="1" dirty="0">
              <a:solidFill>
                <a:schemeClr val="tx1"/>
              </a:solidFill>
              <a:latin typeface="Arial" panose="020B0604020202020204" pitchFamily="34" charset="0"/>
              <a:cs typeface="Arial" panose="020B0604020202020204" pitchFamily="34" charset="0"/>
            </a:endParaRPr>
          </a:p>
          <a:p>
            <a:pPr marL="342900" indent="-342900">
              <a:buFont typeface="Arial" panose="020B0604020202020204" pitchFamily="34" charset="0"/>
              <a:buChar char="•"/>
            </a:pPr>
            <a:endParaRPr lang="en-GB" sz="2000" b="1" dirty="0">
              <a:solidFill>
                <a:schemeClr val="tx1"/>
              </a:solidFill>
              <a:latin typeface="Arial" panose="020B0604020202020204" pitchFamily="34" charset="0"/>
              <a:cs typeface="Arial" panose="020B0604020202020204" pitchFamily="34" charset="0"/>
            </a:endParaRPr>
          </a:p>
          <a:p>
            <a:pPr marL="342900" indent="-342900">
              <a:buFont typeface="Arial" panose="020B0604020202020204" pitchFamily="34" charset="0"/>
              <a:buChar char="•"/>
            </a:pPr>
            <a:endParaRPr lang="en-GB" sz="2000" b="1" dirty="0">
              <a:solidFill>
                <a:schemeClr val="tx1"/>
              </a:solidFill>
              <a:latin typeface="Arial" panose="020B0604020202020204" pitchFamily="34" charset="0"/>
              <a:cs typeface="Arial" panose="020B0604020202020204" pitchFamily="34" charset="0"/>
            </a:endParaRPr>
          </a:p>
          <a:p>
            <a:pPr marL="342900" indent="-342900">
              <a:buFont typeface="Arial" panose="020B0604020202020204" pitchFamily="34" charset="0"/>
              <a:buChar char="•"/>
            </a:pPr>
            <a:endParaRPr lang="en-GB" sz="2000" b="1" dirty="0">
              <a:solidFill>
                <a:schemeClr val="tx1"/>
              </a:solidFill>
              <a:latin typeface="Arial" panose="020B0604020202020204" pitchFamily="34" charset="0"/>
              <a:cs typeface="Arial" panose="020B0604020202020204" pitchFamily="34" charset="0"/>
            </a:endParaRPr>
          </a:p>
          <a:p>
            <a:pPr marL="342900" indent="-342900">
              <a:buFont typeface="Arial" panose="020B0604020202020204" pitchFamily="34" charset="0"/>
              <a:buChar char="•"/>
            </a:pPr>
            <a:endParaRPr lang="en-GB" sz="2000" b="1" dirty="0">
              <a:solidFill>
                <a:schemeClr val="tx1"/>
              </a:solidFill>
              <a:latin typeface="Arial" panose="020B0604020202020204" pitchFamily="34" charset="0"/>
              <a:cs typeface="Arial" panose="020B0604020202020204" pitchFamily="34" charset="0"/>
            </a:endParaRPr>
          </a:p>
          <a:p>
            <a:endParaRPr lang="en-GB" sz="2000" b="1" dirty="0">
              <a:solidFill>
                <a:schemeClr val="tx1"/>
              </a:solidFill>
              <a:latin typeface="Arial" panose="020B0604020202020204" pitchFamily="34" charset="0"/>
              <a:cs typeface="Arial" panose="020B0604020202020204" pitchFamily="34" charset="0"/>
            </a:endParaRPr>
          </a:p>
          <a:p>
            <a:pPr algn="ctr"/>
            <a:endParaRPr lang="en-GB" sz="2000" b="1" dirty="0">
              <a:solidFill>
                <a:schemeClr val="tx1"/>
              </a:solidFill>
              <a:latin typeface="Arial" panose="020B0604020202020204" pitchFamily="34" charset="0"/>
              <a:cs typeface="Arial" panose="020B0604020202020204" pitchFamily="34" charset="0"/>
            </a:endParaRPr>
          </a:p>
        </p:txBody>
      </p:sp>
      <p:sp>
        <p:nvSpPr>
          <p:cNvPr id="6" name="Rectangle 5">
            <a:extLst>
              <a:ext uri="{FF2B5EF4-FFF2-40B4-BE49-F238E27FC236}">
                <a16:creationId xmlns:a16="http://schemas.microsoft.com/office/drawing/2014/main" id="{013A43E1-3B5C-234B-21AF-13502F2299BF}"/>
              </a:ext>
            </a:extLst>
          </p:cNvPr>
          <p:cNvSpPr/>
          <p:nvPr/>
        </p:nvSpPr>
        <p:spPr>
          <a:xfrm>
            <a:off x="5181600" y="3086100"/>
            <a:ext cx="3581400" cy="6019799"/>
          </a:xfrm>
          <a:prstGeom prst="rect">
            <a:avLst/>
          </a:prstGeom>
          <a:solidFill>
            <a:srgbClr val="D3F0F1"/>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sz="2200" b="1" dirty="0">
              <a:solidFill>
                <a:schemeClr val="tx1"/>
              </a:solidFill>
              <a:latin typeface="Arial" panose="020B0604020202020204" pitchFamily="34" charset="0"/>
              <a:cs typeface="Arial" panose="020B0604020202020204" pitchFamily="34" charset="0"/>
            </a:endParaRPr>
          </a:p>
          <a:p>
            <a:pPr algn="ctr"/>
            <a:endParaRPr lang="en-GB" sz="2200" b="1" dirty="0">
              <a:solidFill>
                <a:schemeClr val="tx1"/>
              </a:solidFill>
              <a:latin typeface="Arial" panose="020B0604020202020204" pitchFamily="34" charset="0"/>
              <a:cs typeface="Arial" panose="020B0604020202020204" pitchFamily="34" charset="0"/>
            </a:endParaRPr>
          </a:p>
          <a:p>
            <a:pPr algn="ctr"/>
            <a:r>
              <a:rPr lang="en-GB" sz="2400" b="1" dirty="0">
                <a:solidFill>
                  <a:schemeClr val="tx1"/>
                </a:solidFill>
                <a:latin typeface="Arial" panose="020B0604020202020204" pitchFamily="34" charset="0"/>
                <a:cs typeface="Arial" panose="020B0604020202020204" pitchFamily="34" charset="0"/>
              </a:rPr>
              <a:t>Behaviour &amp; Lifestyle Policies</a:t>
            </a:r>
          </a:p>
          <a:p>
            <a:pPr algn="ctr"/>
            <a:endParaRPr lang="en-GB" sz="2200" b="1" dirty="0">
              <a:solidFill>
                <a:schemeClr val="tx1"/>
              </a:solidFill>
              <a:latin typeface="Arial" panose="020B0604020202020204" pitchFamily="34" charset="0"/>
              <a:cs typeface="Arial" panose="020B0604020202020204" pitchFamily="34" charset="0"/>
            </a:endParaRPr>
          </a:p>
          <a:p>
            <a:r>
              <a:rPr lang="en-GB" sz="2200" b="1" dirty="0">
                <a:solidFill>
                  <a:schemeClr val="tx1"/>
                </a:solidFill>
                <a:latin typeface="Arial" panose="020B0604020202020204" pitchFamily="34" charset="0"/>
                <a:cs typeface="Arial" panose="020B0604020202020204" pitchFamily="34" charset="0"/>
              </a:rPr>
              <a:t>Smoking Regulations</a:t>
            </a:r>
          </a:p>
          <a:p>
            <a:pPr marL="342900" indent="-342900">
              <a:buFont typeface="Arial" panose="020B0604020202020204" pitchFamily="34" charset="0"/>
              <a:buChar char="•"/>
            </a:pPr>
            <a:r>
              <a:rPr lang="en-GB" sz="2000" dirty="0">
                <a:solidFill>
                  <a:schemeClr val="tx1"/>
                </a:solidFill>
                <a:latin typeface="Arial" panose="020B0604020202020204" pitchFamily="34" charset="0"/>
                <a:cs typeface="Arial" panose="020B0604020202020204" pitchFamily="34" charset="0"/>
              </a:rPr>
              <a:t>Smoking ban in public places, cessation programmes, and vape regulation</a:t>
            </a:r>
            <a:r>
              <a:rPr lang="en-GB" sz="2000" dirty="0">
                <a:latin typeface="Arial" panose="020B0604020202020204" pitchFamily="34" charset="0"/>
                <a:cs typeface="Arial" panose="020B0604020202020204" pitchFamily="34" charset="0"/>
              </a:rPr>
              <a:t> </a:t>
            </a:r>
            <a:r>
              <a:rPr lang="ru-RU" sz="2000" dirty="0">
                <a:solidFill>
                  <a:schemeClr val="tx1"/>
                </a:solidFill>
                <a:latin typeface="Arial" panose="020B0604020202020204" pitchFamily="34" charset="0"/>
                <a:cs typeface="Arial" panose="020B0604020202020204" pitchFamily="34" charset="0"/>
              </a:rPr>
              <a:t>(</a:t>
            </a:r>
            <a:r>
              <a:rPr lang="en-GB" sz="2000" dirty="0">
                <a:solidFill>
                  <a:schemeClr val="tx1"/>
                </a:solidFill>
                <a:latin typeface="Arial" panose="020B0604020202020204" pitchFamily="34" charset="0"/>
                <a:cs typeface="Arial" panose="020B0604020202020204" pitchFamily="34" charset="0"/>
              </a:rPr>
              <a:t>RSPH,</a:t>
            </a:r>
            <a:r>
              <a:rPr lang="ru-RU" sz="2000" dirty="0">
                <a:solidFill>
                  <a:schemeClr val="tx1"/>
                </a:solidFill>
                <a:latin typeface="Arial" panose="020B0604020202020204" pitchFamily="34" charset="0"/>
                <a:cs typeface="Arial" panose="020B0604020202020204" pitchFamily="34" charset="0"/>
              </a:rPr>
              <a:t> 2025)</a:t>
            </a:r>
            <a:r>
              <a:rPr lang="en-GB" sz="2000" dirty="0">
                <a:solidFill>
                  <a:schemeClr val="tx1"/>
                </a:solidFill>
                <a:latin typeface="Arial" panose="020B0604020202020204" pitchFamily="34" charset="0"/>
                <a:cs typeface="Arial" panose="020B0604020202020204" pitchFamily="34" charset="0"/>
              </a:rPr>
              <a:t>.</a:t>
            </a:r>
          </a:p>
          <a:p>
            <a:endParaRPr lang="en-GB" sz="2000" dirty="0">
              <a:solidFill>
                <a:schemeClr val="tx1"/>
              </a:solidFill>
              <a:latin typeface="Arial" panose="020B0604020202020204" pitchFamily="34" charset="0"/>
              <a:cs typeface="Arial" panose="020B0604020202020204" pitchFamily="34" charset="0"/>
            </a:endParaRPr>
          </a:p>
          <a:p>
            <a:r>
              <a:rPr lang="en-GB" sz="2200" b="1" dirty="0">
                <a:solidFill>
                  <a:schemeClr val="tx1"/>
                </a:solidFill>
                <a:latin typeface="Arial" panose="020B0604020202020204" pitchFamily="34" charset="0"/>
                <a:cs typeface="Arial" panose="020B0604020202020204" pitchFamily="34" charset="0"/>
              </a:rPr>
              <a:t>Healthier Food Consumption Policies</a:t>
            </a:r>
          </a:p>
          <a:p>
            <a:pPr marL="342900" indent="-342900">
              <a:buFont typeface="Arial" panose="020B0604020202020204" pitchFamily="34" charset="0"/>
              <a:buChar char="•"/>
            </a:pPr>
            <a:r>
              <a:rPr lang="en-GB" sz="2000" dirty="0">
                <a:solidFill>
                  <a:schemeClr val="tx1"/>
                </a:solidFill>
                <a:latin typeface="Arial" panose="020B0604020202020204" pitchFamily="34" charset="0"/>
                <a:cs typeface="Arial" panose="020B0604020202020204" pitchFamily="34" charset="0"/>
              </a:rPr>
              <a:t>Soft Drinks Industry Levy (2018) reduced sugar intake.</a:t>
            </a:r>
          </a:p>
          <a:p>
            <a:pPr marL="342900" indent="-342900">
              <a:buFont typeface="Arial" panose="020B0604020202020204" pitchFamily="34" charset="0"/>
              <a:buChar char="•"/>
            </a:pPr>
            <a:r>
              <a:rPr lang="en-GB" sz="2000" dirty="0">
                <a:solidFill>
                  <a:schemeClr val="tx1"/>
                </a:solidFill>
                <a:latin typeface="Arial" panose="020B0604020202020204" pitchFamily="34" charset="0"/>
                <a:cs typeface="Arial" panose="020B0604020202020204" pitchFamily="34" charset="0"/>
              </a:rPr>
              <a:t>Minimum Unit Pricing reduced alcohol sales in Scotland </a:t>
            </a:r>
            <a:r>
              <a:rPr lang="ru-RU" sz="2000" dirty="0">
                <a:solidFill>
                  <a:schemeClr val="tx1"/>
                </a:solidFill>
                <a:latin typeface="Arial" panose="020B0604020202020204" pitchFamily="34" charset="0"/>
                <a:cs typeface="Arial" panose="020B0604020202020204" pitchFamily="34" charset="0"/>
              </a:rPr>
              <a:t>(</a:t>
            </a:r>
            <a:r>
              <a:rPr lang="en-GB" sz="2000" dirty="0">
                <a:solidFill>
                  <a:schemeClr val="tx1"/>
                </a:solidFill>
                <a:latin typeface="Arial" panose="020B0604020202020204" pitchFamily="34" charset="0"/>
                <a:cs typeface="Arial" panose="020B0604020202020204" pitchFamily="34" charset="0"/>
              </a:rPr>
              <a:t>RSPH,</a:t>
            </a:r>
            <a:r>
              <a:rPr lang="ru-RU" sz="2000" dirty="0">
                <a:solidFill>
                  <a:schemeClr val="tx1"/>
                </a:solidFill>
                <a:latin typeface="Arial" panose="020B0604020202020204" pitchFamily="34" charset="0"/>
                <a:cs typeface="Arial" panose="020B0604020202020204" pitchFamily="34" charset="0"/>
              </a:rPr>
              <a:t> 2025)</a:t>
            </a:r>
            <a:r>
              <a:rPr lang="en-GB" sz="2000" dirty="0">
                <a:solidFill>
                  <a:schemeClr val="tx1"/>
                </a:solidFill>
                <a:latin typeface="Arial" panose="020B0604020202020204" pitchFamily="34" charset="0"/>
                <a:cs typeface="Arial" panose="020B0604020202020204" pitchFamily="34" charset="0"/>
              </a:rPr>
              <a:t>.</a:t>
            </a:r>
          </a:p>
          <a:p>
            <a:pPr marL="342900" indent="-342900">
              <a:buFont typeface="Arial" panose="020B0604020202020204" pitchFamily="34" charset="0"/>
              <a:buChar char="•"/>
            </a:pPr>
            <a:endParaRPr lang="en-GB" sz="2000" dirty="0">
              <a:solidFill>
                <a:schemeClr val="tx1"/>
              </a:solidFill>
              <a:latin typeface="Arial" panose="020B0604020202020204" pitchFamily="34" charset="0"/>
              <a:cs typeface="Arial" panose="020B0604020202020204" pitchFamily="34" charset="0"/>
            </a:endParaRPr>
          </a:p>
          <a:p>
            <a:pPr marL="342900" indent="-342900">
              <a:buFont typeface="Arial" panose="020B0604020202020204" pitchFamily="34" charset="0"/>
              <a:buChar char="•"/>
            </a:pPr>
            <a:endParaRPr lang="en-GB" sz="2000" dirty="0">
              <a:solidFill>
                <a:schemeClr val="tx1"/>
              </a:solidFill>
              <a:latin typeface="Arial" panose="020B0604020202020204" pitchFamily="34" charset="0"/>
              <a:cs typeface="Arial" panose="020B0604020202020204" pitchFamily="34" charset="0"/>
            </a:endParaRPr>
          </a:p>
          <a:p>
            <a:pPr algn="ctr"/>
            <a:endParaRPr lang="en-GB" sz="2000" b="1" dirty="0">
              <a:solidFill>
                <a:schemeClr val="tx1"/>
              </a:solidFill>
              <a:latin typeface="Arial" panose="020B0604020202020204" pitchFamily="34" charset="0"/>
              <a:cs typeface="Arial" panose="020B0604020202020204" pitchFamily="34" charset="0"/>
            </a:endParaRPr>
          </a:p>
          <a:p>
            <a:pPr algn="ctr"/>
            <a:endParaRPr lang="en-GB" sz="2200" b="1" dirty="0">
              <a:solidFill>
                <a:schemeClr val="tx1"/>
              </a:solidFill>
              <a:latin typeface="Arial" panose="020B0604020202020204" pitchFamily="34" charset="0"/>
              <a:cs typeface="Arial" panose="020B0604020202020204" pitchFamily="34" charset="0"/>
            </a:endParaRPr>
          </a:p>
        </p:txBody>
      </p:sp>
      <p:sp>
        <p:nvSpPr>
          <p:cNvPr id="7" name="Rectangle 6">
            <a:extLst>
              <a:ext uri="{FF2B5EF4-FFF2-40B4-BE49-F238E27FC236}">
                <a16:creationId xmlns:a16="http://schemas.microsoft.com/office/drawing/2014/main" id="{56F70F70-6187-3775-B87D-7BF43CE31943}"/>
              </a:ext>
            </a:extLst>
          </p:cNvPr>
          <p:cNvSpPr/>
          <p:nvPr/>
        </p:nvSpPr>
        <p:spPr>
          <a:xfrm>
            <a:off x="9677400" y="3142592"/>
            <a:ext cx="3581400" cy="5963307"/>
          </a:xfrm>
          <a:prstGeom prst="rect">
            <a:avLst/>
          </a:prstGeom>
          <a:solidFill>
            <a:srgbClr val="D3F0F1"/>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sz="2400" b="1" dirty="0">
              <a:solidFill>
                <a:schemeClr val="tx1"/>
              </a:solidFill>
              <a:latin typeface="Arial" panose="020B0604020202020204" pitchFamily="34" charset="0"/>
              <a:cs typeface="Arial" panose="020B0604020202020204" pitchFamily="34" charset="0"/>
            </a:endParaRPr>
          </a:p>
          <a:p>
            <a:pPr algn="ctr"/>
            <a:endParaRPr lang="en-GB" sz="2400" b="1" dirty="0">
              <a:solidFill>
                <a:schemeClr val="tx1"/>
              </a:solidFill>
              <a:latin typeface="Arial" panose="020B0604020202020204" pitchFamily="34" charset="0"/>
              <a:cs typeface="Arial" panose="020B0604020202020204" pitchFamily="34" charset="0"/>
            </a:endParaRPr>
          </a:p>
          <a:p>
            <a:pPr algn="ctr"/>
            <a:r>
              <a:rPr lang="en-GB" sz="2400" b="1" dirty="0">
                <a:solidFill>
                  <a:schemeClr val="tx1"/>
                </a:solidFill>
                <a:latin typeface="Arial" panose="020B0604020202020204" pitchFamily="34" charset="0"/>
                <a:cs typeface="Arial" panose="020B0604020202020204" pitchFamily="34" charset="0"/>
              </a:rPr>
              <a:t>Women’s Health</a:t>
            </a:r>
          </a:p>
          <a:p>
            <a:pPr algn="ctr"/>
            <a:endParaRPr lang="en-GB" sz="2400" b="1" dirty="0">
              <a:solidFill>
                <a:schemeClr val="tx1"/>
              </a:solidFill>
              <a:latin typeface="Arial" panose="020B0604020202020204" pitchFamily="34" charset="0"/>
              <a:cs typeface="Arial" panose="020B0604020202020204" pitchFamily="34" charset="0"/>
            </a:endParaRPr>
          </a:p>
          <a:p>
            <a:pPr marL="342900" indent="-342900">
              <a:buFont typeface="Arial" panose="020B0604020202020204" pitchFamily="34" charset="0"/>
              <a:buChar char="•"/>
            </a:pPr>
            <a:r>
              <a:rPr lang="en-GB" sz="2000" dirty="0">
                <a:solidFill>
                  <a:schemeClr val="tx1"/>
                </a:solidFill>
                <a:latin typeface="Arial" panose="020B0604020202020204" pitchFamily="34" charset="0"/>
                <a:cs typeface="Arial" panose="020B0604020202020204" pitchFamily="34" charset="0"/>
              </a:rPr>
              <a:t>Women’s Health Strategy (2022), menopause workplace support, abortion law reform in NI.</a:t>
            </a:r>
          </a:p>
          <a:p>
            <a:pPr marL="342900" indent="-342900">
              <a:buFont typeface="Arial" panose="020B0604020202020204" pitchFamily="34" charset="0"/>
              <a:buChar char="•"/>
            </a:pPr>
            <a:r>
              <a:rPr lang="en-GB" sz="2000" dirty="0">
                <a:solidFill>
                  <a:schemeClr val="tx1"/>
                </a:solidFill>
                <a:latin typeface="Arial" panose="020B0604020202020204" pitchFamily="34" charset="0"/>
                <a:cs typeface="Arial" panose="020B0604020202020204" pitchFamily="34" charset="0"/>
              </a:rPr>
              <a:t>Teleconsultations for early medical abortion pills </a:t>
            </a:r>
            <a:r>
              <a:rPr lang="ru-RU" sz="2000" dirty="0">
                <a:solidFill>
                  <a:schemeClr val="tx1"/>
                </a:solidFill>
                <a:latin typeface="Arial" panose="020B0604020202020204" pitchFamily="34" charset="0"/>
                <a:cs typeface="Arial" panose="020B0604020202020204" pitchFamily="34" charset="0"/>
              </a:rPr>
              <a:t>(</a:t>
            </a:r>
            <a:r>
              <a:rPr lang="en-GB" sz="2000" dirty="0">
                <a:solidFill>
                  <a:schemeClr val="tx1"/>
                </a:solidFill>
                <a:latin typeface="Arial" panose="020B0604020202020204" pitchFamily="34" charset="0"/>
                <a:cs typeface="Arial" panose="020B0604020202020204" pitchFamily="34" charset="0"/>
              </a:rPr>
              <a:t>RSPH,</a:t>
            </a:r>
            <a:r>
              <a:rPr lang="ru-RU" sz="2000" dirty="0">
                <a:solidFill>
                  <a:schemeClr val="tx1"/>
                </a:solidFill>
                <a:latin typeface="Arial" panose="020B0604020202020204" pitchFamily="34" charset="0"/>
                <a:cs typeface="Arial" panose="020B0604020202020204" pitchFamily="34" charset="0"/>
              </a:rPr>
              <a:t> 2025)</a:t>
            </a:r>
            <a:r>
              <a:rPr lang="en-GB" sz="2000" dirty="0">
                <a:solidFill>
                  <a:schemeClr val="tx1"/>
                </a:solidFill>
                <a:latin typeface="Arial" panose="020B0604020202020204" pitchFamily="34" charset="0"/>
                <a:cs typeface="Arial" panose="020B0604020202020204" pitchFamily="34" charset="0"/>
              </a:rPr>
              <a:t>.</a:t>
            </a:r>
          </a:p>
          <a:p>
            <a:pPr marL="342900" indent="-342900">
              <a:buFont typeface="Arial" panose="020B0604020202020204" pitchFamily="34" charset="0"/>
              <a:buChar char="•"/>
            </a:pPr>
            <a:endParaRPr lang="en-GB" sz="2000" dirty="0">
              <a:solidFill>
                <a:schemeClr val="tx1"/>
              </a:solidFill>
              <a:latin typeface="Arial" panose="020B0604020202020204" pitchFamily="34" charset="0"/>
              <a:cs typeface="Arial" panose="020B0604020202020204" pitchFamily="34" charset="0"/>
            </a:endParaRPr>
          </a:p>
          <a:p>
            <a:pPr marL="342900" indent="-342900">
              <a:buFont typeface="Arial" panose="020B0604020202020204" pitchFamily="34" charset="0"/>
              <a:buChar char="•"/>
            </a:pPr>
            <a:endParaRPr lang="en-GB" sz="2000" dirty="0">
              <a:solidFill>
                <a:schemeClr val="tx1"/>
              </a:solidFill>
              <a:latin typeface="Arial" panose="020B0604020202020204" pitchFamily="34" charset="0"/>
              <a:cs typeface="Arial" panose="020B0604020202020204" pitchFamily="34" charset="0"/>
            </a:endParaRPr>
          </a:p>
          <a:p>
            <a:pPr marL="342900" indent="-342900">
              <a:buFont typeface="Arial" panose="020B0604020202020204" pitchFamily="34" charset="0"/>
              <a:buChar char="•"/>
            </a:pPr>
            <a:endParaRPr lang="en-GB" sz="2000" dirty="0">
              <a:solidFill>
                <a:schemeClr val="tx1"/>
              </a:solidFill>
              <a:latin typeface="Arial" panose="020B0604020202020204" pitchFamily="34" charset="0"/>
              <a:cs typeface="Arial" panose="020B0604020202020204" pitchFamily="34" charset="0"/>
            </a:endParaRPr>
          </a:p>
          <a:p>
            <a:pPr marL="342900" indent="-342900">
              <a:buFont typeface="Arial" panose="020B0604020202020204" pitchFamily="34" charset="0"/>
              <a:buChar char="•"/>
            </a:pPr>
            <a:endParaRPr lang="en-GB" sz="2000" dirty="0">
              <a:solidFill>
                <a:schemeClr val="tx1"/>
              </a:solidFill>
              <a:latin typeface="Arial" panose="020B0604020202020204" pitchFamily="34" charset="0"/>
              <a:cs typeface="Arial" panose="020B0604020202020204" pitchFamily="34" charset="0"/>
            </a:endParaRPr>
          </a:p>
          <a:p>
            <a:pPr marL="342900" indent="-342900">
              <a:buFont typeface="Arial" panose="020B0604020202020204" pitchFamily="34" charset="0"/>
              <a:buChar char="•"/>
            </a:pPr>
            <a:endParaRPr lang="en-GB" sz="2000" dirty="0">
              <a:solidFill>
                <a:schemeClr val="tx1"/>
              </a:solidFill>
              <a:latin typeface="Arial" panose="020B0604020202020204" pitchFamily="34" charset="0"/>
              <a:cs typeface="Arial" panose="020B0604020202020204" pitchFamily="34" charset="0"/>
            </a:endParaRPr>
          </a:p>
          <a:p>
            <a:pPr marL="342900" indent="-342900">
              <a:buFont typeface="Arial" panose="020B0604020202020204" pitchFamily="34" charset="0"/>
              <a:buChar char="•"/>
            </a:pPr>
            <a:endParaRPr lang="en-GB" sz="2000" dirty="0">
              <a:solidFill>
                <a:schemeClr val="tx1"/>
              </a:solidFill>
              <a:latin typeface="Arial" panose="020B0604020202020204" pitchFamily="34" charset="0"/>
              <a:cs typeface="Arial" panose="020B0604020202020204" pitchFamily="34" charset="0"/>
            </a:endParaRPr>
          </a:p>
          <a:p>
            <a:pPr marL="342900" indent="-342900">
              <a:buFont typeface="Arial" panose="020B0604020202020204" pitchFamily="34" charset="0"/>
              <a:buChar char="•"/>
            </a:pPr>
            <a:endParaRPr lang="en-GB" sz="2000" dirty="0">
              <a:solidFill>
                <a:schemeClr val="tx1"/>
              </a:solidFill>
              <a:latin typeface="Arial" panose="020B0604020202020204" pitchFamily="34" charset="0"/>
              <a:cs typeface="Arial" panose="020B0604020202020204" pitchFamily="34" charset="0"/>
            </a:endParaRPr>
          </a:p>
          <a:p>
            <a:pPr marL="342900" indent="-342900">
              <a:buFont typeface="Arial" panose="020B0604020202020204" pitchFamily="34" charset="0"/>
              <a:buChar char="•"/>
            </a:pPr>
            <a:endParaRPr lang="en-GB" sz="2000" dirty="0">
              <a:solidFill>
                <a:schemeClr val="tx1"/>
              </a:solidFill>
              <a:latin typeface="Arial" panose="020B0604020202020204" pitchFamily="34" charset="0"/>
              <a:cs typeface="Arial" panose="020B0604020202020204" pitchFamily="34" charset="0"/>
            </a:endParaRPr>
          </a:p>
          <a:p>
            <a:pPr marL="342900" indent="-342900">
              <a:buFont typeface="Arial" panose="020B0604020202020204" pitchFamily="34" charset="0"/>
              <a:buChar char="•"/>
            </a:pPr>
            <a:endParaRPr lang="en-GB" sz="2000" dirty="0">
              <a:solidFill>
                <a:schemeClr val="tx1"/>
              </a:solidFill>
              <a:latin typeface="Arial" panose="020B0604020202020204" pitchFamily="34" charset="0"/>
              <a:cs typeface="Arial" panose="020B0604020202020204" pitchFamily="34" charset="0"/>
            </a:endParaRPr>
          </a:p>
          <a:p>
            <a:pPr marL="342900" indent="-342900">
              <a:buFont typeface="Arial" panose="020B0604020202020204" pitchFamily="34" charset="0"/>
              <a:buChar char="•"/>
            </a:pPr>
            <a:endParaRPr lang="en-GB" sz="2000" dirty="0">
              <a:solidFill>
                <a:schemeClr val="tx1"/>
              </a:solidFill>
              <a:latin typeface="Arial" panose="020B0604020202020204" pitchFamily="34" charset="0"/>
              <a:cs typeface="Arial" panose="020B0604020202020204" pitchFamily="34" charset="0"/>
            </a:endParaRPr>
          </a:p>
          <a:p>
            <a:pPr marL="342900" indent="-342900">
              <a:buFont typeface="Arial" panose="020B0604020202020204" pitchFamily="34" charset="0"/>
              <a:buChar char="•"/>
            </a:pPr>
            <a:endParaRPr lang="en-GB" sz="2000" dirty="0">
              <a:solidFill>
                <a:schemeClr val="tx1"/>
              </a:solidFill>
              <a:latin typeface="Arial" panose="020B0604020202020204" pitchFamily="34" charset="0"/>
              <a:cs typeface="Arial" panose="020B0604020202020204" pitchFamily="34" charset="0"/>
            </a:endParaRPr>
          </a:p>
          <a:p>
            <a:pPr marL="342900" indent="-342900">
              <a:buFont typeface="Arial" panose="020B0604020202020204" pitchFamily="34" charset="0"/>
              <a:buChar char="•"/>
            </a:pPr>
            <a:endParaRPr lang="en-GB" sz="2000" dirty="0">
              <a:solidFill>
                <a:schemeClr val="tx1"/>
              </a:solidFill>
              <a:latin typeface="Arial" panose="020B0604020202020204" pitchFamily="34" charset="0"/>
              <a:cs typeface="Arial" panose="020B0604020202020204" pitchFamily="34" charset="0"/>
            </a:endParaRPr>
          </a:p>
        </p:txBody>
      </p:sp>
      <p:sp>
        <p:nvSpPr>
          <p:cNvPr id="8" name="Rectangle 7">
            <a:extLst>
              <a:ext uri="{FF2B5EF4-FFF2-40B4-BE49-F238E27FC236}">
                <a16:creationId xmlns:a16="http://schemas.microsoft.com/office/drawing/2014/main" id="{06B2C8F1-5837-B37C-78C7-6B34FAE74492}"/>
              </a:ext>
            </a:extLst>
          </p:cNvPr>
          <p:cNvSpPr/>
          <p:nvPr/>
        </p:nvSpPr>
        <p:spPr>
          <a:xfrm>
            <a:off x="14173200" y="3120258"/>
            <a:ext cx="3581400" cy="5963307"/>
          </a:xfrm>
          <a:prstGeom prst="rect">
            <a:avLst/>
          </a:prstGeom>
          <a:solidFill>
            <a:srgbClr val="D3F0F1"/>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endParaRPr lang="en-GB" sz="2400" b="1" dirty="0">
              <a:solidFill>
                <a:schemeClr val="tx1"/>
              </a:solidFill>
              <a:latin typeface="Arial" panose="020B0604020202020204" pitchFamily="34" charset="0"/>
              <a:cs typeface="Arial" panose="020B0604020202020204" pitchFamily="34" charset="0"/>
            </a:endParaRPr>
          </a:p>
          <a:p>
            <a:endParaRPr lang="en-GB" sz="2400" b="1" dirty="0">
              <a:solidFill>
                <a:schemeClr val="tx1"/>
              </a:solidFill>
              <a:latin typeface="Arial" panose="020B0604020202020204" pitchFamily="34" charset="0"/>
              <a:cs typeface="Arial" panose="020B0604020202020204" pitchFamily="34" charset="0"/>
            </a:endParaRPr>
          </a:p>
          <a:p>
            <a:pPr algn="ctr"/>
            <a:r>
              <a:rPr lang="en-GB" sz="2400" b="1" dirty="0">
                <a:solidFill>
                  <a:schemeClr val="tx1"/>
                </a:solidFill>
                <a:latin typeface="Arial" panose="020B0604020202020204" pitchFamily="34" charset="0"/>
                <a:cs typeface="Arial" panose="020B0604020202020204" pitchFamily="34" charset="0"/>
              </a:rPr>
              <a:t>Environmental Health</a:t>
            </a:r>
          </a:p>
          <a:p>
            <a:endParaRPr lang="en-GB" sz="2400" b="1" dirty="0">
              <a:solidFill>
                <a:schemeClr val="tx1"/>
              </a:solidFill>
              <a:latin typeface="Arial" panose="020B0604020202020204" pitchFamily="34" charset="0"/>
              <a:cs typeface="Arial" panose="020B0604020202020204" pitchFamily="34" charset="0"/>
            </a:endParaRPr>
          </a:p>
          <a:p>
            <a:pPr marL="342900" indent="-342900">
              <a:buFont typeface="Arial" panose="020B0604020202020204" pitchFamily="34" charset="0"/>
              <a:buChar char="•"/>
            </a:pPr>
            <a:r>
              <a:rPr lang="en-GB" sz="2000" dirty="0">
                <a:solidFill>
                  <a:schemeClr val="tx1"/>
                </a:solidFill>
                <a:latin typeface="Arial" panose="020B0604020202020204" pitchFamily="34" charset="0"/>
                <a:cs typeface="Arial" panose="020B0604020202020204" pitchFamily="34" charset="0"/>
              </a:rPr>
              <a:t>ULEZ in London and Clean Air Zones across UK cities.</a:t>
            </a:r>
          </a:p>
          <a:p>
            <a:pPr marL="342900" indent="-342900">
              <a:buFont typeface="Arial" panose="020B0604020202020204" pitchFamily="34" charset="0"/>
              <a:buChar char="•"/>
            </a:pPr>
            <a:r>
              <a:rPr lang="en-GB" sz="2000" dirty="0">
                <a:solidFill>
                  <a:schemeClr val="tx1"/>
                </a:solidFill>
                <a:latin typeface="Arial" panose="020B0604020202020204" pitchFamily="34" charset="0"/>
                <a:cs typeface="Arial" panose="020B0604020202020204" pitchFamily="34" charset="0"/>
              </a:rPr>
              <a:t>2019 Clean Air Strategy linked air quality with chronic diseases </a:t>
            </a:r>
            <a:r>
              <a:rPr lang="ru-RU" sz="2000" dirty="0">
                <a:solidFill>
                  <a:schemeClr val="tx1"/>
                </a:solidFill>
                <a:latin typeface="Arial" panose="020B0604020202020204" pitchFamily="34" charset="0"/>
                <a:cs typeface="Arial" panose="020B0604020202020204" pitchFamily="34" charset="0"/>
              </a:rPr>
              <a:t>(</a:t>
            </a:r>
            <a:r>
              <a:rPr lang="en-GB" sz="2000" dirty="0">
                <a:solidFill>
                  <a:schemeClr val="tx1"/>
                </a:solidFill>
                <a:latin typeface="Arial" panose="020B0604020202020204" pitchFamily="34" charset="0"/>
                <a:cs typeface="Arial" panose="020B0604020202020204" pitchFamily="34" charset="0"/>
              </a:rPr>
              <a:t>RSPH,</a:t>
            </a:r>
            <a:r>
              <a:rPr lang="ru-RU" sz="2000" dirty="0">
                <a:solidFill>
                  <a:schemeClr val="tx1"/>
                </a:solidFill>
                <a:latin typeface="Arial" panose="020B0604020202020204" pitchFamily="34" charset="0"/>
                <a:cs typeface="Arial" panose="020B0604020202020204" pitchFamily="34" charset="0"/>
              </a:rPr>
              <a:t> 2025)</a:t>
            </a:r>
            <a:r>
              <a:rPr lang="en-GB" sz="2000" dirty="0">
                <a:solidFill>
                  <a:schemeClr val="tx1"/>
                </a:solidFill>
                <a:latin typeface="Arial" panose="020B0604020202020204" pitchFamily="34" charset="0"/>
                <a:cs typeface="Arial" panose="020B0604020202020204" pitchFamily="34" charset="0"/>
              </a:rPr>
              <a:t>.</a:t>
            </a:r>
          </a:p>
          <a:p>
            <a:endParaRPr lang="en-GB" sz="2200" dirty="0">
              <a:solidFill>
                <a:schemeClr val="tx1"/>
              </a:solidFill>
              <a:latin typeface="Arial" panose="020B0604020202020204" pitchFamily="34" charset="0"/>
              <a:cs typeface="Arial" panose="020B0604020202020204" pitchFamily="34" charset="0"/>
            </a:endParaRPr>
          </a:p>
          <a:p>
            <a:pPr marL="342900" indent="-342900">
              <a:buFont typeface="Arial" panose="020B0604020202020204" pitchFamily="34" charset="0"/>
              <a:buChar char="•"/>
            </a:pPr>
            <a:endParaRPr lang="en-GB" sz="2200" dirty="0">
              <a:solidFill>
                <a:schemeClr val="tx1"/>
              </a:solidFill>
              <a:latin typeface="Arial" panose="020B0604020202020204" pitchFamily="34" charset="0"/>
              <a:cs typeface="Arial" panose="020B0604020202020204" pitchFamily="34" charset="0"/>
            </a:endParaRPr>
          </a:p>
          <a:p>
            <a:pPr marL="342900" indent="-342900">
              <a:buFont typeface="Arial" panose="020B0604020202020204" pitchFamily="34" charset="0"/>
              <a:buChar char="•"/>
            </a:pPr>
            <a:endParaRPr lang="en-GB" sz="2200" dirty="0">
              <a:solidFill>
                <a:schemeClr val="tx1"/>
              </a:solidFill>
              <a:latin typeface="Arial" panose="020B0604020202020204" pitchFamily="34" charset="0"/>
              <a:cs typeface="Arial" panose="020B0604020202020204" pitchFamily="34" charset="0"/>
            </a:endParaRPr>
          </a:p>
          <a:p>
            <a:pPr marL="342900" indent="-342900">
              <a:buFont typeface="Arial" panose="020B0604020202020204" pitchFamily="34" charset="0"/>
              <a:buChar char="•"/>
            </a:pPr>
            <a:endParaRPr lang="en-GB" sz="2200" dirty="0">
              <a:solidFill>
                <a:schemeClr val="tx1"/>
              </a:solidFill>
              <a:latin typeface="Arial" panose="020B0604020202020204" pitchFamily="34" charset="0"/>
              <a:cs typeface="Arial" panose="020B0604020202020204" pitchFamily="34" charset="0"/>
            </a:endParaRPr>
          </a:p>
          <a:p>
            <a:pPr marL="342900" indent="-342900">
              <a:buFont typeface="Arial" panose="020B0604020202020204" pitchFamily="34" charset="0"/>
              <a:buChar char="•"/>
            </a:pPr>
            <a:endParaRPr lang="en-GB" sz="2200" dirty="0">
              <a:solidFill>
                <a:schemeClr val="tx1"/>
              </a:solidFill>
              <a:latin typeface="Arial" panose="020B0604020202020204" pitchFamily="34" charset="0"/>
              <a:cs typeface="Arial" panose="020B0604020202020204" pitchFamily="34" charset="0"/>
            </a:endParaRPr>
          </a:p>
          <a:p>
            <a:pPr marL="342900" indent="-342900">
              <a:buFont typeface="Arial" panose="020B0604020202020204" pitchFamily="34" charset="0"/>
              <a:buChar char="•"/>
            </a:pPr>
            <a:endParaRPr lang="en-GB" sz="2200" dirty="0">
              <a:solidFill>
                <a:schemeClr val="tx1"/>
              </a:solidFill>
              <a:latin typeface="Arial" panose="020B0604020202020204" pitchFamily="34" charset="0"/>
              <a:cs typeface="Arial" panose="020B0604020202020204" pitchFamily="34" charset="0"/>
            </a:endParaRPr>
          </a:p>
          <a:p>
            <a:pPr marL="342900" indent="-342900">
              <a:buFont typeface="Arial" panose="020B0604020202020204" pitchFamily="34" charset="0"/>
              <a:buChar char="•"/>
            </a:pPr>
            <a:endParaRPr lang="en-GB" sz="2200" dirty="0">
              <a:solidFill>
                <a:schemeClr val="tx1"/>
              </a:solidFill>
              <a:latin typeface="Arial" panose="020B0604020202020204" pitchFamily="34" charset="0"/>
              <a:cs typeface="Arial" panose="020B0604020202020204" pitchFamily="34" charset="0"/>
            </a:endParaRPr>
          </a:p>
          <a:p>
            <a:pPr marL="342900" indent="-342900">
              <a:buFont typeface="Arial" panose="020B0604020202020204" pitchFamily="34" charset="0"/>
              <a:buChar char="•"/>
            </a:pPr>
            <a:endParaRPr lang="en-GB" sz="2200" dirty="0">
              <a:solidFill>
                <a:schemeClr val="tx1"/>
              </a:solidFill>
              <a:latin typeface="Arial" panose="020B0604020202020204" pitchFamily="34" charset="0"/>
              <a:cs typeface="Arial" panose="020B0604020202020204" pitchFamily="34" charset="0"/>
            </a:endParaRPr>
          </a:p>
          <a:p>
            <a:pPr marL="342900" indent="-342900">
              <a:buFont typeface="Arial" panose="020B0604020202020204" pitchFamily="34" charset="0"/>
              <a:buChar char="•"/>
            </a:pPr>
            <a:endParaRPr lang="en-GB" sz="2200" dirty="0">
              <a:solidFill>
                <a:schemeClr val="tx1"/>
              </a:solidFill>
              <a:latin typeface="Arial" panose="020B0604020202020204" pitchFamily="34" charset="0"/>
              <a:cs typeface="Arial" panose="020B0604020202020204" pitchFamily="34" charset="0"/>
            </a:endParaRPr>
          </a:p>
          <a:p>
            <a:pPr marL="342900" indent="-342900">
              <a:buFont typeface="Arial" panose="020B0604020202020204" pitchFamily="34" charset="0"/>
              <a:buChar char="•"/>
            </a:pPr>
            <a:endParaRPr lang="en-GB" sz="2200" dirty="0">
              <a:solidFill>
                <a:schemeClr val="tx1"/>
              </a:solidFill>
              <a:latin typeface="Arial" panose="020B0604020202020204" pitchFamily="34" charset="0"/>
              <a:cs typeface="Arial" panose="020B0604020202020204" pitchFamily="34" charset="0"/>
            </a:endParaRPr>
          </a:p>
          <a:p>
            <a:endParaRPr lang="en-GB" sz="2400" dirty="0">
              <a:solidFill>
                <a:schemeClr val="tx1"/>
              </a:solidFill>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2571627970"/>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rgbClr val="E4FFC2"/>
        </a:solidFill>
        <a:effectLst/>
      </p:bgPr>
    </p:bg>
    <p:spTree>
      <p:nvGrpSpPr>
        <p:cNvPr id="1" name=""/>
        <p:cNvGrpSpPr/>
        <p:nvPr/>
      </p:nvGrpSpPr>
      <p:grpSpPr>
        <a:xfrm>
          <a:off x="0" y="0"/>
          <a:ext cx="0" cy="0"/>
          <a:chOff x="0" y="0"/>
          <a:chExt cx="0" cy="0"/>
        </a:xfrm>
      </p:grpSpPr>
      <p:sp>
        <p:nvSpPr>
          <p:cNvPr id="4" name="TextBox 3">
            <a:extLst>
              <a:ext uri="{FF2B5EF4-FFF2-40B4-BE49-F238E27FC236}">
                <a16:creationId xmlns:a16="http://schemas.microsoft.com/office/drawing/2014/main" id="{30474A5F-51D5-BAF3-47BE-E97234CB99B2}"/>
              </a:ext>
            </a:extLst>
          </p:cNvPr>
          <p:cNvSpPr txBox="1"/>
          <p:nvPr/>
        </p:nvSpPr>
        <p:spPr>
          <a:xfrm flipH="1">
            <a:off x="5983014" y="621093"/>
            <a:ext cx="11963402" cy="8094524"/>
          </a:xfrm>
          <a:prstGeom prst="rect">
            <a:avLst/>
          </a:prstGeom>
          <a:noFill/>
        </p:spPr>
        <p:txBody>
          <a:bodyPr wrap="square" rtlCol="0">
            <a:spAutoFit/>
          </a:bodyPr>
          <a:lstStyle/>
          <a:p>
            <a:pPr marL="342900" indent="-342900" algn="just">
              <a:spcAft>
                <a:spcPts val="1200"/>
              </a:spcAft>
              <a:buFont typeface="Arial" panose="020B0604020202020204" pitchFamily="34" charset="0"/>
              <a:buChar char="•"/>
            </a:pPr>
            <a:r>
              <a:rPr lang="en-GB" sz="2000" dirty="0">
                <a:latin typeface="Arial" panose="020B0604020202020204" pitchFamily="34" charset="0"/>
                <a:cs typeface="Arial" panose="020B0604020202020204" pitchFamily="34" charset="0"/>
              </a:rPr>
              <a:t>Health and Social Care delivery is not experienced equitably by all populations (OHID, 2022).</a:t>
            </a:r>
            <a:endParaRPr lang="ru-RU" sz="2000" dirty="0">
              <a:latin typeface="Arial" panose="020B0604020202020204" pitchFamily="34" charset="0"/>
              <a:cs typeface="Arial" panose="020B0604020202020204" pitchFamily="34" charset="0"/>
            </a:endParaRPr>
          </a:p>
          <a:p>
            <a:pPr algn="just">
              <a:spcAft>
                <a:spcPts val="1200"/>
              </a:spcAft>
            </a:pPr>
            <a:endParaRPr lang="en-GB" sz="2000" dirty="0">
              <a:latin typeface="Arial" panose="020B0604020202020204" pitchFamily="34" charset="0"/>
              <a:cs typeface="Arial" panose="020B0604020202020204" pitchFamily="34" charset="0"/>
            </a:endParaRPr>
          </a:p>
          <a:p>
            <a:pPr marL="342900" indent="-342900" algn="just">
              <a:spcAft>
                <a:spcPts val="1200"/>
              </a:spcAft>
              <a:buFont typeface="Arial" panose="020B0604020202020204" pitchFamily="34" charset="0"/>
              <a:buChar char="•"/>
            </a:pPr>
            <a:r>
              <a:rPr lang="en-GB" sz="2000" dirty="0">
                <a:latin typeface="Arial" panose="020B0604020202020204" pitchFamily="34" charset="0"/>
                <a:cs typeface="Arial" panose="020B0604020202020204" pitchFamily="34" charset="0"/>
              </a:rPr>
              <a:t>According to the Marmot Review (2010), people living in England’s poorest areas live 7 years less and spend 17 fewer years in good health than those in the richest areas</a:t>
            </a:r>
            <a:endParaRPr lang="ru-RU" sz="2000" dirty="0">
              <a:latin typeface="Arial" panose="020B0604020202020204" pitchFamily="34" charset="0"/>
              <a:cs typeface="Arial" panose="020B0604020202020204" pitchFamily="34" charset="0"/>
            </a:endParaRPr>
          </a:p>
          <a:p>
            <a:pPr marL="342900" indent="-342900" algn="just">
              <a:spcAft>
                <a:spcPts val="1200"/>
              </a:spcAft>
              <a:buFont typeface="Arial" panose="020B0604020202020204" pitchFamily="34" charset="0"/>
              <a:buChar char="•"/>
            </a:pPr>
            <a:endParaRPr lang="ru-RU" sz="2000" dirty="0">
              <a:latin typeface="Arial" panose="020B0604020202020204" pitchFamily="34" charset="0"/>
              <a:cs typeface="Arial" panose="020B0604020202020204" pitchFamily="34" charset="0"/>
            </a:endParaRPr>
          </a:p>
          <a:p>
            <a:pPr marL="342900" indent="-342900" algn="just">
              <a:spcAft>
                <a:spcPts val="1200"/>
              </a:spcAft>
              <a:buFont typeface="Arial" panose="020B0604020202020204" pitchFamily="34" charset="0"/>
              <a:buChar char="•"/>
            </a:pPr>
            <a:r>
              <a:rPr lang="en-GB" sz="2000" dirty="0">
                <a:latin typeface="Arial" panose="020B0604020202020204" pitchFamily="34" charset="0"/>
                <a:cs typeface="Arial" panose="020B0604020202020204" pitchFamily="34" charset="0"/>
              </a:rPr>
              <a:t>Health inequalities result from a mix of personal, social, and economic factors — including lifestyle choices (e.g., smoking, diet), access to healthcare and jobs, education, social connections, living conditions, and how much control people feel they have over their lives (OHID, 2022).</a:t>
            </a:r>
            <a:endParaRPr lang="ru-RU" sz="2000" dirty="0">
              <a:latin typeface="Arial" panose="020B0604020202020204" pitchFamily="34" charset="0"/>
              <a:cs typeface="Arial" panose="020B0604020202020204" pitchFamily="34" charset="0"/>
            </a:endParaRPr>
          </a:p>
          <a:p>
            <a:pPr marL="342900" indent="-342900" algn="just">
              <a:spcAft>
                <a:spcPts val="1200"/>
              </a:spcAft>
              <a:buFont typeface="Arial" panose="020B0604020202020204" pitchFamily="34" charset="0"/>
              <a:buChar char="•"/>
            </a:pPr>
            <a:endParaRPr lang="en-GB" sz="2000" dirty="0">
              <a:latin typeface="Arial" panose="020B0604020202020204" pitchFamily="34" charset="0"/>
              <a:cs typeface="Arial" panose="020B0604020202020204" pitchFamily="34" charset="0"/>
            </a:endParaRPr>
          </a:p>
          <a:p>
            <a:pPr marL="342900" indent="-342900" algn="just">
              <a:spcAft>
                <a:spcPts val="1200"/>
              </a:spcAft>
              <a:buFont typeface="Arial" panose="020B0604020202020204" pitchFamily="34" charset="0"/>
              <a:buChar char="•"/>
            </a:pPr>
            <a:r>
              <a:rPr lang="en-GB" sz="2000" dirty="0">
                <a:latin typeface="Arial" panose="020B0604020202020204" pitchFamily="34" charset="0"/>
                <a:cs typeface="Arial" panose="020B0604020202020204" pitchFamily="34" charset="0"/>
              </a:rPr>
              <a:t>The Equality Act 2010 forms the legal basis for reducing inequality and preventing discrimination in health and social care</a:t>
            </a:r>
            <a:r>
              <a:rPr lang="ru-RU" sz="2000" dirty="0">
                <a:latin typeface="Arial" panose="020B0604020202020204" pitchFamily="34" charset="0"/>
                <a:cs typeface="Arial" panose="020B0604020202020204" pitchFamily="34" charset="0"/>
              </a:rPr>
              <a:t> (</a:t>
            </a:r>
            <a:r>
              <a:rPr lang="en-GB" sz="2000" dirty="0">
                <a:latin typeface="Arial" panose="020B0604020202020204" pitchFamily="34" charset="0"/>
                <a:cs typeface="Arial" panose="020B0604020202020204" pitchFamily="34" charset="0"/>
              </a:rPr>
              <a:t>OHID, 2022</a:t>
            </a:r>
            <a:r>
              <a:rPr lang="ru-RU" sz="2000" dirty="0">
                <a:latin typeface="Arial" panose="020B0604020202020204" pitchFamily="34" charset="0"/>
                <a:cs typeface="Arial" panose="020B0604020202020204" pitchFamily="34" charset="0"/>
              </a:rPr>
              <a:t>).</a:t>
            </a:r>
          </a:p>
          <a:p>
            <a:pPr marL="342900" indent="-342900" algn="just">
              <a:spcAft>
                <a:spcPts val="1200"/>
              </a:spcAft>
              <a:buFont typeface="Arial" panose="020B0604020202020204" pitchFamily="34" charset="0"/>
              <a:buChar char="•"/>
            </a:pPr>
            <a:endParaRPr lang="ru-RU" sz="2000" dirty="0">
              <a:latin typeface="Arial" panose="020B0604020202020204" pitchFamily="34" charset="0"/>
              <a:cs typeface="Arial" panose="020B0604020202020204" pitchFamily="34" charset="0"/>
            </a:endParaRPr>
          </a:p>
          <a:p>
            <a:pPr marL="342900" indent="-342900" algn="just">
              <a:spcAft>
                <a:spcPts val="1200"/>
              </a:spcAft>
              <a:buFont typeface="Arial" panose="020B0604020202020204" pitchFamily="34" charset="0"/>
              <a:buChar char="•"/>
            </a:pPr>
            <a:r>
              <a:rPr lang="en-GB" sz="2000" dirty="0">
                <a:latin typeface="Arial" panose="020B0604020202020204" pitchFamily="34" charset="0"/>
                <a:cs typeface="Arial" panose="020B0604020202020204" pitchFamily="34" charset="0"/>
              </a:rPr>
              <a:t>The NHS Long Term Plan (2019) sets out key actions to reduce health inequalities (OHID, 2022).</a:t>
            </a:r>
            <a:endParaRPr lang="ru-RU" sz="2000" dirty="0">
              <a:latin typeface="Arial" panose="020B0604020202020204" pitchFamily="34" charset="0"/>
              <a:cs typeface="Arial" panose="020B0604020202020204" pitchFamily="34" charset="0"/>
            </a:endParaRPr>
          </a:p>
          <a:p>
            <a:pPr marL="342900" indent="-342900" algn="just">
              <a:spcAft>
                <a:spcPts val="1200"/>
              </a:spcAft>
              <a:buFont typeface="Arial" panose="020B0604020202020204" pitchFamily="34" charset="0"/>
              <a:buChar char="•"/>
            </a:pPr>
            <a:endParaRPr lang="en-GB" sz="2000" dirty="0">
              <a:latin typeface="Arial" panose="020B0604020202020204" pitchFamily="34" charset="0"/>
              <a:cs typeface="Arial" panose="020B0604020202020204" pitchFamily="34" charset="0"/>
            </a:endParaRPr>
          </a:p>
          <a:p>
            <a:pPr marL="342900" indent="-342900" algn="just">
              <a:spcAft>
                <a:spcPts val="1200"/>
              </a:spcAft>
              <a:buFont typeface="Arial" panose="020B0604020202020204" pitchFamily="34" charset="0"/>
              <a:buChar char="•"/>
            </a:pPr>
            <a:r>
              <a:rPr lang="en-GB" sz="2000" dirty="0">
                <a:latin typeface="Arial" panose="020B0604020202020204" pitchFamily="34" charset="0"/>
                <a:cs typeface="Arial" panose="020B0604020202020204" pitchFamily="34" charset="0"/>
              </a:rPr>
              <a:t>NHS England and NHS Improvement introduced the Core20PLUS5 approach, which focus on improving health outcomes and access for deprived communities and groups experiencing poorer health</a:t>
            </a:r>
            <a:r>
              <a:rPr lang="ru-RU" sz="2000" dirty="0">
                <a:latin typeface="Arial" panose="020B0604020202020204" pitchFamily="34" charset="0"/>
                <a:cs typeface="Arial" panose="020B0604020202020204" pitchFamily="34" charset="0"/>
              </a:rPr>
              <a:t> (</a:t>
            </a:r>
            <a:r>
              <a:rPr lang="en-GB" sz="2000" dirty="0">
                <a:latin typeface="Arial" panose="020B0604020202020204" pitchFamily="34" charset="0"/>
                <a:cs typeface="Arial" panose="020B0604020202020204" pitchFamily="34" charset="0"/>
              </a:rPr>
              <a:t>OHID, 2022</a:t>
            </a:r>
            <a:r>
              <a:rPr lang="ru-RU" sz="2000" dirty="0">
                <a:latin typeface="Arial" panose="020B0604020202020204" pitchFamily="34" charset="0"/>
                <a:cs typeface="Arial" panose="020B0604020202020204" pitchFamily="34" charset="0"/>
              </a:rPr>
              <a:t>)</a:t>
            </a:r>
            <a:r>
              <a:rPr lang="en-GB" sz="2000" dirty="0">
                <a:latin typeface="Arial" panose="020B0604020202020204" pitchFamily="34" charset="0"/>
                <a:cs typeface="Arial" panose="020B0604020202020204" pitchFamily="34" charset="0"/>
              </a:rPr>
              <a:t>.</a:t>
            </a:r>
          </a:p>
          <a:p>
            <a:pPr marL="342900" indent="-342900" algn="just">
              <a:spcAft>
                <a:spcPts val="1200"/>
              </a:spcAft>
              <a:buFont typeface="Arial" panose="020B0604020202020204" pitchFamily="34" charset="0"/>
              <a:buChar char="•"/>
            </a:pPr>
            <a:endParaRPr lang="en-GB" sz="2000" dirty="0">
              <a:latin typeface="Arial" panose="020B0604020202020204" pitchFamily="34" charset="0"/>
              <a:cs typeface="Arial" panose="020B0604020202020204" pitchFamily="34" charset="0"/>
            </a:endParaRPr>
          </a:p>
          <a:p>
            <a:pPr marL="342900" indent="-342900" algn="just">
              <a:spcAft>
                <a:spcPts val="1200"/>
              </a:spcAft>
              <a:buFont typeface="Arial" panose="020B0604020202020204" pitchFamily="34" charset="0"/>
              <a:buChar char="•"/>
            </a:pPr>
            <a:r>
              <a:rPr lang="en-GB" sz="2000" dirty="0">
                <a:latin typeface="Arial" panose="020B0604020202020204" pitchFamily="34" charset="0"/>
                <a:cs typeface="Arial" panose="020B0604020202020204" pitchFamily="34" charset="0"/>
              </a:rPr>
              <a:t>National strategies aim to reduce avoidable differences in health by addressing social, economic, and environmental factors, prioritising those most affected by poor health.</a:t>
            </a:r>
          </a:p>
        </p:txBody>
      </p:sp>
      <p:sp>
        <p:nvSpPr>
          <p:cNvPr id="8" name="Arrow: Pentagon 7">
            <a:extLst>
              <a:ext uri="{FF2B5EF4-FFF2-40B4-BE49-F238E27FC236}">
                <a16:creationId xmlns:a16="http://schemas.microsoft.com/office/drawing/2014/main" id="{84748F7E-AA43-8A28-6E9E-BB202AF94653}"/>
              </a:ext>
            </a:extLst>
          </p:cNvPr>
          <p:cNvSpPr/>
          <p:nvPr/>
        </p:nvSpPr>
        <p:spPr>
          <a:xfrm>
            <a:off x="0" y="3086100"/>
            <a:ext cx="6019800" cy="3318399"/>
          </a:xfrm>
          <a:prstGeom prst="homePlate">
            <a:avLst/>
          </a:prstGeom>
          <a:solidFill>
            <a:srgbClr val="69A36F"/>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lnSpc>
                <a:spcPts val="5599"/>
              </a:lnSpc>
            </a:pPr>
            <a:r>
              <a:rPr lang="en-GB" sz="4000" b="1" dirty="0">
                <a:solidFill>
                  <a:srgbClr val="000000"/>
                </a:solidFill>
                <a:latin typeface="Arial" panose="020B0604020202020204" pitchFamily="34" charset="0"/>
                <a:ea typeface="Arial MT Pro Bold"/>
                <a:cs typeface="Arial" panose="020B0604020202020204" pitchFamily="34" charset="0"/>
                <a:sym typeface="Arial MT Pro Bold"/>
              </a:rPr>
              <a:t>Equity</a:t>
            </a:r>
          </a:p>
          <a:p>
            <a:pPr algn="ctr">
              <a:lnSpc>
                <a:spcPts val="5599"/>
              </a:lnSpc>
            </a:pPr>
            <a:r>
              <a:rPr lang="en-GB" sz="4000" b="1" dirty="0">
                <a:solidFill>
                  <a:srgbClr val="000000"/>
                </a:solidFill>
                <a:latin typeface="Arial" panose="020B0604020202020204" pitchFamily="34" charset="0"/>
                <a:ea typeface="Arial MT Pro Bold"/>
                <a:cs typeface="Arial" panose="020B0604020202020204" pitchFamily="34" charset="0"/>
                <a:sym typeface="Arial MT Pro Bold"/>
              </a:rPr>
              <a:t>and Access</a:t>
            </a:r>
          </a:p>
        </p:txBody>
      </p:sp>
    </p:spTree>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solidFill>
          <a:srgbClr val="E4FFC2"/>
        </a:solidFill>
        <a:effectLst/>
      </p:bgPr>
    </p:bg>
    <p:spTree>
      <p:nvGrpSpPr>
        <p:cNvPr id="1" name=""/>
        <p:cNvGrpSpPr/>
        <p:nvPr/>
      </p:nvGrpSpPr>
      <p:grpSpPr>
        <a:xfrm>
          <a:off x="0" y="0"/>
          <a:ext cx="0" cy="0"/>
          <a:chOff x="0" y="0"/>
          <a:chExt cx="0" cy="0"/>
        </a:xfrm>
      </p:grpSpPr>
      <p:sp>
        <p:nvSpPr>
          <p:cNvPr id="2" name="TextBox 2"/>
          <p:cNvSpPr txBox="1"/>
          <p:nvPr/>
        </p:nvSpPr>
        <p:spPr>
          <a:xfrm>
            <a:off x="152400" y="4464403"/>
            <a:ext cx="5181600" cy="679097"/>
          </a:xfrm>
          <a:prstGeom prst="rect">
            <a:avLst/>
          </a:prstGeom>
        </p:spPr>
        <p:txBody>
          <a:bodyPr wrap="square" lIns="0" tIns="0" rIns="0" bIns="0" rtlCol="0" anchor="t">
            <a:spAutoFit/>
          </a:bodyPr>
          <a:lstStyle/>
          <a:p>
            <a:pPr algn="ctr">
              <a:lnSpc>
                <a:spcPts val="5599"/>
              </a:lnSpc>
            </a:pPr>
            <a:r>
              <a:rPr lang="en-GB" sz="3999" b="1" noProof="0" dirty="0">
                <a:solidFill>
                  <a:srgbClr val="000000"/>
                </a:solidFill>
                <a:latin typeface="Arial" panose="020B0604020202020204" pitchFamily="34" charset="0"/>
                <a:ea typeface="Arial MT Pro Bold"/>
                <a:cs typeface="Arial" panose="020B0604020202020204" pitchFamily="34" charset="0"/>
                <a:sym typeface="Arial MT Pro Bold"/>
              </a:rPr>
              <a:t>Conclusion</a:t>
            </a:r>
          </a:p>
        </p:txBody>
      </p:sp>
      <p:sp>
        <p:nvSpPr>
          <p:cNvPr id="9" name="Rectangle: Rounded Corners 8">
            <a:extLst>
              <a:ext uri="{FF2B5EF4-FFF2-40B4-BE49-F238E27FC236}">
                <a16:creationId xmlns:a16="http://schemas.microsoft.com/office/drawing/2014/main" id="{C822C8F6-602F-01F7-810F-4D804A91E1A1}"/>
              </a:ext>
            </a:extLst>
          </p:cNvPr>
          <p:cNvSpPr/>
          <p:nvPr/>
        </p:nvSpPr>
        <p:spPr>
          <a:xfrm>
            <a:off x="8077200" y="571500"/>
            <a:ext cx="8839200" cy="1600200"/>
          </a:xfrm>
          <a:prstGeom prst="roundRect">
            <a:avLst/>
          </a:prstGeom>
          <a:solidFill>
            <a:srgbClr val="CCFFCC"/>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342900" indent="-342900">
              <a:spcAft>
                <a:spcPts val="1200"/>
              </a:spcAft>
              <a:buFont typeface="Wingdings" panose="05000000000000000000" pitchFamily="2" charset="2"/>
              <a:buChar char="ü"/>
            </a:pPr>
            <a:r>
              <a:rPr lang="en-GB" sz="2000" dirty="0">
                <a:solidFill>
                  <a:schemeClr val="tx1"/>
                </a:solidFill>
                <a:latin typeface="Arial" panose="020B0604020202020204" pitchFamily="34" charset="0"/>
                <a:cs typeface="Arial" panose="020B0604020202020204" pitchFamily="34" charset="0"/>
              </a:rPr>
              <a:t>Health and wellbeing are interconnected and affected by social, economic, physical, and mental determinants</a:t>
            </a:r>
            <a:r>
              <a:rPr lang="en-GB" dirty="0">
                <a:solidFill>
                  <a:schemeClr val="tx1"/>
                </a:solidFill>
                <a:latin typeface="Arial" panose="020B0604020202020204" pitchFamily="34" charset="0"/>
                <a:cs typeface="Arial" panose="020B0604020202020204" pitchFamily="34" charset="0"/>
              </a:rPr>
              <a:t>.</a:t>
            </a:r>
            <a:endParaRPr lang="ru-RU" dirty="0">
              <a:solidFill>
                <a:schemeClr val="tx1"/>
              </a:solidFill>
              <a:latin typeface="Arial" panose="020B0604020202020204" pitchFamily="34" charset="0"/>
              <a:cs typeface="Arial" panose="020B0604020202020204" pitchFamily="34" charset="0"/>
            </a:endParaRPr>
          </a:p>
        </p:txBody>
      </p:sp>
      <p:sp>
        <p:nvSpPr>
          <p:cNvPr id="10" name="Rectangle: Rounded Corners 9">
            <a:extLst>
              <a:ext uri="{FF2B5EF4-FFF2-40B4-BE49-F238E27FC236}">
                <a16:creationId xmlns:a16="http://schemas.microsoft.com/office/drawing/2014/main" id="{63D7621F-3453-D1AD-0045-E9CFC507773C}"/>
              </a:ext>
            </a:extLst>
          </p:cNvPr>
          <p:cNvSpPr/>
          <p:nvPr/>
        </p:nvSpPr>
        <p:spPr>
          <a:xfrm>
            <a:off x="8077200" y="2940899"/>
            <a:ext cx="8839200" cy="1600200"/>
          </a:xfrm>
          <a:prstGeom prst="roundRect">
            <a:avLst/>
          </a:prstGeom>
          <a:solidFill>
            <a:srgbClr val="CCFFCC"/>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342900" indent="-342900">
              <a:spcAft>
                <a:spcPts val="1200"/>
              </a:spcAft>
              <a:buFont typeface="Wingdings" panose="05000000000000000000" pitchFamily="2" charset="2"/>
              <a:buChar char="ü"/>
            </a:pPr>
            <a:r>
              <a:rPr lang="en-US" altLang="en-US" sz="2000" dirty="0">
                <a:solidFill>
                  <a:schemeClr val="tx1"/>
                </a:solidFill>
                <a:latin typeface="Arial" panose="020B0604020202020204" pitchFamily="34" charset="0"/>
                <a:cs typeface="Arial" panose="020B0604020202020204" pitchFamily="34" charset="0"/>
              </a:rPr>
              <a:t>A holistic, policy-driven approach is essential to tackle these complex challenges.</a:t>
            </a:r>
            <a:endParaRPr lang="ru-RU" altLang="en-US" sz="2000" dirty="0">
              <a:solidFill>
                <a:schemeClr val="tx1"/>
              </a:solidFill>
              <a:latin typeface="Arial" panose="020B0604020202020204" pitchFamily="34" charset="0"/>
              <a:cs typeface="Arial" panose="020B0604020202020204" pitchFamily="34" charset="0"/>
            </a:endParaRPr>
          </a:p>
          <a:p>
            <a:pPr marL="342900" indent="-342900">
              <a:spcAft>
                <a:spcPts val="1200"/>
              </a:spcAft>
              <a:buFont typeface="Wingdings" panose="05000000000000000000" pitchFamily="2" charset="2"/>
              <a:buChar char="ü"/>
            </a:pPr>
            <a:endParaRPr lang="ru-RU" altLang="en-US" dirty="0">
              <a:latin typeface="Arial" panose="020B0604020202020204" pitchFamily="34" charset="0"/>
              <a:cs typeface="Arial" panose="020B0604020202020204" pitchFamily="34" charset="0"/>
            </a:endParaRPr>
          </a:p>
        </p:txBody>
      </p:sp>
      <p:sp>
        <p:nvSpPr>
          <p:cNvPr id="11" name="Rectangle: Rounded Corners 10">
            <a:extLst>
              <a:ext uri="{FF2B5EF4-FFF2-40B4-BE49-F238E27FC236}">
                <a16:creationId xmlns:a16="http://schemas.microsoft.com/office/drawing/2014/main" id="{B641095B-CA5C-3DDA-FA4F-02E3FA94C6FC}"/>
              </a:ext>
            </a:extLst>
          </p:cNvPr>
          <p:cNvSpPr/>
          <p:nvPr/>
        </p:nvSpPr>
        <p:spPr>
          <a:xfrm>
            <a:off x="8071945" y="5310298"/>
            <a:ext cx="8839200" cy="1600200"/>
          </a:xfrm>
          <a:prstGeom prst="roundRect">
            <a:avLst/>
          </a:prstGeom>
          <a:solidFill>
            <a:srgbClr val="CCFFCC"/>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342900" indent="-342900">
              <a:spcAft>
                <a:spcPts val="1200"/>
              </a:spcAft>
              <a:buFont typeface="Wingdings" panose="05000000000000000000" pitchFamily="2" charset="2"/>
              <a:buChar char="ü"/>
            </a:pPr>
            <a:r>
              <a:rPr lang="en-US" altLang="en-US" sz="2000" dirty="0">
                <a:solidFill>
                  <a:schemeClr val="tx1"/>
                </a:solidFill>
                <a:latin typeface="Arial" panose="020B0604020202020204" pitchFamily="34" charset="0"/>
                <a:cs typeface="Arial" panose="020B0604020202020204" pitchFamily="34" charset="0"/>
              </a:rPr>
              <a:t>Significant inequalities persist, especially for disadvantaged groups.</a:t>
            </a:r>
            <a:endParaRPr lang="ru-RU" altLang="en-US" sz="2000" dirty="0">
              <a:solidFill>
                <a:schemeClr val="tx1"/>
              </a:solidFill>
              <a:latin typeface="Arial" panose="020B0604020202020204" pitchFamily="34" charset="0"/>
              <a:cs typeface="Arial" panose="020B0604020202020204" pitchFamily="34" charset="0"/>
            </a:endParaRPr>
          </a:p>
        </p:txBody>
      </p:sp>
      <p:sp>
        <p:nvSpPr>
          <p:cNvPr id="13" name="Rectangle: Rounded Corners 12">
            <a:extLst>
              <a:ext uri="{FF2B5EF4-FFF2-40B4-BE49-F238E27FC236}">
                <a16:creationId xmlns:a16="http://schemas.microsoft.com/office/drawing/2014/main" id="{8CD2A804-4534-BBAB-A4C9-473803851145}"/>
              </a:ext>
            </a:extLst>
          </p:cNvPr>
          <p:cNvSpPr/>
          <p:nvPr/>
        </p:nvSpPr>
        <p:spPr>
          <a:xfrm>
            <a:off x="8071945" y="7679697"/>
            <a:ext cx="8915400" cy="1600199"/>
          </a:xfrm>
          <a:prstGeom prst="roundRect">
            <a:avLst/>
          </a:prstGeom>
          <a:solidFill>
            <a:srgbClr val="CCFFCC"/>
          </a:solidFill>
          <a:ln>
            <a:solidFill>
              <a:schemeClr val="tx1"/>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342900" indent="-342900">
              <a:spcAft>
                <a:spcPts val="1200"/>
              </a:spcAft>
              <a:buFont typeface="Wingdings" panose="05000000000000000000" pitchFamily="2" charset="2"/>
              <a:buChar char="ü"/>
            </a:pPr>
            <a:r>
              <a:rPr lang="en-US" altLang="en-US" sz="2000" dirty="0">
                <a:solidFill>
                  <a:schemeClr val="tx1"/>
                </a:solidFill>
                <a:latin typeface="Arial" panose="020B0604020202020204" pitchFamily="34" charset="0"/>
                <a:cs typeface="Arial" panose="020B0604020202020204" pitchFamily="34" charset="0"/>
              </a:rPr>
              <a:t>Focusing on equity, community engagement, and targeted interventions </a:t>
            </a:r>
            <a:r>
              <a:rPr lang="en-GB" sz="2000" dirty="0">
                <a:solidFill>
                  <a:schemeClr val="tx1"/>
                </a:solidFill>
                <a:latin typeface="Arial" panose="020B0604020202020204" pitchFamily="34" charset="0"/>
                <a:cs typeface="Arial" panose="020B0604020202020204" pitchFamily="34" charset="0"/>
              </a:rPr>
              <a:t>can help close health gaps and improve wellbeing for all.</a:t>
            </a:r>
          </a:p>
        </p:txBody>
      </p:sp>
      <p:cxnSp>
        <p:nvCxnSpPr>
          <p:cNvPr id="15" name="Straight Connector 14">
            <a:extLst>
              <a:ext uri="{FF2B5EF4-FFF2-40B4-BE49-F238E27FC236}">
                <a16:creationId xmlns:a16="http://schemas.microsoft.com/office/drawing/2014/main" id="{003F16EC-6A31-CD88-08B9-980456F84675}"/>
              </a:ext>
            </a:extLst>
          </p:cNvPr>
          <p:cNvCxnSpPr/>
          <p:nvPr/>
        </p:nvCxnSpPr>
        <p:spPr>
          <a:xfrm>
            <a:off x="5334000" y="800100"/>
            <a:ext cx="0" cy="8839200"/>
          </a:xfrm>
          <a:prstGeom prst="line">
            <a:avLst/>
          </a:prstGeom>
          <a:ln>
            <a:solidFill>
              <a:schemeClr val="accent3"/>
            </a:solidFill>
          </a:ln>
        </p:spPr>
        <p:style>
          <a:lnRef idx="3">
            <a:schemeClr val="dk1"/>
          </a:lnRef>
          <a:fillRef idx="0">
            <a:schemeClr val="dk1"/>
          </a:fillRef>
          <a:effectRef idx="2">
            <a:schemeClr val="dk1"/>
          </a:effectRef>
          <a:fontRef idx="minor">
            <a:schemeClr val="tx1"/>
          </a:fontRef>
        </p:style>
      </p:cxnSp>
    </p:spTree>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bg>
      <p:bgPr>
        <a:solidFill>
          <a:srgbClr val="E4FFC2"/>
        </a:solidFill>
        <a:effectLst/>
      </p:bgPr>
    </p:bg>
    <p:spTree>
      <p:nvGrpSpPr>
        <p:cNvPr id="1" name=""/>
        <p:cNvGrpSpPr/>
        <p:nvPr/>
      </p:nvGrpSpPr>
      <p:grpSpPr>
        <a:xfrm>
          <a:off x="0" y="0"/>
          <a:ext cx="0" cy="0"/>
          <a:chOff x="0" y="0"/>
          <a:chExt cx="0" cy="0"/>
        </a:xfrm>
      </p:grpSpPr>
      <p:sp>
        <p:nvSpPr>
          <p:cNvPr id="2" name="TextBox 2"/>
          <p:cNvSpPr txBox="1"/>
          <p:nvPr/>
        </p:nvSpPr>
        <p:spPr>
          <a:xfrm>
            <a:off x="0" y="-63062"/>
            <a:ext cx="18288000" cy="679097"/>
          </a:xfrm>
          <a:prstGeom prst="rect">
            <a:avLst/>
          </a:prstGeom>
        </p:spPr>
        <p:txBody>
          <a:bodyPr wrap="square" lIns="0" tIns="0" rIns="0" bIns="0" rtlCol="0" anchor="t">
            <a:spAutoFit/>
          </a:bodyPr>
          <a:lstStyle/>
          <a:p>
            <a:pPr algn="ctr">
              <a:lnSpc>
                <a:spcPts val="5599"/>
              </a:lnSpc>
            </a:pPr>
            <a:r>
              <a:rPr lang="en-GB" sz="3999" b="1" noProof="0" dirty="0">
                <a:solidFill>
                  <a:srgbClr val="000000"/>
                </a:solidFill>
                <a:latin typeface="Arial" panose="020B0604020202020204" pitchFamily="34" charset="0"/>
                <a:ea typeface="Arial MT Pro Bold"/>
                <a:cs typeface="Arial" panose="020B0604020202020204" pitchFamily="34" charset="0"/>
                <a:sym typeface="Arial MT Pro Bold"/>
              </a:rPr>
              <a:t>References 1/1</a:t>
            </a:r>
          </a:p>
        </p:txBody>
      </p:sp>
      <p:sp>
        <p:nvSpPr>
          <p:cNvPr id="3" name="TextBox 3"/>
          <p:cNvSpPr txBox="1"/>
          <p:nvPr/>
        </p:nvSpPr>
        <p:spPr>
          <a:xfrm>
            <a:off x="152400" y="495300"/>
            <a:ext cx="18135600" cy="10279930"/>
          </a:xfrm>
          <a:prstGeom prst="rect">
            <a:avLst/>
          </a:prstGeom>
        </p:spPr>
        <p:txBody>
          <a:bodyPr wrap="square" lIns="0" tIns="0" rIns="0" bIns="0" rtlCol="0" anchor="t">
            <a:spAutoFit/>
          </a:bodyPr>
          <a:lstStyle/>
          <a:p>
            <a:pPr algn="l">
              <a:lnSpc>
                <a:spcPct val="150000"/>
              </a:lnSpc>
            </a:pPr>
            <a:r>
              <a:rPr lang="en-GB" sz="1600" noProof="0" dirty="0">
                <a:solidFill>
                  <a:srgbClr val="000000"/>
                </a:solidFill>
                <a:latin typeface="Arial" panose="020B0604020202020204" pitchFamily="34" charset="0"/>
                <a:ea typeface="Arial MT Pro"/>
                <a:cs typeface="Arial" panose="020B0604020202020204" pitchFamily="34" charset="0"/>
                <a:sym typeface="Arial MT Pro"/>
              </a:rPr>
              <a:t>All European Academies (2020) </a:t>
            </a:r>
            <a:r>
              <a:rPr lang="en-GB" sz="1600" i="1" noProof="0" dirty="0">
                <a:solidFill>
                  <a:srgbClr val="000000"/>
                </a:solidFill>
                <a:latin typeface="Arial" panose="020B0604020202020204" pitchFamily="34" charset="0"/>
                <a:ea typeface="Arial MT Pro Italics"/>
                <a:cs typeface="Arial" panose="020B0604020202020204" pitchFamily="34" charset="0"/>
                <a:sym typeface="Arial MT Pro Italics"/>
              </a:rPr>
              <a:t>Expert Workshop on Causality of Health Inequalities Held Online. </a:t>
            </a:r>
            <a:r>
              <a:rPr lang="en-GB" sz="1600" noProof="0" dirty="0">
                <a:solidFill>
                  <a:srgbClr val="000000"/>
                </a:solidFill>
                <a:latin typeface="Arial" panose="020B0604020202020204" pitchFamily="34" charset="0"/>
                <a:ea typeface="Arial MT Pro"/>
                <a:cs typeface="Arial" panose="020B0604020202020204" pitchFamily="34" charset="0"/>
                <a:sym typeface="Arial MT Pro"/>
              </a:rPr>
              <a:t>Available at: </a:t>
            </a:r>
            <a:r>
              <a:rPr lang="en-GB" sz="1600" noProof="0" dirty="0">
                <a:solidFill>
                  <a:srgbClr val="000000"/>
                </a:solidFill>
                <a:latin typeface="Arial" panose="020B0604020202020204" pitchFamily="34" charset="0"/>
                <a:ea typeface="Arial MT Pro"/>
                <a:cs typeface="Arial" panose="020B0604020202020204" pitchFamily="34" charset="0"/>
                <a:sym typeface="Arial MT Pro"/>
                <a:hlinkClick r:id="rId3"/>
              </a:rPr>
              <a:t>https://allea.org/expert-workshop-on-causality-of-health-inequalities-held-online/</a:t>
            </a:r>
            <a:r>
              <a:rPr lang="en-GB" sz="1600" noProof="0" dirty="0">
                <a:solidFill>
                  <a:srgbClr val="000000"/>
                </a:solidFill>
                <a:latin typeface="Arial" panose="020B0604020202020204" pitchFamily="34" charset="0"/>
                <a:ea typeface="Arial MT Pro"/>
                <a:cs typeface="Arial" panose="020B0604020202020204" pitchFamily="34" charset="0"/>
                <a:sym typeface="Arial MT Pro"/>
              </a:rPr>
              <a:t>  (Accessed: 24 October 2025).</a:t>
            </a:r>
          </a:p>
          <a:p>
            <a:pPr>
              <a:lnSpc>
                <a:spcPct val="150000"/>
              </a:lnSpc>
            </a:pPr>
            <a:r>
              <a:rPr lang="en-GB" sz="1600" noProof="0" dirty="0">
                <a:solidFill>
                  <a:srgbClr val="000000"/>
                </a:solidFill>
                <a:latin typeface="Arial" panose="020B0604020202020204" pitchFamily="34" charset="0"/>
                <a:ea typeface="Arial MT Pro"/>
                <a:cs typeface="Arial" panose="020B0604020202020204" pitchFamily="34" charset="0"/>
                <a:sym typeface="Arial MT Pro"/>
              </a:rPr>
              <a:t>Babalola, E., Noel, P.,  White, R. (2017) ‘The Biopsychosocial Approach and Global Mental Health: Synergies and Opportunities’, </a:t>
            </a:r>
            <a:r>
              <a:rPr lang="en-GB" sz="1600" i="1" noProof="0" dirty="0">
                <a:solidFill>
                  <a:srgbClr val="000000"/>
                </a:solidFill>
                <a:latin typeface="Arial" panose="020B0604020202020204" pitchFamily="34" charset="0"/>
                <a:ea typeface="Arial MT Pro"/>
                <a:cs typeface="Arial" panose="020B0604020202020204" pitchFamily="34" charset="0"/>
                <a:sym typeface="Arial MT Pro"/>
              </a:rPr>
              <a:t>Indian Journal of Social Psychiatry, </a:t>
            </a:r>
            <a:r>
              <a:rPr lang="en-GB" sz="1600" noProof="0" dirty="0">
                <a:solidFill>
                  <a:srgbClr val="000000"/>
                </a:solidFill>
                <a:latin typeface="Arial" panose="020B0604020202020204" pitchFamily="34" charset="0"/>
                <a:ea typeface="Arial MT Pro"/>
                <a:cs typeface="Arial" panose="020B0604020202020204" pitchFamily="34" charset="0"/>
                <a:sym typeface="Arial MT Pro"/>
              </a:rPr>
              <a:t>33(4</a:t>
            </a:r>
            <a:r>
              <a:rPr lang="ru-RU" sz="1600" noProof="0" dirty="0">
                <a:solidFill>
                  <a:srgbClr val="000000"/>
                </a:solidFill>
                <a:latin typeface="Arial" panose="020B0604020202020204" pitchFamily="34" charset="0"/>
                <a:ea typeface="Arial MT Pro"/>
                <a:cs typeface="Arial" panose="020B0604020202020204" pitchFamily="34" charset="0"/>
                <a:sym typeface="Arial MT Pro"/>
              </a:rPr>
              <a:t>)</a:t>
            </a:r>
            <a:r>
              <a:rPr lang="en-GB" sz="1600" noProof="0" dirty="0">
                <a:solidFill>
                  <a:srgbClr val="000000"/>
                </a:solidFill>
                <a:latin typeface="Arial" panose="020B0604020202020204" pitchFamily="34" charset="0"/>
                <a:ea typeface="Arial MT Pro"/>
                <a:cs typeface="Arial" panose="020B0604020202020204" pitchFamily="34" charset="0"/>
                <a:sym typeface="Arial MT Pro"/>
              </a:rPr>
              <a:t>, pp/ 291-296. Available at</a:t>
            </a:r>
            <a:r>
              <a:rPr lang="en-GB" sz="1600" noProof="0" dirty="0">
                <a:solidFill>
                  <a:srgbClr val="0033CC"/>
                </a:solidFill>
                <a:latin typeface="Arial" panose="020B0604020202020204" pitchFamily="34" charset="0"/>
                <a:ea typeface="Arial MT Pro"/>
                <a:cs typeface="Arial" panose="020B0604020202020204" pitchFamily="34" charset="0"/>
                <a:sym typeface="Arial MT Pro"/>
              </a:rPr>
              <a:t>:</a:t>
            </a:r>
            <a:endParaRPr lang="nl-NL" sz="1600" dirty="0">
              <a:solidFill>
                <a:srgbClr val="0033CC"/>
              </a:solidFill>
              <a:latin typeface="Arial" panose="020B0604020202020204" pitchFamily="34" charset="0"/>
              <a:ea typeface="Arial MT Pro"/>
              <a:cs typeface="Arial" panose="020B0604020202020204" pitchFamily="34" charset="0"/>
              <a:sym typeface="Arial MT Pro"/>
            </a:endParaRPr>
          </a:p>
          <a:p>
            <a:pPr>
              <a:lnSpc>
                <a:spcPct val="150000"/>
              </a:lnSpc>
            </a:pPr>
            <a:r>
              <a:rPr lang="nl-NL" sz="1600" dirty="0">
                <a:solidFill>
                  <a:srgbClr val="0033CC"/>
                </a:solidFill>
                <a:latin typeface="Arial" panose="020B0604020202020204" pitchFamily="34" charset="0"/>
                <a:ea typeface="Arial MT Pro"/>
                <a:cs typeface="Arial" panose="020B0604020202020204" pitchFamily="34" charset="0"/>
                <a:sym typeface="Arial MT Pro"/>
              </a:rPr>
              <a:t> </a:t>
            </a:r>
            <a:r>
              <a:rPr lang="en-GB" sz="1600" dirty="0">
                <a:solidFill>
                  <a:srgbClr val="000000"/>
                </a:solidFill>
                <a:latin typeface="Arial" panose="020B0604020202020204" pitchFamily="34" charset="0"/>
                <a:ea typeface="Arial MT Pro"/>
                <a:cs typeface="Arial" panose="020B0604020202020204" pitchFamily="34" charset="0"/>
                <a:sym typeface="Arial MT Pro"/>
                <a:hlinkClick r:id="rId4"/>
              </a:rPr>
              <a:t>https://doi.org/</a:t>
            </a:r>
            <a:r>
              <a:rPr lang="nl-NL" sz="1600" dirty="0">
                <a:solidFill>
                  <a:srgbClr val="0033CC"/>
                </a:solidFill>
                <a:latin typeface="Arial" panose="020B0604020202020204" pitchFamily="34" charset="0"/>
                <a:ea typeface="Arial MT Pro"/>
                <a:cs typeface="Arial" panose="020B0604020202020204" pitchFamily="34" charset="0"/>
                <a:sym typeface="Arial MT Pro"/>
                <a:hlinkClick r:id="rId4"/>
              </a:rPr>
              <a:t>10.4103/ijsp.ijsp_13_17</a:t>
            </a:r>
            <a:r>
              <a:rPr lang="nl-NL" sz="1600" dirty="0">
                <a:solidFill>
                  <a:srgbClr val="0033CC"/>
                </a:solidFill>
                <a:latin typeface="Arial" panose="020B0604020202020204" pitchFamily="34" charset="0"/>
                <a:ea typeface="Arial MT Pro"/>
                <a:cs typeface="Arial" panose="020B0604020202020204" pitchFamily="34" charset="0"/>
                <a:sym typeface="Arial MT Pro"/>
              </a:rPr>
              <a:t>    </a:t>
            </a:r>
            <a:r>
              <a:rPr lang="ru-RU" sz="1600" noProof="0" dirty="0">
                <a:solidFill>
                  <a:srgbClr val="0033CC"/>
                </a:solidFill>
                <a:latin typeface="Arial" panose="020B0604020202020204" pitchFamily="34" charset="0"/>
                <a:ea typeface="Arial MT Pro"/>
                <a:cs typeface="Arial" panose="020B0604020202020204" pitchFamily="34" charset="0"/>
                <a:sym typeface="Arial MT Pro"/>
              </a:rPr>
              <a:t> </a:t>
            </a:r>
            <a:r>
              <a:rPr lang="en-GB" sz="1600" noProof="0" dirty="0">
                <a:solidFill>
                  <a:srgbClr val="0033CC"/>
                </a:solidFill>
                <a:latin typeface="Arial" panose="020B0604020202020204" pitchFamily="34" charset="0"/>
                <a:ea typeface="Arial MT Pro"/>
                <a:cs typeface="Arial" panose="020B0604020202020204" pitchFamily="34" charset="0"/>
                <a:sym typeface="Arial MT Pro"/>
              </a:rPr>
              <a:t>     </a:t>
            </a:r>
          </a:p>
          <a:p>
            <a:pPr>
              <a:lnSpc>
                <a:spcPct val="150000"/>
              </a:lnSpc>
            </a:pPr>
            <a:r>
              <a:rPr lang="en-GB" sz="1600" noProof="0" dirty="0">
                <a:solidFill>
                  <a:srgbClr val="000000"/>
                </a:solidFill>
                <a:latin typeface="Arial" panose="020B0604020202020204" pitchFamily="34" charset="0"/>
                <a:ea typeface="Arial MT Pro"/>
                <a:cs typeface="Arial" panose="020B0604020202020204" pitchFamily="34" charset="0"/>
                <a:sym typeface="Arial MT Pro"/>
              </a:rPr>
              <a:t>Bautista. T.G., Roman, G., Khan, M., Lee, M., </a:t>
            </a:r>
            <a:r>
              <a:rPr lang="en-GB" sz="1600" noProof="0" dirty="0" err="1">
                <a:solidFill>
                  <a:srgbClr val="000000"/>
                </a:solidFill>
                <a:latin typeface="Arial" panose="020B0604020202020204" pitchFamily="34" charset="0"/>
                <a:ea typeface="Arial MT Pro"/>
                <a:cs typeface="Arial" panose="020B0604020202020204" pitchFamily="34" charset="0"/>
                <a:sym typeface="Arial MT Pro"/>
              </a:rPr>
              <a:t>Sahbaz</a:t>
            </a:r>
            <a:r>
              <a:rPr lang="en-GB" sz="1600" noProof="0" dirty="0">
                <a:solidFill>
                  <a:srgbClr val="000000"/>
                </a:solidFill>
                <a:latin typeface="Arial" panose="020B0604020202020204" pitchFamily="34" charset="0"/>
                <a:ea typeface="Arial MT Pro"/>
                <a:cs typeface="Arial" panose="020B0604020202020204" pitchFamily="34" charset="0"/>
                <a:sym typeface="Arial MT Pro"/>
              </a:rPr>
              <a:t>, S., </a:t>
            </a:r>
            <a:r>
              <a:rPr lang="en-GB" sz="1600" noProof="0" dirty="0" err="1">
                <a:solidFill>
                  <a:srgbClr val="000000"/>
                </a:solidFill>
                <a:latin typeface="Arial" panose="020B0604020202020204" pitchFamily="34" charset="0"/>
                <a:ea typeface="Arial MT Pro"/>
                <a:cs typeface="Arial" panose="020B0604020202020204" pitchFamily="34" charset="0"/>
                <a:sym typeface="Arial MT Pro"/>
              </a:rPr>
              <a:t>Duthely</a:t>
            </a:r>
            <a:r>
              <a:rPr lang="en-GB" sz="1600" noProof="0" dirty="0">
                <a:solidFill>
                  <a:srgbClr val="000000"/>
                </a:solidFill>
                <a:latin typeface="Arial" panose="020B0604020202020204" pitchFamily="34" charset="0"/>
                <a:ea typeface="Arial MT Pro"/>
                <a:cs typeface="Arial" panose="020B0604020202020204" pitchFamily="34" charset="0"/>
                <a:sym typeface="Arial MT Pro"/>
              </a:rPr>
              <a:t>, L.M., Knippenberg, A., Macias-Burgos, M.A., Davidson, A., </a:t>
            </a:r>
            <a:r>
              <a:rPr lang="en-GB" sz="1600" noProof="0" dirty="0" err="1">
                <a:solidFill>
                  <a:srgbClr val="000000"/>
                </a:solidFill>
                <a:latin typeface="Arial" panose="020B0604020202020204" pitchFamily="34" charset="0"/>
                <a:ea typeface="Arial MT Pro"/>
                <a:cs typeface="Arial" panose="020B0604020202020204" pitchFamily="34" charset="0"/>
                <a:sym typeface="Arial MT Pro"/>
              </a:rPr>
              <a:t>Scaramutti</a:t>
            </a:r>
            <a:r>
              <a:rPr lang="en-GB" sz="1600" noProof="0" dirty="0">
                <a:solidFill>
                  <a:srgbClr val="000000"/>
                </a:solidFill>
                <a:latin typeface="Arial" panose="020B0604020202020204" pitchFamily="34" charset="0"/>
                <a:ea typeface="Arial MT Pro"/>
                <a:cs typeface="Arial" panose="020B0604020202020204" pitchFamily="34" charset="0"/>
                <a:sym typeface="Arial MT Pro"/>
              </a:rPr>
              <a:t>, C., </a:t>
            </a:r>
            <a:r>
              <a:rPr lang="en-GB" sz="1600" noProof="0" dirty="0" err="1">
                <a:solidFill>
                  <a:srgbClr val="000000"/>
                </a:solidFill>
                <a:latin typeface="Arial" panose="020B0604020202020204" pitchFamily="34" charset="0"/>
                <a:ea typeface="Arial MT Pro"/>
                <a:cs typeface="Arial" panose="020B0604020202020204" pitchFamily="34" charset="0"/>
                <a:sym typeface="Arial MT Pro"/>
              </a:rPr>
              <a:t>Gabrilove</a:t>
            </a:r>
            <a:r>
              <a:rPr lang="en-GB" sz="1600" noProof="0" dirty="0">
                <a:solidFill>
                  <a:srgbClr val="000000"/>
                </a:solidFill>
                <a:latin typeface="Arial" panose="020B0604020202020204" pitchFamily="34" charset="0"/>
                <a:ea typeface="Arial MT Pro"/>
                <a:cs typeface="Arial" panose="020B0604020202020204" pitchFamily="34" charset="0"/>
                <a:sym typeface="Arial MT Pro"/>
              </a:rPr>
              <a:t>, J., </a:t>
            </a:r>
            <a:r>
              <a:rPr lang="en-GB" sz="1600" noProof="0" dirty="0" err="1">
                <a:solidFill>
                  <a:srgbClr val="000000"/>
                </a:solidFill>
                <a:latin typeface="Arial" panose="020B0604020202020204" pitchFamily="34" charset="0"/>
                <a:ea typeface="Arial MT Pro"/>
                <a:cs typeface="Arial" panose="020B0604020202020204" pitchFamily="34" charset="0"/>
                <a:sym typeface="Arial MT Pro"/>
              </a:rPr>
              <a:t>Pusek</a:t>
            </a:r>
            <a:r>
              <a:rPr lang="en-GB" sz="1600" noProof="0" dirty="0">
                <a:solidFill>
                  <a:srgbClr val="000000"/>
                </a:solidFill>
                <a:latin typeface="Arial" panose="020B0604020202020204" pitchFamily="34" charset="0"/>
                <a:ea typeface="Arial MT Pro"/>
                <a:cs typeface="Arial" panose="020B0604020202020204" pitchFamily="34" charset="0"/>
                <a:sym typeface="Arial MT Pro"/>
              </a:rPr>
              <a:t>, S., Mehta, D., </a:t>
            </a:r>
            <a:r>
              <a:rPr lang="en-GB" sz="1600" noProof="0" dirty="0" err="1">
                <a:solidFill>
                  <a:srgbClr val="000000"/>
                </a:solidFill>
                <a:latin typeface="Arial" panose="020B0604020202020204" pitchFamily="34" charset="0"/>
                <a:ea typeface="Arial MT Pro"/>
                <a:cs typeface="Arial" panose="020B0604020202020204" pitchFamily="34" charset="0"/>
                <a:sym typeface="Arial MT Pro"/>
              </a:rPr>
              <a:t>Bredella</a:t>
            </a:r>
            <a:r>
              <a:rPr lang="en-GB" sz="1600" noProof="0" dirty="0">
                <a:solidFill>
                  <a:srgbClr val="000000"/>
                </a:solidFill>
                <a:latin typeface="Arial" panose="020B0604020202020204" pitchFamily="34" charset="0"/>
                <a:ea typeface="Arial MT Pro"/>
                <a:cs typeface="Arial" panose="020B0604020202020204" pitchFamily="34" charset="0"/>
                <a:sym typeface="Arial MT Pro"/>
              </a:rPr>
              <a:t>, M.A. (2023) ‘What is well-being? A scoping review of the conceptual and operational definitions of occupational well-being’, </a:t>
            </a:r>
            <a:r>
              <a:rPr lang="en-GB" sz="1600" i="1" noProof="0" dirty="0">
                <a:solidFill>
                  <a:srgbClr val="000000"/>
                </a:solidFill>
                <a:latin typeface="Arial" panose="020B0604020202020204" pitchFamily="34" charset="0"/>
                <a:ea typeface="Arial MT Pro Italics"/>
                <a:cs typeface="Arial" panose="020B0604020202020204" pitchFamily="34" charset="0"/>
                <a:sym typeface="Arial MT Pro Italics"/>
              </a:rPr>
              <a:t>J Clin </a:t>
            </a:r>
            <a:r>
              <a:rPr lang="en-GB" sz="1600" i="1" noProof="0" dirty="0" err="1">
                <a:solidFill>
                  <a:srgbClr val="000000"/>
                </a:solidFill>
                <a:latin typeface="Arial" panose="020B0604020202020204" pitchFamily="34" charset="0"/>
                <a:ea typeface="Arial MT Pro Italics"/>
                <a:cs typeface="Arial" panose="020B0604020202020204" pitchFamily="34" charset="0"/>
                <a:sym typeface="Arial MT Pro Italics"/>
              </a:rPr>
              <a:t>Transl</a:t>
            </a:r>
            <a:r>
              <a:rPr lang="en-GB" sz="1600" i="1" noProof="0" dirty="0">
                <a:solidFill>
                  <a:srgbClr val="000000"/>
                </a:solidFill>
                <a:latin typeface="Arial" panose="020B0604020202020204" pitchFamily="34" charset="0"/>
                <a:ea typeface="Arial MT Pro Italics"/>
                <a:cs typeface="Arial" panose="020B0604020202020204" pitchFamily="34" charset="0"/>
                <a:sym typeface="Arial MT Pro Italics"/>
              </a:rPr>
              <a:t> Sci</a:t>
            </a:r>
            <a:r>
              <a:rPr lang="en-GB" sz="1600" noProof="0" dirty="0">
                <a:solidFill>
                  <a:srgbClr val="000000"/>
                </a:solidFill>
                <a:latin typeface="Arial" panose="020B0604020202020204" pitchFamily="34" charset="0"/>
                <a:ea typeface="Arial MT Pro"/>
                <a:cs typeface="Arial" panose="020B0604020202020204" pitchFamily="34" charset="0"/>
                <a:sym typeface="Arial MT Pro"/>
              </a:rPr>
              <a:t>., 7(1), p. e227. Available at: </a:t>
            </a:r>
            <a:r>
              <a:rPr lang="en-GB" sz="1600" noProof="0" dirty="0">
                <a:solidFill>
                  <a:srgbClr val="000000"/>
                </a:solidFill>
                <a:latin typeface="Arial" panose="020B0604020202020204" pitchFamily="34" charset="0"/>
                <a:ea typeface="Arial MT Pro"/>
                <a:cs typeface="Arial" panose="020B0604020202020204" pitchFamily="34" charset="0"/>
                <a:sym typeface="Arial MT Pro"/>
                <a:hlinkClick r:id="rId5"/>
              </a:rPr>
              <a:t>https://doi.org/10.1017/cts.2023.648</a:t>
            </a:r>
            <a:r>
              <a:rPr lang="en-GB" sz="1600" noProof="0" dirty="0">
                <a:solidFill>
                  <a:srgbClr val="000000"/>
                </a:solidFill>
                <a:latin typeface="Arial" panose="020B0604020202020204" pitchFamily="34" charset="0"/>
                <a:ea typeface="Arial MT Pro"/>
                <a:cs typeface="Arial" panose="020B0604020202020204" pitchFamily="34" charset="0"/>
                <a:sym typeface="Arial MT Pro"/>
              </a:rPr>
              <a:t> </a:t>
            </a:r>
          </a:p>
          <a:p>
            <a:pPr algn="l">
              <a:lnSpc>
                <a:spcPct val="150000"/>
              </a:lnSpc>
            </a:pPr>
            <a:r>
              <a:rPr lang="en-GB" sz="1600" noProof="0" dirty="0">
                <a:solidFill>
                  <a:srgbClr val="000000"/>
                </a:solidFill>
                <a:latin typeface="Arial" panose="020B0604020202020204" pitchFamily="34" charset="0"/>
                <a:ea typeface="Arial MT Pro"/>
                <a:cs typeface="Arial" panose="020B0604020202020204" pitchFamily="34" charset="0"/>
                <a:sym typeface="Arial MT Pro"/>
              </a:rPr>
              <a:t>BMJ (2011) </a:t>
            </a:r>
            <a:r>
              <a:rPr lang="en-GB" sz="1600" i="1" noProof="0" dirty="0">
                <a:solidFill>
                  <a:srgbClr val="000000"/>
                </a:solidFill>
                <a:latin typeface="Arial" panose="020B0604020202020204" pitchFamily="34" charset="0"/>
                <a:ea typeface="Arial MT Pro Italics"/>
                <a:cs typeface="Arial" panose="020B0604020202020204" pitchFamily="34" charset="0"/>
                <a:sym typeface="Arial MT Pro Italics"/>
              </a:rPr>
              <a:t>What is health? </a:t>
            </a:r>
            <a:r>
              <a:rPr lang="en-GB" sz="1600" noProof="0" dirty="0">
                <a:solidFill>
                  <a:srgbClr val="000000"/>
                </a:solidFill>
                <a:latin typeface="Arial" panose="020B0604020202020204" pitchFamily="34" charset="0"/>
                <a:ea typeface="Arial MT Pro"/>
                <a:cs typeface="Arial" panose="020B0604020202020204" pitchFamily="34" charset="0"/>
                <a:sym typeface="Arial MT Pro"/>
              </a:rPr>
              <a:t>Available at: </a:t>
            </a:r>
            <a:r>
              <a:rPr lang="en-GB" sz="1600" noProof="0" dirty="0">
                <a:solidFill>
                  <a:srgbClr val="000000"/>
                </a:solidFill>
                <a:latin typeface="Arial" panose="020B0604020202020204" pitchFamily="34" charset="0"/>
                <a:ea typeface="Arial MT Pro"/>
                <a:cs typeface="Arial" panose="020B0604020202020204" pitchFamily="34" charset="0"/>
                <a:sym typeface="Arial MT Pro"/>
                <a:hlinkClick r:id="rId6"/>
              </a:rPr>
              <a:t>https://doi.org/10.1136/bmj.d4817</a:t>
            </a:r>
            <a:r>
              <a:rPr lang="en-GB" sz="1600" noProof="0" dirty="0">
                <a:solidFill>
                  <a:srgbClr val="000000"/>
                </a:solidFill>
                <a:latin typeface="Arial" panose="020B0604020202020204" pitchFamily="34" charset="0"/>
                <a:ea typeface="Arial MT Pro"/>
                <a:cs typeface="Arial" panose="020B0604020202020204" pitchFamily="34" charset="0"/>
                <a:sym typeface="Arial MT Pro"/>
              </a:rPr>
              <a:t> </a:t>
            </a:r>
          </a:p>
          <a:p>
            <a:pPr algn="l">
              <a:lnSpc>
                <a:spcPct val="150000"/>
              </a:lnSpc>
            </a:pPr>
            <a:r>
              <a:rPr lang="en-GB" sz="1600" noProof="0" dirty="0">
                <a:solidFill>
                  <a:srgbClr val="000000"/>
                </a:solidFill>
                <a:latin typeface="Arial" panose="020B0604020202020204" pitchFamily="34" charset="0"/>
                <a:ea typeface="Arial MT Pro"/>
                <a:cs typeface="Arial" panose="020B0604020202020204" pitchFamily="34" charset="0"/>
                <a:sym typeface="Arial MT Pro"/>
              </a:rPr>
              <a:t>Department of Health (2014) </a:t>
            </a:r>
            <a:r>
              <a:rPr lang="en-GB" sz="1600" i="1" noProof="0" dirty="0">
                <a:latin typeface="Arial" panose="020B0604020202020204" pitchFamily="34" charset="0"/>
                <a:ea typeface="Arial MT Pro Italics"/>
                <a:cs typeface="Arial" panose="020B0604020202020204" pitchFamily="34" charset="0"/>
                <a:sym typeface="Arial MT Pro Italics"/>
              </a:rPr>
              <a:t>The Relationship Between Wellbeing and  H</a:t>
            </a:r>
            <a:r>
              <a:rPr lang="en-GB" sz="1600" i="1" dirty="0" err="1">
                <a:latin typeface="Arial" panose="020B0604020202020204" pitchFamily="34" charset="0"/>
                <a:ea typeface="Arial MT Pro Italics"/>
                <a:cs typeface="Arial" panose="020B0604020202020204" pitchFamily="34" charset="0"/>
                <a:sym typeface="Arial MT Pro Italics"/>
              </a:rPr>
              <a:t>ealth</a:t>
            </a:r>
            <a:r>
              <a:rPr lang="en-GB" sz="1600" i="1" noProof="0" dirty="0">
                <a:solidFill>
                  <a:srgbClr val="000000"/>
                </a:solidFill>
                <a:latin typeface="Arial" panose="020B0604020202020204" pitchFamily="34" charset="0"/>
                <a:ea typeface="Arial MT Pro Italics"/>
                <a:cs typeface="Arial" panose="020B0604020202020204" pitchFamily="34" charset="0"/>
                <a:sym typeface="Arial MT Pro Italics"/>
              </a:rPr>
              <a:t>. </a:t>
            </a:r>
            <a:r>
              <a:rPr lang="en-GB" sz="1600" noProof="0" dirty="0">
                <a:solidFill>
                  <a:srgbClr val="000000"/>
                </a:solidFill>
                <a:latin typeface="Arial" panose="020B0604020202020204" pitchFamily="34" charset="0"/>
                <a:ea typeface="Arial MT Pro"/>
                <a:cs typeface="Arial" panose="020B0604020202020204" pitchFamily="34" charset="0"/>
                <a:sym typeface="Arial MT Pro"/>
              </a:rPr>
              <a:t>Available at: </a:t>
            </a:r>
            <a:r>
              <a:rPr lang="en-GB" sz="1600" noProof="0" dirty="0">
                <a:solidFill>
                  <a:srgbClr val="000000"/>
                </a:solidFill>
                <a:latin typeface="Arial" panose="020B0604020202020204" pitchFamily="34" charset="0"/>
                <a:ea typeface="Arial MT Pro"/>
                <a:cs typeface="Arial" panose="020B0604020202020204" pitchFamily="34" charset="0"/>
                <a:sym typeface="Arial MT Pro"/>
                <a:hlinkClick r:id="rId7"/>
              </a:rPr>
              <a:t>https://assets.publishing.service.gov.uk/media/5a7baa00ed915d4147621d62/The_relationship_between_wellbeing_and_health.pdf</a:t>
            </a:r>
            <a:r>
              <a:rPr lang="en-GB" sz="1600" noProof="0" dirty="0">
                <a:solidFill>
                  <a:srgbClr val="000000"/>
                </a:solidFill>
                <a:latin typeface="Arial" panose="020B0604020202020204" pitchFamily="34" charset="0"/>
                <a:ea typeface="Arial MT Pro"/>
                <a:cs typeface="Arial" panose="020B0604020202020204" pitchFamily="34" charset="0"/>
                <a:sym typeface="Arial MT Pro"/>
              </a:rPr>
              <a:t>  (Accessed: 24 October 2025).</a:t>
            </a:r>
          </a:p>
          <a:p>
            <a:pPr>
              <a:lnSpc>
                <a:spcPct val="150000"/>
              </a:lnSpc>
            </a:pPr>
            <a:r>
              <a:rPr lang="en-GB" sz="1600" noProof="0" dirty="0">
                <a:solidFill>
                  <a:srgbClr val="000000"/>
                </a:solidFill>
                <a:latin typeface="Arial" panose="020B0604020202020204" pitchFamily="34" charset="0"/>
                <a:ea typeface="Arial MT Pro"/>
                <a:cs typeface="Arial" panose="020B0604020202020204" pitchFamily="34" charset="0"/>
                <a:sym typeface="Arial MT Pro"/>
              </a:rPr>
              <a:t>Doom, J.P. (2020) ‘Mapping future directions to test biopsychosocial pathways to health and well-being’, </a:t>
            </a:r>
            <a:r>
              <a:rPr lang="en-GB" sz="1600" i="1" noProof="0" dirty="0">
                <a:latin typeface="Arial" panose="020B0604020202020204" pitchFamily="34" charset="0"/>
                <a:ea typeface="Arial MT Pro Italics"/>
                <a:cs typeface="Arial" panose="020B0604020202020204" pitchFamily="34" charset="0"/>
                <a:sym typeface="Arial MT Pro Italics"/>
              </a:rPr>
              <a:t>Social Science &amp; Medicine</a:t>
            </a:r>
            <a:r>
              <a:rPr lang="en-GB" sz="1600" noProof="0" dirty="0">
                <a:solidFill>
                  <a:srgbClr val="000000"/>
                </a:solidFill>
                <a:latin typeface="Arial" panose="020B0604020202020204" pitchFamily="34" charset="0"/>
                <a:ea typeface="Arial MT Pro"/>
                <a:cs typeface="Arial" panose="020B0604020202020204" pitchFamily="34" charset="0"/>
                <a:sym typeface="Arial MT Pro"/>
              </a:rPr>
              <a:t>, 258, p.113083. Available at:</a:t>
            </a:r>
            <a:r>
              <a:rPr lang="en-GB" sz="1600" dirty="0">
                <a:solidFill>
                  <a:srgbClr val="000000"/>
                </a:solidFill>
                <a:latin typeface="Arial" panose="020B0604020202020204" pitchFamily="34" charset="0"/>
                <a:ea typeface="Arial MT Pro"/>
                <a:cs typeface="Arial" panose="020B0604020202020204" pitchFamily="34" charset="0"/>
                <a:sym typeface="Arial MT Pro"/>
                <a:hlinkClick r:id="rId8"/>
              </a:rPr>
              <a:t> https://doi.org/10.1016/j.socscimed.2020.113083</a:t>
            </a:r>
            <a:r>
              <a:rPr lang="en-GB" sz="1600" dirty="0">
                <a:solidFill>
                  <a:srgbClr val="000000"/>
                </a:solidFill>
                <a:latin typeface="Arial" panose="020B0604020202020204" pitchFamily="34" charset="0"/>
                <a:ea typeface="Arial MT Pro"/>
                <a:cs typeface="Arial" panose="020B0604020202020204" pitchFamily="34" charset="0"/>
                <a:sym typeface="Arial MT Pro"/>
              </a:rPr>
              <a:t> </a:t>
            </a:r>
            <a:endParaRPr lang="en-GB" sz="1600" noProof="0" dirty="0">
              <a:solidFill>
                <a:srgbClr val="000000"/>
              </a:solidFill>
              <a:latin typeface="Arial" panose="020B0604020202020204" pitchFamily="34" charset="0"/>
              <a:ea typeface="Arial MT Pro"/>
              <a:cs typeface="Arial" panose="020B0604020202020204" pitchFamily="34" charset="0"/>
              <a:sym typeface="Arial MT Pro"/>
            </a:endParaRPr>
          </a:p>
          <a:p>
            <a:pPr>
              <a:lnSpc>
                <a:spcPct val="150000"/>
              </a:lnSpc>
            </a:pPr>
            <a:r>
              <a:rPr lang="en-GB" sz="1600" noProof="0" dirty="0">
                <a:solidFill>
                  <a:srgbClr val="000000"/>
                </a:solidFill>
                <a:latin typeface="Arial" panose="020B0604020202020204" pitchFamily="34" charset="0"/>
                <a:ea typeface="Arial MT Pro"/>
                <a:cs typeface="Arial" panose="020B0604020202020204" pitchFamily="34" charset="0"/>
                <a:sym typeface="Arial MT Pro"/>
              </a:rPr>
              <a:t>Gliedt, J., Schneider, M., Evans Jr, M., King, J., Eubanks, Jr, James. (2017) ‘The biopsychosocial model and chiropractic: A commentary with recommendations for the chiropractic profession’,</a:t>
            </a:r>
            <a:r>
              <a:rPr lang="en-GB" sz="1600" i="1" noProof="0" dirty="0">
                <a:solidFill>
                  <a:srgbClr val="000000"/>
                </a:solidFill>
                <a:latin typeface="Arial" panose="020B0604020202020204" pitchFamily="34" charset="0"/>
                <a:ea typeface="Arial MT Pro Italics"/>
                <a:cs typeface="Arial" panose="020B0604020202020204" pitchFamily="34" charset="0"/>
                <a:sym typeface="Arial MT Pro Italics"/>
              </a:rPr>
              <a:t> Chiropractic and Manual Therapies</a:t>
            </a:r>
            <a:r>
              <a:rPr lang="en-GB" sz="1600" noProof="0" dirty="0">
                <a:solidFill>
                  <a:srgbClr val="000000"/>
                </a:solidFill>
                <a:latin typeface="Arial" panose="020B0604020202020204" pitchFamily="34" charset="0"/>
                <a:ea typeface="Arial MT Pro"/>
                <a:cs typeface="Arial" panose="020B0604020202020204" pitchFamily="34" charset="0"/>
                <a:sym typeface="Arial MT Pro"/>
              </a:rPr>
              <a:t>. 25. Available at: </a:t>
            </a:r>
            <a:r>
              <a:rPr lang="en-GB" sz="1600" noProof="0" dirty="0">
                <a:solidFill>
                  <a:srgbClr val="000000"/>
                </a:solidFill>
                <a:latin typeface="Arial" panose="020B0604020202020204" pitchFamily="34" charset="0"/>
                <a:ea typeface="Arial MT Pro"/>
                <a:cs typeface="Arial" panose="020B0604020202020204" pitchFamily="34" charset="0"/>
                <a:sym typeface="Arial MT Pro"/>
                <a:hlinkClick r:id="rId9"/>
              </a:rPr>
              <a:t>https://doi.org/10.1186/s12998-017-0147-x#</a:t>
            </a:r>
            <a:endParaRPr lang="en-GB" sz="1600" noProof="0" dirty="0">
              <a:solidFill>
                <a:srgbClr val="000000"/>
              </a:solidFill>
              <a:latin typeface="Arial" panose="020B0604020202020204" pitchFamily="34" charset="0"/>
              <a:ea typeface="Arial MT Pro"/>
              <a:cs typeface="Arial" panose="020B0604020202020204" pitchFamily="34" charset="0"/>
              <a:sym typeface="Arial MT Pro"/>
            </a:endParaRPr>
          </a:p>
          <a:p>
            <a:pPr>
              <a:lnSpc>
                <a:spcPct val="150000"/>
              </a:lnSpc>
            </a:pPr>
            <a:r>
              <a:rPr lang="en-GB" sz="1600" dirty="0">
                <a:latin typeface="Arial" panose="020B0604020202020204" pitchFamily="34" charset="0"/>
                <a:cs typeface="Arial" panose="020B0604020202020204" pitchFamily="34" charset="0"/>
              </a:rPr>
              <a:t>Government Office for Science (2018)</a:t>
            </a:r>
            <a:r>
              <a:rPr lang="en-GB" sz="1600" noProof="0" dirty="0">
                <a:solidFill>
                  <a:srgbClr val="000000"/>
                </a:solidFill>
                <a:latin typeface="Arial" panose="020B0604020202020204" pitchFamily="34" charset="0"/>
                <a:ea typeface="Arial MT Pro"/>
                <a:cs typeface="Arial" panose="020B0604020202020204" pitchFamily="34" charset="0"/>
                <a:sym typeface="Arial MT Pro"/>
              </a:rPr>
              <a:t> </a:t>
            </a:r>
            <a:r>
              <a:rPr lang="en-GB" sz="1600" i="1" dirty="0">
                <a:latin typeface="Arial" panose="020B0604020202020204" pitchFamily="34" charset="0"/>
                <a:cs typeface="Arial" panose="020B0604020202020204" pitchFamily="34" charset="0"/>
              </a:rPr>
              <a:t>Future of an Ageing Population. </a:t>
            </a:r>
            <a:r>
              <a:rPr lang="en-GB" sz="1600" dirty="0">
                <a:latin typeface="Arial" panose="020B0604020202020204" pitchFamily="34" charset="0"/>
                <a:cs typeface="Arial" panose="020B0604020202020204" pitchFamily="34" charset="0"/>
              </a:rPr>
              <a:t>Available at: </a:t>
            </a:r>
            <a:r>
              <a:rPr lang="en-GB" sz="1600" dirty="0">
                <a:latin typeface="Arial" panose="020B0604020202020204" pitchFamily="34" charset="0"/>
                <a:cs typeface="Arial" panose="020B0604020202020204" pitchFamily="34" charset="0"/>
                <a:hlinkClick r:id="rId10"/>
              </a:rPr>
              <a:t>https://assets.publishing.service.gov.uk/media/5d273adce5274a5862768ff9/future-of-an-ageing-population.pdf</a:t>
            </a:r>
            <a:r>
              <a:rPr lang="en-GB" sz="1600" dirty="0">
                <a:latin typeface="Arial" panose="020B0604020202020204" pitchFamily="34" charset="0"/>
                <a:cs typeface="Arial" panose="020B0604020202020204" pitchFamily="34" charset="0"/>
              </a:rPr>
              <a:t> (Accessed: 19 November 2025).  </a:t>
            </a:r>
            <a:endParaRPr lang="en-GB" sz="1600" i="1" noProof="0" dirty="0">
              <a:solidFill>
                <a:srgbClr val="000000"/>
              </a:solidFill>
              <a:latin typeface="Arial" panose="020B0604020202020204" pitchFamily="34" charset="0"/>
              <a:ea typeface="Arial MT Pro"/>
              <a:cs typeface="Arial" panose="020B0604020202020204" pitchFamily="34" charset="0"/>
              <a:sym typeface="Arial MT Pro"/>
            </a:endParaRPr>
          </a:p>
          <a:p>
            <a:pPr algn="l">
              <a:lnSpc>
                <a:spcPct val="150000"/>
              </a:lnSpc>
            </a:pPr>
            <a:r>
              <a:rPr lang="en-GB" sz="1600" noProof="0" dirty="0">
                <a:solidFill>
                  <a:srgbClr val="000000"/>
                </a:solidFill>
                <a:latin typeface="Arial" panose="020B0604020202020204" pitchFamily="34" charset="0"/>
                <a:ea typeface="Arial MT Pro"/>
                <a:cs typeface="Arial" panose="020B0604020202020204" pitchFamily="34" charset="0"/>
                <a:sym typeface="Arial MT Pro"/>
              </a:rPr>
              <a:t>Green, L., Ashton, K., Bellis, M. A., Clemens, T., Douglas, M. (2021) 'Health in All Policies'-A Key Driver for Health and Well-Being in a Post-COVID-19 Pandemic World’,</a:t>
            </a:r>
            <a:r>
              <a:rPr lang="en-GB" sz="1600" i="1" noProof="0" dirty="0">
                <a:solidFill>
                  <a:srgbClr val="000000"/>
                </a:solidFill>
                <a:latin typeface="Arial" panose="020B0604020202020204" pitchFamily="34" charset="0"/>
                <a:ea typeface="Arial MT Pro Italics"/>
                <a:cs typeface="Arial" panose="020B0604020202020204" pitchFamily="34" charset="0"/>
                <a:sym typeface="Arial MT Pro Italics"/>
              </a:rPr>
              <a:t> Int J Environ Res Public Health</a:t>
            </a:r>
            <a:r>
              <a:rPr lang="en-GB" sz="1600" i="1" dirty="0">
                <a:solidFill>
                  <a:srgbClr val="000000"/>
                </a:solidFill>
                <a:latin typeface="Arial" panose="020B0604020202020204" pitchFamily="34" charset="0"/>
                <a:ea typeface="Arial MT Pro Italics"/>
                <a:cs typeface="Arial" panose="020B0604020202020204" pitchFamily="34" charset="0"/>
                <a:sym typeface="Arial MT Pro"/>
              </a:rPr>
              <a:t>, </a:t>
            </a:r>
            <a:r>
              <a:rPr lang="en-GB" sz="1600" noProof="0" dirty="0">
                <a:solidFill>
                  <a:srgbClr val="000000"/>
                </a:solidFill>
                <a:latin typeface="Arial" panose="020B0604020202020204" pitchFamily="34" charset="0"/>
                <a:ea typeface="Arial MT Pro"/>
                <a:cs typeface="Arial" panose="020B0604020202020204" pitchFamily="34" charset="0"/>
                <a:sym typeface="Arial MT Pro"/>
              </a:rPr>
              <a:t>18(18), p. 9468. Available at: </a:t>
            </a:r>
            <a:r>
              <a:rPr lang="en-GB" sz="1600" noProof="0" dirty="0">
                <a:solidFill>
                  <a:srgbClr val="000000"/>
                </a:solidFill>
                <a:latin typeface="Arial" panose="020B0604020202020204" pitchFamily="34" charset="0"/>
                <a:ea typeface="Arial MT Pro"/>
                <a:cs typeface="Arial" panose="020B0604020202020204" pitchFamily="34" charset="0"/>
                <a:sym typeface="Arial MT Pro"/>
                <a:hlinkClick r:id="rId11"/>
              </a:rPr>
              <a:t>https://doi.org/10.3390/ijerph18189468</a:t>
            </a:r>
            <a:r>
              <a:rPr lang="en-GB" sz="1600" noProof="0" dirty="0">
                <a:solidFill>
                  <a:srgbClr val="000000"/>
                </a:solidFill>
                <a:latin typeface="Arial" panose="020B0604020202020204" pitchFamily="34" charset="0"/>
                <a:ea typeface="Arial MT Pro"/>
                <a:cs typeface="Arial" panose="020B0604020202020204" pitchFamily="34" charset="0"/>
                <a:sym typeface="Arial MT Pro"/>
              </a:rPr>
              <a:t> </a:t>
            </a:r>
          </a:p>
          <a:p>
            <a:pPr>
              <a:lnSpc>
                <a:spcPct val="150000"/>
              </a:lnSpc>
            </a:pPr>
            <a:r>
              <a:rPr lang="en-GB" sz="1600" i="1" dirty="0">
                <a:latin typeface="Arial" panose="020B0604020202020204" pitchFamily="34" charset="0"/>
                <a:cs typeface="Arial" panose="020B0604020202020204" pitchFamily="34" charset="0"/>
              </a:rPr>
              <a:t>Health and Social Care Act 2012</a:t>
            </a:r>
            <a:r>
              <a:rPr lang="en-GB" sz="1600" dirty="0">
                <a:latin typeface="Arial" panose="020B0604020202020204" pitchFamily="34" charset="0"/>
                <a:cs typeface="Arial" panose="020B0604020202020204" pitchFamily="34" charset="0"/>
              </a:rPr>
              <a:t>. Available at: </a:t>
            </a:r>
            <a:r>
              <a:rPr lang="en-GB" sz="1600" dirty="0">
                <a:latin typeface="Arial" panose="020B0604020202020204" pitchFamily="34" charset="0"/>
                <a:cs typeface="Arial" panose="020B0604020202020204" pitchFamily="34" charset="0"/>
                <a:hlinkClick r:id="rId12"/>
              </a:rPr>
              <a:t>https://www.legislation.gov.uk/ukpga/2012/7/contents</a:t>
            </a:r>
            <a:r>
              <a:rPr lang="en-GB" sz="1600" dirty="0">
                <a:latin typeface="Arial" panose="020B0604020202020204" pitchFamily="34" charset="0"/>
                <a:cs typeface="Arial" panose="020B0604020202020204" pitchFamily="34" charset="0"/>
              </a:rPr>
              <a:t>. (Accessed at: 31 October 2025).</a:t>
            </a:r>
          </a:p>
          <a:p>
            <a:pPr>
              <a:lnSpc>
                <a:spcPct val="150000"/>
              </a:lnSpc>
            </a:pPr>
            <a:r>
              <a:rPr lang="en-GB" sz="1600" i="1" dirty="0">
                <a:latin typeface="Arial" panose="020B0604020202020204" pitchFamily="34" charset="0"/>
                <a:cs typeface="Arial" panose="020B0604020202020204" pitchFamily="34" charset="0"/>
              </a:rPr>
              <a:t>Healthy Lives, Healthy People 2010. </a:t>
            </a:r>
            <a:r>
              <a:rPr lang="en-GB" sz="1600" dirty="0">
                <a:latin typeface="Arial" panose="020B0604020202020204" pitchFamily="34" charset="0"/>
                <a:cs typeface="Arial" panose="020B0604020202020204" pitchFamily="34" charset="0"/>
              </a:rPr>
              <a:t>Available at: </a:t>
            </a:r>
            <a:r>
              <a:rPr lang="en-GB" sz="1600" dirty="0">
                <a:latin typeface="Arial" panose="020B0604020202020204" pitchFamily="34" charset="0"/>
                <a:cs typeface="Arial" panose="020B0604020202020204" pitchFamily="34" charset="0"/>
                <a:hlinkClick r:id="rId13"/>
              </a:rPr>
              <a:t>https://assets.publishing.service.gov.uk/media/5a7c3c65ed915d76e2ebbfec/dh_129334.pdf</a:t>
            </a:r>
            <a:r>
              <a:rPr lang="en-GB" sz="1600" dirty="0">
                <a:latin typeface="Arial" panose="020B0604020202020204" pitchFamily="34" charset="0"/>
                <a:cs typeface="Arial" panose="020B0604020202020204" pitchFamily="34" charset="0"/>
              </a:rPr>
              <a:t> (Accessed: 31 October 2025).</a:t>
            </a:r>
            <a:r>
              <a:rPr lang="en-GB" sz="1600" dirty="0">
                <a:solidFill>
                  <a:srgbClr val="000000"/>
                </a:solidFill>
                <a:latin typeface="Arial" panose="020B0604020202020204" pitchFamily="34" charset="0"/>
                <a:cs typeface="Arial" panose="020B0604020202020204" pitchFamily="34" charset="0"/>
                <a:sym typeface="Arial MT Pro"/>
              </a:rPr>
              <a:t> </a:t>
            </a:r>
          </a:p>
          <a:p>
            <a:pPr>
              <a:lnSpc>
                <a:spcPct val="150000"/>
              </a:lnSpc>
            </a:pPr>
            <a:r>
              <a:rPr lang="en-GB" sz="1600" dirty="0">
                <a:solidFill>
                  <a:srgbClr val="000000"/>
                </a:solidFill>
                <a:latin typeface="Arial" panose="020B0604020202020204" pitchFamily="34" charset="0"/>
                <a:cs typeface="Arial" panose="020B0604020202020204" pitchFamily="34" charset="0"/>
                <a:sym typeface="Arial MT Pro"/>
              </a:rPr>
              <a:t>Klarin, T. (2018) ‘</a:t>
            </a:r>
            <a:r>
              <a:rPr lang="en-GB" sz="1600" dirty="0">
                <a:latin typeface="Arial" panose="020B0604020202020204" pitchFamily="34" charset="0"/>
                <a:cs typeface="Arial" panose="020B0604020202020204" pitchFamily="34" charset="0"/>
              </a:rPr>
              <a:t>The Concept of Sustainable Development: From its Beginning to the Contemporary Issues’, </a:t>
            </a:r>
            <a:r>
              <a:rPr lang="en-GB" sz="1600" i="1" dirty="0">
                <a:latin typeface="Arial" panose="020B0604020202020204" pitchFamily="34" charset="0"/>
                <a:cs typeface="Arial" panose="020B0604020202020204" pitchFamily="34" charset="0"/>
              </a:rPr>
              <a:t>Zagreb International Review of Economics and Business, </a:t>
            </a:r>
            <a:r>
              <a:rPr lang="en-GB" sz="1600" dirty="0">
                <a:latin typeface="Arial" panose="020B0604020202020204" pitchFamily="34" charset="0"/>
                <a:cs typeface="Arial" panose="020B0604020202020204" pitchFamily="34" charset="0"/>
              </a:rPr>
              <a:t>21(1), pp. 67-94. Available at: </a:t>
            </a:r>
            <a:r>
              <a:rPr lang="en-GB" sz="1600" dirty="0">
                <a:solidFill>
                  <a:srgbClr val="000000"/>
                </a:solidFill>
                <a:latin typeface="Arial" panose="020B0604020202020204" pitchFamily="34" charset="0"/>
                <a:ea typeface="Arial MT Pro"/>
                <a:cs typeface="Arial" panose="020B0604020202020204" pitchFamily="34" charset="0"/>
                <a:sym typeface="Arial MT Pro"/>
              </a:rPr>
              <a:t>: </a:t>
            </a:r>
            <a:r>
              <a:rPr lang="en-GB" sz="1600" dirty="0">
                <a:solidFill>
                  <a:srgbClr val="000000"/>
                </a:solidFill>
                <a:latin typeface="Arial" panose="020B0604020202020204" pitchFamily="34" charset="0"/>
                <a:ea typeface="Arial MT Pro"/>
                <a:cs typeface="Arial" panose="020B0604020202020204" pitchFamily="34" charset="0"/>
                <a:sym typeface="Arial MT Pro"/>
                <a:hlinkClick r:id="rId8"/>
              </a:rPr>
              <a:t>https://doi.org/</a:t>
            </a:r>
            <a:r>
              <a:rPr lang="en-GB" sz="1600" u="sng" dirty="0">
                <a:latin typeface="Arial" panose="020B0604020202020204" pitchFamily="34" charset="0"/>
                <a:cs typeface="Arial" panose="020B0604020202020204" pitchFamily="34" charset="0"/>
                <a:hlinkClick r:id="rId14"/>
              </a:rPr>
              <a:t>10.2478/zireb-2018-0005</a:t>
            </a:r>
            <a:endParaRPr lang="en-GB" sz="1600" dirty="0">
              <a:solidFill>
                <a:srgbClr val="000000"/>
              </a:solidFill>
              <a:latin typeface="Arial" panose="020B0604020202020204" pitchFamily="34" charset="0"/>
              <a:cs typeface="Arial" panose="020B0604020202020204" pitchFamily="34" charset="0"/>
              <a:sym typeface="Arial MT Pro"/>
            </a:endParaRPr>
          </a:p>
          <a:p>
            <a:r>
              <a:rPr lang="en-GB" sz="1600" noProof="0" dirty="0">
                <a:solidFill>
                  <a:srgbClr val="000000"/>
                </a:solidFill>
                <a:latin typeface="Arial" panose="020B0604020202020204" pitchFamily="34" charset="0"/>
                <a:ea typeface="Arial MT Pro"/>
                <a:cs typeface="Arial" panose="020B0604020202020204" pitchFamily="34" charset="0"/>
                <a:sym typeface="Arial MT Pro"/>
              </a:rPr>
              <a:t>Marmot, M., Allen, J., Boyce, T., Goldblatt, P., Morrison, T. (2020) </a:t>
            </a:r>
            <a:r>
              <a:rPr lang="en-GB" sz="1600" i="1" noProof="0" dirty="0">
                <a:solidFill>
                  <a:srgbClr val="000000"/>
                </a:solidFill>
                <a:latin typeface="Arial" panose="020B0604020202020204" pitchFamily="34" charset="0"/>
                <a:ea typeface="Arial MT Pro Italics"/>
                <a:cs typeface="Arial" panose="020B0604020202020204" pitchFamily="34" charset="0"/>
                <a:sym typeface="Arial MT Pro Italics"/>
              </a:rPr>
              <a:t>Health Equity in England: The Marmot Review 10 Years On. </a:t>
            </a:r>
            <a:r>
              <a:rPr lang="en-GB" sz="1600" noProof="0" dirty="0">
                <a:solidFill>
                  <a:srgbClr val="000000"/>
                </a:solidFill>
                <a:latin typeface="Arial" panose="020B0604020202020204" pitchFamily="34" charset="0"/>
                <a:ea typeface="Arial MT Pro"/>
                <a:cs typeface="Arial" panose="020B0604020202020204" pitchFamily="34" charset="0"/>
                <a:sym typeface="Arial MT Pro"/>
              </a:rPr>
              <a:t>Available at: health.org.uk/publications/reports/the-marmot-review-10-years-on  (Accessed: 24 October 2025).</a:t>
            </a:r>
          </a:p>
          <a:p>
            <a:pPr algn="l">
              <a:lnSpc>
                <a:spcPct val="150000"/>
              </a:lnSpc>
            </a:pPr>
            <a:r>
              <a:rPr lang="en-GB" sz="1600" noProof="0" dirty="0">
                <a:solidFill>
                  <a:srgbClr val="000000"/>
                </a:solidFill>
                <a:latin typeface="Arial" panose="020B0604020202020204" pitchFamily="34" charset="0"/>
                <a:ea typeface="Arial MT Pro"/>
                <a:cs typeface="Arial" panose="020B0604020202020204" pitchFamily="34" charset="0"/>
                <a:sym typeface="Arial MT Pro"/>
              </a:rPr>
              <a:t>Marmot, M., Allen, J., Goldblatt, P.,  Boyce, T., McNeish, D.,  Grady, M., Geddes, I. (2010) </a:t>
            </a:r>
            <a:r>
              <a:rPr lang="en-GB" sz="1600" i="1" noProof="0" dirty="0">
                <a:solidFill>
                  <a:srgbClr val="000000"/>
                </a:solidFill>
                <a:latin typeface="Arial" panose="020B0604020202020204" pitchFamily="34" charset="0"/>
                <a:ea typeface="Arial MT Pro Italics"/>
                <a:cs typeface="Arial" panose="020B0604020202020204" pitchFamily="34" charset="0"/>
                <a:sym typeface="Arial MT Pro Italics"/>
              </a:rPr>
              <a:t> Fair Society, Healthy Lives: The Marmot Review. </a:t>
            </a:r>
            <a:r>
              <a:rPr lang="en-GB" sz="1600" noProof="0" dirty="0">
                <a:solidFill>
                  <a:srgbClr val="000000"/>
                </a:solidFill>
                <a:latin typeface="Arial" panose="020B0604020202020204" pitchFamily="34" charset="0"/>
                <a:ea typeface="Arial MT Pro"/>
                <a:cs typeface="Arial" panose="020B0604020202020204" pitchFamily="34" charset="0"/>
                <a:sym typeface="Arial MT Pro"/>
              </a:rPr>
              <a:t>Available at: </a:t>
            </a:r>
            <a:r>
              <a:rPr lang="en-GB" sz="1600" noProof="0" dirty="0">
                <a:solidFill>
                  <a:srgbClr val="000000"/>
                </a:solidFill>
                <a:latin typeface="Arial" panose="020B0604020202020204" pitchFamily="34" charset="0"/>
                <a:ea typeface="Arial MT Pro"/>
                <a:cs typeface="Arial" panose="020B0604020202020204" pitchFamily="34" charset="0"/>
                <a:sym typeface="Arial MT Pro"/>
                <a:hlinkClick r:id="rId15"/>
              </a:rPr>
              <a:t>https://www.parliament.uk/globalassets/documents/fair-society-healthy-lives-full-report.pdf</a:t>
            </a:r>
            <a:r>
              <a:rPr lang="en-GB" sz="1600" noProof="0" dirty="0">
                <a:solidFill>
                  <a:srgbClr val="000000"/>
                </a:solidFill>
                <a:latin typeface="Arial" panose="020B0604020202020204" pitchFamily="34" charset="0"/>
                <a:ea typeface="Arial MT Pro"/>
                <a:cs typeface="Arial" panose="020B0604020202020204" pitchFamily="34" charset="0"/>
                <a:sym typeface="Arial MT Pro"/>
              </a:rPr>
              <a:t>  (Accessed: 24 October 2025).</a:t>
            </a:r>
          </a:p>
          <a:p>
            <a:pPr>
              <a:lnSpc>
                <a:spcPct val="150000"/>
              </a:lnSpc>
            </a:pPr>
            <a:r>
              <a:rPr lang="en-GB" sz="1600" dirty="0">
                <a:solidFill>
                  <a:srgbClr val="000000"/>
                </a:solidFill>
                <a:latin typeface="Arial" panose="020B0604020202020204" pitchFamily="34" charset="0"/>
                <a:ea typeface="Arial MT Pro"/>
                <a:cs typeface="Arial" panose="020B0604020202020204" pitchFamily="34" charset="0"/>
                <a:sym typeface="Arial MT Pro"/>
              </a:rPr>
              <a:t>NHS England (no date</a:t>
            </a:r>
            <a:r>
              <a:rPr lang="en-GB" sz="1600" i="1" dirty="0">
                <a:solidFill>
                  <a:srgbClr val="000000"/>
                </a:solidFill>
                <a:latin typeface="Arial" panose="020B0604020202020204" pitchFamily="34" charset="0"/>
                <a:ea typeface="Arial MT Pro"/>
                <a:cs typeface="Arial" panose="020B0604020202020204" pitchFamily="34" charset="0"/>
                <a:sym typeface="Arial MT Pro"/>
              </a:rPr>
              <a:t>) Social Prescribing. </a:t>
            </a:r>
            <a:r>
              <a:rPr lang="en-GB" sz="1600" dirty="0">
                <a:solidFill>
                  <a:srgbClr val="000000"/>
                </a:solidFill>
                <a:latin typeface="Arial" panose="020B0604020202020204" pitchFamily="34" charset="0"/>
                <a:ea typeface="Arial MT Pro"/>
                <a:cs typeface="Arial" panose="020B0604020202020204" pitchFamily="34" charset="0"/>
                <a:sym typeface="Arial MT Pro"/>
              </a:rPr>
              <a:t>Available at: </a:t>
            </a:r>
            <a:r>
              <a:rPr lang="en-GB" sz="1600" dirty="0">
                <a:solidFill>
                  <a:srgbClr val="000000"/>
                </a:solidFill>
                <a:latin typeface="Arial" panose="020B0604020202020204" pitchFamily="34" charset="0"/>
                <a:ea typeface="Arial MT Pro"/>
                <a:cs typeface="Arial" panose="020B0604020202020204" pitchFamily="34" charset="0"/>
                <a:sym typeface="Arial MT Pro"/>
                <a:hlinkClick r:id="rId16"/>
              </a:rPr>
              <a:t>https://www.england.nhs.uk/personalisedcare/social-prescribing/</a:t>
            </a:r>
            <a:r>
              <a:rPr lang="en-GB" sz="1600" dirty="0">
                <a:solidFill>
                  <a:srgbClr val="000000"/>
                </a:solidFill>
                <a:latin typeface="Arial" panose="020B0604020202020204" pitchFamily="34" charset="0"/>
                <a:ea typeface="Arial MT Pro"/>
                <a:cs typeface="Arial" panose="020B0604020202020204" pitchFamily="34" charset="0"/>
                <a:sym typeface="Arial MT Pro"/>
              </a:rPr>
              <a:t> (Accessed: 19 November 2025).</a:t>
            </a:r>
          </a:p>
          <a:p>
            <a:pPr>
              <a:lnSpc>
                <a:spcPct val="150000"/>
              </a:lnSpc>
            </a:pPr>
            <a:r>
              <a:rPr lang="en-GB" sz="1600" dirty="0">
                <a:solidFill>
                  <a:srgbClr val="000000"/>
                </a:solidFill>
                <a:latin typeface="Arial" panose="020B0604020202020204" pitchFamily="34" charset="0"/>
                <a:ea typeface="Arial MT Pro"/>
                <a:cs typeface="Arial" panose="020B0604020202020204" pitchFamily="34" charset="0"/>
                <a:sym typeface="Arial MT Pro"/>
              </a:rPr>
              <a:t>NHS England (no date) </a:t>
            </a:r>
            <a:r>
              <a:rPr lang="en-GB" sz="1600" i="1" dirty="0">
                <a:solidFill>
                  <a:srgbClr val="000000"/>
                </a:solidFill>
                <a:latin typeface="Arial" panose="020B0604020202020204" pitchFamily="34" charset="0"/>
                <a:ea typeface="Arial MT Pro"/>
                <a:cs typeface="Arial" panose="020B0604020202020204" pitchFamily="34" charset="0"/>
                <a:sym typeface="Arial MT Pro"/>
              </a:rPr>
              <a:t>Virtual wards. </a:t>
            </a:r>
            <a:r>
              <a:rPr lang="en-GB" sz="1600" dirty="0">
                <a:solidFill>
                  <a:srgbClr val="000000"/>
                </a:solidFill>
                <a:latin typeface="Arial" panose="020B0604020202020204" pitchFamily="34" charset="0"/>
                <a:ea typeface="Arial MT Pro"/>
                <a:cs typeface="Arial" panose="020B0604020202020204" pitchFamily="34" charset="0"/>
                <a:sym typeface="Arial MT Pro"/>
              </a:rPr>
              <a:t>Available at: </a:t>
            </a:r>
            <a:r>
              <a:rPr lang="en-GB" sz="1600" dirty="0">
                <a:solidFill>
                  <a:srgbClr val="000000"/>
                </a:solidFill>
                <a:latin typeface="Arial" panose="020B0604020202020204" pitchFamily="34" charset="0"/>
                <a:ea typeface="Arial MT Pro"/>
                <a:cs typeface="Arial" panose="020B0604020202020204" pitchFamily="34" charset="0"/>
                <a:sym typeface="Arial MT Pro"/>
                <a:hlinkClick r:id="rId17"/>
              </a:rPr>
              <a:t>https://www.england.nhs.uk/virtual-wards/</a:t>
            </a:r>
            <a:r>
              <a:rPr lang="en-GB" sz="1600" dirty="0">
                <a:solidFill>
                  <a:srgbClr val="000000"/>
                </a:solidFill>
                <a:latin typeface="Arial" panose="020B0604020202020204" pitchFamily="34" charset="0"/>
                <a:ea typeface="Arial MT Pro"/>
                <a:cs typeface="Arial" panose="020B0604020202020204" pitchFamily="34" charset="0"/>
                <a:sym typeface="Arial MT Pro"/>
              </a:rPr>
              <a:t> (Accessed: 19 November 2025).</a:t>
            </a:r>
            <a:endParaRPr lang="en-GB" sz="1600" i="1" dirty="0">
              <a:solidFill>
                <a:srgbClr val="000000"/>
              </a:solidFill>
              <a:latin typeface="Arial" panose="020B0604020202020204" pitchFamily="34" charset="0"/>
              <a:ea typeface="Arial MT Pro"/>
              <a:cs typeface="Arial" panose="020B0604020202020204" pitchFamily="34" charset="0"/>
              <a:sym typeface="Arial MT Pro"/>
            </a:endParaRPr>
          </a:p>
          <a:p>
            <a:pPr algn="l">
              <a:lnSpc>
                <a:spcPct val="150000"/>
              </a:lnSpc>
            </a:pPr>
            <a:endParaRPr lang="en-GB" sz="1400" noProof="0" dirty="0">
              <a:solidFill>
                <a:srgbClr val="000000"/>
              </a:solidFill>
              <a:latin typeface="Arial MT Pro"/>
              <a:ea typeface="Arial MT Pro"/>
              <a:cs typeface="Arial MT Pro"/>
              <a:sym typeface="Arial MT Pro"/>
            </a:endParaRPr>
          </a:p>
          <a:p>
            <a:pPr algn="l">
              <a:lnSpc>
                <a:spcPts val="1960"/>
              </a:lnSpc>
            </a:pPr>
            <a:endParaRPr lang="en-GB" sz="1100" noProof="0" dirty="0">
              <a:solidFill>
                <a:srgbClr val="000000"/>
              </a:solidFill>
              <a:latin typeface="Arial MT Pro"/>
              <a:ea typeface="Arial MT Pro"/>
              <a:cs typeface="Arial MT Pro"/>
              <a:sym typeface="Arial MT Pro"/>
            </a:endParaRPr>
          </a:p>
        </p:txBody>
      </p:sp>
    </p:spTree>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bg>
      <p:bgPr>
        <a:solidFill>
          <a:srgbClr val="E4FFC2"/>
        </a:solidFill>
        <a:effectLst/>
      </p:bgPr>
    </p:bg>
    <p:spTree>
      <p:nvGrpSpPr>
        <p:cNvPr id="1" name="">
          <a:extLst>
            <a:ext uri="{FF2B5EF4-FFF2-40B4-BE49-F238E27FC236}">
              <a16:creationId xmlns:a16="http://schemas.microsoft.com/office/drawing/2014/main" id="{CD21B63F-2701-A1E9-0466-41998ABB2E08}"/>
            </a:ext>
          </a:extLst>
        </p:cNvPr>
        <p:cNvGrpSpPr/>
        <p:nvPr/>
      </p:nvGrpSpPr>
      <p:grpSpPr>
        <a:xfrm>
          <a:off x="0" y="0"/>
          <a:ext cx="0" cy="0"/>
          <a:chOff x="0" y="0"/>
          <a:chExt cx="0" cy="0"/>
        </a:xfrm>
      </p:grpSpPr>
      <p:sp>
        <p:nvSpPr>
          <p:cNvPr id="2" name="TextBox 2">
            <a:extLst>
              <a:ext uri="{FF2B5EF4-FFF2-40B4-BE49-F238E27FC236}">
                <a16:creationId xmlns:a16="http://schemas.microsoft.com/office/drawing/2014/main" id="{7CE849E1-2578-6EFF-0443-BF1151F59543}"/>
              </a:ext>
            </a:extLst>
          </p:cNvPr>
          <p:cNvSpPr txBox="1"/>
          <p:nvPr/>
        </p:nvSpPr>
        <p:spPr>
          <a:xfrm>
            <a:off x="0" y="-63062"/>
            <a:ext cx="18288000" cy="679097"/>
          </a:xfrm>
          <a:prstGeom prst="rect">
            <a:avLst/>
          </a:prstGeom>
        </p:spPr>
        <p:txBody>
          <a:bodyPr wrap="square" lIns="0" tIns="0" rIns="0" bIns="0" rtlCol="0" anchor="t">
            <a:spAutoFit/>
          </a:bodyPr>
          <a:lstStyle/>
          <a:p>
            <a:pPr algn="ctr">
              <a:lnSpc>
                <a:spcPts val="5599"/>
              </a:lnSpc>
            </a:pPr>
            <a:r>
              <a:rPr lang="en-GB" sz="3999" b="1" noProof="0" dirty="0">
                <a:solidFill>
                  <a:srgbClr val="000000"/>
                </a:solidFill>
                <a:latin typeface="Arial" panose="020B0604020202020204" pitchFamily="34" charset="0"/>
                <a:ea typeface="Arial MT Pro Bold"/>
                <a:cs typeface="Arial" panose="020B0604020202020204" pitchFamily="34" charset="0"/>
                <a:sym typeface="Arial MT Pro Bold"/>
              </a:rPr>
              <a:t>References 1/2</a:t>
            </a:r>
          </a:p>
        </p:txBody>
      </p:sp>
      <p:sp>
        <p:nvSpPr>
          <p:cNvPr id="3" name="TextBox 3">
            <a:extLst>
              <a:ext uri="{FF2B5EF4-FFF2-40B4-BE49-F238E27FC236}">
                <a16:creationId xmlns:a16="http://schemas.microsoft.com/office/drawing/2014/main" id="{72A9C5CC-610B-E654-E3FF-FDFA2375C0E4}"/>
              </a:ext>
            </a:extLst>
          </p:cNvPr>
          <p:cNvSpPr txBox="1"/>
          <p:nvPr/>
        </p:nvSpPr>
        <p:spPr>
          <a:xfrm>
            <a:off x="114300" y="495300"/>
            <a:ext cx="18059400" cy="10194522"/>
          </a:xfrm>
          <a:prstGeom prst="rect">
            <a:avLst/>
          </a:prstGeom>
        </p:spPr>
        <p:txBody>
          <a:bodyPr wrap="square" lIns="0" tIns="0" rIns="0" bIns="0" rtlCol="0" anchor="t">
            <a:spAutoFit/>
          </a:bodyPr>
          <a:lstStyle/>
          <a:p>
            <a:pPr>
              <a:lnSpc>
                <a:spcPct val="150000"/>
              </a:lnSpc>
            </a:pPr>
            <a:r>
              <a:rPr lang="en-GB" sz="1600" dirty="0">
                <a:latin typeface="Arial" panose="020B0604020202020204" pitchFamily="34" charset="0"/>
                <a:cs typeface="Arial" panose="020B0604020202020204" pitchFamily="34" charset="0"/>
              </a:rPr>
              <a:t>NHS Hampshire and Isle of Wight (no date) </a:t>
            </a:r>
            <a:r>
              <a:rPr lang="en-GB" sz="1600" i="1" dirty="0">
                <a:latin typeface="Arial" panose="020B0604020202020204" pitchFamily="34" charset="0"/>
                <a:cs typeface="Arial" panose="020B0604020202020204" pitchFamily="34" charset="0"/>
              </a:rPr>
              <a:t>Building a strong foundation for prevention in Southampton. </a:t>
            </a:r>
            <a:r>
              <a:rPr lang="en-GB" sz="1600" dirty="0">
                <a:latin typeface="Arial" panose="020B0604020202020204" pitchFamily="34" charset="0"/>
                <a:cs typeface="Arial" panose="020B0604020202020204" pitchFamily="34" charset="0"/>
              </a:rPr>
              <a:t>Available at: </a:t>
            </a:r>
            <a:r>
              <a:rPr lang="en-GB" sz="1600" dirty="0">
                <a:latin typeface="Arial" panose="020B0604020202020204" pitchFamily="34" charset="0"/>
                <a:cs typeface="Arial" panose="020B0604020202020204" pitchFamily="34" charset="0"/>
                <a:hlinkClick r:id="rId3"/>
              </a:rPr>
              <a:t>https://www.hantsiow.icb.nhs.uk/your-health/schemes-and-projects/integrated-neighbourhood-hubs</a:t>
            </a:r>
            <a:r>
              <a:rPr lang="en-GB" sz="1600" dirty="0">
                <a:latin typeface="Arial" panose="020B0604020202020204" pitchFamily="34" charset="0"/>
                <a:cs typeface="Arial" panose="020B0604020202020204" pitchFamily="34" charset="0"/>
              </a:rPr>
              <a:t> (Accessed: 19 November 2025).</a:t>
            </a:r>
            <a:endParaRPr lang="en-GB" sz="1600" dirty="0">
              <a:solidFill>
                <a:srgbClr val="000000"/>
              </a:solidFill>
              <a:latin typeface="Arial" panose="020B0604020202020204" pitchFamily="34" charset="0"/>
              <a:ea typeface="Arial MT Pro"/>
              <a:cs typeface="Arial" panose="020B0604020202020204" pitchFamily="34" charset="0"/>
              <a:sym typeface="Arial MT Pro"/>
            </a:endParaRPr>
          </a:p>
          <a:p>
            <a:pPr>
              <a:lnSpc>
                <a:spcPct val="150000"/>
              </a:lnSpc>
            </a:pPr>
            <a:r>
              <a:rPr lang="en-GB" sz="1600" i="1" dirty="0">
                <a:latin typeface="Arial" panose="020B0604020202020204" pitchFamily="34" charset="0"/>
                <a:cs typeface="Arial" panose="020B0604020202020204" pitchFamily="34" charset="0"/>
              </a:rPr>
              <a:t>NHS Long Term Plan 2019</a:t>
            </a:r>
            <a:r>
              <a:rPr lang="en-GB" sz="1600" dirty="0">
                <a:latin typeface="Arial" panose="020B0604020202020204" pitchFamily="34" charset="0"/>
                <a:cs typeface="Arial" panose="020B0604020202020204" pitchFamily="34" charset="0"/>
              </a:rPr>
              <a:t>. Available at: </a:t>
            </a:r>
            <a:r>
              <a:rPr lang="en-GB" sz="1600" dirty="0">
                <a:latin typeface="Arial" panose="020B0604020202020204" pitchFamily="34" charset="0"/>
                <a:cs typeface="Arial" panose="020B0604020202020204" pitchFamily="34" charset="0"/>
                <a:hlinkClick r:id="rId4"/>
              </a:rPr>
              <a:t>https://www.longtermplan.nhs.uk/</a:t>
            </a:r>
            <a:r>
              <a:rPr lang="en-GB" sz="1600" dirty="0">
                <a:latin typeface="Arial" panose="020B0604020202020204" pitchFamily="34" charset="0"/>
                <a:cs typeface="Arial" panose="020B0604020202020204" pitchFamily="34" charset="0"/>
              </a:rPr>
              <a:t> (Accessed: 31 October 2025).</a:t>
            </a:r>
            <a:endParaRPr lang="ru-RU" sz="1600" dirty="0">
              <a:solidFill>
                <a:srgbClr val="000000"/>
              </a:solidFill>
              <a:latin typeface="Arial" panose="020B0604020202020204" pitchFamily="34" charset="0"/>
              <a:ea typeface="Arial MT Pro Italics"/>
              <a:cs typeface="Arial" panose="020B0604020202020204" pitchFamily="34" charset="0"/>
              <a:sym typeface="Arial MT Pro Italics"/>
            </a:endParaRPr>
          </a:p>
          <a:p>
            <a:pPr>
              <a:lnSpc>
                <a:spcPct val="150000"/>
              </a:lnSpc>
            </a:pPr>
            <a:r>
              <a:rPr lang="en-GB" sz="1600" dirty="0">
                <a:solidFill>
                  <a:srgbClr val="000000"/>
                </a:solidFill>
                <a:latin typeface="Arial" panose="020B0604020202020204" pitchFamily="34" charset="0"/>
                <a:ea typeface="Arial MT Pro Italics"/>
                <a:cs typeface="Arial" panose="020B0604020202020204" pitchFamily="34" charset="0"/>
                <a:sym typeface="Arial MT Pro Italics"/>
              </a:rPr>
              <a:t>Nunes, A.R., Lee, K., O'Riordan, T. (2016) ‘The importance of an integrating framework for achieving the Sustainable Development Goals: the example of health and well-being’, </a:t>
            </a:r>
            <a:r>
              <a:rPr lang="en-GB" sz="1600" i="1" dirty="0">
                <a:solidFill>
                  <a:srgbClr val="000000"/>
                </a:solidFill>
                <a:latin typeface="Arial" panose="020B0604020202020204" pitchFamily="34" charset="0"/>
                <a:ea typeface="Arial MT Pro Italics"/>
                <a:cs typeface="Arial" panose="020B0604020202020204" pitchFamily="34" charset="0"/>
                <a:sym typeface="Arial MT Pro Italics"/>
              </a:rPr>
              <a:t>BMJ Global Health, </a:t>
            </a:r>
            <a:r>
              <a:rPr lang="en-GB" sz="1600" dirty="0">
                <a:solidFill>
                  <a:srgbClr val="000000"/>
                </a:solidFill>
                <a:latin typeface="Arial" panose="020B0604020202020204" pitchFamily="34" charset="0"/>
                <a:ea typeface="Arial MT Pro Italics"/>
                <a:cs typeface="Arial" panose="020B0604020202020204" pitchFamily="34" charset="0"/>
                <a:sym typeface="Arial MT Pro Italics"/>
              </a:rPr>
              <a:t>1, e000068. Available at: </a:t>
            </a:r>
            <a:r>
              <a:rPr lang="en-GB" sz="1600" dirty="0">
                <a:solidFill>
                  <a:srgbClr val="000000"/>
                </a:solidFill>
                <a:latin typeface="Arial" panose="020B0604020202020204" pitchFamily="34" charset="0"/>
                <a:ea typeface="Arial MT Pro Italics"/>
                <a:cs typeface="Arial" panose="020B0604020202020204" pitchFamily="34" charset="0"/>
                <a:sym typeface="Arial MT Pro Italics"/>
                <a:hlinkClick r:id="rId5"/>
              </a:rPr>
              <a:t>https://doi.org/10.1136/bmjgh-2016-000068</a:t>
            </a:r>
            <a:endParaRPr lang="en-GB" sz="1600" dirty="0">
              <a:solidFill>
                <a:srgbClr val="000000"/>
              </a:solidFill>
              <a:latin typeface="Arial" panose="020B0604020202020204" pitchFamily="34" charset="0"/>
              <a:ea typeface="Arial MT Pro Italics"/>
              <a:cs typeface="Arial" panose="020B0604020202020204" pitchFamily="34" charset="0"/>
              <a:sym typeface="Arial MT Pro Italics"/>
            </a:endParaRPr>
          </a:p>
          <a:p>
            <a:pPr>
              <a:lnSpc>
                <a:spcPct val="150000"/>
              </a:lnSpc>
            </a:pPr>
            <a:r>
              <a:rPr lang="en-GB" sz="1600" dirty="0">
                <a:solidFill>
                  <a:srgbClr val="000000"/>
                </a:solidFill>
                <a:latin typeface="Arial" panose="020B0604020202020204" pitchFamily="34" charset="0"/>
                <a:ea typeface="Arial MT Pro Italics"/>
                <a:cs typeface="Arial" panose="020B0604020202020204" pitchFamily="34" charset="0"/>
                <a:sym typeface="Arial MT Pro Italics"/>
              </a:rPr>
              <a:t>OHID (2022) </a:t>
            </a:r>
            <a:r>
              <a:rPr lang="en-GB" sz="1600" i="1" dirty="0">
                <a:latin typeface="Arial" panose="020B0604020202020204" pitchFamily="34" charset="0"/>
                <a:cs typeface="Arial" panose="020B0604020202020204" pitchFamily="34" charset="0"/>
              </a:rPr>
              <a:t>Health disparities and health inequalities: applying All Our Health. </a:t>
            </a:r>
            <a:r>
              <a:rPr lang="en-GB" sz="1600" dirty="0">
                <a:latin typeface="Arial" panose="020B0604020202020204" pitchFamily="34" charset="0"/>
                <a:cs typeface="Arial" panose="020B0604020202020204" pitchFamily="34" charset="0"/>
              </a:rPr>
              <a:t>Available at: </a:t>
            </a:r>
            <a:r>
              <a:rPr lang="en-GB" sz="1600" dirty="0">
                <a:latin typeface="Arial" panose="020B0604020202020204" pitchFamily="34" charset="0"/>
                <a:cs typeface="Arial" panose="020B0604020202020204" pitchFamily="34" charset="0"/>
                <a:hlinkClick r:id="rId6"/>
              </a:rPr>
              <a:t>https://www.gov.uk/government/publications/health-disparities-and-health-inequalities-applying-all-our-health/health-disparities-and-health-inequalities-applying-all-our-health</a:t>
            </a:r>
            <a:r>
              <a:rPr lang="en-GB" sz="1600" dirty="0">
                <a:latin typeface="Arial" panose="020B0604020202020204" pitchFamily="34" charset="0"/>
                <a:cs typeface="Arial" panose="020B0604020202020204" pitchFamily="34" charset="0"/>
              </a:rPr>
              <a:t> (Accessed: 31 October 2025)</a:t>
            </a:r>
            <a:r>
              <a:rPr lang="ru-RU" sz="1600" dirty="0">
                <a:latin typeface="Arial" panose="020B0604020202020204" pitchFamily="34" charset="0"/>
                <a:cs typeface="Arial" panose="020B0604020202020204" pitchFamily="34" charset="0"/>
              </a:rPr>
              <a:t>.</a:t>
            </a:r>
            <a:endParaRPr lang="en-GB" sz="1600" dirty="0">
              <a:solidFill>
                <a:srgbClr val="000000"/>
              </a:solidFill>
              <a:latin typeface="Arial" panose="020B0604020202020204" pitchFamily="34" charset="0"/>
              <a:ea typeface="Arial MT Pro"/>
              <a:cs typeface="Arial" panose="020B0604020202020204" pitchFamily="34" charset="0"/>
              <a:sym typeface="Arial MT Pro"/>
            </a:endParaRPr>
          </a:p>
          <a:p>
            <a:pPr>
              <a:lnSpc>
                <a:spcPct val="150000"/>
              </a:lnSpc>
            </a:pPr>
            <a:r>
              <a:rPr lang="en-GB" sz="1600" dirty="0">
                <a:solidFill>
                  <a:srgbClr val="000000"/>
                </a:solidFill>
                <a:latin typeface="Arial" panose="020B0604020202020204" pitchFamily="34" charset="0"/>
                <a:ea typeface="Arial MT Pro"/>
                <a:cs typeface="Arial" panose="020B0604020202020204" pitchFamily="34" charset="0"/>
                <a:sym typeface="Arial MT Pro"/>
              </a:rPr>
              <a:t>ONS (2025) </a:t>
            </a:r>
            <a:r>
              <a:rPr lang="en-GB" sz="1600" i="1" dirty="0">
                <a:solidFill>
                  <a:srgbClr val="000000"/>
                </a:solidFill>
                <a:latin typeface="Arial" panose="020B0604020202020204" pitchFamily="34" charset="0"/>
                <a:ea typeface="Arial MT Pro Italics"/>
                <a:cs typeface="Arial" panose="020B0604020202020204" pitchFamily="34" charset="0"/>
                <a:sym typeface="Arial MT Pro Italics"/>
              </a:rPr>
              <a:t>Healthy life expectancy by national area deprivation, England and Wales: between 2013 to 2015 and 2020 to 2022. </a:t>
            </a:r>
            <a:r>
              <a:rPr lang="en-GB" sz="1600" dirty="0">
                <a:solidFill>
                  <a:srgbClr val="000000"/>
                </a:solidFill>
                <a:latin typeface="Arial" panose="020B0604020202020204" pitchFamily="34" charset="0"/>
                <a:ea typeface="Arial MT Pro"/>
                <a:cs typeface="Arial" panose="020B0604020202020204" pitchFamily="34" charset="0"/>
                <a:sym typeface="Arial MT Pro"/>
              </a:rPr>
              <a:t>Available at: </a:t>
            </a:r>
            <a:r>
              <a:rPr lang="en-GB" sz="1600" dirty="0">
                <a:solidFill>
                  <a:srgbClr val="800080"/>
                </a:solidFill>
                <a:latin typeface="Arial" panose="020B0604020202020204" pitchFamily="34" charset="0"/>
                <a:ea typeface="Arial MT Pro"/>
                <a:cs typeface="Arial" panose="020B0604020202020204" pitchFamily="34" charset="0"/>
                <a:sym typeface="Arial MT Pro"/>
                <a:hlinkClick r:id="rId7">
                  <a:extLst>
                    <a:ext uri="{A12FA001-AC4F-418D-AE19-62706E023703}">
                      <ahyp:hlinkClr xmlns:ahyp="http://schemas.microsoft.com/office/drawing/2018/hyperlinkcolor" val="tx"/>
                    </a:ext>
                  </a:extLst>
                </a:hlinkClick>
              </a:rPr>
              <a:t>https://www.ons.gov.uk/peoplepopulationandcommunity/healthandsocialcare/healthinequalities/bulletins/healthylifeexpectancybynationalareadeprivationenglandandwales/between2013to2015and2020to</a:t>
            </a:r>
            <a:r>
              <a:rPr lang="en-GB" sz="1600" dirty="0">
                <a:solidFill>
                  <a:srgbClr val="0070C0"/>
                </a:solidFill>
                <a:latin typeface="Arial" panose="020B0604020202020204" pitchFamily="34" charset="0"/>
                <a:ea typeface="Arial MT Pro"/>
                <a:cs typeface="Arial" panose="020B0604020202020204" pitchFamily="34" charset="0"/>
                <a:sym typeface="Arial MT Pro"/>
                <a:hlinkClick r:id="rId7">
                  <a:extLst>
                    <a:ext uri="{A12FA001-AC4F-418D-AE19-62706E023703}">
                      <ahyp:hlinkClr xmlns:ahyp="http://schemas.microsoft.com/office/drawing/2018/hyperlinkcolor" val="tx"/>
                    </a:ext>
                  </a:extLst>
                </a:hlinkClick>
              </a:rPr>
              <a:t>202</a:t>
            </a:r>
            <a:r>
              <a:rPr lang="en-GB" sz="1600" dirty="0">
                <a:solidFill>
                  <a:srgbClr val="0070C0"/>
                </a:solidFill>
                <a:latin typeface="Arial" panose="020B0604020202020204" pitchFamily="34" charset="0"/>
                <a:ea typeface="Arial MT Pro"/>
                <a:cs typeface="Arial" panose="020B0604020202020204" pitchFamily="34" charset="0"/>
                <a:sym typeface="Arial MT Pro"/>
              </a:rPr>
              <a:t>2</a:t>
            </a:r>
            <a:r>
              <a:rPr lang="en-GB" sz="1600" dirty="0">
                <a:solidFill>
                  <a:srgbClr val="000000"/>
                </a:solidFill>
                <a:latin typeface="Arial" panose="020B0604020202020204" pitchFamily="34" charset="0"/>
                <a:ea typeface="Arial MT Pro"/>
                <a:cs typeface="Arial" panose="020B0604020202020204" pitchFamily="34" charset="0"/>
                <a:sym typeface="Arial MT Pro"/>
              </a:rPr>
              <a:t> (Accessed: 24 October 2025).</a:t>
            </a:r>
          </a:p>
          <a:p>
            <a:pPr>
              <a:lnSpc>
                <a:spcPct val="150000"/>
              </a:lnSpc>
            </a:pPr>
            <a:r>
              <a:rPr lang="en-GB" sz="1600" dirty="0">
                <a:solidFill>
                  <a:srgbClr val="000000"/>
                </a:solidFill>
                <a:latin typeface="Arial" panose="020B0604020202020204" pitchFamily="34" charset="0"/>
                <a:ea typeface="Arial MT Pro"/>
                <a:cs typeface="Arial" panose="020B0604020202020204" pitchFamily="34" charset="0"/>
                <a:sym typeface="Arial MT Pro"/>
              </a:rPr>
              <a:t>ONS (2018) </a:t>
            </a:r>
            <a:r>
              <a:rPr lang="en-GB" sz="1600" i="1" dirty="0">
                <a:latin typeface="Arial" panose="020B0604020202020204" pitchFamily="34" charset="0"/>
                <a:cs typeface="Arial" panose="020B0604020202020204" pitchFamily="34" charset="0"/>
              </a:rPr>
              <a:t>Living longer: how our population is changing and why it matters. </a:t>
            </a:r>
            <a:r>
              <a:rPr lang="en-GB" sz="1600" dirty="0">
                <a:latin typeface="Arial" panose="020B0604020202020204" pitchFamily="34" charset="0"/>
                <a:cs typeface="Arial" panose="020B0604020202020204" pitchFamily="34" charset="0"/>
              </a:rPr>
              <a:t>Available at: </a:t>
            </a:r>
            <a:r>
              <a:rPr lang="en-GB" sz="1600" dirty="0">
                <a:latin typeface="Arial" panose="020B0604020202020204" pitchFamily="34" charset="0"/>
                <a:cs typeface="Arial" panose="020B0604020202020204" pitchFamily="34" charset="0"/>
                <a:hlinkClick r:id="rId8"/>
              </a:rPr>
              <a:t>https://www.ons.gov.uk/peoplepopulationandcommunity/birthsdeathsandmarriages/ageing/articles/livinglongerhowourpopulationischangingandwhyitmatters/2018-08-13</a:t>
            </a:r>
            <a:r>
              <a:rPr lang="en-GB" sz="1600" dirty="0">
                <a:latin typeface="Arial" panose="020B0604020202020204" pitchFamily="34" charset="0"/>
                <a:cs typeface="Arial" panose="020B0604020202020204" pitchFamily="34" charset="0"/>
              </a:rPr>
              <a:t> (Accessed: 19 November 2025)</a:t>
            </a:r>
            <a:r>
              <a:rPr lang="ru-RU" sz="1600" dirty="0">
                <a:latin typeface="Arial" panose="020B0604020202020204" pitchFamily="34" charset="0"/>
                <a:cs typeface="Arial" panose="020B0604020202020204" pitchFamily="34" charset="0"/>
              </a:rPr>
              <a:t>.</a:t>
            </a:r>
            <a:endParaRPr lang="en-GB" sz="1600" dirty="0">
              <a:solidFill>
                <a:srgbClr val="000000"/>
              </a:solidFill>
              <a:latin typeface="Arial" panose="020B0604020202020204" pitchFamily="34" charset="0"/>
              <a:ea typeface="Arial MT Pro"/>
              <a:cs typeface="Arial" panose="020B0604020202020204" pitchFamily="34" charset="0"/>
              <a:sym typeface="Arial MT Pro"/>
            </a:endParaRPr>
          </a:p>
          <a:p>
            <a:pPr>
              <a:lnSpc>
                <a:spcPct val="150000"/>
              </a:lnSpc>
            </a:pPr>
            <a:r>
              <a:rPr lang="en-GB" sz="1600" dirty="0">
                <a:latin typeface="Arial" panose="020B0604020202020204" pitchFamily="34" charset="0"/>
                <a:cs typeface="Arial" panose="020B0604020202020204" pitchFamily="34" charset="0"/>
              </a:rPr>
              <a:t>RSPH (2025) </a:t>
            </a:r>
            <a:r>
              <a:rPr lang="en-GB" sz="1600" i="1" dirty="0">
                <a:latin typeface="Arial" panose="020B0604020202020204" pitchFamily="34" charset="0"/>
                <a:cs typeface="Arial" panose="020B0604020202020204" pitchFamily="34" charset="0"/>
              </a:rPr>
              <a:t>The Top 10 Public Health Achievements of the 21st Century.</a:t>
            </a:r>
            <a:r>
              <a:rPr lang="en-GB" sz="1600" dirty="0">
                <a:latin typeface="Arial" panose="020B0604020202020204" pitchFamily="34" charset="0"/>
                <a:cs typeface="Arial" panose="020B0604020202020204" pitchFamily="34" charset="0"/>
              </a:rPr>
              <a:t> Available at: </a:t>
            </a:r>
            <a:r>
              <a:rPr lang="en-GB" sz="1600" dirty="0">
                <a:latin typeface="Arial" panose="020B0604020202020204" pitchFamily="34" charset="0"/>
                <a:cs typeface="Arial" panose="020B0604020202020204" pitchFamily="34" charset="0"/>
                <a:hlinkClick r:id="rId9"/>
              </a:rPr>
              <a:t>https://www.rsph.org.uk/insights/the-top-10-public-health-achievements-of-the-21st-century/</a:t>
            </a:r>
            <a:r>
              <a:rPr lang="en-GB" sz="1600" dirty="0">
                <a:latin typeface="Arial" panose="020B0604020202020204" pitchFamily="34" charset="0"/>
                <a:cs typeface="Arial" panose="020B0604020202020204" pitchFamily="34" charset="0"/>
              </a:rPr>
              <a:t>   (Accessed: 29 October 2025).</a:t>
            </a:r>
            <a:endParaRPr lang="en-GB" sz="1600" i="1" dirty="0">
              <a:solidFill>
                <a:srgbClr val="000000"/>
              </a:solidFill>
              <a:latin typeface="Arial" panose="020B0604020202020204" pitchFamily="34" charset="0"/>
              <a:ea typeface="Arial MT Pro"/>
              <a:cs typeface="Arial" panose="020B0604020202020204" pitchFamily="34" charset="0"/>
              <a:sym typeface="Arial MT Pro"/>
            </a:endParaRPr>
          </a:p>
          <a:p>
            <a:pPr>
              <a:lnSpc>
                <a:spcPct val="150000"/>
              </a:lnSpc>
            </a:pPr>
            <a:r>
              <a:rPr lang="en-GB" sz="1600" dirty="0">
                <a:solidFill>
                  <a:srgbClr val="000000"/>
                </a:solidFill>
                <a:latin typeface="Arial" panose="020B0604020202020204" pitchFamily="34" charset="0"/>
                <a:ea typeface="Arial MT Pro"/>
                <a:cs typeface="Arial" panose="020B0604020202020204" pitchFamily="34" charset="0"/>
                <a:sym typeface="Arial MT Pro"/>
              </a:rPr>
              <a:t>Ryan, R.M. and Deci, E.L. (2001) ‘On Happiness and Human Potentials: A Review of Research on Hedonic and Eudaimonic Well-Being’, </a:t>
            </a:r>
            <a:r>
              <a:rPr lang="en-GB" sz="1600" i="1" dirty="0">
                <a:solidFill>
                  <a:srgbClr val="000000"/>
                </a:solidFill>
                <a:latin typeface="Arial" panose="020B0604020202020204" pitchFamily="34" charset="0"/>
                <a:ea typeface="Arial MT Pro Italics"/>
                <a:cs typeface="Arial" panose="020B0604020202020204" pitchFamily="34" charset="0"/>
                <a:sym typeface="Arial MT Pro Italics"/>
              </a:rPr>
              <a:t>Annual review of psychology</a:t>
            </a:r>
            <a:r>
              <a:rPr lang="en-GB" sz="1600" dirty="0">
                <a:solidFill>
                  <a:srgbClr val="000000"/>
                </a:solidFill>
                <a:latin typeface="Arial" panose="020B0604020202020204" pitchFamily="34" charset="0"/>
                <a:ea typeface="Arial MT Pro"/>
                <a:cs typeface="Arial" panose="020B0604020202020204" pitchFamily="34" charset="0"/>
                <a:sym typeface="Arial MT Pro"/>
              </a:rPr>
              <a:t>., 52(1), pp. 141–166. Available at: </a:t>
            </a:r>
            <a:r>
              <a:rPr lang="en-GB" sz="1600" dirty="0">
                <a:solidFill>
                  <a:srgbClr val="000000"/>
                </a:solidFill>
                <a:latin typeface="Arial" panose="020B0604020202020204" pitchFamily="34" charset="0"/>
                <a:ea typeface="Arial MT Pro"/>
                <a:cs typeface="Arial" panose="020B0604020202020204" pitchFamily="34" charset="0"/>
                <a:sym typeface="Arial MT Pro"/>
                <a:hlinkClick r:id="rId10"/>
              </a:rPr>
              <a:t>https://doi.org/10.1146/annurev.psych.52.1.141</a:t>
            </a:r>
            <a:r>
              <a:rPr lang="en-GB" sz="1600" dirty="0">
                <a:solidFill>
                  <a:srgbClr val="000000"/>
                </a:solidFill>
                <a:latin typeface="Arial" panose="020B0604020202020204" pitchFamily="34" charset="0"/>
                <a:ea typeface="Arial MT Pro"/>
                <a:cs typeface="Arial" panose="020B0604020202020204" pitchFamily="34" charset="0"/>
                <a:sym typeface="Arial MT Pro"/>
              </a:rPr>
              <a:t> </a:t>
            </a:r>
          </a:p>
          <a:p>
            <a:pPr>
              <a:lnSpc>
                <a:spcPct val="150000"/>
              </a:lnSpc>
            </a:pPr>
            <a:r>
              <a:rPr lang="en-GB" sz="1600" dirty="0">
                <a:solidFill>
                  <a:srgbClr val="000000"/>
                </a:solidFill>
                <a:latin typeface="Arial" panose="020B0604020202020204" pitchFamily="34" charset="0"/>
                <a:ea typeface="Arial MT Pro"/>
                <a:cs typeface="Arial" panose="020B0604020202020204" pitchFamily="34" charset="0"/>
                <a:sym typeface="Arial MT Pro"/>
              </a:rPr>
              <a:t>The Health Foundation (2024) </a:t>
            </a:r>
            <a:r>
              <a:rPr lang="en-GB" sz="1600" i="1" dirty="0">
                <a:latin typeface="Arial" panose="020B0604020202020204" pitchFamily="34" charset="0"/>
                <a:cs typeface="Arial" panose="020B0604020202020204" pitchFamily="34" charset="0"/>
              </a:rPr>
              <a:t>What builds good health? An introduction to the building blocks of health. </a:t>
            </a:r>
            <a:r>
              <a:rPr lang="en-GB" sz="1600" dirty="0">
                <a:latin typeface="Arial" panose="020B0604020202020204" pitchFamily="34" charset="0"/>
                <a:cs typeface="Arial" panose="020B0604020202020204" pitchFamily="34" charset="0"/>
              </a:rPr>
              <a:t>Available at: </a:t>
            </a:r>
            <a:r>
              <a:rPr lang="en-GB" sz="1600" dirty="0">
                <a:latin typeface="Arial" panose="020B0604020202020204" pitchFamily="34" charset="0"/>
                <a:cs typeface="Arial" panose="020B0604020202020204" pitchFamily="34" charset="0"/>
                <a:hlinkClick r:id="rId11"/>
              </a:rPr>
              <a:t>https://www.health.org.uk/sites/default/files/What-makes-us-healthy-quick-guide.pdf</a:t>
            </a:r>
            <a:r>
              <a:rPr lang="en-GB" sz="1600" dirty="0">
                <a:latin typeface="Arial" panose="020B0604020202020204" pitchFamily="34" charset="0"/>
                <a:cs typeface="Arial" panose="020B0604020202020204" pitchFamily="34" charset="0"/>
              </a:rPr>
              <a:t> (Accessed: 31 October 2025).</a:t>
            </a:r>
          </a:p>
          <a:p>
            <a:pPr>
              <a:lnSpc>
                <a:spcPct val="150000"/>
              </a:lnSpc>
            </a:pPr>
            <a:r>
              <a:rPr lang="en-GB" sz="1600" dirty="0">
                <a:solidFill>
                  <a:srgbClr val="000000"/>
                </a:solidFill>
                <a:latin typeface="Arial" panose="020B0604020202020204" pitchFamily="34" charset="0"/>
                <a:ea typeface="Arial MT Pro"/>
                <a:cs typeface="Arial" panose="020B0604020202020204" pitchFamily="34" charset="0"/>
                <a:sym typeface="Arial MT Pro"/>
              </a:rPr>
              <a:t>TORBEY.GOV.UK (2025) </a:t>
            </a:r>
            <a:r>
              <a:rPr lang="en-GB" sz="1600" i="1" dirty="0">
                <a:latin typeface="Arial" panose="020B0604020202020204" pitchFamily="34" charset="0"/>
                <a:cs typeface="Arial" panose="020B0604020202020204" pitchFamily="34" charset="0"/>
              </a:rPr>
              <a:t>Joint Health and Wellbeing Strategy 2022-2026. </a:t>
            </a:r>
            <a:r>
              <a:rPr lang="en-GB" sz="1600" dirty="0">
                <a:latin typeface="Arial" panose="020B0604020202020204" pitchFamily="34" charset="0"/>
                <a:cs typeface="Arial" panose="020B0604020202020204" pitchFamily="34" charset="0"/>
              </a:rPr>
              <a:t>Available at: </a:t>
            </a:r>
            <a:r>
              <a:rPr lang="en-GB" sz="1600" dirty="0">
                <a:latin typeface="Arial" panose="020B0604020202020204" pitchFamily="34" charset="0"/>
                <a:cs typeface="Arial" panose="020B0604020202020204" pitchFamily="34" charset="0"/>
                <a:hlinkClick r:id="rId12"/>
              </a:rPr>
              <a:t>https://www.torbay.gov.uk/council/policies/health/joint-health-and-wellbeing-strategy/</a:t>
            </a:r>
            <a:r>
              <a:rPr lang="en-GB" sz="1600" dirty="0">
                <a:latin typeface="Arial" panose="020B0604020202020204" pitchFamily="34" charset="0"/>
                <a:cs typeface="Arial" panose="020B0604020202020204" pitchFamily="34" charset="0"/>
              </a:rPr>
              <a:t> (Accessed: 31 October 2025).</a:t>
            </a:r>
            <a:endParaRPr lang="en-GB" sz="1600" dirty="0">
              <a:solidFill>
                <a:srgbClr val="000000"/>
              </a:solidFill>
              <a:latin typeface="Arial" panose="020B0604020202020204" pitchFamily="34" charset="0"/>
              <a:ea typeface="Arial MT Pro"/>
              <a:cs typeface="Arial" panose="020B0604020202020204" pitchFamily="34" charset="0"/>
              <a:sym typeface="Arial MT Pro"/>
            </a:endParaRPr>
          </a:p>
          <a:p>
            <a:pPr>
              <a:lnSpc>
                <a:spcPct val="150000"/>
              </a:lnSpc>
            </a:pPr>
            <a:r>
              <a:rPr lang="en-GB" sz="1600" dirty="0">
                <a:solidFill>
                  <a:srgbClr val="000000"/>
                </a:solidFill>
                <a:latin typeface="Arial" panose="020B0604020202020204" pitchFamily="34" charset="0"/>
                <a:ea typeface="Arial MT Pro"/>
                <a:cs typeface="Arial" panose="020B0604020202020204" pitchFamily="34" charset="0"/>
                <a:sym typeface="Arial MT Pro"/>
              </a:rPr>
              <a:t>UKHSA (2024) </a:t>
            </a:r>
            <a:r>
              <a:rPr lang="en-GB" sz="1600" i="1" dirty="0">
                <a:solidFill>
                  <a:srgbClr val="000000"/>
                </a:solidFill>
                <a:latin typeface="Arial" panose="020B0604020202020204" pitchFamily="34" charset="0"/>
                <a:ea typeface="Arial MT Pro Italics"/>
                <a:cs typeface="Arial" panose="020B0604020202020204" pitchFamily="34" charset="0"/>
                <a:sym typeface="Arial MT Pro Italics"/>
              </a:rPr>
              <a:t>Health Equity for Health Security Strategy 2023 to 2026.</a:t>
            </a:r>
            <a:r>
              <a:rPr lang="en-GB" sz="1600" dirty="0">
                <a:solidFill>
                  <a:srgbClr val="000000"/>
                </a:solidFill>
                <a:latin typeface="Arial" panose="020B0604020202020204" pitchFamily="34" charset="0"/>
                <a:ea typeface="Arial MT Pro"/>
                <a:cs typeface="Arial" panose="020B0604020202020204" pitchFamily="34" charset="0"/>
                <a:sym typeface="Arial MT Pro"/>
              </a:rPr>
              <a:t> Available at: </a:t>
            </a:r>
            <a:r>
              <a:rPr lang="en-GB" sz="1600" dirty="0">
                <a:solidFill>
                  <a:srgbClr val="000000"/>
                </a:solidFill>
                <a:latin typeface="Arial" panose="020B0604020202020204" pitchFamily="34" charset="0"/>
                <a:ea typeface="Arial MT Pro"/>
                <a:cs typeface="Arial" panose="020B0604020202020204" pitchFamily="34" charset="0"/>
                <a:sym typeface="Arial MT Pro"/>
                <a:hlinkClick r:id="rId13"/>
              </a:rPr>
              <a:t>https://assets.publishing.service.gov.uk/media/6752d62c20bcf083762a6c9c/Health_Equity_for_Health_Security__Strategy__2023_to_2026.pdf</a:t>
            </a:r>
            <a:r>
              <a:rPr lang="en-GB" sz="1600" dirty="0">
                <a:solidFill>
                  <a:srgbClr val="000000"/>
                </a:solidFill>
                <a:latin typeface="Arial" panose="020B0604020202020204" pitchFamily="34" charset="0"/>
                <a:ea typeface="Arial MT Pro"/>
                <a:cs typeface="Arial" panose="020B0604020202020204" pitchFamily="34" charset="0"/>
                <a:sym typeface="Arial MT Pro"/>
              </a:rPr>
              <a:t>  (Accessed: 24 October 2025). </a:t>
            </a:r>
            <a:endParaRPr lang="ru-RU" sz="1600" dirty="0">
              <a:solidFill>
                <a:srgbClr val="000000"/>
              </a:solidFill>
              <a:latin typeface="Arial" panose="020B0604020202020204" pitchFamily="34" charset="0"/>
              <a:ea typeface="Arial MT Pro"/>
              <a:cs typeface="Arial" panose="020B0604020202020204" pitchFamily="34" charset="0"/>
              <a:sym typeface="Arial MT Pro"/>
            </a:endParaRPr>
          </a:p>
          <a:p>
            <a:pPr>
              <a:lnSpc>
                <a:spcPct val="150000"/>
              </a:lnSpc>
            </a:pPr>
            <a:r>
              <a:rPr lang="en-GB" sz="1600" dirty="0">
                <a:solidFill>
                  <a:srgbClr val="000000"/>
                </a:solidFill>
                <a:latin typeface="Arial" panose="020B0604020202020204" pitchFamily="34" charset="0"/>
                <a:ea typeface="Arial MT Pro"/>
                <a:cs typeface="Arial" panose="020B0604020202020204" pitchFamily="34" charset="0"/>
                <a:sym typeface="Arial MT Pro"/>
              </a:rPr>
              <a:t>van Druten, V.P., Bartels, E.A., van de </a:t>
            </a:r>
            <a:r>
              <a:rPr lang="en-GB" sz="1600" dirty="0" err="1">
                <a:solidFill>
                  <a:srgbClr val="000000"/>
                </a:solidFill>
                <a:latin typeface="Arial" panose="020B0604020202020204" pitchFamily="34" charset="0"/>
                <a:ea typeface="Arial MT Pro"/>
                <a:cs typeface="Arial" panose="020B0604020202020204" pitchFamily="34" charset="0"/>
                <a:sym typeface="Arial MT Pro"/>
              </a:rPr>
              <a:t>Mheen</a:t>
            </a:r>
            <a:r>
              <a:rPr lang="en-GB" sz="1600" dirty="0">
                <a:solidFill>
                  <a:srgbClr val="000000"/>
                </a:solidFill>
                <a:latin typeface="Arial" panose="020B0604020202020204" pitchFamily="34" charset="0"/>
                <a:ea typeface="Arial MT Pro"/>
                <a:cs typeface="Arial" panose="020B0604020202020204" pitchFamily="34" charset="0"/>
                <a:sym typeface="Arial MT Pro"/>
              </a:rPr>
              <a:t>, D. et al. (2020) ‘Concepts of health in different contexts: a scoping review’, </a:t>
            </a:r>
            <a:r>
              <a:rPr lang="en-GB" sz="1600" i="1" dirty="0">
                <a:solidFill>
                  <a:srgbClr val="000000"/>
                </a:solidFill>
                <a:latin typeface="Arial" panose="020B0604020202020204" pitchFamily="34" charset="0"/>
                <a:ea typeface="Arial MT Pro Italics"/>
                <a:cs typeface="Arial" panose="020B0604020202020204" pitchFamily="34" charset="0"/>
                <a:sym typeface="Arial MT Pro Italics"/>
              </a:rPr>
              <a:t>BMC Health </a:t>
            </a:r>
            <a:r>
              <a:rPr lang="en-GB" sz="1600" i="1" dirty="0" err="1">
                <a:solidFill>
                  <a:srgbClr val="000000"/>
                </a:solidFill>
                <a:latin typeface="Arial" panose="020B0604020202020204" pitchFamily="34" charset="0"/>
                <a:ea typeface="Arial MT Pro Italics"/>
                <a:cs typeface="Arial" panose="020B0604020202020204" pitchFamily="34" charset="0"/>
                <a:sym typeface="Arial MT Pro Italics"/>
              </a:rPr>
              <a:t>Serv</a:t>
            </a:r>
            <a:r>
              <a:rPr lang="en-GB" sz="1600" i="1" dirty="0">
                <a:solidFill>
                  <a:srgbClr val="000000"/>
                </a:solidFill>
                <a:latin typeface="Arial" panose="020B0604020202020204" pitchFamily="34" charset="0"/>
                <a:ea typeface="Arial MT Pro Italics"/>
                <a:cs typeface="Arial" panose="020B0604020202020204" pitchFamily="34" charset="0"/>
                <a:sym typeface="Arial MT Pro Italics"/>
              </a:rPr>
              <a:t> Res,</a:t>
            </a:r>
            <a:r>
              <a:rPr lang="en-GB" sz="1600" dirty="0">
                <a:solidFill>
                  <a:srgbClr val="000000"/>
                </a:solidFill>
                <a:latin typeface="Arial" panose="020B0604020202020204" pitchFamily="34" charset="0"/>
                <a:ea typeface="Arial MT Pro"/>
                <a:cs typeface="Arial" panose="020B0604020202020204" pitchFamily="34" charset="0"/>
                <a:sym typeface="Arial MT Pro"/>
              </a:rPr>
              <a:t> 22, p. 389. Available at: </a:t>
            </a:r>
            <a:r>
              <a:rPr lang="en-GB" sz="1600" dirty="0">
                <a:solidFill>
                  <a:srgbClr val="000000"/>
                </a:solidFill>
                <a:latin typeface="Arial" panose="020B0604020202020204" pitchFamily="34" charset="0"/>
                <a:ea typeface="Arial MT Pro"/>
                <a:cs typeface="Arial" panose="020B0604020202020204" pitchFamily="34" charset="0"/>
                <a:sym typeface="Arial MT Pro"/>
                <a:hlinkClick r:id="rId14"/>
              </a:rPr>
              <a:t>https://doi.org/10.1186/s12913-022-07702-2</a:t>
            </a:r>
            <a:r>
              <a:rPr lang="en-GB" sz="1600" dirty="0">
                <a:solidFill>
                  <a:srgbClr val="000000"/>
                </a:solidFill>
                <a:latin typeface="Arial" panose="020B0604020202020204" pitchFamily="34" charset="0"/>
                <a:ea typeface="Arial MT Pro"/>
                <a:cs typeface="Arial" panose="020B0604020202020204" pitchFamily="34" charset="0"/>
                <a:sym typeface="Arial MT Pro"/>
              </a:rPr>
              <a:t> </a:t>
            </a:r>
            <a:endParaRPr lang="ru-RU" sz="1600" dirty="0">
              <a:solidFill>
                <a:srgbClr val="000000"/>
              </a:solidFill>
              <a:latin typeface="Arial" panose="020B0604020202020204" pitchFamily="34" charset="0"/>
              <a:ea typeface="Arial MT Pro"/>
              <a:cs typeface="Arial" panose="020B0604020202020204" pitchFamily="34" charset="0"/>
              <a:sym typeface="Arial MT Pro"/>
            </a:endParaRPr>
          </a:p>
          <a:p>
            <a:pPr>
              <a:lnSpc>
                <a:spcPct val="150000"/>
              </a:lnSpc>
            </a:pPr>
            <a:r>
              <a:rPr lang="en-GB" sz="1600" dirty="0">
                <a:latin typeface="Arial" panose="020B0604020202020204" pitchFamily="34" charset="0"/>
                <a:cs typeface="Arial" panose="020B0604020202020204" pitchFamily="34" charset="0"/>
              </a:rPr>
              <a:t>Walt, T., Raymond, A., Rachet-Jacquet, L., Head, A., </a:t>
            </a:r>
            <a:r>
              <a:rPr lang="en-GB" sz="1600" dirty="0" err="1">
                <a:latin typeface="Arial" panose="020B0604020202020204" pitchFamily="34" charset="0"/>
                <a:cs typeface="Arial" panose="020B0604020202020204" pitchFamily="34" charset="0"/>
              </a:rPr>
              <a:t>Kypridemos</a:t>
            </a:r>
            <a:r>
              <a:rPr lang="en-GB" sz="1600" dirty="0">
                <a:latin typeface="Arial" panose="020B0604020202020204" pitchFamily="34" charset="0"/>
                <a:cs typeface="Arial" panose="020B0604020202020204" pitchFamily="34" charset="0"/>
              </a:rPr>
              <a:t>, C., Kelly, E., Charlesworth, A. (2023) </a:t>
            </a:r>
            <a:r>
              <a:rPr lang="en-GB" sz="1600" i="1" dirty="0">
                <a:latin typeface="Arial" panose="020B0604020202020204" pitchFamily="34" charset="0"/>
                <a:cs typeface="Arial" panose="020B0604020202020204" pitchFamily="34" charset="0"/>
              </a:rPr>
              <a:t>Health in 2040: projected patterns of illness in England. </a:t>
            </a:r>
            <a:r>
              <a:rPr lang="en-GB" sz="1600" dirty="0">
                <a:latin typeface="Arial" panose="020B0604020202020204" pitchFamily="34" charset="0"/>
                <a:cs typeface="Arial" panose="020B0604020202020204" pitchFamily="34" charset="0"/>
              </a:rPr>
              <a:t>Available at: </a:t>
            </a:r>
            <a:r>
              <a:rPr lang="en-GB" sz="1600" u="sng" dirty="0">
                <a:latin typeface="Arial" panose="020B0604020202020204" pitchFamily="34" charset="0"/>
                <a:cs typeface="Arial" panose="020B0604020202020204" pitchFamily="34" charset="0"/>
                <a:hlinkClick r:id="rId15"/>
              </a:rPr>
              <a:t>https://www.health.org.uk/reports-and-analysis/reports/health-in-2040-projected-patterns-of-illness-in-england</a:t>
            </a:r>
            <a:r>
              <a:rPr lang="ru-RU" sz="1600" u="sng" dirty="0">
                <a:latin typeface="Arial" panose="020B0604020202020204" pitchFamily="34" charset="0"/>
                <a:cs typeface="Arial" panose="020B0604020202020204" pitchFamily="34" charset="0"/>
              </a:rPr>
              <a:t> </a:t>
            </a:r>
            <a:r>
              <a:rPr lang="ru-RU" sz="1600" dirty="0">
                <a:latin typeface="Arial" panose="020B0604020202020204" pitchFamily="34" charset="0"/>
                <a:cs typeface="Arial" panose="020B0604020202020204" pitchFamily="34" charset="0"/>
              </a:rPr>
              <a:t>(</a:t>
            </a:r>
            <a:r>
              <a:rPr lang="en-GB" sz="1600" dirty="0">
                <a:latin typeface="Arial" panose="020B0604020202020204" pitchFamily="34" charset="0"/>
                <a:cs typeface="Arial" panose="020B0604020202020204" pitchFamily="34" charset="0"/>
              </a:rPr>
              <a:t>Accessed: 19 November 2025)</a:t>
            </a:r>
            <a:r>
              <a:rPr lang="ru-RU" sz="1600" dirty="0">
                <a:latin typeface="Arial" panose="020B0604020202020204" pitchFamily="34" charset="0"/>
                <a:cs typeface="Arial" panose="020B0604020202020204" pitchFamily="34" charset="0"/>
              </a:rPr>
              <a:t>.</a:t>
            </a:r>
            <a:endParaRPr lang="en-GB" sz="1600" dirty="0">
              <a:solidFill>
                <a:srgbClr val="000000"/>
              </a:solidFill>
              <a:latin typeface="Arial" panose="020B0604020202020204" pitchFamily="34" charset="0"/>
              <a:ea typeface="Arial MT Pro"/>
              <a:cs typeface="Arial" panose="020B0604020202020204" pitchFamily="34" charset="0"/>
              <a:sym typeface="Arial MT Pro"/>
            </a:endParaRPr>
          </a:p>
          <a:p>
            <a:pPr>
              <a:lnSpc>
                <a:spcPct val="150000"/>
              </a:lnSpc>
            </a:pPr>
            <a:r>
              <a:rPr lang="en-GB" sz="1600" dirty="0">
                <a:solidFill>
                  <a:srgbClr val="000000"/>
                </a:solidFill>
                <a:latin typeface="Arial" panose="020B0604020202020204" pitchFamily="34" charset="0"/>
                <a:ea typeface="Arial MT Pro"/>
                <a:cs typeface="Arial" panose="020B0604020202020204" pitchFamily="34" charset="0"/>
                <a:sym typeface="Arial MT Pro"/>
              </a:rPr>
              <a:t>WHO CC (no date) </a:t>
            </a:r>
            <a:r>
              <a:rPr lang="en-GB" sz="1600" i="1" dirty="0">
                <a:solidFill>
                  <a:srgbClr val="000000"/>
                </a:solidFill>
                <a:latin typeface="Arial" panose="020B0604020202020204" pitchFamily="34" charset="0"/>
                <a:ea typeface="Arial MT Pro Italics"/>
                <a:cs typeface="Arial" panose="020B0604020202020204" pitchFamily="34" charset="0"/>
                <a:sym typeface="Arial MT Pro Italics"/>
              </a:rPr>
              <a:t>More information about our work. </a:t>
            </a:r>
            <a:r>
              <a:rPr lang="en-GB" sz="1600" dirty="0">
                <a:solidFill>
                  <a:srgbClr val="000000"/>
                </a:solidFill>
                <a:latin typeface="Arial" panose="020B0604020202020204" pitchFamily="34" charset="0"/>
                <a:ea typeface="Arial MT Pro"/>
                <a:cs typeface="Arial" panose="020B0604020202020204" pitchFamily="34" charset="0"/>
                <a:sym typeface="Arial MT Pro"/>
              </a:rPr>
              <a:t>Available at: </a:t>
            </a:r>
            <a:r>
              <a:rPr lang="en-GB" sz="1600" dirty="0">
                <a:solidFill>
                  <a:srgbClr val="000000"/>
                </a:solidFill>
                <a:latin typeface="Arial" panose="020B0604020202020204" pitchFamily="34" charset="0"/>
                <a:ea typeface="Arial MT Pro"/>
                <a:cs typeface="Arial" panose="020B0604020202020204" pitchFamily="34" charset="0"/>
                <a:sym typeface="Arial MT Pro"/>
                <a:hlinkClick r:id="rId16"/>
              </a:rPr>
              <a:t>https://phwwhocc.co.uk/about-us/more-information/</a:t>
            </a:r>
            <a:r>
              <a:rPr lang="en-GB" sz="1600" dirty="0">
                <a:solidFill>
                  <a:srgbClr val="000000"/>
                </a:solidFill>
                <a:latin typeface="Arial" panose="020B0604020202020204" pitchFamily="34" charset="0"/>
                <a:ea typeface="Arial MT Pro"/>
                <a:cs typeface="Arial" panose="020B0604020202020204" pitchFamily="34" charset="0"/>
                <a:sym typeface="Arial MT Pro"/>
              </a:rPr>
              <a:t>  (Accessed: 22 October 2025).</a:t>
            </a:r>
            <a:endParaRPr lang="en-GB" sz="1600" i="1" dirty="0">
              <a:latin typeface="Arial" panose="020B0604020202020204" pitchFamily="34" charset="0"/>
              <a:cs typeface="Arial" panose="020B0604020202020204" pitchFamily="34" charset="0"/>
            </a:endParaRPr>
          </a:p>
          <a:p>
            <a:pPr>
              <a:lnSpc>
                <a:spcPct val="150000"/>
              </a:lnSpc>
            </a:pPr>
            <a:endParaRPr lang="en-GB" sz="1100" dirty="0">
              <a:solidFill>
                <a:srgbClr val="000000"/>
              </a:solidFill>
              <a:latin typeface="Arial" panose="020B0604020202020204" pitchFamily="34" charset="0"/>
              <a:ea typeface="Arial MT Pro"/>
              <a:cs typeface="Arial" panose="020B0604020202020204" pitchFamily="34" charset="0"/>
              <a:sym typeface="Arial MT Pro"/>
            </a:endParaRPr>
          </a:p>
        </p:txBody>
      </p:sp>
    </p:spTree>
    <p:extLst>
      <p:ext uri="{BB962C8B-B14F-4D97-AF65-F5344CB8AC3E}">
        <p14:creationId xmlns:p14="http://schemas.microsoft.com/office/powerpoint/2010/main" val="359233500"/>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docProps/app.xml><?xml version="1.0" encoding="utf-8"?>
<Properties xmlns="http://schemas.openxmlformats.org/officeDocument/2006/extended-properties" xmlns:vt="http://schemas.openxmlformats.org/officeDocument/2006/docPropsVTypes">
  <TotalTime>1554</TotalTime>
  <Words>3219</Words>
  <Application>Microsoft Office PowerPoint</Application>
  <PresentationFormat>Custom</PresentationFormat>
  <Paragraphs>244</Paragraphs>
  <Slides>13</Slides>
  <Notes>5</Notes>
  <HiddenSlides>0</HiddenSlides>
  <MMClips>0</MMClips>
  <ScaleCrop>false</ScaleCrop>
  <HeadingPairs>
    <vt:vector size="6" baseType="variant">
      <vt:variant>
        <vt:lpstr>Fonts Used</vt:lpstr>
      </vt:variant>
      <vt:variant>
        <vt:i4>6</vt:i4>
      </vt:variant>
      <vt:variant>
        <vt:lpstr>Theme</vt:lpstr>
      </vt:variant>
      <vt:variant>
        <vt:i4>1</vt:i4>
      </vt:variant>
      <vt:variant>
        <vt:lpstr>Slide Titles</vt:lpstr>
      </vt:variant>
      <vt:variant>
        <vt:i4>13</vt:i4>
      </vt:variant>
    </vt:vector>
  </HeadingPairs>
  <TitlesOfParts>
    <vt:vector size="20" baseType="lpstr">
      <vt:lpstr>Arial MT Pro</vt:lpstr>
      <vt:lpstr>Calibri</vt:lpstr>
      <vt:lpstr>Wingdings</vt:lpstr>
      <vt:lpstr>Arial</vt:lpstr>
      <vt:lpstr>Aptos</vt:lpstr>
      <vt:lpstr>Arial MT Pro Bold</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Student name: Ana Kuralova Student ID: 2232325 Module name: Independent Project Module code: BMHP6020</dc:title>
  <cp:lastModifiedBy>Ana Kuralova</cp:lastModifiedBy>
  <cp:revision>33</cp:revision>
  <cp:lastPrinted>2025-11-19T10:38:23Z</cp:lastPrinted>
  <dcterms:created xsi:type="dcterms:W3CDTF">2006-08-16T00:00:00Z</dcterms:created>
  <dcterms:modified xsi:type="dcterms:W3CDTF">2025-11-20T14:01:42Z</dcterms:modified>
  <dc:identifier>DAG2gEmTBE8</dc:identifier>
</cp:coreProperties>
</file>