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Default Extension="jpg" ContentType="image/jp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12192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1F5F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1F5F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1F5F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77367" y="2208098"/>
            <a:ext cx="241427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1F5F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25500" y="1952600"/>
            <a:ext cx="10541000" cy="1626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jp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image" Target="../media/image19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jp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5" Type="http://schemas.openxmlformats.org/officeDocument/2006/relationships/image" Target="../media/image28.png"/><Relationship Id="rId6" Type="http://schemas.openxmlformats.org/officeDocument/2006/relationships/image" Target="../media/image29.png"/><Relationship Id="rId7" Type="http://schemas.openxmlformats.org/officeDocument/2006/relationships/image" Target="../media/image30.png"/><Relationship Id="rId8" Type="http://schemas.openxmlformats.org/officeDocument/2006/relationships/image" Target="../media/image31.png"/><Relationship Id="rId9" Type="http://schemas.openxmlformats.org/officeDocument/2006/relationships/image" Target="../media/image32.png"/><Relationship Id="rId10" Type="http://schemas.openxmlformats.org/officeDocument/2006/relationships/image" Target="../media/image33.png"/><Relationship Id="rId11" Type="http://schemas.openxmlformats.org/officeDocument/2006/relationships/image" Target="../media/image34.png"/><Relationship Id="rId12" Type="http://schemas.openxmlformats.org/officeDocument/2006/relationships/image" Target="../media/image35.png"/><Relationship Id="rId13" Type="http://schemas.openxmlformats.org/officeDocument/2006/relationships/image" Target="../media/image36.png"/><Relationship Id="rId14" Type="http://schemas.openxmlformats.org/officeDocument/2006/relationships/image" Target="../media/image37.png"/><Relationship Id="rId15" Type="http://schemas.openxmlformats.org/officeDocument/2006/relationships/image" Target="../media/image38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jp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png"/><Relationship Id="rId3" Type="http://schemas.openxmlformats.org/officeDocument/2006/relationships/image" Target="../media/image41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png"/><Relationship Id="rId3" Type="http://schemas.openxmlformats.org/officeDocument/2006/relationships/image" Target="../media/image43.png"/><Relationship Id="rId4" Type="http://schemas.openxmlformats.org/officeDocument/2006/relationships/image" Target="../media/image44.jp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archives.kdischool.ac.kr/bitstream/11125/29148/1/W05-07.pdf" TargetMode="External"/><Relationship Id="rId3" Type="http://schemas.openxmlformats.org/officeDocument/2006/relationships/image" Target="../media/image47.jp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8.png"/><Relationship Id="rId3" Type="http://schemas.openxmlformats.org/officeDocument/2006/relationships/image" Target="../media/image49.png"/><Relationship Id="rId4" Type="http://schemas.openxmlformats.org/officeDocument/2006/relationships/image" Target="../media/image50.png"/><Relationship Id="rId5" Type="http://schemas.openxmlformats.org/officeDocument/2006/relationships/image" Target="../media/image4.png"/><Relationship Id="rId6" Type="http://schemas.openxmlformats.org/officeDocument/2006/relationships/hyperlink" Target="mailto:2224271@student.uwtsd.ac.uk" TargetMode="External"/><Relationship Id="rId7" Type="http://schemas.openxmlformats.org/officeDocument/2006/relationships/image" Target="../media/image51.png"/><Relationship Id="rId8" Type="http://schemas.openxmlformats.org/officeDocument/2006/relationships/image" Target="../media/image52.jp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93647" y="2733333"/>
            <a:ext cx="165811" cy="1912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90955" y="3070137"/>
            <a:ext cx="167487" cy="1927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988754" y="2962655"/>
            <a:ext cx="372110" cy="300355"/>
            <a:chOff x="988754" y="2962655"/>
            <a:chExt cx="372110" cy="300355"/>
          </a:xfrm>
        </p:grpSpPr>
        <p:sp>
          <p:nvSpPr>
            <p:cNvPr id="5" name="object 5"/>
            <p:cNvSpPr/>
            <p:nvPr/>
          </p:nvSpPr>
          <p:spPr>
            <a:xfrm>
              <a:off x="1194816" y="3070137"/>
              <a:ext cx="165989" cy="19274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88754" y="2962655"/>
              <a:ext cx="175903" cy="1533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20648" y="3481781"/>
            <a:ext cx="5002530" cy="24955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5400" spc="229" b="1">
                <a:solidFill>
                  <a:srgbClr val="001F5F"/>
                </a:solidFill>
                <a:latin typeface="Arial"/>
                <a:cs typeface="Arial"/>
              </a:rPr>
              <a:t>HUMAN  </a:t>
            </a:r>
            <a:r>
              <a:rPr dirty="0" sz="5400" spc="-450" b="1">
                <a:solidFill>
                  <a:srgbClr val="001F5F"/>
                </a:solidFill>
                <a:latin typeface="Arial"/>
                <a:cs typeface="Arial"/>
              </a:rPr>
              <a:t>RESOURCES  </a:t>
            </a:r>
            <a:r>
              <a:rPr dirty="0" sz="5400" spc="204" b="1">
                <a:solidFill>
                  <a:srgbClr val="001F5F"/>
                </a:solidFill>
                <a:latin typeface="Arial"/>
                <a:cs typeface="Arial"/>
              </a:rPr>
              <a:t>MAN</a:t>
            </a:r>
            <a:r>
              <a:rPr dirty="0" sz="5400" spc="145" b="1">
                <a:solidFill>
                  <a:srgbClr val="001F5F"/>
                </a:solidFill>
                <a:latin typeface="Arial"/>
                <a:cs typeface="Arial"/>
              </a:rPr>
              <a:t>A</a:t>
            </a:r>
            <a:r>
              <a:rPr dirty="0" sz="5400" spc="-155" b="1">
                <a:solidFill>
                  <a:srgbClr val="001F5F"/>
                </a:solidFill>
                <a:latin typeface="Arial"/>
                <a:cs typeface="Arial"/>
              </a:rPr>
              <a:t>GEME</a:t>
            </a:r>
            <a:r>
              <a:rPr dirty="0" sz="5400" spc="-145" b="1">
                <a:solidFill>
                  <a:srgbClr val="001F5F"/>
                </a:solidFill>
                <a:latin typeface="Arial"/>
                <a:cs typeface="Arial"/>
              </a:rPr>
              <a:t>N</a:t>
            </a:r>
            <a:r>
              <a:rPr dirty="0" sz="5400" spc="-135" b="1">
                <a:solidFill>
                  <a:srgbClr val="001F5F"/>
                </a:solidFill>
                <a:latin typeface="Arial"/>
                <a:cs typeface="Arial"/>
              </a:rPr>
              <a:t>T</a:t>
            </a:r>
            <a:endParaRPr sz="54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52041" y="12699"/>
            <a:ext cx="7640320" cy="6845300"/>
            <a:chOff x="4552041" y="12699"/>
            <a:chExt cx="7640320" cy="6845300"/>
          </a:xfrm>
        </p:grpSpPr>
        <p:sp>
          <p:nvSpPr>
            <p:cNvPr id="9" name="object 9"/>
            <p:cNvSpPr/>
            <p:nvPr/>
          </p:nvSpPr>
          <p:spPr>
            <a:xfrm>
              <a:off x="4552041" y="12699"/>
              <a:ext cx="7639958" cy="684530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906000" y="5143499"/>
              <a:ext cx="2286000" cy="1714498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26838" y="611504"/>
            <a:ext cx="1906270" cy="3911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5">
                <a:solidFill>
                  <a:srgbClr val="000000"/>
                </a:solidFill>
              </a:rPr>
              <a:t>CONTENTS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508508" y="990786"/>
            <a:ext cx="3080385" cy="3216910"/>
          </a:xfrm>
          <a:prstGeom prst="rect">
            <a:avLst/>
          </a:prstGeom>
        </p:spPr>
        <p:txBody>
          <a:bodyPr wrap="square" lIns="0" tIns="11811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Introduction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 spc="-5">
                <a:latin typeface="Times New Roman"/>
                <a:cs typeface="Times New Roman"/>
              </a:rPr>
              <a:t>Organizational</a:t>
            </a:r>
            <a:r>
              <a:rPr dirty="0" sz="1400" spc="-8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Overview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 spc="-5">
                <a:latin typeface="Times New Roman"/>
                <a:cs typeface="Times New Roman"/>
              </a:rPr>
              <a:t>HRM Functions </a:t>
            </a:r>
            <a:r>
              <a:rPr dirty="0" sz="1400">
                <a:latin typeface="Times New Roman"/>
                <a:cs typeface="Times New Roman"/>
              </a:rPr>
              <a:t>in</a:t>
            </a:r>
            <a:r>
              <a:rPr dirty="0" sz="1400" spc="-7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BMW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Performance</a:t>
            </a:r>
            <a:r>
              <a:rPr dirty="0" sz="1400" spc="-2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Management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Benefits of Performance</a:t>
            </a:r>
            <a:r>
              <a:rPr dirty="0" sz="1400" spc="-12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Management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Current Shortfalls in an</a:t>
            </a:r>
            <a:r>
              <a:rPr dirty="0" sz="1400" spc="-100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Organisation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 spc="-5">
                <a:latin typeface="Times New Roman"/>
                <a:cs typeface="Times New Roman"/>
              </a:rPr>
              <a:t>HRM </a:t>
            </a:r>
            <a:r>
              <a:rPr dirty="0" sz="1400">
                <a:latin typeface="Times New Roman"/>
                <a:cs typeface="Times New Roman"/>
              </a:rPr>
              <a:t>Needs to develop in the</a:t>
            </a:r>
            <a:r>
              <a:rPr dirty="0" sz="1400" spc="-10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present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Future needs to develop</a:t>
            </a:r>
            <a:r>
              <a:rPr dirty="0" sz="1400" spc="-114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HRM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Conclusion</a:t>
            </a:r>
            <a:endParaRPr sz="1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1400">
                <a:latin typeface="Times New Roman"/>
                <a:cs typeface="Times New Roman"/>
              </a:rPr>
              <a:t>References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607295" y="4541520"/>
            <a:ext cx="2286000" cy="17145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6350" y="45"/>
            <a:ext cx="12198350" cy="6855459"/>
            <a:chOff x="-6350" y="45"/>
            <a:chExt cx="12198350" cy="6855459"/>
          </a:xfrm>
        </p:grpSpPr>
        <p:sp>
          <p:nvSpPr>
            <p:cNvPr id="3" name="object 3"/>
            <p:cNvSpPr/>
            <p:nvPr/>
          </p:nvSpPr>
          <p:spPr>
            <a:xfrm>
              <a:off x="0" y="45"/>
              <a:ext cx="12191999" cy="68550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-6350" y="5496813"/>
              <a:ext cx="235204" cy="24434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Introduction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7367" y="2635376"/>
            <a:ext cx="1504950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5">
                <a:solidFill>
                  <a:srgbClr val="001F5F"/>
                </a:solidFill>
                <a:latin typeface="Arial Black"/>
                <a:cs typeface="Arial Black"/>
              </a:rPr>
              <a:t>of</a:t>
            </a:r>
            <a:r>
              <a:rPr dirty="0" sz="2800" spc="75">
                <a:solidFill>
                  <a:srgbClr val="001F5F"/>
                </a:solidFill>
                <a:latin typeface="Arial Black"/>
                <a:cs typeface="Arial Black"/>
              </a:rPr>
              <a:t> </a:t>
            </a:r>
            <a:r>
              <a:rPr dirty="0" sz="2800" spc="-10">
                <a:solidFill>
                  <a:srgbClr val="001F5F"/>
                </a:solidFill>
                <a:latin typeface="Arial Black"/>
                <a:cs typeface="Arial Black"/>
              </a:rPr>
              <a:t>BMW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058667" y="2668523"/>
            <a:ext cx="8641080" cy="37703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3858005" y="3137357"/>
            <a:ext cx="7019290" cy="20383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5">
                <a:latin typeface="Times New Roman"/>
                <a:cs typeface="Times New Roman"/>
              </a:rPr>
              <a:t>BMW </a:t>
            </a:r>
            <a:r>
              <a:rPr dirty="0" sz="1200">
                <a:latin typeface="Times New Roman"/>
                <a:cs typeface="Times New Roman"/>
              </a:rPr>
              <a:t>is a </a:t>
            </a:r>
            <a:r>
              <a:rPr dirty="0" sz="1200" spc="-5">
                <a:latin typeface="Times New Roman"/>
                <a:cs typeface="Times New Roman"/>
              </a:rPr>
              <a:t>global </a:t>
            </a:r>
            <a:r>
              <a:rPr dirty="0" sz="1200">
                <a:latin typeface="Times New Roman"/>
                <a:cs typeface="Times New Roman"/>
              </a:rPr>
              <a:t>automotive industry </a:t>
            </a:r>
            <a:r>
              <a:rPr dirty="0" sz="1200" spc="-5">
                <a:latin typeface="Times New Roman"/>
                <a:cs typeface="Times New Roman"/>
              </a:rPr>
              <a:t>leader </a:t>
            </a:r>
            <a:r>
              <a:rPr dirty="0" sz="1200">
                <a:latin typeface="Times New Roman"/>
                <a:cs typeface="Times New Roman"/>
              </a:rPr>
              <a:t>in the </a:t>
            </a:r>
            <a:r>
              <a:rPr dirty="0" sz="1200" spc="-5">
                <a:latin typeface="Times New Roman"/>
                <a:cs typeface="Times New Roman"/>
              </a:rPr>
              <a:t>premium class. The BMW Group, headquartered </a:t>
            </a:r>
            <a:r>
              <a:rPr dirty="0" sz="1200">
                <a:latin typeface="Times New Roman"/>
                <a:cs typeface="Times New Roman"/>
              </a:rPr>
              <a:t>in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Munich,</a:t>
            </a: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200000"/>
              </a:lnSpc>
              <a:spcBef>
                <a:spcPts val="5"/>
              </a:spcBef>
            </a:pPr>
            <a:r>
              <a:rPr dirty="0" sz="1200" spc="-20">
                <a:latin typeface="Times New Roman"/>
                <a:cs typeface="Times New Roman"/>
              </a:rPr>
              <a:t>Germany, </a:t>
            </a:r>
            <a:r>
              <a:rPr dirty="0" sz="1200" spc="-5">
                <a:latin typeface="Times New Roman"/>
                <a:cs typeface="Times New Roman"/>
              </a:rPr>
              <a:t>has focused </a:t>
            </a:r>
            <a:r>
              <a:rPr dirty="0" sz="1200">
                <a:latin typeface="Times New Roman"/>
                <a:cs typeface="Times New Roman"/>
              </a:rPr>
              <a:t>on </a:t>
            </a:r>
            <a:r>
              <a:rPr dirty="0" sz="1200" spc="-5">
                <a:latin typeface="Times New Roman"/>
                <a:cs typeface="Times New Roman"/>
              </a:rPr>
              <a:t>selected </a:t>
            </a:r>
            <a:r>
              <a:rPr dirty="0" sz="1200">
                <a:latin typeface="Times New Roman"/>
                <a:cs typeface="Times New Roman"/>
              </a:rPr>
              <a:t>luxury </a:t>
            </a:r>
            <a:r>
              <a:rPr dirty="0" sz="1200" spc="-5">
                <a:latin typeface="Times New Roman"/>
                <a:cs typeface="Times New Roman"/>
              </a:rPr>
              <a:t>sectors through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brands </a:t>
            </a:r>
            <a:r>
              <a:rPr dirty="0" sz="1200" spc="-30">
                <a:latin typeface="Times New Roman"/>
                <a:cs typeface="Times New Roman"/>
              </a:rPr>
              <a:t>BMW, </a:t>
            </a:r>
            <a:r>
              <a:rPr dirty="0" sz="1200" spc="-15">
                <a:latin typeface="Times New Roman"/>
                <a:cs typeface="Times New Roman"/>
              </a:rPr>
              <a:t>MINI, </a:t>
            </a:r>
            <a:r>
              <a:rPr dirty="0" sz="1200" spc="-5">
                <a:latin typeface="Times New Roman"/>
                <a:cs typeface="Times New Roman"/>
              </a:rPr>
              <a:t>and Rolls-Royce </a:t>
            </a:r>
            <a:r>
              <a:rPr dirty="0" sz="1200">
                <a:latin typeface="Times New Roman"/>
                <a:cs typeface="Times New Roman"/>
              </a:rPr>
              <a:t>Motor </a:t>
            </a:r>
            <a:r>
              <a:rPr dirty="0" sz="1200" spc="-5">
                <a:latin typeface="Times New Roman"/>
                <a:cs typeface="Times New Roman"/>
              </a:rPr>
              <a:t>Cars.  BMW vehicles have received high praise from </a:t>
            </a:r>
            <a:r>
              <a:rPr dirty="0" sz="1200">
                <a:latin typeface="Times New Roman"/>
                <a:cs typeface="Times New Roman"/>
              </a:rPr>
              <a:t>the motoring </a:t>
            </a:r>
            <a:r>
              <a:rPr dirty="0" sz="1200" spc="-5">
                <a:latin typeface="Times New Roman"/>
                <a:cs typeface="Times New Roman"/>
              </a:rPr>
              <a:t>press </a:t>
            </a:r>
            <a:r>
              <a:rPr dirty="0" sz="1200">
                <a:latin typeface="Times New Roman"/>
                <a:cs typeface="Times New Roman"/>
              </a:rPr>
              <a:t>and driving </a:t>
            </a:r>
            <a:r>
              <a:rPr dirty="0" sz="1200" spc="-5">
                <a:latin typeface="Times New Roman"/>
                <a:cs typeface="Times New Roman"/>
              </a:rPr>
              <a:t>fans </a:t>
            </a:r>
            <a:r>
              <a:rPr dirty="0" sz="1200">
                <a:latin typeface="Times New Roman"/>
                <a:cs typeface="Times New Roman"/>
              </a:rPr>
              <a:t>for their </a:t>
            </a:r>
            <a:r>
              <a:rPr dirty="0" sz="1200" spc="-5">
                <a:latin typeface="Times New Roman"/>
                <a:cs typeface="Times New Roman"/>
              </a:rPr>
              <a:t>engineering and  design perfection.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vehicles have </a:t>
            </a:r>
            <a:r>
              <a:rPr dirty="0" sz="1200">
                <a:latin typeface="Times New Roman"/>
                <a:cs typeface="Times New Roman"/>
              </a:rPr>
              <a:t>long </a:t>
            </a:r>
            <a:r>
              <a:rPr dirty="0" sz="1200" spc="-5">
                <a:latin typeface="Times New Roman"/>
                <a:cs typeface="Times New Roman"/>
              </a:rPr>
              <a:t>been </a:t>
            </a:r>
            <a:r>
              <a:rPr dirty="0" sz="1200" spc="-10">
                <a:latin typeface="Times New Roman"/>
                <a:cs typeface="Times New Roman"/>
              </a:rPr>
              <a:t>synonymous </a:t>
            </a:r>
            <a:r>
              <a:rPr dirty="0" sz="1200">
                <a:latin typeface="Times New Roman"/>
                <a:cs typeface="Times New Roman"/>
              </a:rPr>
              <a:t>with sporty </a:t>
            </a:r>
            <a:r>
              <a:rPr dirty="0" sz="1200" spc="-5">
                <a:latin typeface="Times New Roman"/>
                <a:cs typeface="Times New Roman"/>
              </a:rPr>
              <a:t>driving, combining careful engineering,  </a:t>
            </a:r>
            <a:r>
              <a:rPr dirty="0" sz="1200" spc="-15">
                <a:latin typeface="Times New Roman"/>
                <a:cs typeface="Times New Roman"/>
              </a:rPr>
              <a:t>originality, </a:t>
            </a:r>
            <a:r>
              <a:rPr dirty="0" sz="1200" spc="-5">
                <a:latin typeface="Times New Roman"/>
                <a:cs typeface="Times New Roman"/>
              </a:rPr>
              <a:t>craftsmanship, speed, and handling. </a:t>
            </a:r>
            <a:r>
              <a:rPr dirty="0" sz="1200" spc="-10">
                <a:latin typeface="Times New Roman"/>
                <a:cs typeface="Times New Roman"/>
              </a:rPr>
              <a:t>Buyers </a:t>
            </a:r>
            <a:r>
              <a:rPr dirty="0" sz="1200" spc="-5">
                <a:latin typeface="Times New Roman"/>
                <a:cs typeface="Times New Roman"/>
              </a:rPr>
              <a:t>frequently regarded BMW vehicles as exceptional, </a:t>
            </a:r>
            <a:r>
              <a:rPr dirty="0" sz="1200">
                <a:latin typeface="Times New Roman"/>
                <a:cs typeface="Times New Roman"/>
              </a:rPr>
              <a:t>one-of-  </a:t>
            </a:r>
            <a:r>
              <a:rPr dirty="0" sz="1200" spc="-5">
                <a:latin typeface="Times New Roman"/>
                <a:cs typeface="Times New Roman"/>
              </a:rPr>
              <a:t>a-kind, and </a:t>
            </a:r>
            <a:r>
              <a:rPr dirty="0" sz="1200">
                <a:latin typeface="Times New Roman"/>
                <a:cs typeface="Times New Roman"/>
              </a:rPr>
              <a:t>more </a:t>
            </a:r>
            <a:r>
              <a:rPr dirty="0" sz="1200" spc="-5">
                <a:latin typeface="Times New Roman"/>
                <a:cs typeface="Times New Roman"/>
              </a:rPr>
              <a:t>valuable </a:t>
            </a:r>
            <a:r>
              <a:rPr dirty="0" sz="1200">
                <a:latin typeface="Times New Roman"/>
                <a:cs typeface="Times New Roman"/>
              </a:rPr>
              <a:t>than </a:t>
            </a:r>
            <a:r>
              <a:rPr dirty="0" sz="1200" spc="-5">
                <a:latin typeface="Times New Roman"/>
                <a:cs typeface="Times New Roman"/>
              </a:rPr>
              <a:t>mass-produced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vehicles.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16828" y="390525"/>
            <a:ext cx="2523490" cy="3911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000000"/>
                </a:solidFill>
              </a:rPr>
              <a:t>BMW</a:t>
            </a:r>
            <a:r>
              <a:rPr dirty="0" sz="2400" spc="-75">
                <a:solidFill>
                  <a:srgbClr val="000000"/>
                </a:solidFill>
              </a:rPr>
              <a:t> </a:t>
            </a:r>
            <a:r>
              <a:rPr dirty="0" sz="2400" spc="5">
                <a:solidFill>
                  <a:srgbClr val="000000"/>
                </a:solidFill>
              </a:rPr>
              <a:t>Overview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4463034" y="1024890"/>
            <a:ext cx="5783580" cy="350075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5">
                <a:latin typeface="Times New Roman"/>
                <a:cs typeface="Times New Roman"/>
              </a:rPr>
              <a:t>BMW's </a:t>
            </a:r>
            <a:r>
              <a:rPr dirty="0" sz="1200">
                <a:latin typeface="Times New Roman"/>
                <a:cs typeface="Times New Roman"/>
              </a:rPr>
              <a:t>HRM </a:t>
            </a:r>
            <a:r>
              <a:rPr dirty="0" sz="1200" spc="-5">
                <a:latin typeface="Times New Roman"/>
                <a:cs typeface="Times New Roman"/>
              </a:rPr>
              <a:t>department handles recruitment, compensation, benefits, training</a:t>
            </a:r>
            <a:r>
              <a:rPr dirty="0" sz="1200" spc="22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and</a:t>
            </a: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200000"/>
              </a:lnSpc>
            </a:pPr>
            <a:r>
              <a:rPr dirty="0" sz="1200" spc="-5">
                <a:latin typeface="Times New Roman"/>
                <a:cs typeface="Times New Roman"/>
              </a:rPr>
              <a:t>development, performance management, succession planning, </a:t>
            </a:r>
            <a:r>
              <a:rPr dirty="0" sz="1200" spc="-10">
                <a:latin typeface="Times New Roman"/>
                <a:cs typeface="Times New Roman"/>
              </a:rPr>
              <a:t>employee </a:t>
            </a:r>
            <a:r>
              <a:rPr dirty="0" sz="1200" spc="-5">
                <a:latin typeface="Times New Roman"/>
                <a:cs typeface="Times New Roman"/>
              </a:rPr>
              <a:t>relations, </a:t>
            </a:r>
            <a:r>
              <a:rPr dirty="0" sz="1200" spc="-15">
                <a:latin typeface="Times New Roman"/>
                <a:cs typeface="Times New Roman"/>
              </a:rPr>
              <a:t>diversity,  </a:t>
            </a:r>
            <a:r>
              <a:rPr dirty="0" sz="1200" spc="-5">
                <a:latin typeface="Times New Roman"/>
                <a:cs typeface="Times New Roman"/>
              </a:rPr>
              <a:t>and inclusion. </a:t>
            </a:r>
            <a:r>
              <a:rPr dirty="0" sz="1200">
                <a:latin typeface="Times New Roman"/>
                <a:cs typeface="Times New Roman"/>
              </a:rPr>
              <a:t>Chief Human </a:t>
            </a:r>
            <a:r>
              <a:rPr dirty="0" sz="1200" spc="-5">
                <a:latin typeface="Times New Roman"/>
                <a:cs typeface="Times New Roman"/>
              </a:rPr>
              <a:t>Resources </a:t>
            </a:r>
            <a:r>
              <a:rPr dirty="0" sz="1200" spc="-10">
                <a:latin typeface="Times New Roman"/>
                <a:cs typeface="Times New Roman"/>
              </a:rPr>
              <a:t>Officers </a:t>
            </a:r>
            <a:r>
              <a:rPr dirty="0" sz="1200" spc="-5">
                <a:latin typeface="Times New Roman"/>
                <a:cs typeface="Times New Roman"/>
              </a:rPr>
              <a:t>report directly </a:t>
            </a:r>
            <a:r>
              <a:rPr dirty="0" sz="1200">
                <a:latin typeface="Times New Roman"/>
                <a:cs typeface="Times New Roman"/>
              </a:rPr>
              <a:t>to </a:t>
            </a:r>
            <a:r>
              <a:rPr dirty="0" sz="1200" spc="-5">
                <a:latin typeface="Times New Roman"/>
                <a:cs typeface="Times New Roman"/>
              </a:rPr>
              <a:t>CEOs.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recruitment </a:t>
            </a:r>
            <a:r>
              <a:rPr dirty="0" sz="1200" spc="-10">
                <a:latin typeface="Times New Roman"/>
                <a:cs typeface="Times New Roman"/>
              </a:rPr>
              <a:t>staff  </a:t>
            </a:r>
            <a:r>
              <a:rPr dirty="0" sz="1200" spc="-5">
                <a:latin typeface="Times New Roman"/>
                <a:cs typeface="Times New Roman"/>
              </a:rPr>
              <a:t>sources candidates through </a:t>
            </a:r>
            <a:r>
              <a:rPr dirty="0" sz="1200">
                <a:latin typeface="Times New Roman"/>
                <a:cs typeface="Times New Roman"/>
              </a:rPr>
              <a:t>job </a:t>
            </a:r>
            <a:r>
              <a:rPr dirty="0" sz="1200" spc="-5">
                <a:latin typeface="Times New Roman"/>
                <a:cs typeface="Times New Roman"/>
              </a:rPr>
              <a:t>advertising, employee recommendations, and media. </a:t>
            </a:r>
            <a:r>
              <a:rPr dirty="0" sz="1200">
                <a:latin typeface="Times New Roman"/>
                <a:cs typeface="Times New Roman"/>
              </a:rPr>
              <a:t>The  </a:t>
            </a:r>
            <a:r>
              <a:rPr dirty="0" sz="1200" spc="-5">
                <a:latin typeface="Times New Roman"/>
                <a:cs typeface="Times New Roman"/>
              </a:rPr>
              <a:t>compensation and benefits team ensures competitive and industry-standard remuneration  packages. </a:t>
            </a:r>
            <a:r>
              <a:rPr dirty="0" sz="1200" spc="-10">
                <a:latin typeface="Times New Roman"/>
                <a:cs typeface="Times New Roman"/>
              </a:rPr>
              <a:t>Training </a:t>
            </a:r>
            <a:r>
              <a:rPr dirty="0" sz="1200" spc="-5">
                <a:latin typeface="Times New Roman"/>
                <a:cs typeface="Times New Roman"/>
              </a:rPr>
              <a:t>and development assist employee development and career</a:t>
            </a:r>
            <a:r>
              <a:rPr dirty="0" sz="1200" spc="28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growth.</a:t>
            </a:r>
            <a:endParaRPr sz="1200">
              <a:latin typeface="Times New Roman"/>
              <a:cs typeface="Times New Roman"/>
            </a:endParaRPr>
          </a:p>
          <a:p>
            <a:pPr marL="12700" marR="418465">
              <a:lnSpc>
                <a:spcPct val="200000"/>
              </a:lnSpc>
            </a:pPr>
            <a:r>
              <a:rPr dirty="0" sz="1200" spc="-5">
                <a:latin typeface="Times New Roman"/>
                <a:cs typeface="Times New Roman"/>
              </a:rPr>
              <a:t>Employees receive comments from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performance management staff.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succession  planning team </a:t>
            </a:r>
            <a:r>
              <a:rPr dirty="0" sz="1200">
                <a:latin typeface="Times New Roman"/>
                <a:cs typeface="Times New Roman"/>
              </a:rPr>
              <a:t>finds </a:t>
            </a:r>
            <a:r>
              <a:rPr dirty="0" sz="1200" spc="-5">
                <a:latin typeface="Times New Roman"/>
                <a:cs typeface="Times New Roman"/>
              </a:rPr>
              <a:t>and develops </a:t>
            </a:r>
            <a:r>
              <a:rPr dirty="0" sz="1200">
                <a:latin typeface="Times New Roman"/>
                <a:cs typeface="Times New Roman"/>
              </a:rPr>
              <a:t>company </a:t>
            </a:r>
            <a:r>
              <a:rPr dirty="0" sz="1200" spc="-5">
                <a:latin typeface="Times New Roman"/>
                <a:cs typeface="Times New Roman"/>
              </a:rPr>
              <a:t>leaders.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diversity and inclusion team  encourages workplace </a:t>
            </a:r>
            <a:r>
              <a:rPr dirty="0" sz="1200" spc="-15">
                <a:latin typeface="Times New Roman"/>
                <a:cs typeface="Times New Roman"/>
              </a:rPr>
              <a:t>diversity, </a:t>
            </a:r>
            <a:r>
              <a:rPr dirty="0" sz="1200">
                <a:latin typeface="Times New Roman"/>
                <a:cs typeface="Times New Roman"/>
              </a:rPr>
              <a:t>while the </a:t>
            </a:r>
            <a:r>
              <a:rPr dirty="0" sz="1200" spc="-5">
                <a:latin typeface="Times New Roman"/>
                <a:cs typeface="Times New Roman"/>
              </a:rPr>
              <a:t>employee relations team handles difficulties.  BMW's </a:t>
            </a:r>
            <a:r>
              <a:rPr dirty="0" sz="1200">
                <a:latin typeface="Times New Roman"/>
                <a:cs typeface="Times New Roman"/>
              </a:rPr>
              <a:t>HRM </a:t>
            </a:r>
            <a:r>
              <a:rPr dirty="0" sz="1200" spc="-5">
                <a:latin typeface="Times New Roman"/>
                <a:cs typeface="Times New Roman"/>
              </a:rPr>
              <a:t>team is crucial </a:t>
            </a:r>
            <a:r>
              <a:rPr dirty="0" sz="1200">
                <a:latin typeface="Times New Roman"/>
                <a:cs typeface="Times New Roman"/>
              </a:rPr>
              <a:t>to </a:t>
            </a:r>
            <a:r>
              <a:rPr dirty="0" sz="1200" spc="-5">
                <a:latin typeface="Times New Roman"/>
                <a:cs typeface="Times New Roman"/>
              </a:rPr>
              <a:t>recruiting, developing, and retaining</a:t>
            </a:r>
            <a:r>
              <a:rPr dirty="0" sz="1200" spc="22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talent.</a:t>
            </a:r>
            <a:endParaRPr sz="12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01395" y="2234183"/>
            <a:ext cx="2476500" cy="2659380"/>
            <a:chOff x="501395" y="2234183"/>
            <a:chExt cx="2476500" cy="2659380"/>
          </a:xfrm>
        </p:grpSpPr>
        <p:sp>
          <p:nvSpPr>
            <p:cNvPr id="5" name="object 5"/>
            <p:cNvSpPr/>
            <p:nvPr/>
          </p:nvSpPr>
          <p:spPr>
            <a:xfrm>
              <a:off x="2011396" y="2945637"/>
              <a:ext cx="960119" cy="1612900"/>
            </a:xfrm>
            <a:custGeom>
              <a:avLst/>
              <a:gdLst/>
              <a:ahLst/>
              <a:cxnLst/>
              <a:rect l="l" t="t" r="r" b="b"/>
              <a:pathLst>
                <a:path w="960119" h="1612900">
                  <a:moveTo>
                    <a:pt x="17301" y="0"/>
                  </a:moveTo>
                  <a:lnTo>
                    <a:pt x="27390" y="23352"/>
                  </a:lnTo>
                  <a:lnTo>
                    <a:pt x="53039" y="64168"/>
                  </a:lnTo>
                  <a:lnTo>
                    <a:pt x="87321" y="115326"/>
                  </a:lnTo>
                  <a:lnTo>
                    <a:pt x="123309" y="169703"/>
                  </a:lnTo>
                  <a:lnTo>
                    <a:pt x="154076" y="220176"/>
                  </a:lnTo>
                  <a:lnTo>
                    <a:pt x="172696" y="259624"/>
                  </a:lnTo>
                  <a:lnTo>
                    <a:pt x="172241" y="280924"/>
                  </a:lnTo>
                  <a:lnTo>
                    <a:pt x="157430" y="280096"/>
                  </a:lnTo>
                  <a:lnTo>
                    <a:pt x="134237" y="220434"/>
                  </a:lnTo>
                  <a:lnTo>
                    <a:pt x="103280" y="177673"/>
                  </a:lnTo>
                  <a:lnTo>
                    <a:pt x="56661" y="151098"/>
                  </a:lnTo>
                  <a:lnTo>
                    <a:pt x="18651" y="149764"/>
                  </a:lnTo>
                  <a:lnTo>
                    <a:pt x="0" y="162385"/>
                  </a:lnTo>
                  <a:lnTo>
                    <a:pt x="11459" y="177673"/>
                  </a:lnTo>
                  <a:lnTo>
                    <a:pt x="35397" y="207900"/>
                  </a:lnTo>
                  <a:lnTo>
                    <a:pt x="56655" y="260143"/>
                  </a:lnTo>
                  <a:lnTo>
                    <a:pt x="76842" y="315600"/>
                  </a:lnTo>
                  <a:lnTo>
                    <a:pt x="97565" y="355473"/>
                  </a:lnTo>
                  <a:lnTo>
                    <a:pt x="138459" y="401335"/>
                  </a:lnTo>
                  <a:lnTo>
                    <a:pt x="179075" y="431250"/>
                  </a:lnTo>
                  <a:lnTo>
                    <a:pt x="252505" y="481584"/>
                  </a:lnTo>
                  <a:lnTo>
                    <a:pt x="460710" y="1071854"/>
                  </a:lnTo>
                  <a:lnTo>
                    <a:pt x="562385" y="1358900"/>
                  </a:lnTo>
                  <a:lnTo>
                    <a:pt x="584143" y="1411037"/>
                  </a:lnTo>
                  <a:lnTo>
                    <a:pt x="607505" y="1457039"/>
                  </a:lnTo>
                  <a:lnTo>
                    <a:pt x="632171" y="1496967"/>
                  </a:lnTo>
                  <a:lnTo>
                    <a:pt x="657840" y="1530881"/>
                  </a:lnTo>
                  <a:lnTo>
                    <a:pt x="684210" y="1558841"/>
                  </a:lnTo>
                  <a:lnTo>
                    <a:pt x="737849" y="1597140"/>
                  </a:lnTo>
                  <a:lnTo>
                    <a:pt x="790680" y="1612348"/>
                  </a:lnTo>
                  <a:lnTo>
                    <a:pt x="816039" y="1611443"/>
                  </a:lnTo>
                  <a:lnTo>
                    <a:pt x="863139" y="1592917"/>
                  </a:lnTo>
                  <a:lnTo>
                    <a:pt x="903406" y="1552507"/>
                  </a:lnTo>
                  <a:lnTo>
                    <a:pt x="934432" y="1490694"/>
                  </a:lnTo>
                  <a:lnTo>
                    <a:pt x="945726" y="1451912"/>
                  </a:lnTo>
                  <a:lnTo>
                    <a:pt x="953806" y="1407960"/>
                  </a:lnTo>
                  <a:lnTo>
                    <a:pt x="958371" y="1358900"/>
                  </a:lnTo>
                  <a:lnTo>
                    <a:pt x="960016" y="1156843"/>
                  </a:lnTo>
                  <a:lnTo>
                    <a:pt x="906762" y="989742"/>
                  </a:lnTo>
                  <a:lnTo>
                    <a:pt x="750185" y="767826"/>
                  </a:lnTo>
                  <a:lnTo>
                    <a:pt x="441862" y="401320"/>
                  </a:lnTo>
                  <a:lnTo>
                    <a:pt x="415801" y="361110"/>
                  </a:lnTo>
                  <a:lnTo>
                    <a:pt x="396730" y="320341"/>
                  </a:lnTo>
                  <a:lnTo>
                    <a:pt x="383016" y="282787"/>
                  </a:lnTo>
                  <a:lnTo>
                    <a:pt x="373028" y="252222"/>
                  </a:lnTo>
                  <a:lnTo>
                    <a:pt x="354413" y="220229"/>
                  </a:lnTo>
                  <a:lnTo>
                    <a:pt x="327165" y="181260"/>
                  </a:lnTo>
                  <a:lnTo>
                    <a:pt x="295608" y="143386"/>
                  </a:lnTo>
                  <a:lnTo>
                    <a:pt x="264062" y="114681"/>
                  </a:lnTo>
                  <a:lnTo>
                    <a:pt x="218803" y="85994"/>
                  </a:lnTo>
                  <a:lnTo>
                    <a:pt x="190571" y="85623"/>
                  </a:lnTo>
                  <a:lnTo>
                    <a:pt x="143539" y="91694"/>
                  </a:lnTo>
                  <a:lnTo>
                    <a:pt x="124618" y="73330"/>
                  </a:lnTo>
                  <a:lnTo>
                    <a:pt x="82563" y="35083"/>
                  </a:lnTo>
                  <a:lnTo>
                    <a:pt x="39437" y="2218"/>
                  </a:lnTo>
                  <a:lnTo>
                    <a:pt x="17301" y="0"/>
                  </a:lnTo>
                  <a:close/>
                </a:path>
              </a:pathLst>
            </a:custGeom>
            <a:solidFill>
              <a:srgbClr val="F8F3F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229612" y="3316223"/>
              <a:ext cx="746125" cy="1247775"/>
            </a:xfrm>
            <a:custGeom>
              <a:avLst/>
              <a:gdLst/>
              <a:ahLst/>
              <a:cxnLst/>
              <a:rect l="l" t="t" r="r" b="b"/>
              <a:pathLst>
                <a:path w="746125" h="1247775">
                  <a:moveTo>
                    <a:pt x="206501" y="0"/>
                  </a:moveTo>
                  <a:lnTo>
                    <a:pt x="19371" y="114621"/>
                  </a:lnTo>
                  <a:lnTo>
                    <a:pt x="0" y="126237"/>
                  </a:lnTo>
                  <a:lnTo>
                    <a:pt x="214878" y="727979"/>
                  </a:lnTo>
                  <a:lnTo>
                    <a:pt x="342661" y="1043971"/>
                  </a:lnTo>
                  <a:lnTo>
                    <a:pt x="433893" y="1178083"/>
                  </a:lnTo>
                  <a:lnTo>
                    <a:pt x="539114" y="1234186"/>
                  </a:lnTo>
                  <a:lnTo>
                    <a:pt x="586868" y="1247385"/>
                  </a:lnTo>
                  <a:lnTo>
                    <a:pt x="627220" y="1246876"/>
                  </a:lnTo>
                  <a:lnTo>
                    <a:pt x="687790" y="1211903"/>
                  </a:lnTo>
                  <a:lnTo>
                    <a:pt x="724957" y="1143596"/>
                  </a:lnTo>
                  <a:lnTo>
                    <a:pt x="736056" y="1101421"/>
                  </a:lnTo>
                  <a:lnTo>
                    <a:pt x="742855" y="1056288"/>
                  </a:lnTo>
                  <a:lnTo>
                    <a:pt x="745869" y="1009987"/>
                  </a:lnTo>
                  <a:lnTo>
                    <a:pt x="745617" y="964311"/>
                  </a:lnTo>
                  <a:lnTo>
                    <a:pt x="740337" y="912791"/>
                  </a:lnTo>
                  <a:lnTo>
                    <a:pt x="727419" y="849307"/>
                  </a:lnTo>
                  <a:lnTo>
                    <a:pt x="706772" y="775690"/>
                  </a:lnTo>
                  <a:lnTo>
                    <a:pt x="693523" y="735655"/>
                  </a:lnTo>
                  <a:lnTo>
                    <a:pt x="678307" y="693775"/>
                  </a:lnTo>
                  <a:lnTo>
                    <a:pt x="661115" y="650278"/>
                  </a:lnTo>
                  <a:lnTo>
                    <a:pt x="641934" y="605395"/>
                  </a:lnTo>
                  <a:lnTo>
                    <a:pt x="620753" y="559354"/>
                  </a:lnTo>
                  <a:lnTo>
                    <a:pt x="597561" y="512385"/>
                  </a:lnTo>
                  <a:lnTo>
                    <a:pt x="572347" y="464716"/>
                  </a:lnTo>
                  <a:lnTo>
                    <a:pt x="545099" y="416577"/>
                  </a:lnTo>
                  <a:lnTo>
                    <a:pt x="515807" y="368198"/>
                  </a:lnTo>
                  <a:lnTo>
                    <a:pt x="484458" y="319807"/>
                  </a:lnTo>
                  <a:lnTo>
                    <a:pt x="451043" y="271633"/>
                  </a:lnTo>
                  <a:lnTo>
                    <a:pt x="415548" y="223907"/>
                  </a:lnTo>
                  <a:lnTo>
                    <a:pt x="377964" y="176856"/>
                  </a:lnTo>
                  <a:lnTo>
                    <a:pt x="338278" y="130711"/>
                  </a:lnTo>
                  <a:lnTo>
                    <a:pt x="296480" y="85700"/>
                  </a:lnTo>
                  <a:lnTo>
                    <a:pt x="252558" y="42054"/>
                  </a:lnTo>
                  <a:lnTo>
                    <a:pt x="206501" y="0"/>
                  </a:lnTo>
                  <a:close/>
                </a:path>
              </a:pathLst>
            </a:custGeom>
            <a:solidFill>
              <a:srgbClr val="E4E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01395" y="4636007"/>
              <a:ext cx="2452116" cy="25755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02094" y="3298507"/>
              <a:ext cx="1950085" cy="1595120"/>
            </a:xfrm>
            <a:custGeom>
              <a:avLst/>
              <a:gdLst/>
              <a:ahLst/>
              <a:cxnLst/>
              <a:rect l="l" t="t" r="r" b="b"/>
              <a:pathLst>
                <a:path w="1950085" h="1595120">
                  <a:moveTo>
                    <a:pt x="1950021" y="1595056"/>
                  </a:moveTo>
                  <a:lnTo>
                    <a:pt x="1949119" y="1583436"/>
                  </a:lnTo>
                  <a:lnTo>
                    <a:pt x="1947164" y="1566405"/>
                  </a:lnTo>
                  <a:lnTo>
                    <a:pt x="1945195" y="1545069"/>
                  </a:lnTo>
                  <a:lnTo>
                    <a:pt x="1944306" y="1520507"/>
                  </a:lnTo>
                  <a:lnTo>
                    <a:pt x="1940902" y="1482255"/>
                  </a:lnTo>
                  <a:lnTo>
                    <a:pt x="1938591" y="1437500"/>
                  </a:lnTo>
                  <a:lnTo>
                    <a:pt x="1936267" y="1388440"/>
                  </a:lnTo>
                  <a:lnTo>
                    <a:pt x="1932876" y="1337246"/>
                  </a:lnTo>
                  <a:lnTo>
                    <a:pt x="1929384" y="1291844"/>
                  </a:lnTo>
                  <a:lnTo>
                    <a:pt x="1925916" y="1245057"/>
                  </a:lnTo>
                  <a:lnTo>
                    <a:pt x="1922462" y="1196924"/>
                  </a:lnTo>
                  <a:lnTo>
                    <a:pt x="1919033" y="1147432"/>
                  </a:lnTo>
                  <a:lnTo>
                    <a:pt x="1915604" y="1096581"/>
                  </a:lnTo>
                  <a:lnTo>
                    <a:pt x="1909381" y="1048473"/>
                  </a:lnTo>
                  <a:lnTo>
                    <a:pt x="1904263" y="1000645"/>
                  </a:lnTo>
                  <a:lnTo>
                    <a:pt x="1899958" y="953376"/>
                  </a:lnTo>
                  <a:lnTo>
                    <a:pt x="1896211" y="906945"/>
                  </a:lnTo>
                  <a:lnTo>
                    <a:pt x="1892744" y="861631"/>
                  </a:lnTo>
                  <a:lnTo>
                    <a:pt x="1888655" y="801230"/>
                  </a:lnTo>
                  <a:lnTo>
                    <a:pt x="1883765" y="744105"/>
                  </a:lnTo>
                  <a:lnTo>
                    <a:pt x="1878634" y="690829"/>
                  </a:lnTo>
                  <a:lnTo>
                    <a:pt x="1873770" y="641934"/>
                  </a:lnTo>
                  <a:lnTo>
                    <a:pt x="1869757" y="597979"/>
                  </a:lnTo>
                  <a:lnTo>
                    <a:pt x="1859826" y="533095"/>
                  </a:lnTo>
                  <a:lnTo>
                    <a:pt x="1843354" y="472960"/>
                  </a:lnTo>
                  <a:lnTo>
                    <a:pt x="1821421" y="417791"/>
                  </a:lnTo>
                  <a:lnTo>
                    <a:pt x="1795157" y="367792"/>
                  </a:lnTo>
                  <a:lnTo>
                    <a:pt x="1765668" y="323151"/>
                  </a:lnTo>
                  <a:lnTo>
                    <a:pt x="1734058" y="284099"/>
                  </a:lnTo>
                  <a:lnTo>
                    <a:pt x="1701431" y="250837"/>
                  </a:lnTo>
                  <a:lnTo>
                    <a:pt x="1668919" y="223558"/>
                  </a:lnTo>
                  <a:lnTo>
                    <a:pt x="1608645" y="187820"/>
                  </a:lnTo>
                  <a:lnTo>
                    <a:pt x="1583118" y="179768"/>
                  </a:lnTo>
                  <a:lnTo>
                    <a:pt x="1577149" y="176822"/>
                  </a:lnTo>
                  <a:lnTo>
                    <a:pt x="1571561" y="174053"/>
                  </a:lnTo>
                  <a:lnTo>
                    <a:pt x="1560131" y="174053"/>
                  </a:lnTo>
                  <a:lnTo>
                    <a:pt x="1515859" y="176822"/>
                  </a:lnTo>
                  <a:lnTo>
                    <a:pt x="1485582" y="174752"/>
                  </a:lnTo>
                  <a:lnTo>
                    <a:pt x="1455293" y="165163"/>
                  </a:lnTo>
                  <a:lnTo>
                    <a:pt x="1411033" y="145351"/>
                  </a:lnTo>
                  <a:lnTo>
                    <a:pt x="1410931" y="140982"/>
                  </a:lnTo>
                  <a:lnTo>
                    <a:pt x="1410309" y="127482"/>
                  </a:lnTo>
                  <a:lnTo>
                    <a:pt x="1408620" y="104317"/>
                  </a:lnTo>
                  <a:lnTo>
                    <a:pt x="1405318" y="70929"/>
                  </a:lnTo>
                  <a:lnTo>
                    <a:pt x="1405318" y="65087"/>
                  </a:lnTo>
                  <a:lnTo>
                    <a:pt x="1399603" y="65087"/>
                  </a:lnTo>
                  <a:lnTo>
                    <a:pt x="1377835" y="54648"/>
                  </a:lnTo>
                  <a:lnTo>
                    <a:pt x="1332941" y="41503"/>
                  </a:lnTo>
                  <a:lnTo>
                    <a:pt x="1269771" y="27266"/>
                  </a:lnTo>
                  <a:lnTo>
                    <a:pt x="1193228" y="13525"/>
                  </a:lnTo>
                  <a:lnTo>
                    <a:pt x="1181671" y="13525"/>
                  </a:lnTo>
                  <a:lnTo>
                    <a:pt x="1135011" y="7404"/>
                  </a:lnTo>
                  <a:lnTo>
                    <a:pt x="1085075" y="2921"/>
                  </a:lnTo>
                  <a:lnTo>
                    <a:pt x="1032662" y="368"/>
                  </a:lnTo>
                  <a:lnTo>
                    <a:pt x="978611" y="0"/>
                  </a:lnTo>
                  <a:lnTo>
                    <a:pt x="923734" y="2095"/>
                  </a:lnTo>
                  <a:lnTo>
                    <a:pt x="870191" y="6743"/>
                  </a:lnTo>
                  <a:lnTo>
                    <a:pt x="839812" y="17843"/>
                  </a:lnTo>
                  <a:lnTo>
                    <a:pt x="821283" y="44005"/>
                  </a:lnTo>
                  <a:lnTo>
                    <a:pt x="803338" y="93789"/>
                  </a:lnTo>
                  <a:lnTo>
                    <a:pt x="761301" y="102565"/>
                  </a:lnTo>
                  <a:lnTo>
                    <a:pt x="664984" y="125310"/>
                  </a:lnTo>
                  <a:lnTo>
                    <a:pt x="558977" y="156641"/>
                  </a:lnTo>
                  <a:lnTo>
                    <a:pt x="514959" y="178054"/>
                  </a:lnTo>
                  <a:lnTo>
                    <a:pt x="505142" y="182460"/>
                  </a:lnTo>
                  <a:lnTo>
                    <a:pt x="505142" y="976312"/>
                  </a:lnTo>
                  <a:lnTo>
                    <a:pt x="384911" y="976312"/>
                  </a:lnTo>
                  <a:lnTo>
                    <a:pt x="393865" y="967181"/>
                  </a:lnTo>
                  <a:lnTo>
                    <a:pt x="417893" y="941920"/>
                  </a:lnTo>
                  <a:lnTo>
                    <a:pt x="452666" y="903719"/>
                  </a:lnTo>
                  <a:lnTo>
                    <a:pt x="493674" y="856043"/>
                  </a:lnTo>
                  <a:lnTo>
                    <a:pt x="497865" y="886002"/>
                  </a:lnTo>
                  <a:lnTo>
                    <a:pt x="501548" y="916063"/>
                  </a:lnTo>
                  <a:lnTo>
                    <a:pt x="504139" y="946111"/>
                  </a:lnTo>
                  <a:lnTo>
                    <a:pt x="505129" y="976185"/>
                  </a:lnTo>
                  <a:lnTo>
                    <a:pt x="505142" y="976312"/>
                  </a:lnTo>
                  <a:lnTo>
                    <a:pt x="505142" y="182460"/>
                  </a:lnTo>
                  <a:lnTo>
                    <a:pt x="488149" y="190055"/>
                  </a:lnTo>
                  <a:lnTo>
                    <a:pt x="465277" y="201396"/>
                  </a:lnTo>
                  <a:lnTo>
                    <a:pt x="414299" y="237439"/>
                  </a:lnTo>
                  <a:lnTo>
                    <a:pt x="357530" y="295122"/>
                  </a:lnTo>
                  <a:lnTo>
                    <a:pt x="327418" y="333502"/>
                  </a:lnTo>
                  <a:lnTo>
                    <a:pt x="296418" y="378993"/>
                  </a:lnTo>
                  <a:lnTo>
                    <a:pt x="264680" y="432155"/>
                  </a:lnTo>
                  <a:lnTo>
                    <a:pt x="232410" y="493585"/>
                  </a:lnTo>
                  <a:lnTo>
                    <a:pt x="199771" y="563816"/>
                  </a:lnTo>
                  <a:lnTo>
                    <a:pt x="166954" y="643445"/>
                  </a:lnTo>
                  <a:lnTo>
                    <a:pt x="133337" y="729996"/>
                  </a:lnTo>
                  <a:lnTo>
                    <a:pt x="103505" y="809053"/>
                  </a:lnTo>
                  <a:lnTo>
                    <a:pt x="77419" y="880960"/>
                  </a:lnTo>
                  <a:lnTo>
                    <a:pt x="55105" y="946023"/>
                  </a:lnTo>
                  <a:lnTo>
                    <a:pt x="36563" y="1004557"/>
                  </a:lnTo>
                  <a:lnTo>
                    <a:pt x="21767" y="1056881"/>
                  </a:lnTo>
                  <a:lnTo>
                    <a:pt x="10744" y="1103325"/>
                  </a:lnTo>
                  <a:lnTo>
                    <a:pt x="3492" y="1144206"/>
                  </a:lnTo>
                  <a:lnTo>
                    <a:pt x="0" y="1179855"/>
                  </a:lnTo>
                  <a:lnTo>
                    <a:pt x="266" y="1210564"/>
                  </a:lnTo>
                  <a:lnTo>
                    <a:pt x="12090" y="1258493"/>
                  </a:lnTo>
                  <a:lnTo>
                    <a:pt x="38976" y="1290561"/>
                  </a:lnTo>
                  <a:lnTo>
                    <a:pt x="80924" y="1309306"/>
                  </a:lnTo>
                  <a:lnTo>
                    <a:pt x="135255" y="1315300"/>
                  </a:lnTo>
                  <a:lnTo>
                    <a:pt x="175882" y="1317142"/>
                  </a:lnTo>
                  <a:lnTo>
                    <a:pt x="224142" y="1318285"/>
                  </a:lnTo>
                  <a:lnTo>
                    <a:pt x="279069" y="1318755"/>
                  </a:lnTo>
                  <a:lnTo>
                    <a:pt x="404914" y="1317929"/>
                  </a:lnTo>
                  <a:lnTo>
                    <a:pt x="545261" y="1315034"/>
                  </a:lnTo>
                  <a:lnTo>
                    <a:pt x="545261" y="1337246"/>
                  </a:lnTo>
                  <a:lnTo>
                    <a:pt x="554850" y="1409141"/>
                  </a:lnTo>
                  <a:lnTo>
                    <a:pt x="562787" y="1472514"/>
                  </a:lnTo>
                  <a:lnTo>
                    <a:pt x="568794" y="1525727"/>
                  </a:lnTo>
                  <a:lnTo>
                    <a:pt x="572604" y="1567129"/>
                  </a:lnTo>
                  <a:lnTo>
                    <a:pt x="573938" y="1595056"/>
                  </a:lnTo>
                  <a:lnTo>
                    <a:pt x="1950021" y="1595056"/>
                  </a:lnTo>
                  <a:close/>
                </a:path>
              </a:pathLst>
            </a:custGeom>
            <a:solidFill>
              <a:srgbClr val="E4E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086923" y="4108025"/>
              <a:ext cx="314900" cy="71086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442356" y="3763429"/>
              <a:ext cx="506126" cy="49447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738075" y="3474089"/>
              <a:ext cx="1240155" cy="1061085"/>
            </a:xfrm>
            <a:custGeom>
              <a:avLst/>
              <a:gdLst/>
              <a:ahLst/>
              <a:cxnLst/>
              <a:rect l="l" t="t" r="r" b="b"/>
              <a:pathLst>
                <a:path w="1240155" h="1061085">
                  <a:moveTo>
                    <a:pt x="300171" y="0"/>
                  </a:moveTo>
                  <a:lnTo>
                    <a:pt x="259033" y="4421"/>
                  </a:lnTo>
                  <a:lnTo>
                    <a:pt x="218853" y="13859"/>
                  </a:lnTo>
                  <a:lnTo>
                    <a:pt x="180163" y="28201"/>
                  </a:lnTo>
                  <a:lnTo>
                    <a:pt x="143495" y="47334"/>
                  </a:lnTo>
                  <a:lnTo>
                    <a:pt x="109378" y="71146"/>
                  </a:lnTo>
                  <a:lnTo>
                    <a:pt x="78346" y="99525"/>
                  </a:lnTo>
                  <a:lnTo>
                    <a:pt x="50928" y="132359"/>
                  </a:lnTo>
                  <a:lnTo>
                    <a:pt x="27657" y="169535"/>
                  </a:lnTo>
                  <a:lnTo>
                    <a:pt x="9063" y="210942"/>
                  </a:lnTo>
                  <a:lnTo>
                    <a:pt x="3348" y="210942"/>
                  </a:lnTo>
                  <a:lnTo>
                    <a:pt x="0" y="249585"/>
                  </a:lnTo>
                  <a:lnTo>
                    <a:pt x="1281" y="287674"/>
                  </a:lnTo>
                  <a:lnTo>
                    <a:pt x="6959" y="325191"/>
                  </a:lnTo>
                  <a:lnTo>
                    <a:pt x="16802" y="362116"/>
                  </a:lnTo>
                  <a:lnTo>
                    <a:pt x="30578" y="398431"/>
                  </a:lnTo>
                  <a:lnTo>
                    <a:pt x="48054" y="434117"/>
                  </a:lnTo>
                  <a:lnTo>
                    <a:pt x="68998" y="469154"/>
                  </a:lnTo>
                  <a:lnTo>
                    <a:pt x="93179" y="503523"/>
                  </a:lnTo>
                  <a:lnTo>
                    <a:pt x="120364" y="537206"/>
                  </a:lnTo>
                  <a:lnTo>
                    <a:pt x="150320" y="570183"/>
                  </a:lnTo>
                  <a:lnTo>
                    <a:pt x="182815" y="602435"/>
                  </a:lnTo>
                  <a:lnTo>
                    <a:pt x="217618" y="633944"/>
                  </a:lnTo>
                  <a:lnTo>
                    <a:pt x="254496" y="664690"/>
                  </a:lnTo>
                  <a:lnTo>
                    <a:pt x="293217" y="694653"/>
                  </a:lnTo>
                  <a:lnTo>
                    <a:pt x="333548" y="723816"/>
                  </a:lnTo>
                  <a:lnTo>
                    <a:pt x="375257" y="752159"/>
                  </a:lnTo>
                  <a:lnTo>
                    <a:pt x="418113" y="779663"/>
                  </a:lnTo>
                  <a:lnTo>
                    <a:pt x="461883" y="806308"/>
                  </a:lnTo>
                  <a:lnTo>
                    <a:pt x="506334" y="832077"/>
                  </a:lnTo>
                  <a:lnTo>
                    <a:pt x="551235" y="856949"/>
                  </a:lnTo>
                  <a:lnTo>
                    <a:pt x="596353" y="880906"/>
                  </a:lnTo>
                  <a:lnTo>
                    <a:pt x="641457" y="903929"/>
                  </a:lnTo>
                  <a:lnTo>
                    <a:pt x="686313" y="925998"/>
                  </a:lnTo>
                  <a:lnTo>
                    <a:pt x="730690" y="947095"/>
                  </a:lnTo>
                  <a:lnTo>
                    <a:pt x="774355" y="967201"/>
                  </a:lnTo>
                  <a:lnTo>
                    <a:pt x="817077" y="986296"/>
                  </a:lnTo>
                  <a:lnTo>
                    <a:pt x="858623" y="1004362"/>
                  </a:lnTo>
                  <a:lnTo>
                    <a:pt x="898760" y="1021379"/>
                  </a:lnTo>
                  <a:lnTo>
                    <a:pt x="973882" y="1052190"/>
                  </a:lnTo>
                  <a:lnTo>
                    <a:pt x="1023924" y="1060880"/>
                  </a:lnTo>
                  <a:lnTo>
                    <a:pt x="1052660" y="1059020"/>
                  </a:lnTo>
                  <a:lnTo>
                    <a:pt x="1112474" y="1043352"/>
                  </a:lnTo>
                  <a:lnTo>
                    <a:pt x="1168625" y="1012366"/>
                  </a:lnTo>
                  <a:lnTo>
                    <a:pt x="1212970" y="966795"/>
                  </a:lnTo>
                  <a:lnTo>
                    <a:pt x="1237367" y="907377"/>
                  </a:lnTo>
                  <a:lnTo>
                    <a:pt x="1239540" y="872704"/>
                  </a:lnTo>
                  <a:lnTo>
                    <a:pt x="1233673" y="834845"/>
                  </a:lnTo>
                  <a:lnTo>
                    <a:pt x="1218747" y="793891"/>
                  </a:lnTo>
                  <a:lnTo>
                    <a:pt x="1193746" y="749934"/>
                  </a:lnTo>
                  <a:lnTo>
                    <a:pt x="1157651" y="703067"/>
                  </a:lnTo>
                  <a:lnTo>
                    <a:pt x="1131756" y="671795"/>
                  </a:lnTo>
                  <a:lnTo>
                    <a:pt x="1102960" y="638734"/>
                  </a:lnTo>
                  <a:lnTo>
                    <a:pt x="1071578" y="604115"/>
                  </a:lnTo>
                  <a:lnTo>
                    <a:pt x="1037925" y="568169"/>
                  </a:lnTo>
                  <a:lnTo>
                    <a:pt x="1002318" y="531126"/>
                  </a:lnTo>
                  <a:lnTo>
                    <a:pt x="965071" y="493217"/>
                  </a:lnTo>
                  <a:lnTo>
                    <a:pt x="926501" y="454673"/>
                  </a:lnTo>
                  <a:lnTo>
                    <a:pt x="886922" y="415725"/>
                  </a:lnTo>
                  <a:lnTo>
                    <a:pt x="846650" y="376604"/>
                  </a:lnTo>
                  <a:lnTo>
                    <a:pt x="765289" y="298764"/>
                  </a:lnTo>
                  <a:lnTo>
                    <a:pt x="537383" y="85085"/>
                  </a:lnTo>
                  <a:lnTo>
                    <a:pt x="501649" y="57056"/>
                  </a:lnTo>
                  <a:lnTo>
                    <a:pt x="463686" y="34715"/>
                  </a:lnTo>
                  <a:lnTo>
                    <a:pt x="424026" y="17951"/>
                  </a:lnTo>
                  <a:lnTo>
                    <a:pt x="383199" y="6652"/>
                  </a:lnTo>
                  <a:lnTo>
                    <a:pt x="341737" y="706"/>
                  </a:lnTo>
                  <a:lnTo>
                    <a:pt x="300171" y="0"/>
                  </a:lnTo>
                  <a:close/>
                </a:path>
              </a:pathLst>
            </a:custGeom>
            <a:solidFill>
              <a:srgbClr val="E4E0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283208" y="2234183"/>
              <a:ext cx="805815" cy="1135380"/>
            </a:xfrm>
            <a:custGeom>
              <a:avLst/>
              <a:gdLst/>
              <a:ahLst/>
              <a:cxnLst/>
              <a:rect l="l" t="t" r="r" b="b"/>
              <a:pathLst>
                <a:path w="805814" h="1135379">
                  <a:moveTo>
                    <a:pt x="625602" y="1129664"/>
                  </a:moveTo>
                  <a:lnTo>
                    <a:pt x="625105" y="1129664"/>
                  </a:lnTo>
                  <a:lnTo>
                    <a:pt x="625602" y="1135379"/>
                  </a:lnTo>
                  <a:lnTo>
                    <a:pt x="625602" y="1129664"/>
                  </a:lnTo>
                  <a:close/>
                </a:path>
                <a:path w="805814" h="1135379">
                  <a:moveTo>
                    <a:pt x="633921" y="1064442"/>
                  </a:moveTo>
                  <a:lnTo>
                    <a:pt x="198464" y="1064442"/>
                  </a:lnTo>
                  <a:lnTo>
                    <a:pt x="252589" y="1064808"/>
                  </a:lnTo>
                  <a:lnTo>
                    <a:pt x="305057" y="1067368"/>
                  </a:lnTo>
                  <a:lnTo>
                    <a:pt x="355037" y="1071849"/>
                  </a:lnTo>
                  <a:lnTo>
                    <a:pt x="401700" y="1077976"/>
                  </a:lnTo>
                  <a:lnTo>
                    <a:pt x="407542" y="1077976"/>
                  </a:lnTo>
                  <a:lnTo>
                    <a:pt x="487477" y="1091731"/>
                  </a:lnTo>
                  <a:lnTo>
                    <a:pt x="552386" y="1106011"/>
                  </a:lnTo>
                  <a:lnTo>
                    <a:pt x="597959" y="1119195"/>
                  </a:lnTo>
                  <a:lnTo>
                    <a:pt x="619886" y="1129664"/>
                  </a:lnTo>
                  <a:lnTo>
                    <a:pt x="625105" y="1129664"/>
                  </a:lnTo>
                  <a:lnTo>
                    <a:pt x="622925" y="1104584"/>
                  </a:lnTo>
                  <a:lnTo>
                    <a:pt x="625617" y="1082373"/>
                  </a:lnTo>
                  <a:lnTo>
                    <a:pt x="633921" y="1064442"/>
                  </a:lnTo>
                  <a:close/>
                </a:path>
                <a:path w="805814" h="1135379">
                  <a:moveTo>
                    <a:pt x="299229" y="37903"/>
                  </a:moveTo>
                  <a:lnTo>
                    <a:pt x="276177" y="43735"/>
                  </a:lnTo>
                  <a:lnTo>
                    <a:pt x="245623" y="63545"/>
                  </a:lnTo>
                  <a:lnTo>
                    <a:pt x="195198" y="103250"/>
                  </a:lnTo>
                  <a:lnTo>
                    <a:pt x="137367" y="141006"/>
                  </a:lnTo>
                  <a:lnTo>
                    <a:pt x="92047" y="187098"/>
                  </a:lnTo>
                  <a:lnTo>
                    <a:pt x="57757" y="237495"/>
                  </a:lnTo>
                  <a:lnTo>
                    <a:pt x="33019" y="288162"/>
                  </a:lnTo>
                  <a:lnTo>
                    <a:pt x="16354" y="335068"/>
                  </a:lnTo>
                  <a:lnTo>
                    <a:pt x="6282" y="374177"/>
                  </a:lnTo>
                  <a:lnTo>
                    <a:pt x="0" y="412876"/>
                  </a:lnTo>
                  <a:lnTo>
                    <a:pt x="4040" y="427386"/>
                  </a:lnTo>
                  <a:lnTo>
                    <a:pt x="15081" y="460184"/>
                  </a:lnTo>
                  <a:lnTo>
                    <a:pt x="31503" y="508031"/>
                  </a:lnTo>
                  <a:lnTo>
                    <a:pt x="51688" y="567689"/>
                  </a:lnTo>
                  <a:lnTo>
                    <a:pt x="78200" y="640095"/>
                  </a:lnTo>
                  <a:lnTo>
                    <a:pt x="92836" y="678185"/>
                  </a:lnTo>
                  <a:lnTo>
                    <a:pt x="109092" y="716788"/>
                  </a:lnTo>
                  <a:lnTo>
                    <a:pt x="124204" y="761553"/>
                  </a:lnTo>
                  <a:lnTo>
                    <a:pt x="135588" y="808497"/>
                  </a:lnTo>
                  <a:lnTo>
                    <a:pt x="143758" y="855466"/>
                  </a:lnTo>
                  <a:lnTo>
                    <a:pt x="149225" y="900302"/>
                  </a:lnTo>
                  <a:lnTo>
                    <a:pt x="152350" y="954478"/>
                  </a:lnTo>
                  <a:lnTo>
                    <a:pt x="152796" y="989853"/>
                  </a:lnTo>
                  <a:lnTo>
                    <a:pt x="150028" y="1022014"/>
                  </a:lnTo>
                  <a:lnTo>
                    <a:pt x="143509" y="1066545"/>
                  </a:lnTo>
                  <a:lnTo>
                    <a:pt x="198464" y="1064442"/>
                  </a:lnTo>
                  <a:lnTo>
                    <a:pt x="633921" y="1064442"/>
                  </a:lnTo>
                  <a:lnTo>
                    <a:pt x="636906" y="1057995"/>
                  </a:lnTo>
                  <a:lnTo>
                    <a:pt x="660018" y="1020699"/>
                  </a:lnTo>
                  <a:lnTo>
                    <a:pt x="734694" y="1020699"/>
                  </a:lnTo>
                  <a:lnTo>
                    <a:pt x="749716" y="1012731"/>
                  </a:lnTo>
                  <a:lnTo>
                    <a:pt x="769111" y="974851"/>
                  </a:lnTo>
                  <a:lnTo>
                    <a:pt x="776970" y="911034"/>
                  </a:lnTo>
                  <a:lnTo>
                    <a:pt x="780541" y="860170"/>
                  </a:lnTo>
                  <a:lnTo>
                    <a:pt x="784738" y="848131"/>
                  </a:lnTo>
                  <a:lnTo>
                    <a:pt x="788400" y="837199"/>
                  </a:lnTo>
                  <a:lnTo>
                    <a:pt x="790989" y="826291"/>
                  </a:lnTo>
                  <a:lnTo>
                    <a:pt x="791972" y="814324"/>
                  </a:lnTo>
                  <a:lnTo>
                    <a:pt x="801778" y="760914"/>
                  </a:lnTo>
                  <a:lnTo>
                    <a:pt x="805656" y="713946"/>
                  </a:lnTo>
                  <a:lnTo>
                    <a:pt x="804152" y="675574"/>
                  </a:lnTo>
                  <a:lnTo>
                    <a:pt x="797814" y="647953"/>
                  </a:lnTo>
                  <a:lnTo>
                    <a:pt x="792025" y="616069"/>
                  </a:lnTo>
                  <a:lnTo>
                    <a:pt x="790559" y="582040"/>
                  </a:lnTo>
                  <a:lnTo>
                    <a:pt x="791259" y="548012"/>
                  </a:lnTo>
                  <a:lnTo>
                    <a:pt x="791972" y="516127"/>
                  </a:lnTo>
                  <a:lnTo>
                    <a:pt x="794452" y="486056"/>
                  </a:lnTo>
                  <a:lnTo>
                    <a:pt x="789908" y="447960"/>
                  </a:lnTo>
                  <a:lnTo>
                    <a:pt x="773505" y="376574"/>
                  </a:lnTo>
                  <a:lnTo>
                    <a:pt x="740410" y="246633"/>
                  </a:lnTo>
                  <a:lnTo>
                    <a:pt x="746124" y="246633"/>
                  </a:lnTo>
                  <a:lnTo>
                    <a:pt x="746124" y="240791"/>
                  </a:lnTo>
                  <a:lnTo>
                    <a:pt x="751840" y="240791"/>
                  </a:lnTo>
                  <a:lnTo>
                    <a:pt x="751840" y="235076"/>
                  </a:lnTo>
                  <a:lnTo>
                    <a:pt x="757554" y="235076"/>
                  </a:lnTo>
                  <a:lnTo>
                    <a:pt x="763269" y="229362"/>
                  </a:lnTo>
                  <a:lnTo>
                    <a:pt x="763269" y="223646"/>
                  </a:lnTo>
                  <a:lnTo>
                    <a:pt x="769111" y="223646"/>
                  </a:lnTo>
                  <a:lnTo>
                    <a:pt x="769111" y="212216"/>
                  </a:lnTo>
                  <a:lnTo>
                    <a:pt x="767375" y="186049"/>
                  </a:lnTo>
                  <a:lnTo>
                    <a:pt x="751125" y="162036"/>
                  </a:lnTo>
                  <a:lnTo>
                    <a:pt x="729517" y="144476"/>
                  </a:lnTo>
                  <a:lnTo>
                    <a:pt x="711708" y="137667"/>
                  </a:lnTo>
                  <a:lnTo>
                    <a:pt x="696878" y="128430"/>
                  </a:lnTo>
                  <a:lnTo>
                    <a:pt x="679370" y="106822"/>
                  </a:lnTo>
                  <a:lnTo>
                    <a:pt x="660790" y="82000"/>
                  </a:lnTo>
                  <a:lnTo>
                    <a:pt x="642747" y="63118"/>
                  </a:lnTo>
                  <a:lnTo>
                    <a:pt x="627942" y="57421"/>
                  </a:lnTo>
                  <a:lnTo>
                    <a:pt x="561290" y="57421"/>
                  </a:lnTo>
                  <a:lnTo>
                    <a:pt x="528066" y="51562"/>
                  </a:lnTo>
                  <a:lnTo>
                    <a:pt x="503111" y="40131"/>
                  </a:lnTo>
                  <a:lnTo>
                    <a:pt x="327151" y="40131"/>
                  </a:lnTo>
                  <a:lnTo>
                    <a:pt x="299229" y="37903"/>
                  </a:lnTo>
                  <a:close/>
                </a:path>
                <a:path w="805814" h="1135379">
                  <a:moveTo>
                    <a:pt x="734694" y="1020699"/>
                  </a:moveTo>
                  <a:lnTo>
                    <a:pt x="660018" y="1020699"/>
                  </a:lnTo>
                  <a:lnTo>
                    <a:pt x="663344" y="1020788"/>
                  </a:lnTo>
                  <a:lnTo>
                    <a:pt x="673671" y="1021413"/>
                  </a:lnTo>
                  <a:lnTo>
                    <a:pt x="691522" y="1023110"/>
                  </a:lnTo>
                  <a:lnTo>
                    <a:pt x="717422" y="1026413"/>
                  </a:lnTo>
                  <a:lnTo>
                    <a:pt x="728853" y="1026413"/>
                  </a:lnTo>
                  <a:lnTo>
                    <a:pt x="734694" y="1020699"/>
                  </a:lnTo>
                  <a:close/>
                </a:path>
                <a:path w="805814" h="1135379">
                  <a:moveTo>
                    <a:pt x="619166" y="54044"/>
                  </a:moveTo>
                  <a:lnTo>
                    <a:pt x="591835" y="55197"/>
                  </a:lnTo>
                  <a:lnTo>
                    <a:pt x="561290" y="57421"/>
                  </a:lnTo>
                  <a:lnTo>
                    <a:pt x="627942" y="57421"/>
                  </a:lnTo>
                  <a:lnTo>
                    <a:pt x="619166" y="54044"/>
                  </a:lnTo>
                  <a:close/>
                </a:path>
                <a:path w="805814" h="1135379">
                  <a:moveTo>
                    <a:pt x="436244" y="0"/>
                  </a:moveTo>
                  <a:lnTo>
                    <a:pt x="416770" y="7074"/>
                  </a:lnTo>
                  <a:lnTo>
                    <a:pt x="392461" y="22209"/>
                  </a:lnTo>
                  <a:lnTo>
                    <a:pt x="362771" y="36272"/>
                  </a:lnTo>
                  <a:lnTo>
                    <a:pt x="327151" y="40131"/>
                  </a:lnTo>
                  <a:lnTo>
                    <a:pt x="503111" y="40131"/>
                  </a:lnTo>
                  <a:lnTo>
                    <a:pt x="499949" y="38683"/>
                  </a:lnTo>
                  <a:lnTo>
                    <a:pt x="454574" y="6449"/>
                  </a:lnTo>
                  <a:lnTo>
                    <a:pt x="436244" y="0"/>
                  </a:lnTo>
                  <a:close/>
                </a:path>
              </a:pathLst>
            </a:custGeom>
            <a:solidFill>
              <a:srgbClr val="F8F3F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283208" y="2234183"/>
              <a:ext cx="768858" cy="900683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283208" y="2234183"/>
              <a:ext cx="768985" cy="567055"/>
            </a:xfrm>
            <a:custGeom>
              <a:avLst/>
              <a:gdLst/>
              <a:ahLst/>
              <a:cxnLst/>
              <a:rect l="l" t="t" r="r" b="b"/>
              <a:pathLst>
                <a:path w="768985" h="567055">
                  <a:moveTo>
                    <a:pt x="299174" y="37901"/>
                  </a:moveTo>
                  <a:lnTo>
                    <a:pt x="276145" y="43719"/>
                  </a:lnTo>
                  <a:lnTo>
                    <a:pt x="245568" y="63492"/>
                  </a:lnTo>
                  <a:lnTo>
                    <a:pt x="195072" y="103124"/>
                  </a:lnTo>
                  <a:lnTo>
                    <a:pt x="137282" y="140821"/>
                  </a:lnTo>
                  <a:lnTo>
                    <a:pt x="91993" y="186840"/>
                  </a:lnTo>
                  <a:lnTo>
                    <a:pt x="57726" y="237158"/>
                  </a:lnTo>
                  <a:lnTo>
                    <a:pt x="33004" y="287750"/>
                  </a:lnTo>
                  <a:lnTo>
                    <a:pt x="16348" y="334591"/>
                  </a:lnTo>
                  <a:lnTo>
                    <a:pt x="6280" y="373657"/>
                  </a:lnTo>
                  <a:lnTo>
                    <a:pt x="0" y="412368"/>
                  </a:lnTo>
                  <a:lnTo>
                    <a:pt x="4040" y="426856"/>
                  </a:lnTo>
                  <a:lnTo>
                    <a:pt x="15081" y="459597"/>
                  </a:lnTo>
                  <a:lnTo>
                    <a:pt x="31503" y="507363"/>
                  </a:lnTo>
                  <a:lnTo>
                    <a:pt x="51688" y="566927"/>
                  </a:lnTo>
                  <a:lnTo>
                    <a:pt x="401573" y="566927"/>
                  </a:lnTo>
                  <a:lnTo>
                    <a:pt x="407416" y="561213"/>
                  </a:lnTo>
                  <a:lnTo>
                    <a:pt x="413130" y="555498"/>
                  </a:lnTo>
                  <a:lnTo>
                    <a:pt x="413130" y="549782"/>
                  </a:lnTo>
                  <a:lnTo>
                    <a:pt x="476283" y="471883"/>
                  </a:lnTo>
                  <a:lnTo>
                    <a:pt x="532070" y="408872"/>
                  </a:lnTo>
                  <a:lnTo>
                    <a:pt x="580775" y="359104"/>
                  </a:lnTo>
                  <a:lnTo>
                    <a:pt x="622682" y="320928"/>
                  </a:lnTo>
                  <a:lnTo>
                    <a:pt x="658074" y="292697"/>
                  </a:lnTo>
                  <a:lnTo>
                    <a:pt x="710446" y="259476"/>
                  </a:lnTo>
                  <a:lnTo>
                    <a:pt x="740155" y="246252"/>
                  </a:lnTo>
                  <a:lnTo>
                    <a:pt x="745871" y="246252"/>
                  </a:lnTo>
                  <a:lnTo>
                    <a:pt x="745871" y="240537"/>
                  </a:lnTo>
                  <a:lnTo>
                    <a:pt x="751585" y="240537"/>
                  </a:lnTo>
                  <a:lnTo>
                    <a:pt x="751585" y="234823"/>
                  </a:lnTo>
                  <a:lnTo>
                    <a:pt x="757300" y="234823"/>
                  </a:lnTo>
                  <a:lnTo>
                    <a:pt x="763016" y="229107"/>
                  </a:lnTo>
                  <a:lnTo>
                    <a:pt x="763016" y="223392"/>
                  </a:lnTo>
                  <a:lnTo>
                    <a:pt x="768858" y="223392"/>
                  </a:lnTo>
                  <a:lnTo>
                    <a:pt x="768858" y="211836"/>
                  </a:lnTo>
                  <a:lnTo>
                    <a:pt x="767121" y="185741"/>
                  </a:lnTo>
                  <a:lnTo>
                    <a:pt x="750871" y="161766"/>
                  </a:lnTo>
                  <a:lnTo>
                    <a:pt x="729263" y="144220"/>
                  </a:lnTo>
                  <a:lnTo>
                    <a:pt x="711454" y="137413"/>
                  </a:lnTo>
                  <a:lnTo>
                    <a:pt x="696626" y="128196"/>
                  </a:lnTo>
                  <a:lnTo>
                    <a:pt x="679132" y="106632"/>
                  </a:lnTo>
                  <a:lnTo>
                    <a:pt x="660590" y="81853"/>
                  </a:lnTo>
                  <a:lnTo>
                    <a:pt x="642619" y="62991"/>
                  </a:lnTo>
                  <a:lnTo>
                    <a:pt x="627910" y="57366"/>
                  </a:lnTo>
                  <a:lnTo>
                    <a:pt x="561109" y="57366"/>
                  </a:lnTo>
                  <a:lnTo>
                    <a:pt x="527811" y="51562"/>
                  </a:lnTo>
                  <a:lnTo>
                    <a:pt x="502921" y="40131"/>
                  </a:lnTo>
                  <a:lnTo>
                    <a:pt x="327025" y="40131"/>
                  </a:lnTo>
                  <a:lnTo>
                    <a:pt x="299174" y="37901"/>
                  </a:lnTo>
                  <a:close/>
                </a:path>
                <a:path w="768985" h="567055">
                  <a:moveTo>
                    <a:pt x="619037" y="53973"/>
                  </a:moveTo>
                  <a:lnTo>
                    <a:pt x="591692" y="55133"/>
                  </a:lnTo>
                  <a:lnTo>
                    <a:pt x="561109" y="57366"/>
                  </a:lnTo>
                  <a:lnTo>
                    <a:pt x="627910" y="57366"/>
                  </a:lnTo>
                  <a:lnTo>
                    <a:pt x="619037" y="53973"/>
                  </a:lnTo>
                  <a:close/>
                </a:path>
                <a:path w="768985" h="567055">
                  <a:moveTo>
                    <a:pt x="435991" y="0"/>
                  </a:moveTo>
                  <a:lnTo>
                    <a:pt x="416589" y="7074"/>
                  </a:lnTo>
                  <a:lnTo>
                    <a:pt x="392318" y="22209"/>
                  </a:lnTo>
                  <a:lnTo>
                    <a:pt x="362642" y="36272"/>
                  </a:lnTo>
                  <a:lnTo>
                    <a:pt x="327025" y="40131"/>
                  </a:lnTo>
                  <a:lnTo>
                    <a:pt x="502921" y="40131"/>
                  </a:lnTo>
                  <a:lnTo>
                    <a:pt x="499766" y="38683"/>
                  </a:lnTo>
                  <a:lnTo>
                    <a:pt x="454392" y="6449"/>
                  </a:lnTo>
                  <a:lnTo>
                    <a:pt x="435991" y="0"/>
                  </a:lnTo>
                  <a:close/>
                </a:path>
              </a:pathLst>
            </a:custGeom>
            <a:solidFill>
              <a:srgbClr val="F99F9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908048" y="2894653"/>
              <a:ext cx="68579" cy="7867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943099" y="2900171"/>
              <a:ext cx="132715" cy="360045"/>
            </a:xfrm>
            <a:custGeom>
              <a:avLst/>
              <a:gdLst/>
              <a:ahLst/>
              <a:cxnLst/>
              <a:rect l="l" t="t" r="r" b="b"/>
              <a:pathLst>
                <a:path w="132714" h="360045">
                  <a:moveTo>
                    <a:pt x="28829" y="0"/>
                  </a:moveTo>
                  <a:lnTo>
                    <a:pt x="38094" y="76182"/>
                  </a:lnTo>
                  <a:lnTo>
                    <a:pt x="38179" y="138445"/>
                  </a:lnTo>
                  <a:lnTo>
                    <a:pt x="26382" y="219973"/>
                  </a:lnTo>
                  <a:lnTo>
                    <a:pt x="0" y="353949"/>
                  </a:lnTo>
                  <a:lnTo>
                    <a:pt x="13684" y="354663"/>
                  </a:lnTo>
                  <a:lnTo>
                    <a:pt x="31611" y="356360"/>
                  </a:lnTo>
                  <a:lnTo>
                    <a:pt x="57657" y="359663"/>
                  </a:lnTo>
                  <a:lnTo>
                    <a:pt x="69214" y="359663"/>
                  </a:lnTo>
                  <a:lnTo>
                    <a:pt x="74930" y="353949"/>
                  </a:lnTo>
                  <a:lnTo>
                    <a:pt x="90078" y="346001"/>
                  </a:lnTo>
                  <a:lnTo>
                    <a:pt x="100869" y="333232"/>
                  </a:lnTo>
                  <a:lnTo>
                    <a:pt x="113744" y="281602"/>
                  </a:lnTo>
                  <a:lnTo>
                    <a:pt x="120046" y="211109"/>
                  </a:lnTo>
                  <a:lnTo>
                    <a:pt x="121031" y="194055"/>
                  </a:lnTo>
                  <a:lnTo>
                    <a:pt x="129000" y="171307"/>
                  </a:lnTo>
                  <a:lnTo>
                    <a:pt x="131603" y="160426"/>
                  </a:lnTo>
                  <a:lnTo>
                    <a:pt x="132587" y="148462"/>
                  </a:lnTo>
                  <a:lnTo>
                    <a:pt x="112256" y="123729"/>
                  </a:lnTo>
                  <a:lnTo>
                    <a:pt x="99472" y="100615"/>
                  </a:lnTo>
                  <a:lnTo>
                    <a:pt x="88832" y="65738"/>
                  </a:lnTo>
                  <a:lnTo>
                    <a:pt x="74930" y="5714"/>
                  </a:lnTo>
                  <a:lnTo>
                    <a:pt x="28829" y="0"/>
                  </a:lnTo>
                  <a:close/>
                </a:path>
              </a:pathLst>
            </a:custGeom>
            <a:solidFill>
              <a:srgbClr val="F99F9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02095" y="2274950"/>
              <a:ext cx="1515680" cy="261861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46286" y="4274819"/>
              <a:ext cx="202565" cy="337185"/>
            </a:xfrm>
            <a:custGeom>
              <a:avLst/>
              <a:gdLst/>
              <a:ahLst/>
              <a:cxnLst/>
              <a:rect l="l" t="t" r="r" b="b"/>
              <a:pathLst>
                <a:path w="202565" h="337185">
                  <a:moveTo>
                    <a:pt x="161636" y="0"/>
                  </a:moveTo>
                  <a:lnTo>
                    <a:pt x="39868" y="0"/>
                  </a:lnTo>
                  <a:lnTo>
                    <a:pt x="0" y="149780"/>
                  </a:lnTo>
                  <a:lnTo>
                    <a:pt x="3622" y="234791"/>
                  </a:lnTo>
                  <a:lnTo>
                    <a:pt x="65957" y="286607"/>
                  </a:lnTo>
                  <a:lnTo>
                    <a:pt x="202225" y="336803"/>
                  </a:lnTo>
                  <a:lnTo>
                    <a:pt x="161636" y="0"/>
                  </a:lnTo>
                  <a:close/>
                </a:path>
              </a:pathLst>
            </a:custGeom>
            <a:solidFill>
              <a:srgbClr val="829CF3">
                <a:alpha val="2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810512" y="2732531"/>
              <a:ext cx="327025" cy="215265"/>
            </a:xfrm>
            <a:custGeom>
              <a:avLst/>
              <a:gdLst/>
              <a:ahLst/>
              <a:cxnLst/>
              <a:rect l="l" t="t" r="r" b="b"/>
              <a:pathLst>
                <a:path w="327025" h="215264">
                  <a:moveTo>
                    <a:pt x="263525" y="0"/>
                  </a:moveTo>
                  <a:lnTo>
                    <a:pt x="263525" y="11429"/>
                  </a:lnTo>
                  <a:lnTo>
                    <a:pt x="297814" y="22987"/>
                  </a:lnTo>
                  <a:lnTo>
                    <a:pt x="263525" y="40131"/>
                  </a:lnTo>
                  <a:lnTo>
                    <a:pt x="85979" y="114680"/>
                  </a:lnTo>
                  <a:lnTo>
                    <a:pt x="42989" y="153400"/>
                  </a:lnTo>
                  <a:lnTo>
                    <a:pt x="13434" y="182457"/>
                  </a:lnTo>
                  <a:lnTo>
                    <a:pt x="0" y="200787"/>
                  </a:lnTo>
                  <a:lnTo>
                    <a:pt x="2859" y="210609"/>
                  </a:lnTo>
                  <a:lnTo>
                    <a:pt x="10017" y="215074"/>
                  </a:lnTo>
                  <a:lnTo>
                    <a:pt x="19341" y="215253"/>
                  </a:lnTo>
                  <a:lnTo>
                    <a:pt x="28701" y="212216"/>
                  </a:lnTo>
                  <a:lnTo>
                    <a:pt x="36204" y="204533"/>
                  </a:lnTo>
                  <a:lnTo>
                    <a:pt x="45862" y="193611"/>
                  </a:lnTo>
                  <a:lnTo>
                    <a:pt x="64117" y="171926"/>
                  </a:lnTo>
                  <a:lnTo>
                    <a:pt x="97408" y="131952"/>
                  </a:lnTo>
                  <a:lnTo>
                    <a:pt x="263525" y="63118"/>
                  </a:lnTo>
                  <a:lnTo>
                    <a:pt x="303530" y="45846"/>
                  </a:lnTo>
                  <a:lnTo>
                    <a:pt x="326517" y="45846"/>
                  </a:lnTo>
                  <a:lnTo>
                    <a:pt x="326517" y="22987"/>
                  </a:lnTo>
                  <a:lnTo>
                    <a:pt x="291653" y="4822"/>
                  </a:lnTo>
                  <a:lnTo>
                    <a:pt x="281384" y="2857"/>
                  </a:lnTo>
                  <a:lnTo>
                    <a:pt x="272186" y="892"/>
                  </a:lnTo>
                  <a:lnTo>
                    <a:pt x="263525" y="0"/>
                  </a:lnTo>
                  <a:close/>
                </a:path>
                <a:path w="327025" h="215264">
                  <a:moveTo>
                    <a:pt x="326517" y="45846"/>
                  </a:moveTo>
                  <a:lnTo>
                    <a:pt x="303530" y="45846"/>
                  </a:lnTo>
                  <a:lnTo>
                    <a:pt x="303815" y="56691"/>
                  </a:lnTo>
                  <a:lnTo>
                    <a:pt x="301434" y="80978"/>
                  </a:lnTo>
                  <a:lnTo>
                    <a:pt x="291528" y="106336"/>
                  </a:lnTo>
                  <a:lnTo>
                    <a:pt x="269239" y="120395"/>
                  </a:lnTo>
                  <a:lnTo>
                    <a:pt x="263525" y="126110"/>
                  </a:lnTo>
                  <a:lnTo>
                    <a:pt x="263525" y="131952"/>
                  </a:lnTo>
                  <a:lnTo>
                    <a:pt x="269239" y="137667"/>
                  </a:lnTo>
                  <a:lnTo>
                    <a:pt x="303530" y="103250"/>
                  </a:lnTo>
                  <a:lnTo>
                    <a:pt x="322943" y="59674"/>
                  </a:lnTo>
                  <a:lnTo>
                    <a:pt x="326517" y="45846"/>
                  </a:lnTo>
                  <a:close/>
                </a:path>
              </a:pathLst>
            </a:custGeom>
            <a:solidFill>
              <a:srgbClr val="09007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156968" y="3032378"/>
              <a:ext cx="152161" cy="8674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453768" y="3386327"/>
              <a:ext cx="459740" cy="56515"/>
            </a:xfrm>
            <a:custGeom>
              <a:avLst/>
              <a:gdLst/>
              <a:ahLst/>
              <a:cxnLst/>
              <a:rect l="l" t="t" r="r" b="b"/>
              <a:pathLst>
                <a:path w="459739" h="56514">
                  <a:moveTo>
                    <a:pt x="0" y="0"/>
                  </a:moveTo>
                  <a:lnTo>
                    <a:pt x="69273" y="16111"/>
                  </a:lnTo>
                  <a:lnTo>
                    <a:pt x="121911" y="25556"/>
                  </a:lnTo>
                  <a:lnTo>
                    <a:pt x="177570" y="34928"/>
                  </a:lnTo>
                  <a:lnTo>
                    <a:pt x="229199" y="42960"/>
                  </a:lnTo>
                  <a:lnTo>
                    <a:pt x="269748" y="48387"/>
                  </a:lnTo>
                  <a:lnTo>
                    <a:pt x="322414" y="52752"/>
                  </a:lnTo>
                  <a:lnTo>
                    <a:pt x="380335" y="55484"/>
                  </a:lnTo>
                  <a:lnTo>
                    <a:pt x="430325" y="56351"/>
                  </a:lnTo>
                  <a:lnTo>
                    <a:pt x="459199" y="55121"/>
                  </a:lnTo>
                  <a:lnTo>
                    <a:pt x="381900" y="41886"/>
                  </a:lnTo>
                  <a:lnTo>
                    <a:pt x="256119" y="26934"/>
                  </a:lnTo>
                  <a:lnTo>
                    <a:pt x="121256" y="11815"/>
                  </a:lnTo>
                  <a:lnTo>
                    <a:pt x="64429" y="5790"/>
                  </a:lnTo>
                  <a:lnTo>
                    <a:pt x="22142" y="16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9007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14144" y="821563"/>
            <a:ext cx="3108960" cy="138823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83336" y="2433827"/>
            <a:ext cx="5372100" cy="31501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266691" y="2457703"/>
            <a:ext cx="715010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15">
                <a:solidFill>
                  <a:srgbClr val="FFFFFF"/>
                </a:solidFill>
                <a:latin typeface="Carlito"/>
                <a:cs typeface="Carlito"/>
              </a:rPr>
              <a:t>REWARD</a:t>
            </a:r>
            <a:r>
              <a:rPr dirty="0" sz="1200" spc="-5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&amp;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87444" y="2823464"/>
            <a:ext cx="906144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dirty="0" sz="1200" spc="-15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dirty="0" sz="1200" spc="-2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OG</a:t>
            </a: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NITION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57882" y="2467102"/>
            <a:ext cx="975360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V</a:t>
            </a: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dirty="0" sz="1200" spc="-25">
                <a:solidFill>
                  <a:srgbClr val="FFFFFF"/>
                </a:solidFill>
                <a:latin typeface="Carlito"/>
                <a:cs typeface="Carlito"/>
              </a:rPr>
              <a:t>L</a:t>
            </a: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OP</a:t>
            </a:r>
            <a:r>
              <a:rPr dirty="0" sz="1200" spc="5">
                <a:solidFill>
                  <a:srgbClr val="FFFFFF"/>
                </a:solidFill>
                <a:latin typeface="Carlito"/>
                <a:cs typeface="Carlito"/>
              </a:rPr>
              <a:t>M</a:t>
            </a: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dirty="0" sz="1200" spc="5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dirty="0" sz="1200">
                <a:solidFill>
                  <a:srgbClr val="FFFFFF"/>
                </a:solidFill>
                <a:latin typeface="Carlito"/>
                <a:cs typeface="Carlito"/>
              </a:rPr>
              <a:t>T  PLANNING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32226" y="3579367"/>
            <a:ext cx="273050" cy="3473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7625">
              <a:lnSpc>
                <a:spcPct val="100000"/>
              </a:lnSpc>
              <a:spcBef>
                <a:spcPts val="100"/>
              </a:spcBef>
            </a:pPr>
            <a:r>
              <a:rPr dirty="0" sz="1200" spc="-5">
                <a:solidFill>
                  <a:srgbClr val="FFFFFF"/>
                </a:solidFill>
                <a:latin typeface="Carlito"/>
                <a:cs typeface="Carlito"/>
              </a:rPr>
              <a:t>HR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dirty="0" sz="90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dirty="0" sz="900" spc="5">
                <a:solidFill>
                  <a:srgbClr val="FFFFFF"/>
                </a:solidFill>
                <a:latin typeface="Carlito"/>
                <a:cs typeface="Carlito"/>
              </a:rPr>
              <a:t>L</a:t>
            </a:r>
            <a:r>
              <a:rPr dirty="0" sz="900" spc="-10">
                <a:solidFill>
                  <a:srgbClr val="FFFFFF"/>
                </a:solidFill>
                <a:latin typeface="Carlito"/>
                <a:cs typeface="Carlito"/>
              </a:rPr>
              <a:t>A</a:t>
            </a:r>
            <a:r>
              <a:rPr dirty="0" sz="90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endParaRPr sz="900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264122" y="3137630"/>
            <a:ext cx="394335" cy="1844675"/>
            <a:chOff x="3264122" y="3137630"/>
            <a:chExt cx="394335" cy="1844675"/>
          </a:xfrm>
        </p:grpSpPr>
        <p:sp>
          <p:nvSpPr>
            <p:cNvPr id="9" name="object 9"/>
            <p:cNvSpPr/>
            <p:nvPr/>
          </p:nvSpPr>
          <p:spPr>
            <a:xfrm>
              <a:off x="3417569" y="3144773"/>
              <a:ext cx="134620" cy="149860"/>
            </a:xfrm>
            <a:custGeom>
              <a:avLst/>
              <a:gdLst/>
              <a:ahLst/>
              <a:cxnLst/>
              <a:rect l="l" t="t" r="r" b="b"/>
              <a:pathLst>
                <a:path w="134620" h="149860">
                  <a:moveTo>
                    <a:pt x="25907" y="41148"/>
                  </a:moveTo>
                  <a:lnTo>
                    <a:pt x="29206" y="25128"/>
                  </a:lnTo>
                  <a:lnTo>
                    <a:pt x="38195" y="12049"/>
                  </a:lnTo>
                  <a:lnTo>
                    <a:pt x="51518" y="3232"/>
                  </a:lnTo>
                  <a:lnTo>
                    <a:pt x="67817" y="0"/>
                  </a:lnTo>
                  <a:lnTo>
                    <a:pt x="84117" y="3232"/>
                  </a:lnTo>
                  <a:lnTo>
                    <a:pt x="97440" y="12049"/>
                  </a:lnTo>
                  <a:lnTo>
                    <a:pt x="106429" y="25128"/>
                  </a:lnTo>
                  <a:lnTo>
                    <a:pt x="109727" y="41148"/>
                  </a:lnTo>
                  <a:lnTo>
                    <a:pt x="106429" y="57167"/>
                  </a:lnTo>
                  <a:lnTo>
                    <a:pt x="97440" y="70246"/>
                  </a:lnTo>
                  <a:lnTo>
                    <a:pt x="84117" y="79063"/>
                  </a:lnTo>
                  <a:lnTo>
                    <a:pt x="67817" y="82296"/>
                  </a:lnTo>
                  <a:lnTo>
                    <a:pt x="51518" y="79063"/>
                  </a:lnTo>
                  <a:lnTo>
                    <a:pt x="38195" y="70246"/>
                  </a:lnTo>
                  <a:lnTo>
                    <a:pt x="29206" y="57167"/>
                  </a:lnTo>
                  <a:lnTo>
                    <a:pt x="25907" y="41148"/>
                  </a:lnTo>
                  <a:close/>
                </a:path>
                <a:path w="134620" h="149860">
                  <a:moveTo>
                    <a:pt x="134112" y="149351"/>
                  </a:moveTo>
                  <a:lnTo>
                    <a:pt x="56578" y="149351"/>
                  </a:lnTo>
                  <a:lnTo>
                    <a:pt x="16763" y="149351"/>
                  </a:lnTo>
                  <a:lnTo>
                    <a:pt x="2095" y="149351"/>
                  </a:lnTo>
                  <a:lnTo>
                    <a:pt x="0" y="149351"/>
                  </a:lnTo>
                  <a:lnTo>
                    <a:pt x="5244" y="123176"/>
                  </a:lnTo>
                  <a:lnTo>
                    <a:pt x="19573" y="101869"/>
                  </a:lnTo>
                  <a:lnTo>
                    <a:pt x="40880" y="87540"/>
                  </a:lnTo>
                  <a:lnTo>
                    <a:pt x="67055" y="82296"/>
                  </a:lnTo>
                  <a:lnTo>
                    <a:pt x="93231" y="87540"/>
                  </a:lnTo>
                  <a:lnTo>
                    <a:pt x="114538" y="101869"/>
                  </a:lnTo>
                  <a:lnTo>
                    <a:pt x="128867" y="123176"/>
                  </a:lnTo>
                  <a:lnTo>
                    <a:pt x="134112" y="149351"/>
                  </a:lnTo>
                  <a:close/>
                </a:path>
              </a:pathLst>
            </a:custGeom>
            <a:ln w="1428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312890" y="3370802"/>
              <a:ext cx="344995" cy="127063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373373" y="3294125"/>
              <a:ext cx="226060" cy="45720"/>
            </a:xfrm>
            <a:custGeom>
              <a:avLst/>
              <a:gdLst/>
              <a:ahLst/>
              <a:cxnLst/>
              <a:rect l="l" t="t" r="r" b="b"/>
              <a:pathLst>
                <a:path w="226060" h="45720">
                  <a:moveTo>
                    <a:pt x="0" y="45720"/>
                  </a:moveTo>
                  <a:lnTo>
                    <a:pt x="0" y="30479"/>
                  </a:lnTo>
                  <a:lnTo>
                    <a:pt x="225551" y="30479"/>
                  </a:lnTo>
                  <a:lnTo>
                    <a:pt x="225551" y="45720"/>
                  </a:lnTo>
                </a:path>
                <a:path w="226060" h="45720">
                  <a:moveTo>
                    <a:pt x="112775" y="0"/>
                  </a:moveTo>
                  <a:lnTo>
                    <a:pt x="112775" y="45720"/>
                  </a:lnTo>
                </a:path>
              </a:pathLst>
            </a:custGeom>
            <a:ln w="1428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264122" y="4622006"/>
              <a:ext cx="360235" cy="36023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545838" y="4241419"/>
            <a:ext cx="1332865" cy="51308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79705" marR="5080" indent="-167640">
              <a:lnSpc>
                <a:spcPct val="100000"/>
              </a:lnSpc>
              <a:spcBef>
                <a:spcPts val="95"/>
              </a:spcBef>
            </a:pPr>
            <a:r>
              <a:rPr dirty="0" sz="1600" spc="-65" i="1">
                <a:solidFill>
                  <a:srgbClr val="FFFFFF"/>
                </a:solidFill>
                <a:latin typeface="Trebuchet MS"/>
                <a:cs typeface="Trebuchet MS"/>
              </a:rPr>
              <a:t>PERFORMANCE  </a:t>
            </a:r>
            <a:r>
              <a:rPr dirty="0" sz="1600" spc="-95" i="1">
                <a:solidFill>
                  <a:srgbClr val="FFFFFF"/>
                </a:solidFill>
                <a:latin typeface="Trebuchet MS"/>
                <a:cs typeface="Trebuchet MS"/>
              </a:rPr>
              <a:t>EVALUTION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26058" y="4151757"/>
            <a:ext cx="1188085" cy="51308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60" i="1">
                <a:solidFill>
                  <a:srgbClr val="FFFFFF"/>
                </a:solidFill>
                <a:latin typeface="Trebuchet MS"/>
                <a:cs typeface="Trebuchet MS"/>
              </a:rPr>
              <a:t>P</a:t>
            </a:r>
            <a:r>
              <a:rPr dirty="0" sz="1600" spc="-90" i="1">
                <a:solidFill>
                  <a:srgbClr val="FFFFFF"/>
                </a:solidFill>
                <a:latin typeface="Trebuchet MS"/>
                <a:cs typeface="Trebuchet MS"/>
              </a:rPr>
              <a:t>ER</a:t>
            </a:r>
            <a:r>
              <a:rPr dirty="0" sz="1600" spc="-100" i="1">
                <a:solidFill>
                  <a:srgbClr val="FFFFFF"/>
                </a:solidFill>
                <a:latin typeface="Trebuchet MS"/>
                <a:cs typeface="Trebuchet MS"/>
              </a:rPr>
              <a:t>F</a:t>
            </a:r>
            <a:r>
              <a:rPr dirty="0" sz="1600" spc="-35" i="1">
                <a:solidFill>
                  <a:srgbClr val="FFFFFF"/>
                </a:solidFill>
                <a:latin typeface="Trebuchet MS"/>
                <a:cs typeface="Trebuchet MS"/>
              </a:rPr>
              <a:t>ORMANC</a:t>
            </a:r>
            <a:endParaRPr sz="1600">
              <a:latin typeface="Trebuchet MS"/>
              <a:cs typeface="Trebuchet MS"/>
            </a:endParaRPr>
          </a:p>
          <a:p>
            <a:pPr marL="102235">
              <a:lnSpc>
                <a:spcPct val="100000"/>
              </a:lnSpc>
            </a:pPr>
            <a:r>
              <a:rPr dirty="0" sz="1600" spc="-130" i="1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r>
              <a:rPr dirty="0" sz="1600" spc="-9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90" i="1">
                <a:solidFill>
                  <a:srgbClr val="FFFFFF"/>
                </a:solidFill>
                <a:latin typeface="Trebuchet MS"/>
                <a:cs typeface="Trebuchet MS"/>
              </a:rPr>
              <a:t>FEEDBACK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855722" y="1165098"/>
            <a:ext cx="122237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95" i="1">
                <a:solidFill>
                  <a:srgbClr val="FFFFFF"/>
                </a:solidFill>
                <a:latin typeface="Trebuchet MS"/>
                <a:cs typeface="Trebuchet MS"/>
              </a:rPr>
              <a:t>GOAL</a:t>
            </a:r>
            <a:r>
              <a:rPr dirty="0" sz="1600" spc="-1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90" i="1">
                <a:solidFill>
                  <a:srgbClr val="FFFFFF"/>
                </a:solidFill>
                <a:latin typeface="Trebuchet MS"/>
                <a:cs typeface="Trebuchet MS"/>
              </a:rPr>
              <a:t>SETTING</a:t>
            </a:r>
            <a:endParaRPr sz="1600">
              <a:latin typeface="Trebuchet MS"/>
              <a:cs typeface="Trebuchet MS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6723888" y="0"/>
            <a:ext cx="53340" cy="6357620"/>
            <a:chOff x="6723888" y="0"/>
            <a:chExt cx="53340" cy="6357620"/>
          </a:xfrm>
        </p:grpSpPr>
        <p:sp>
          <p:nvSpPr>
            <p:cNvPr id="17" name="object 17"/>
            <p:cNvSpPr/>
            <p:nvPr/>
          </p:nvSpPr>
          <p:spPr>
            <a:xfrm>
              <a:off x="6751320" y="0"/>
              <a:ext cx="0" cy="6357620"/>
            </a:xfrm>
            <a:custGeom>
              <a:avLst/>
              <a:gdLst/>
              <a:ahLst/>
              <a:cxnLst/>
              <a:rect l="l" t="t" r="r" b="b"/>
              <a:pathLst>
                <a:path w="0" h="6357620">
                  <a:moveTo>
                    <a:pt x="0" y="0"/>
                  </a:moveTo>
                  <a:lnTo>
                    <a:pt x="0" y="6357251"/>
                  </a:lnTo>
                </a:path>
              </a:pathLst>
            </a:custGeom>
            <a:ln w="6350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723888" y="568451"/>
              <a:ext cx="53340" cy="52069"/>
            </a:xfrm>
            <a:custGeom>
              <a:avLst/>
              <a:gdLst/>
              <a:ahLst/>
              <a:cxnLst/>
              <a:rect l="l" t="t" r="r" b="b"/>
              <a:pathLst>
                <a:path w="53340" h="52070">
                  <a:moveTo>
                    <a:pt x="26669" y="0"/>
                  </a:moveTo>
                  <a:lnTo>
                    <a:pt x="16287" y="2030"/>
                  </a:lnTo>
                  <a:lnTo>
                    <a:pt x="7810" y="7572"/>
                  </a:lnTo>
                  <a:lnTo>
                    <a:pt x="2095" y="15805"/>
                  </a:lnTo>
                  <a:lnTo>
                    <a:pt x="0" y="25908"/>
                  </a:lnTo>
                  <a:lnTo>
                    <a:pt x="2095" y="36010"/>
                  </a:lnTo>
                  <a:lnTo>
                    <a:pt x="7810" y="44243"/>
                  </a:lnTo>
                  <a:lnTo>
                    <a:pt x="16287" y="49785"/>
                  </a:lnTo>
                  <a:lnTo>
                    <a:pt x="26669" y="51815"/>
                  </a:lnTo>
                  <a:lnTo>
                    <a:pt x="37052" y="49785"/>
                  </a:lnTo>
                  <a:lnTo>
                    <a:pt x="45529" y="44243"/>
                  </a:lnTo>
                  <a:lnTo>
                    <a:pt x="51244" y="36010"/>
                  </a:lnTo>
                  <a:lnTo>
                    <a:pt x="53339" y="25908"/>
                  </a:lnTo>
                  <a:lnTo>
                    <a:pt x="51244" y="15805"/>
                  </a:lnTo>
                  <a:lnTo>
                    <a:pt x="45529" y="7572"/>
                  </a:lnTo>
                  <a:lnTo>
                    <a:pt x="37052" y="2030"/>
                  </a:lnTo>
                  <a:lnTo>
                    <a:pt x="26669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6882510" y="567055"/>
            <a:ext cx="3691890" cy="3308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984500" algn="l"/>
              </a:tabLst>
            </a:pPr>
            <a:r>
              <a:rPr dirty="0" sz="2000"/>
              <a:t>HRM</a:t>
            </a:r>
            <a:r>
              <a:rPr dirty="0" sz="2000" spc="-30"/>
              <a:t> </a:t>
            </a:r>
            <a:r>
              <a:rPr dirty="0" sz="2000"/>
              <a:t>FU</a:t>
            </a:r>
            <a:r>
              <a:rPr dirty="0" sz="2000" spc="-10"/>
              <a:t>N</a:t>
            </a:r>
            <a:r>
              <a:rPr dirty="0" sz="2000"/>
              <a:t>CTIONS</a:t>
            </a:r>
            <a:r>
              <a:rPr dirty="0" sz="2000" spc="-40"/>
              <a:t> </a:t>
            </a:r>
            <a:r>
              <a:rPr dirty="0" sz="2000" spc="-5"/>
              <a:t>I</a:t>
            </a:r>
            <a:r>
              <a:rPr dirty="0" sz="2000"/>
              <a:t>N</a:t>
            </a:r>
            <a:r>
              <a:rPr dirty="0" sz="2000"/>
              <a:t>	</a:t>
            </a:r>
            <a:r>
              <a:rPr dirty="0" sz="2000"/>
              <a:t>B</a:t>
            </a:r>
            <a:r>
              <a:rPr dirty="0" sz="2000" spc="10"/>
              <a:t>M</a:t>
            </a:r>
            <a:r>
              <a:rPr dirty="0" sz="2000"/>
              <a:t>W</a:t>
            </a:r>
            <a:endParaRPr sz="2000"/>
          </a:p>
        </p:txBody>
      </p:sp>
      <p:sp>
        <p:nvSpPr>
          <p:cNvPr id="20" name="object 20"/>
          <p:cNvSpPr txBox="1"/>
          <p:nvPr/>
        </p:nvSpPr>
        <p:spPr>
          <a:xfrm>
            <a:off x="6882510" y="1001648"/>
            <a:ext cx="4046854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35635" algn="l"/>
                <a:tab pos="1565275" algn="l"/>
                <a:tab pos="2504440" algn="l"/>
                <a:tab pos="2923540" algn="l"/>
                <a:tab pos="3184525" algn="l"/>
                <a:tab pos="3795395" algn="l"/>
              </a:tabLst>
            </a:pPr>
            <a:r>
              <a:rPr dirty="0" sz="1200" spc="-10">
                <a:latin typeface="Times New Roman"/>
                <a:cs typeface="Times New Roman"/>
              </a:rPr>
              <a:t>B</a:t>
            </a:r>
            <a:r>
              <a:rPr dirty="0" sz="1200">
                <a:latin typeface="Times New Roman"/>
                <a:cs typeface="Times New Roman"/>
              </a:rPr>
              <a:t>M</a:t>
            </a:r>
            <a:r>
              <a:rPr dirty="0" sz="1200" spc="5">
                <a:latin typeface="Times New Roman"/>
                <a:cs typeface="Times New Roman"/>
              </a:rPr>
              <a:t>W</a:t>
            </a:r>
            <a:r>
              <a:rPr dirty="0" sz="1200" spc="-20">
                <a:latin typeface="Times New Roman"/>
                <a:cs typeface="Times New Roman"/>
              </a:rPr>
              <a:t>'</a:t>
            </a:r>
            <a:r>
              <a:rPr dirty="0" sz="1200" spc="-5">
                <a:latin typeface="Times New Roman"/>
                <a:cs typeface="Times New Roman"/>
              </a:rPr>
              <a:t>s</a:t>
            </a:r>
            <a:r>
              <a:rPr dirty="0" sz="1200">
                <a:latin typeface="Times New Roman"/>
                <a:cs typeface="Times New Roman"/>
              </a:rPr>
              <a:t>	p</a:t>
            </a:r>
            <a:r>
              <a:rPr dirty="0" sz="1200" spc="-5">
                <a:latin typeface="Times New Roman"/>
                <a:cs typeface="Times New Roman"/>
              </a:rPr>
              <a:t>e</a:t>
            </a:r>
            <a:r>
              <a:rPr dirty="0" sz="1200">
                <a:latin typeface="Times New Roman"/>
                <a:cs typeface="Times New Roman"/>
              </a:rPr>
              <a:t>r</a:t>
            </a:r>
            <a:r>
              <a:rPr dirty="0" sz="1200" spc="-10">
                <a:latin typeface="Times New Roman"/>
                <a:cs typeface="Times New Roman"/>
              </a:rPr>
              <a:t>f</a:t>
            </a:r>
            <a:r>
              <a:rPr dirty="0" sz="1200" spc="10">
                <a:latin typeface="Times New Roman"/>
                <a:cs typeface="Times New Roman"/>
              </a:rPr>
              <a:t>o</a:t>
            </a:r>
            <a:r>
              <a:rPr dirty="0" sz="1200">
                <a:latin typeface="Times New Roman"/>
                <a:cs typeface="Times New Roman"/>
              </a:rPr>
              <a:t>r</a:t>
            </a:r>
            <a:r>
              <a:rPr dirty="0" sz="1200" spc="5">
                <a:latin typeface="Times New Roman"/>
                <a:cs typeface="Times New Roman"/>
              </a:rPr>
              <a:t>m</a:t>
            </a:r>
            <a:r>
              <a:rPr dirty="0" sz="1200" spc="-5">
                <a:latin typeface="Times New Roman"/>
                <a:cs typeface="Times New Roman"/>
              </a:rPr>
              <a:t>a</a:t>
            </a:r>
            <a:r>
              <a:rPr dirty="0" sz="1200" spc="10">
                <a:latin typeface="Times New Roman"/>
                <a:cs typeface="Times New Roman"/>
              </a:rPr>
              <a:t>n</a:t>
            </a:r>
            <a:r>
              <a:rPr dirty="0" sz="1200" spc="-5">
                <a:latin typeface="Times New Roman"/>
                <a:cs typeface="Times New Roman"/>
              </a:rPr>
              <a:t>c</a:t>
            </a:r>
            <a:r>
              <a:rPr dirty="0" sz="1200">
                <a:latin typeface="Times New Roman"/>
                <a:cs typeface="Times New Roman"/>
              </a:rPr>
              <a:t>e	ma</a:t>
            </a:r>
            <a:r>
              <a:rPr dirty="0" sz="1200" spc="5">
                <a:latin typeface="Times New Roman"/>
                <a:cs typeface="Times New Roman"/>
              </a:rPr>
              <a:t>na</a:t>
            </a:r>
            <a:r>
              <a:rPr dirty="0" sz="1200" spc="-15">
                <a:latin typeface="Times New Roman"/>
                <a:cs typeface="Times New Roman"/>
              </a:rPr>
              <a:t>g</a:t>
            </a:r>
            <a:r>
              <a:rPr dirty="0" sz="1200" spc="5">
                <a:latin typeface="Times New Roman"/>
                <a:cs typeface="Times New Roman"/>
              </a:rPr>
              <a:t>e</a:t>
            </a:r>
            <a:r>
              <a:rPr dirty="0" sz="1200">
                <a:latin typeface="Times New Roman"/>
                <a:cs typeface="Times New Roman"/>
              </a:rPr>
              <a:t>me</a:t>
            </a:r>
            <a:r>
              <a:rPr dirty="0" sz="1200" spc="5">
                <a:latin typeface="Times New Roman"/>
                <a:cs typeface="Times New Roman"/>
              </a:rPr>
              <a:t>n</a:t>
            </a:r>
            <a:r>
              <a:rPr dirty="0" sz="1200">
                <a:latin typeface="Times New Roman"/>
                <a:cs typeface="Times New Roman"/>
              </a:rPr>
              <a:t>t	pl</a:t>
            </a:r>
            <a:r>
              <a:rPr dirty="0" sz="1200" spc="-5">
                <a:latin typeface="Times New Roman"/>
                <a:cs typeface="Times New Roman"/>
              </a:rPr>
              <a:t>a</a:t>
            </a:r>
            <a:r>
              <a:rPr dirty="0" sz="1200">
                <a:latin typeface="Times New Roman"/>
                <a:cs typeface="Times New Roman"/>
              </a:rPr>
              <a:t>n	</a:t>
            </a:r>
            <a:r>
              <a:rPr dirty="0" sz="1200" spc="-5">
                <a:latin typeface="Times New Roman"/>
                <a:cs typeface="Times New Roman"/>
              </a:rPr>
              <a:t>is</a:t>
            </a:r>
            <a:r>
              <a:rPr dirty="0" sz="1200">
                <a:latin typeface="Times New Roman"/>
                <a:cs typeface="Times New Roman"/>
              </a:rPr>
              <a:t>	</a:t>
            </a:r>
            <a:r>
              <a:rPr dirty="0" sz="1200" spc="-5">
                <a:latin typeface="Times New Roman"/>
                <a:cs typeface="Times New Roman"/>
              </a:rPr>
              <a:t>c</a:t>
            </a:r>
            <a:r>
              <a:rPr dirty="0" sz="1200">
                <a:latin typeface="Times New Roman"/>
                <a:cs typeface="Times New Roman"/>
              </a:rPr>
              <a:t>r</a:t>
            </a:r>
            <a:r>
              <a:rPr dirty="0" sz="1200" spc="5">
                <a:latin typeface="Times New Roman"/>
                <a:cs typeface="Times New Roman"/>
              </a:rPr>
              <a:t>u</a:t>
            </a:r>
            <a:r>
              <a:rPr dirty="0" sz="1200" spc="-5">
                <a:latin typeface="Times New Roman"/>
                <a:cs typeface="Times New Roman"/>
              </a:rPr>
              <a:t>c</a:t>
            </a:r>
            <a:r>
              <a:rPr dirty="0" sz="1200" spc="10">
                <a:latin typeface="Times New Roman"/>
                <a:cs typeface="Times New Roman"/>
              </a:rPr>
              <a:t>i</a:t>
            </a:r>
            <a:r>
              <a:rPr dirty="0" sz="1200" spc="-5">
                <a:latin typeface="Times New Roman"/>
                <a:cs typeface="Times New Roman"/>
              </a:rPr>
              <a:t>a</a:t>
            </a:r>
            <a:r>
              <a:rPr dirty="0" sz="1200" spc="5">
                <a:latin typeface="Times New Roman"/>
                <a:cs typeface="Times New Roman"/>
              </a:rPr>
              <a:t>l</a:t>
            </a:r>
            <a:r>
              <a:rPr dirty="0" sz="1200">
                <a:latin typeface="Times New Roman"/>
                <a:cs typeface="Times New Roman"/>
              </a:rPr>
              <a:t>.	T</a:t>
            </a:r>
            <a:r>
              <a:rPr dirty="0" sz="1200" spc="5">
                <a:latin typeface="Times New Roman"/>
                <a:cs typeface="Times New Roman"/>
              </a:rPr>
              <a:t>h</a:t>
            </a:r>
            <a:r>
              <a:rPr dirty="0" sz="1200">
                <a:latin typeface="Times New Roman"/>
                <a:cs typeface="Times New Roman"/>
              </a:rPr>
              <a:t>e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882510" y="1275969"/>
            <a:ext cx="4046854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imes New Roman"/>
                <a:cs typeface="Times New Roman"/>
              </a:rPr>
              <a:t>performance management team evaluates </a:t>
            </a:r>
            <a:r>
              <a:rPr dirty="0" sz="1200" spc="-5">
                <a:latin typeface="Times New Roman"/>
                <a:cs typeface="Times New Roman"/>
              </a:rPr>
              <a:t>and </a:t>
            </a:r>
            <a:r>
              <a:rPr dirty="0" sz="1200">
                <a:latin typeface="Times New Roman"/>
                <a:cs typeface="Times New Roman"/>
              </a:rPr>
              <a:t>coaches</a:t>
            </a:r>
            <a:r>
              <a:rPr dirty="0" sz="1200" spc="24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personnel.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882510" y="1458849"/>
            <a:ext cx="4046854" cy="8483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50000"/>
              </a:lnSpc>
              <a:spcBef>
                <a:spcPts val="100"/>
              </a:spcBef>
            </a:pPr>
            <a:r>
              <a:rPr dirty="0" sz="1200">
                <a:latin typeface="Times New Roman"/>
                <a:cs typeface="Times New Roman"/>
              </a:rPr>
              <a:t>They create performance-based reward </a:t>
            </a:r>
            <a:r>
              <a:rPr dirty="0" sz="1200" spc="-5">
                <a:latin typeface="Times New Roman"/>
                <a:cs typeface="Times New Roman"/>
              </a:rPr>
              <a:t>programs </a:t>
            </a:r>
            <a:r>
              <a:rPr dirty="0" sz="1200">
                <a:latin typeface="Times New Roman"/>
                <a:cs typeface="Times New Roman"/>
              </a:rPr>
              <a:t>for top  </a:t>
            </a:r>
            <a:r>
              <a:rPr dirty="0" sz="1200" spc="-5">
                <a:latin typeface="Times New Roman"/>
                <a:cs typeface="Times New Roman"/>
              </a:rPr>
              <a:t>performers. BMW sets clear and </a:t>
            </a:r>
            <a:r>
              <a:rPr dirty="0" sz="1200">
                <a:latin typeface="Times New Roman"/>
                <a:cs typeface="Times New Roman"/>
              </a:rPr>
              <a:t>quantifiable </a:t>
            </a:r>
            <a:r>
              <a:rPr dirty="0" sz="1200" spc="-5">
                <a:latin typeface="Times New Roman"/>
                <a:cs typeface="Times New Roman"/>
              </a:rPr>
              <a:t>goals </a:t>
            </a:r>
            <a:r>
              <a:rPr dirty="0" sz="1200">
                <a:latin typeface="Times New Roman"/>
                <a:cs typeface="Times New Roman"/>
              </a:rPr>
              <a:t>for  </a:t>
            </a:r>
            <a:r>
              <a:rPr dirty="0" sz="1200" spc="-5">
                <a:latin typeface="Times New Roman"/>
                <a:cs typeface="Times New Roman"/>
              </a:rPr>
              <a:t>employees, </a:t>
            </a:r>
            <a:r>
              <a:rPr dirty="0" sz="1200">
                <a:latin typeface="Times New Roman"/>
                <a:cs typeface="Times New Roman"/>
              </a:rPr>
              <a:t>provides regular feedback </a:t>
            </a:r>
            <a:r>
              <a:rPr dirty="0" sz="1200" spc="-5">
                <a:latin typeface="Times New Roman"/>
                <a:cs typeface="Times New Roman"/>
              </a:rPr>
              <a:t>and coaching,</a:t>
            </a:r>
            <a:r>
              <a:rPr dirty="0" sz="1200" spc="27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and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882510" y="4751324"/>
            <a:ext cx="4046854" cy="8483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50000"/>
              </a:lnSpc>
              <a:spcBef>
                <a:spcPts val="100"/>
              </a:spcBef>
            </a:pPr>
            <a:r>
              <a:rPr dirty="0" sz="1200">
                <a:latin typeface="Times New Roman"/>
                <a:cs typeface="Times New Roman"/>
              </a:rPr>
              <a:t>maximizing employee performance. </a:t>
            </a:r>
            <a:r>
              <a:rPr dirty="0" sz="1200" spc="-5">
                <a:latin typeface="Times New Roman"/>
                <a:cs typeface="Times New Roman"/>
              </a:rPr>
              <a:t>BMW's </a:t>
            </a:r>
            <a:r>
              <a:rPr dirty="0" sz="1200">
                <a:latin typeface="Times New Roman"/>
                <a:cs typeface="Times New Roman"/>
              </a:rPr>
              <a:t>performance  management team helps </a:t>
            </a:r>
            <a:r>
              <a:rPr dirty="0" sz="1200" spc="-5">
                <a:latin typeface="Times New Roman"/>
                <a:cs typeface="Times New Roman"/>
              </a:rPr>
              <a:t>employees grow and </a:t>
            </a:r>
            <a:r>
              <a:rPr dirty="0" sz="1200">
                <a:latin typeface="Times New Roman"/>
                <a:cs typeface="Times New Roman"/>
              </a:rPr>
              <a:t>contribute to </a:t>
            </a:r>
            <a:r>
              <a:rPr dirty="0" sz="1200" spc="5">
                <a:latin typeface="Times New Roman"/>
                <a:cs typeface="Times New Roman"/>
              </a:rPr>
              <a:t>the  </a:t>
            </a:r>
            <a:r>
              <a:rPr dirty="0" sz="1200" spc="-10">
                <a:latin typeface="Times New Roman"/>
                <a:cs typeface="Times New Roman"/>
              </a:rPr>
              <a:t>company's </a:t>
            </a:r>
            <a:r>
              <a:rPr dirty="0" sz="1200" spc="-5">
                <a:latin typeface="Times New Roman"/>
                <a:cs typeface="Times New Roman"/>
              </a:rPr>
              <a:t>success </a:t>
            </a:r>
            <a:r>
              <a:rPr dirty="0" sz="1200">
                <a:latin typeface="Times New Roman"/>
                <a:cs typeface="Times New Roman"/>
              </a:rPr>
              <a:t>by </a:t>
            </a:r>
            <a:r>
              <a:rPr dirty="0" sz="1200" spc="-5">
                <a:latin typeface="Times New Roman"/>
                <a:cs typeface="Times New Roman"/>
              </a:rPr>
              <a:t>offering regular feedback and</a:t>
            </a:r>
            <a:r>
              <a:rPr dirty="0" sz="1200" spc="20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support</a:t>
            </a:r>
            <a:r>
              <a:rPr dirty="0" sz="1200">
                <a:latin typeface="Carlito"/>
                <a:cs typeface="Carlito"/>
              </a:rPr>
              <a:t>.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57110" y="2341978"/>
            <a:ext cx="4098290" cy="2435225"/>
          </a:xfrm>
          <a:prstGeom prst="rect">
            <a:avLst/>
          </a:prstGeom>
        </p:spPr>
        <p:txBody>
          <a:bodyPr wrap="square" lIns="0" tIns="43815" rIns="0" bIns="0" rtlCol="0" vert="horz">
            <a:spAutoFit/>
          </a:bodyPr>
          <a:lstStyle/>
          <a:p>
            <a:pPr algn="just" marL="38100">
              <a:lnSpc>
                <a:spcPct val="100000"/>
              </a:lnSpc>
              <a:spcBef>
                <a:spcPts val="345"/>
              </a:spcBef>
            </a:pPr>
            <a:r>
              <a:rPr dirty="0" sz="1200" spc="-5">
                <a:latin typeface="Times New Roman"/>
                <a:cs typeface="Times New Roman"/>
              </a:rPr>
              <a:t>conducts formal  performance  assessments  at </a:t>
            </a:r>
            <a:r>
              <a:rPr dirty="0" sz="1200">
                <a:latin typeface="Times New Roman"/>
                <a:cs typeface="Times New Roman"/>
              </a:rPr>
              <a:t>least once  </a:t>
            </a:r>
            <a:r>
              <a:rPr dirty="0" sz="1200" spc="25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a  </a:t>
            </a:r>
            <a:r>
              <a:rPr dirty="0" sz="1200" spc="-20">
                <a:latin typeface="Times New Roman"/>
                <a:cs typeface="Times New Roman"/>
              </a:rPr>
              <a:t>year.</a:t>
            </a:r>
            <a:endParaRPr sz="1200">
              <a:latin typeface="Times New Roman"/>
              <a:cs typeface="Times New Roman"/>
            </a:endParaRPr>
          </a:p>
          <a:p>
            <a:pPr algn="just" marL="38100" marR="30480">
              <a:lnSpc>
                <a:spcPts val="2160"/>
              </a:lnSpc>
              <a:spcBef>
                <a:spcPts val="195"/>
              </a:spcBef>
            </a:pPr>
            <a:r>
              <a:rPr dirty="0" sz="1200" spc="-125">
                <a:latin typeface="Times New Roman"/>
                <a:cs typeface="Times New Roman"/>
              </a:rPr>
              <a:t>Perform</a:t>
            </a:r>
            <a:r>
              <a:rPr dirty="0" baseline="-12152" sz="2400" spc="-187" i="1">
                <a:solidFill>
                  <a:srgbClr val="001F5F"/>
                </a:solidFill>
                <a:latin typeface="Trebuchet MS"/>
                <a:cs typeface="Trebuchet MS"/>
              </a:rPr>
              <a:t>.</a:t>
            </a:r>
            <a:r>
              <a:rPr dirty="0" sz="1200" spc="-125">
                <a:latin typeface="Times New Roman"/>
                <a:cs typeface="Times New Roman"/>
              </a:rPr>
              <a:t>a</a:t>
            </a:r>
            <a:r>
              <a:rPr dirty="0" baseline="-16203" sz="1800" spc="-187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nce </a:t>
            </a:r>
            <a:r>
              <a:rPr dirty="0" sz="1200" spc="-5">
                <a:latin typeface="Times New Roman"/>
                <a:cs typeface="Times New Roman"/>
              </a:rPr>
              <a:t>assessments </a:t>
            </a:r>
            <a:r>
              <a:rPr dirty="0" sz="1200">
                <a:latin typeface="Times New Roman"/>
                <a:cs typeface="Times New Roman"/>
              </a:rPr>
              <a:t>cover strengths, </a:t>
            </a:r>
            <a:r>
              <a:rPr dirty="0" sz="1200" spc="-5">
                <a:latin typeface="Times New Roman"/>
                <a:cs typeface="Times New Roman"/>
              </a:rPr>
              <a:t>weaknesses, and  </a:t>
            </a:r>
            <a:r>
              <a:rPr dirty="0" sz="1200">
                <a:latin typeface="Times New Roman"/>
                <a:cs typeface="Times New Roman"/>
              </a:rPr>
              <a:t>annual </a:t>
            </a:r>
            <a:r>
              <a:rPr dirty="0" sz="1200" spc="-5">
                <a:latin typeface="Times New Roman"/>
                <a:cs typeface="Times New Roman"/>
              </a:rPr>
              <a:t>goals. </a:t>
            </a:r>
            <a:r>
              <a:rPr dirty="0" sz="1200" spc="-15">
                <a:latin typeface="Times New Roman"/>
                <a:cs typeface="Times New Roman"/>
              </a:rPr>
              <a:t>BMW’s </a:t>
            </a:r>
            <a:r>
              <a:rPr dirty="0" sz="1200">
                <a:latin typeface="Times New Roman"/>
                <a:cs typeface="Times New Roman"/>
              </a:rPr>
              <a:t>performance management team coaches  </a:t>
            </a:r>
            <a:r>
              <a:rPr dirty="0" sz="1200" spc="-5">
                <a:latin typeface="Times New Roman"/>
                <a:cs typeface="Times New Roman"/>
              </a:rPr>
              <a:t>employees </a:t>
            </a:r>
            <a:r>
              <a:rPr dirty="0" sz="1200">
                <a:latin typeface="Times New Roman"/>
                <a:cs typeface="Times New Roman"/>
              </a:rPr>
              <a:t>in </a:t>
            </a:r>
            <a:r>
              <a:rPr dirty="0" sz="1200" spc="-5">
                <a:latin typeface="Times New Roman"/>
                <a:cs typeface="Times New Roman"/>
              </a:rPr>
              <a:t>addition </a:t>
            </a:r>
            <a:r>
              <a:rPr dirty="0" sz="1200">
                <a:latin typeface="Times New Roman"/>
                <a:cs typeface="Times New Roman"/>
              </a:rPr>
              <a:t>to </a:t>
            </a:r>
            <a:r>
              <a:rPr dirty="0" sz="1200" spc="-5">
                <a:latin typeface="Times New Roman"/>
                <a:cs typeface="Times New Roman"/>
              </a:rPr>
              <a:t>official </a:t>
            </a:r>
            <a:r>
              <a:rPr dirty="0" sz="1200">
                <a:latin typeface="Times New Roman"/>
                <a:cs typeface="Times New Roman"/>
              </a:rPr>
              <a:t>reviews. Regular check-ins and  informal chats address performance </a:t>
            </a:r>
            <a:r>
              <a:rPr dirty="0" sz="1200" spc="-5">
                <a:latin typeface="Times New Roman"/>
                <a:cs typeface="Times New Roman"/>
              </a:rPr>
              <a:t>difficulties and </a:t>
            </a:r>
            <a:r>
              <a:rPr dirty="0" sz="1200">
                <a:latin typeface="Times New Roman"/>
                <a:cs typeface="Times New Roman"/>
              </a:rPr>
              <a:t>help  </a:t>
            </a:r>
            <a:r>
              <a:rPr dirty="0" sz="1200" spc="-5">
                <a:latin typeface="Times New Roman"/>
                <a:cs typeface="Times New Roman"/>
              </a:rPr>
              <a:t>employees </a:t>
            </a:r>
            <a:r>
              <a:rPr dirty="0" sz="1200">
                <a:latin typeface="Times New Roman"/>
                <a:cs typeface="Times New Roman"/>
              </a:rPr>
              <a:t>improve. High-performing </a:t>
            </a:r>
            <a:r>
              <a:rPr dirty="0" sz="1200" spc="-5">
                <a:latin typeface="Times New Roman"/>
                <a:cs typeface="Times New Roman"/>
              </a:rPr>
              <a:t>BMW employees </a:t>
            </a:r>
            <a:r>
              <a:rPr dirty="0" sz="1200">
                <a:latin typeface="Times New Roman"/>
                <a:cs typeface="Times New Roman"/>
              </a:rPr>
              <a:t>receive  </a:t>
            </a:r>
            <a:r>
              <a:rPr dirty="0" sz="1200" spc="-5">
                <a:latin typeface="Times New Roman"/>
                <a:cs typeface="Times New Roman"/>
              </a:rPr>
              <a:t>bonuses,   </a:t>
            </a:r>
            <a:r>
              <a:rPr dirty="0" sz="1200">
                <a:latin typeface="Times New Roman"/>
                <a:cs typeface="Times New Roman"/>
              </a:rPr>
              <a:t>promotions,   </a:t>
            </a:r>
            <a:r>
              <a:rPr dirty="0" sz="1200" spc="-5">
                <a:latin typeface="Times New Roman"/>
                <a:cs typeface="Times New Roman"/>
              </a:rPr>
              <a:t>and   other   </a:t>
            </a:r>
            <a:r>
              <a:rPr dirty="0" sz="1200">
                <a:latin typeface="Times New Roman"/>
                <a:cs typeface="Times New Roman"/>
              </a:rPr>
              <a:t>incentives. 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High-performing</a:t>
            </a:r>
            <a:endParaRPr sz="1200">
              <a:latin typeface="Times New Roman"/>
              <a:cs typeface="Times New Roman"/>
            </a:endParaRPr>
          </a:p>
          <a:p>
            <a:pPr algn="just" marL="38100" marR="31115">
              <a:lnSpc>
                <a:spcPts val="2160"/>
              </a:lnSpc>
            </a:pPr>
            <a:r>
              <a:rPr dirty="0" sz="1200" spc="-5">
                <a:latin typeface="Times New Roman"/>
                <a:cs typeface="Times New Roman"/>
              </a:rPr>
              <a:t>employees </a:t>
            </a:r>
            <a:r>
              <a:rPr dirty="0" sz="1200">
                <a:latin typeface="Times New Roman"/>
                <a:cs typeface="Times New Roman"/>
              </a:rPr>
              <a:t>can </a:t>
            </a:r>
            <a:r>
              <a:rPr dirty="0" sz="1200" spc="-5">
                <a:latin typeface="Times New Roman"/>
                <a:cs typeface="Times New Roman"/>
              </a:rPr>
              <a:t>also </a:t>
            </a:r>
            <a:r>
              <a:rPr dirty="0" sz="1200">
                <a:latin typeface="Times New Roman"/>
                <a:cs typeface="Times New Roman"/>
              </a:rPr>
              <a:t>advance in the firm. </a:t>
            </a:r>
            <a:r>
              <a:rPr dirty="0" sz="1200" spc="-5">
                <a:latin typeface="Times New Roman"/>
                <a:cs typeface="Times New Roman"/>
              </a:rPr>
              <a:t>BMW's </a:t>
            </a:r>
            <a:r>
              <a:rPr dirty="0" sz="1200">
                <a:latin typeface="Times New Roman"/>
                <a:cs typeface="Times New Roman"/>
              </a:rPr>
              <a:t>performance  management  function  </a:t>
            </a:r>
            <a:r>
              <a:rPr dirty="0" sz="1200" spc="-5">
                <a:latin typeface="Times New Roman"/>
                <a:cs typeface="Times New Roman"/>
              </a:rPr>
              <a:t>is  vital  </a:t>
            </a:r>
            <a:r>
              <a:rPr dirty="0" sz="1200">
                <a:latin typeface="Times New Roman"/>
                <a:cs typeface="Times New Roman"/>
              </a:rPr>
              <a:t>to  attaining  company  </a:t>
            </a:r>
            <a:r>
              <a:rPr dirty="0" sz="1200" spc="-5">
                <a:latin typeface="Times New Roman"/>
                <a:cs typeface="Times New Roman"/>
              </a:rPr>
              <a:t>goals</a:t>
            </a:r>
            <a:r>
              <a:rPr dirty="0" sz="1200" spc="229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and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14884" y="768095"/>
            <a:ext cx="4055745" cy="5477510"/>
            <a:chOff x="214884" y="768095"/>
            <a:chExt cx="4055745" cy="5477510"/>
          </a:xfrm>
        </p:grpSpPr>
        <p:sp>
          <p:nvSpPr>
            <p:cNvPr id="3" name="object 3"/>
            <p:cNvSpPr/>
            <p:nvPr/>
          </p:nvSpPr>
          <p:spPr>
            <a:xfrm>
              <a:off x="589788" y="768095"/>
              <a:ext cx="3642360" cy="364235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241804" y="778855"/>
              <a:ext cx="1137920" cy="2018664"/>
            </a:xfrm>
            <a:custGeom>
              <a:avLst/>
              <a:gdLst/>
              <a:ahLst/>
              <a:cxnLst/>
              <a:rect l="l" t="t" r="r" b="b"/>
              <a:pathLst>
                <a:path w="1137920" h="2018664">
                  <a:moveTo>
                    <a:pt x="404941" y="0"/>
                  </a:moveTo>
                  <a:lnTo>
                    <a:pt x="216648" y="21153"/>
                  </a:lnTo>
                  <a:lnTo>
                    <a:pt x="139461" y="50549"/>
                  </a:lnTo>
                  <a:lnTo>
                    <a:pt x="101542" y="114950"/>
                  </a:lnTo>
                  <a:lnTo>
                    <a:pt x="76326" y="236001"/>
                  </a:lnTo>
                  <a:lnTo>
                    <a:pt x="152781" y="236001"/>
                  </a:lnTo>
                  <a:lnTo>
                    <a:pt x="115899" y="304739"/>
                  </a:lnTo>
                  <a:lnTo>
                    <a:pt x="93921" y="359681"/>
                  </a:lnTo>
                  <a:lnTo>
                    <a:pt x="83661" y="404479"/>
                  </a:lnTo>
                  <a:lnTo>
                    <a:pt x="81936" y="442785"/>
                  </a:lnTo>
                  <a:lnTo>
                    <a:pt x="85563" y="478253"/>
                  </a:lnTo>
                  <a:lnTo>
                    <a:pt x="91358" y="514533"/>
                  </a:lnTo>
                  <a:lnTo>
                    <a:pt x="96138" y="555279"/>
                  </a:lnTo>
                  <a:lnTo>
                    <a:pt x="98780" y="619119"/>
                  </a:lnTo>
                  <a:lnTo>
                    <a:pt x="89646" y="679279"/>
                  </a:lnTo>
                  <a:lnTo>
                    <a:pt x="59723" y="770753"/>
                  </a:lnTo>
                  <a:lnTo>
                    <a:pt x="0" y="928532"/>
                  </a:lnTo>
                  <a:lnTo>
                    <a:pt x="229107" y="1070899"/>
                  </a:lnTo>
                  <a:lnTo>
                    <a:pt x="226448" y="1071981"/>
                  </a:lnTo>
                  <a:lnTo>
                    <a:pt x="220789" y="1081361"/>
                  </a:lnTo>
                  <a:lnTo>
                    <a:pt x="215606" y="1108243"/>
                  </a:lnTo>
                  <a:lnTo>
                    <a:pt x="214375" y="1161831"/>
                  </a:lnTo>
                  <a:lnTo>
                    <a:pt x="214375" y="1164244"/>
                  </a:lnTo>
                  <a:lnTo>
                    <a:pt x="217645" y="1232923"/>
                  </a:lnTo>
                  <a:lnTo>
                    <a:pt x="221741" y="1277211"/>
                  </a:lnTo>
                  <a:lnTo>
                    <a:pt x="227489" y="1328864"/>
                  </a:lnTo>
                  <a:lnTo>
                    <a:pt x="234895" y="1388434"/>
                  </a:lnTo>
                  <a:lnTo>
                    <a:pt x="243966" y="1456471"/>
                  </a:lnTo>
                  <a:lnTo>
                    <a:pt x="254580" y="1511095"/>
                  </a:lnTo>
                  <a:lnTo>
                    <a:pt x="269335" y="1563341"/>
                  </a:lnTo>
                  <a:lnTo>
                    <a:pt x="287915" y="1613137"/>
                  </a:lnTo>
                  <a:lnTo>
                    <a:pt x="310001" y="1660412"/>
                  </a:lnTo>
                  <a:lnTo>
                    <a:pt x="335276" y="1705094"/>
                  </a:lnTo>
                  <a:lnTo>
                    <a:pt x="363423" y="1747112"/>
                  </a:lnTo>
                  <a:lnTo>
                    <a:pt x="394123" y="1786394"/>
                  </a:lnTo>
                  <a:lnTo>
                    <a:pt x="427059" y="1822869"/>
                  </a:lnTo>
                  <a:lnTo>
                    <a:pt x="461913" y="1856465"/>
                  </a:lnTo>
                  <a:lnTo>
                    <a:pt x="498368" y="1887110"/>
                  </a:lnTo>
                  <a:lnTo>
                    <a:pt x="536105" y="1914734"/>
                  </a:lnTo>
                  <a:lnTo>
                    <a:pt x="574808" y="1939265"/>
                  </a:lnTo>
                  <a:lnTo>
                    <a:pt x="614158" y="1960631"/>
                  </a:lnTo>
                  <a:lnTo>
                    <a:pt x="653838" y="1978761"/>
                  </a:lnTo>
                  <a:lnTo>
                    <a:pt x="693530" y="1993583"/>
                  </a:lnTo>
                  <a:lnTo>
                    <a:pt x="732916" y="2005026"/>
                  </a:lnTo>
                  <a:lnTo>
                    <a:pt x="771679" y="2013018"/>
                  </a:lnTo>
                  <a:lnTo>
                    <a:pt x="846065" y="2018364"/>
                  </a:lnTo>
                  <a:lnTo>
                    <a:pt x="881052" y="2015574"/>
                  </a:lnTo>
                  <a:lnTo>
                    <a:pt x="956045" y="1992412"/>
                  </a:lnTo>
                  <a:lnTo>
                    <a:pt x="990504" y="1968249"/>
                  </a:lnTo>
                  <a:lnTo>
                    <a:pt x="1018053" y="1937575"/>
                  </a:lnTo>
                  <a:lnTo>
                    <a:pt x="1039223" y="1901407"/>
                  </a:lnTo>
                  <a:lnTo>
                    <a:pt x="1054544" y="1860760"/>
                  </a:lnTo>
                  <a:lnTo>
                    <a:pt x="1064546" y="1816649"/>
                  </a:lnTo>
                  <a:lnTo>
                    <a:pt x="1069760" y="1770091"/>
                  </a:lnTo>
                  <a:lnTo>
                    <a:pt x="1070715" y="1722101"/>
                  </a:lnTo>
                  <a:lnTo>
                    <a:pt x="1067943" y="1673695"/>
                  </a:lnTo>
                  <a:lnTo>
                    <a:pt x="1061973" y="1625889"/>
                  </a:lnTo>
                  <a:lnTo>
                    <a:pt x="1052466" y="1570444"/>
                  </a:lnTo>
                  <a:lnTo>
                    <a:pt x="1039733" y="1519130"/>
                  </a:lnTo>
                  <a:lnTo>
                    <a:pt x="1025165" y="1473317"/>
                  </a:lnTo>
                  <a:lnTo>
                    <a:pt x="1010157" y="1434373"/>
                  </a:lnTo>
                  <a:lnTo>
                    <a:pt x="991481" y="1371389"/>
                  </a:lnTo>
                  <a:lnTo>
                    <a:pt x="985950" y="1309944"/>
                  </a:lnTo>
                  <a:lnTo>
                    <a:pt x="990117" y="1251890"/>
                  </a:lnTo>
                  <a:lnTo>
                    <a:pt x="1000532" y="1199076"/>
                  </a:lnTo>
                  <a:lnTo>
                    <a:pt x="1013749" y="1153353"/>
                  </a:lnTo>
                  <a:lnTo>
                    <a:pt x="1026319" y="1116573"/>
                  </a:lnTo>
                  <a:lnTo>
                    <a:pt x="1034795" y="1090584"/>
                  </a:lnTo>
                  <a:lnTo>
                    <a:pt x="1041455" y="1061519"/>
                  </a:lnTo>
                  <a:lnTo>
                    <a:pt x="1041876" y="1042372"/>
                  </a:lnTo>
                  <a:lnTo>
                    <a:pt x="1034438" y="1024630"/>
                  </a:lnTo>
                  <a:lnTo>
                    <a:pt x="1017523" y="999779"/>
                  </a:lnTo>
                  <a:lnTo>
                    <a:pt x="1098931" y="999779"/>
                  </a:lnTo>
                  <a:lnTo>
                    <a:pt x="1128006" y="970789"/>
                  </a:lnTo>
                  <a:lnTo>
                    <a:pt x="1137697" y="952170"/>
                  </a:lnTo>
                  <a:lnTo>
                    <a:pt x="1128006" y="935861"/>
                  </a:lnTo>
                  <a:lnTo>
                    <a:pt x="1098931" y="913800"/>
                  </a:lnTo>
                  <a:lnTo>
                    <a:pt x="1068945" y="857741"/>
                  </a:lnTo>
                  <a:lnTo>
                    <a:pt x="1049828" y="811480"/>
                  </a:lnTo>
                  <a:lnTo>
                    <a:pt x="1040068" y="771578"/>
                  </a:lnTo>
                  <a:lnTo>
                    <a:pt x="1038154" y="734601"/>
                  </a:lnTo>
                  <a:lnTo>
                    <a:pt x="1042577" y="697110"/>
                  </a:lnTo>
                  <a:lnTo>
                    <a:pt x="1051824" y="655669"/>
                  </a:lnTo>
                  <a:lnTo>
                    <a:pt x="1064386" y="606841"/>
                  </a:lnTo>
                  <a:lnTo>
                    <a:pt x="1080184" y="530179"/>
                  </a:lnTo>
                  <a:lnTo>
                    <a:pt x="1079801" y="472650"/>
                  </a:lnTo>
                  <a:lnTo>
                    <a:pt x="1058154" y="405477"/>
                  </a:lnTo>
                  <a:lnTo>
                    <a:pt x="1010157" y="299882"/>
                  </a:lnTo>
                  <a:lnTo>
                    <a:pt x="1024199" y="285297"/>
                  </a:lnTo>
                  <a:lnTo>
                    <a:pt x="1035716" y="264259"/>
                  </a:lnTo>
                  <a:lnTo>
                    <a:pt x="1043090" y="237696"/>
                  </a:lnTo>
                  <a:lnTo>
                    <a:pt x="1044701" y="206537"/>
                  </a:lnTo>
                  <a:lnTo>
                    <a:pt x="1044267" y="198766"/>
                  </a:lnTo>
                  <a:lnTo>
                    <a:pt x="1036651" y="158825"/>
                  </a:lnTo>
                  <a:lnTo>
                    <a:pt x="1017523" y="115605"/>
                  </a:lnTo>
                  <a:lnTo>
                    <a:pt x="990705" y="84571"/>
                  </a:lnTo>
                  <a:lnTo>
                    <a:pt x="954409" y="60630"/>
                  </a:lnTo>
                  <a:lnTo>
                    <a:pt x="928904" y="50354"/>
                  </a:lnTo>
                  <a:lnTo>
                    <a:pt x="588789" y="50354"/>
                  </a:lnTo>
                  <a:lnTo>
                    <a:pt x="545931" y="44817"/>
                  </a:lnTo>
                  <a:lnTo>
                    <a:pt x="505078" y="29753"/>
                  </a:lnTo>
                  <a:lnTo>
                    <a:pt x="464016" y="10009"/>
                  </a:lnTo>
                  <a:lnTo>
                    <a:pt x="435181" y="861"/>
                  </a:lnTo>
                  <a:lnTo>
                    <a:pt x="404941" y="0"/>
                  </a:lnTo>
                  <a:close/>
                </a:path>
                <a:path w="1137920" h="2018664">
                  <a:moveTo>
                    <a:pt x="1098931" y="999779"/>
                  </a:moveTo>
                  <a:lnTo>
                    <a:pt x="1017523" y="999779"/>
                  </a:lnTo>
                  <a:lnTo>
                    <a:pt x="1050728" y="1010781"/>
                  </a:lnTo>
                  <a:lnTo>
                    <a:pt x="1070276" y="1014448"/>
                  </a:lnTo>
                  <a:lnTo>
                    <a:pt x="1083800" y="1010781"/>
                  </a:lnTo>
                  <a:lnTo>
                    <a:pt x="1098931" y="999779"/>
                  </a:lnTo>
                  <a:close/>
                </a:path>
                <a:path w="1137920" h="2018664">
                  <a:moveTo>
                    <a:pt x="817515" y="27037"/>
                  </a:moveTo>
                  <a:lnTo>
                    <a:pt x="772168" y="27138"/>
                  </a:lnTo>
                  <a:lnTo>
                    <a:pt x="731773" y="32166"/>
                  </a:lnTo>
                  <a:lnTo>
                    <a:pt x="681472" y="41791"/>
                  </a:lnTo>
                  <a:lnTo>
                    <a:pt x="633890" y="48599"/>
                  </a:lnTo>
                  <a:lnTo>
                    <a:pt x="588789" y="50354"/>
                  </a:lnTo>
                  <a:lnTo>
                    <a:pt x="928904" y="50354"/>
                  </a:lnTo>
                  <a:lnTo>
                    <a:pt x="911521" y="43350"/>
                  </a:lnTo>
                  <a:lnTo>
                    <a:pt x="864928" y="32296"/>
                  </a:lnTo>
                  <a:lnTo>
                    <a:pt x="817515" y="2703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18638" y="778855"/>
              <a:ext cx="967105" cy="55616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793198" y="914877"/>
              <a:ext cx="586740" cy="1503680"/>
            </a:xfrm>
            <a:custGeom>
              <a:avLst/>
              <a:gdLst/>
              <a:ahLst/>
              <a:cxnLst/>
              <a:rect l="l" t="t" r="r" b="b"/>
              <a:pathLst>
                <a:path w="586739" h="1503680">
                  <a:moveTo>
                    <a:pt x="289257" y="0"/>
                  </a:moveTo>
                  <a:lnTo>
                    <a:pt x="215201" y="15321"/>
                  </a:lnTo>
                  <a:lnTo>
                    <a:pt x="175236" y="39399"/>
                  </a:lnTo>
                  <a:lnTo>
                    <a:pt x="134096" y="78496"/>
                  </a:lnTo>
                  <a:lnTo>
                    <a:pt x="92368" y="135666"/>
                  </a:lnTo>
                  <a:lnTo>
                    <a:pt x="71723" y="149570"/>
                  </a:lnTo>
                  <a:lnTo>
                    <a:pt x="30551" y="189752"/>
                  </a:lnTo>
                  <a:lnTo>
                    <a:pt x="0" y="253913"/>
                  </a:lnTo>
                  <a:lnTo>
                    <a:pt x="11215" y="339755"/>
                  </a:lnTo>
                  <a:lnTo>
                    <a:pt x="55298" y="442008"/>
                  </a:lnTo>
                  <a:lnTo>
                    <a:pt x="68699" y="481122"/>
                  </a:lnTo>
                  <a:lnTo>
                    <a:pt x="75336" y="520245"/>
                  </a:lnTo>
                  <a:lnTo>
                    <a:pt x="74459" y="565394"/>
                  </a:lnTo>
                  <a:lnTo>
                    <a:pt x="65317" y="622584"/>
                  </a:lnTo>
                  <a:lnTo>
                    <a:pt x="63062" y="677713"/>
                  </a:lnTo>
                  <a:lnTo>
                    <a:pt x="74455" y="730955"/>
                  </a:lnTo>
                  <a:lnTo>
                    <a:pt x="95062" y="781617"/>
                  </a:lnTo>
                  <a:lnTo>
                    <a:pt x="120445" y="829009"/>
                  </a:lnTo>
                  <a:lnTo>
                    <a:pt x="146168" y="872440"/>
                  </a:lnTo>
                  <a:lnTo>
                    <a:pt x="167794" y="911219"/>
                  </a:lnTo>
                  <a:lnTo>
                    <a:pt x="180887" y="944656"/>
                  </a:lnTo>
                  <a:lnTo>
                    <a:pt x="185033" y="961102"/>
                  </a:lnTo>
                  <a:lnTo>
                    <a:pt x="198483" y="1017562"/>
                  </a:lnTo>
                  <a:lnTo>
                    <a:pt x="207767" y="1055088"/>
                  </a:lnTo>
                  <a:lnTo>
                    <a:pt x="218743" y="1097151"/>
                  </a:lnTo>
                  <a:lnTo>
                    <a:pt x="231400" y="1142508"/>
                  </a:lnTo>
                  <a:lnTo>
                    <a:pt x="245729" y="1189912"/>
                  </a:lnTo>
                  <a:lnTo>
                    <a:pt x="261719" y="1238121"/>
                  </a:lnTo>
                  <a:lnTo>
                    <a:pt x="279360" y="1285889"/>
                  </a:lnTo>
                  <a:lnTo>
                    <a:pt x="298641" y="1331972"/>
                  </a:lnTo>
                  <a:lnTo>
                    <a:pt x="319552" y="1375125"/>
                  </a:lnTo>
                  <a:lnTo>
                    <a:pt x="342083" y="1414104"/>
                  </a:lnTo>
                  <a:lnTo>
                    <a:pt x="366224" y="1447665"/>
                  </a:lnTo>
                  <a:lnTo>
                    <a:pt x="419291" y="1493551"/>
                  </a:lnTo>
                  <a:lnTo>
                    <a:pt x="448198" y="1503389"/>
                  </a:lnTo>
                  <a:lnTo>
                    <a:pt x="478673" y="1502829"/>
                  </a:lnTo>
                  <a:lnTo>
                    <a:pt x="510706" y="1490629"/>
                  </a:lnTo>
                  <a:lnTo>
                    <a:pt x="501219" y="1435017"/>
                  </a:lnTo>
                  <a:lnTo>
                    <a:pt x="488529" y="1383584"/>
                  </a:lnTo>
                  <a:lnTo>
                    <a:pt x="474005" y="1337699"/>
                  </a:lnTo>
                  <a:lnTo>
                    <a:pt x="459017" y="1298732"/>
                  </a:lnTo>
                  <a:lnTo>
                    <a:pt x="440341" y="1235686"/>
                  </a:lnTo>
                  <a:lnTo>
                    <a:pt x="434807" y="1174172"/>
                  </a:lnTo>
                  <a:lnTo>
                    <a:pt x="438966" y="1116045"/>
                  </a:lnTo>
                  <a:lnTo>
                    <a:pt x="449368" y="1063163"/>
                  </a:lnTo>
                  <a:lnTo>
                    <a:pt x="462562" y="1017384"/>
                  </a:lnTo>
                  <a:lnTo>
                    <a:pt x="475099" y="980564"/>
                  </a:lnTo>
                  <a:lnTo>
                    <a:pt x="483528" y="954562"/>
                  </a:lnTo>
                  <a:lnTo>
                    <a:pt x="490190" y="925421"/>
                  </a:lnTo>
                  <a:lnTo>
                    <a:pt x="490624" y="906222"/>
                  </a:lnTo>
                  <a:lnTo>
                    <a:pt x="483225" y="888428"/>
                  </a:lnTo>
                  <a:lnTo>
                    <a:pt x="466383" y="863503"/>
                  </a:lnTo>
                  <a:lnTo>
                    <a:pt x="499441" y="874575"/>
                  </a:lnTo>
                  <a:lnTo>
                    <a:pt x="518914" y="878266"/>
                  </a:lnTo>
                  <a:lnTo>
                    <a:pt x="532409" y="874575"/>
                  </a:lnTo>
                  <a:lnTo>
                    <a:pt x="547536" y="863503"/>
                  </a:lnTo>
                  <a:lnTo>
                    <a:pt x="576611" y="834511"/>
                  </a:lnTo>
                  <a:lnTo>
                    <a:pt x="586303" y="815878"/>
                  </a:lnTo>
                  <a:lnTo>
                    <a:pt x="576611" y="799530"/>
                  </a:lnTo>
                  <a:lnTo>
                    <a:pt x="547536" y="777397"/>
                  </a:lnTo>
                  <a:lnTo>
                    <a:pt x="517598" y="721290"/>
                  </a:lnTo>
                  <a:lnTo>
                    <a:pt x="498514" y="674989"/>
                  </a:lnTo>
                  <a:lnTo>
                    <a:pt x="488777" y="635051"/>
                  </a:lnTo>
                  <a:lnTo>
                    <a:pt x="486877" y="598033"/>
                  </a:lnTo>
                  <a:lnTo>
                    <a:pt x="491306" y="560490"/>
                  </a:lnTo>
                  <a:lnTo>
                    <a:pt x="500557" y="518979"/>
                  </a:lnTo>
                  <a:lnTo>
                    <a:pt x="513119" y="470057"/>
                  </a:lnTo>
                  <a:lnTo>
                    <a:pt x="528847" y="393317"/>
                  </a:lnTo>
                  <a:lnTo>
                    <a:pt x="528454" y="335722"/>
                  </a:lnTo>
                  <a:lnTo>
                    <a:pt x="506868" y="268460"/>
                  </a:lnTo>
                  <a:lnTo>
                    <a:pt x="459017" y="162717"/>
                  </a:lnTo>
                  <a:lnTo>
                    <a:pt x="477105" y="142734"/>
                  </a:lnTo>
                  <a:lnTo>
                    <a:pt x="489418" y="113536"/>
                  </a:lnTo>
                  <a:lnTo>
                    <a:pt x="493897" y="76956"/>
                  </a:lnTo>
                  <a:lnTo>
                    <a:pt x="488481" y="34828"/>
                  </a:lnTo>
                  <a:lnTo>
                    <a:pt x="458716" y="25537"/>
                  </a:lnTo>
                  <a:lnTo>
                    <a:pt x="432855" y="19461"/>
                  </a:lnTo>
                  <a:lnTo>
                    <a:pt x="412043" y="16147"/>
                  </a:lnTo>
                  <a:lnTo>
                    <a:pt x="397422" y="15143"/>
                  </a:lnTo>
                  <a:lnTo>
                    <a:pt x="376843" y="13272"/>
                  </a:lnTo>
                  <a:lnTo>
                    <a:pt x="351564" y="8087"/>
                  </a:lnTo>
                  <a:lnTo>
                    <a:pt x="322172" y="2645"/>
                  </a:lnTo>
                  <a:lnTo>
                    <a:pt x="289257" y="0"/>
                  </a:lnTo>
                  <a:close/>
                </a:path>
              </a:pathLst>
            </a:custGeom>
            <a:solidFill>
              <a:srgbClr val="14004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232141" y="1705340"/>
              <a:ext cx="2077780" cy="454001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385750" y="1260586"/>
              <a:ext cx="199390" cy="300990"/>
            </a:xfrm>
            <a:custGeom>
              <a:avLst/>
              <a:gdLst/>
              <a:ahLst/>
              <a:cxnLst/>
              <a:rect l="l" t="t" r="r" b="b"/>
              <a:pathLst>
                <a:path w="199389" h="300990">
                  <a:moveTo>
                    <a:pt x="41742" y="0"/>
                  </a:moveTo>
                  <a:lnTo>
                    <a:pt x="19515" y="39006"/>
                  </a:lnTo>
                  <a:lnTo>
                    <a:pt x="1849" y="131460"/>
                  </a:lnTo>
                  <a:lnTo>
                    <a:pt x="0" y="192802"/>
                  </a:lnTo>
                  <a:lnTo>
                    <a:pt x="14270" y="238846"/>
                  </a:lnTo>
                  <a:lnTo>
                    <a:pt x="39771" y="271136"/>
                  </a:lnTo>
                  <a:lnTo>
                    <a:pt x="71612" y="291217"/>
                  </a:lnTo>
                  <a:lnTo>
                    <a:pt x="104904" y="300631"/>
                  </a:lnTo>
                  <a:lnTo>
                    <a:pt x="134756" y="300924"/>
                  </a:lnTo>
                  <a:lnTo>
                    <a:pt x="156281" y="293639"/>
                  </a:lnTo>
                  <a:lnTo>
                    <a:pt x="188037" y="220797"/>
                  </a:lnTo>
                  <a:lnTo>
                    <a:pt x="198873" y="171434"/>
                  </a:lnTo>
                  <a:lnTo>
                    <a:pt x="189017" y="122975"/>
                  </a:lnTo>
                  <a:lnTo>
                    <a:pt x="158694" y="52847"/>
                  </a:lnTo>
                  <a:lnTo>
                    <a:pt x="83234" y="7070"/>
                  </a:lnTo>
                  <a:lnTo>
                    <a:pt x="41742" y="0"/>
                  </a:lnTo>
                  <a:close/>
                </a:path>
              </a:pathLst>
            </a:custGeom>
            <a:solidFill>
              <a:srgbClr val="14004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59735" y="1299541"/>
              <a:ext cx="855853" cy="14976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318004" y="778855"/>
              <a:ext cx="967549" cy="300136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997963" y="3462528"/>
              <a:ext cx="702945" cy="838200"/>
            </a:xfrm>
            <a:custGeom>
              <a:avLst/>
              <a:gdLst/>
              <a:ahLst/>
              <a:cxnLst/>
              <a:rect l="l" t="t" r="r" b="b"/>
              <a:pathLst>
                <a:path w="702944" h="838200">
                  <a:moveTo>
                    <a:pt x="653288" y="0"/>
                  </a:moveTo>
                  <a:lnTo>
                    <a:pt x="396097" y="112914"/>
                  </a:lnTo>
                  <a:lnTo>
                    <a:pt x="259778" y="175133"/>
                  </a:lnTo>
                  <a:lnTo>
                    <a:pt x="198802" y="208776"/>
                  </a:lnTo>
                  <a:lnTo>
                    <a:pt x="167640" y="235966"/>
                  </a:lnTo>
                  <a:lnTo>
                    <a:pt x="123765" y="305821"/>
                  </a:lnTo>
                  <a:lnTo>
                    <a:pt x="68103" y="418766"/>
                  </a:lnTo>
                  <a:lnTo>
                    <a:pt x="20300" y="523876"/>
                  </a:lnTo>
                  <a:lnTo>
                    <a:pt x="0" y="570230"/>
                  </a:lnTo>
                  <a:lnTo>
                    <a:pt x="7366" y="838200"/>
                  </a:lnTo>
                  <a:lnTo>
                    <a:pt x="62908" y="820167"/>
                  </a:lnTo>
                  <a:lnTo>
                    <a:pt x="100984" y="782246"/>
                  </a:lnTo>
                  <a:lnTo>
                    <a:pt x="96912" y="690651"/>
                  </a:lnTo>
                  <a:lnTo>
                    <a:pt x="93662" y="630221"/>
                  </a:lnTo>
                  <a:lnTo>
                    <a:pt x="94126" y="578530"/>
                  </a:lnTo>
                  <a:lnTo>
                    <a:pt x="101092" y="550545"/>
                  </a:lnTo>
                  <a:lnTo>
                    <a:pt x="126311" y="518215"/>
                  </a:lnTo>
                  <a:lnTo>
                    <a:pt x="229235" y="383413"/>
                  </a:lnTo>
                  <a:lnTo>
                    <a:pt x="180891" y="517271"/>
                  </a:lnTo>
                  <a:lnTo>
                    <a:pt x="156813" y="587502"/>
                  </a:lnTo>
                  <a:lnTo>
                    <a:pt x="149832" y="617156"/>
                  </a:lnTo>
                  <a:lnTo>
                    <a:pt x="152781" y="629285"/>
                  </a:lnTo>
                  <a:lnTo>
                    <a:pt x="171836" y="661237"/>
                  </a:lnTo>
                  <a:lnTo>
                    <a:pt x="208930" y="717169"/>
                  </a:lnTo>
                  <a:lnTo>
                    <a:pt x="261366" y="794004"/>
                  </a:lnTo>
                  <a:lnTo>
                    <a:pt x="292292" y="754798"/>
                  </a:lnTo>
                  <a:lnTo>
                    <a:pt x="305419" y="729440"/>
                  </a:lnTo>
                  <a:lnTo>
                    <a:pt x="303281" y="706868"/>
                  </a:lnTo>
                  <a:lnTo>
                    <a:pt x="288417" y="676021"/>
                  </a:lnTo>
                  <a:lnTo>
                    <a:pt x="270833" y="640627"/>
                  </a:lnTo>
                  <a:lnTo>
                    <a:pt x="258524" y="610806"/>
                  </a:lnTo>
                  <a:lnTo>
                    <a:pt x="251287" y="590224"/>
                  </a:lnTo>
                  <a:lnTo>
                    <a:pt x="248919" y="582549"/>
                  </a:lnTo>
                  <a:lnTo>
                    <a:pt x="335280" y="422783"/>
                  </a:lnTo>
                  <a:lnTo>
                    <a:pt x="327913" y="587502"/>
                  </a:lnTo>
                  <a:lnTo>
                    <a:pt x="414147" y="739902"/>
                  </a:lnTo>
                  <a:lnTo>
                    <a:pt x="455021" y="700849"/>
                  </a:lnTo>
                  <a:lnTo>
                    <a:pt x="473011" y="676560"/>
                  </a:lnTo>
                  <a:lnTo>
                    <a:pt x="472047" y="656891"/>
                  </a:lnTo>
                  <a:lnTo>
                    <a:pt x="456056" y="631698"/>
                  </a:lnTo>
                  <a:lnTo>
                    <a:pt x="440630" y="590655"/>
                  </a:lnTo>
                  <a:lnTo>
                    <a:pt x="437895" y="541099"/>
                  </a:lnTo>
                  <a:lnTo>
                    <a:pt x="441162" y="499377"/>
                  </a:lnTo>
                  <a:lnTo>
                    <a:pt x="443738" y="481838"/>
                  </a:lnTo>
                  <a:lnTo>
                    <a:pt x="702563" y="245745"/>
                  </a:lnTo>
                  <a:lnTo>
                    <a:pt x="6532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051915" y="2930651"/>
              <a:ext cx="353060" cy="632460"/>
            </a:xfrm>
            <a:custGeom>
              <a:avLst/>
              <a:gdLst/>
              <a:ahLst/>
              <a:cxnLst/>
              <a:rect l="l" t="t" r="r" b="b"/>
              <a:pathLst>
                <a:path w="353060" h="632460">
                  <a:moveTo>
                    <a:pt x="261641" y="0"/>
                  </a:moveTo>
                  <a:lnTo>
                    <a:pt x="119020" y="91059"/>
                  </a:lnTo>
                  <a:lnTo>
                    <a:pt x="63998" y="179355"/>
                  </a:lnTo>
                  <a:lnTo>
                    <a:pt x="24616" y="247828"/>
                  </a:lnTo>
                  <a:lnTo>
                    <a:pt x="3450" y="295275"/>
                  </a:lnTo>
                  <a:lnTo>
                    <a:pt x="0" y="319974"/>
                  </a:lnTo>
                  <a:lnTo>
                    <a:pt x="3466" y="363331"/>
                  </a:lnTo>
                  <a:lnTo>
                    <a:pt x="18006" y="456955"/>
                  </a:lnTo>
                  <a:lnTo>
                    <a:pt x="47773" y="632460"/>
                  </a:lnTo>
                  <a:lnTo>
                    <a:pt x="195347" y="570992"/>
                  </a:lnTo>
                  <a:lnTo>
                    <a:pt x="227224" y="354330"/>
                  </a:lnTo>
                  <a:lnTo>
                    <a:pt x="235801" y="346688"/>
                  </a:lnTo>
                  <a:lnTo>
                    <a:pt x="257069" y="330057"/>
                  </a:lnTo>
                  <a:lnTo>
                    <a:pt x="284339" y="313878"/>
                  </a:lnTo>
                  <a:lnTo>
                    <a:pt x="310917" y="307594"/>
                  </a:lnTo>
                  <a:lnTo>
                    <a:pt x="329572" y="306633"/>
                  </a:lnTo>
                  <a:lnTo>
                    <a:pt x="340143" y="299910"/>
                  </a:lnTo>
                  <a:lnTo>
                    <a:pt x="346547" y="281662"/>
                  </a:lnTo>
                  <a:lnTo>
                    <a:pt x="352700" y="246125"/>
                  </a:lnTo>
                  <a:lnTo>
                    <a:pt x="242083" y="255905"/>
                  </a:lnTo>
                  <a:lnTo>
                    <a:pt x="160803" y="317500"/>
                  </a:lnTo>
                  <a:lnTo>
                    <a:pt x="212492" y="216535"/>
                  </a:lnTo>
                  <a:lnTo>
                    <a:pt x="217297" y="214967"/>
                  </a:lnTo>
                  <a:lnTo>
                    <a:pt x="230637" y="211328"/>
                  </a:lnTo>
                  <a:lnTo>
                    <a:pt x="250908" y="207212"/>
                  </a:lnTo>
                  <a:lnTo>
                    <a:pt x="276500" y="204215"/>
                  </a:lnTo>
                  <a:lnTo>
                    <a:pt x="296666" y="200618"/>
                  </a:lnTo>
                  <a:lnTo>
                    <a:pt x="308758" y="193532"/>
                  </a:lnTo>
                  <a:lnTo>
                    <a:pt x="317613" y="177659"/>
                  </a:lnTo>
                  <a:lnTo>
                    <a:pt x="328062" y="147700"/>
                  </a:lnTo>
                  <a:lnTo>
                    <a:pt x="202713" y="147700"/>
                  </a:lnTo>
                  <a:lnTo>
                    <a:pt x="195566" y="151056"/>
                  </a:lnTo>
                  <a:lnTo>
                    <a:pt x="182679" y="165496"/>
                  </a:lnTo>
                  <a:lnTo>
                    <a:pt x="154600" y="203011"/>
                  </a:lnTo>
                  <a:lnTo>
                    <a:pt x="101875" y="275589"/>
                  </a:lnTo>
                  <a:lnTo>
                    <a:pt x="121862" y="217471"/>
                  </a:lnTo>
                  <a:lnTo>
                    <a:pt x="136112" y="174916"/>
                  </a:lnTo>
                  <a:lnTo>
                    <a:pt x="143658" y="150113"/>
                  </a:lnTo>
                  <a:lnTo>
                    <a:pt x="155969" y="136909"/>
                  </a:lnTo>
                  <a:lnTo>
                    <a:pt x="183282" y="118395"/>
                  </a:lnTo>
                  <a:lnTo>
                    <a:pt x="216596" y="98500"/>
                  </a:lnTo>
                  <a:lnTo>
                    <a:pt x="246909" y="81152"/>
                  </a:lnTo>
                  <a:lnTo>
                    <a:pt x="266499" y="68812"/>
                  </a:lnTo>
                  <a:lnTo>
                    <a:pt x="274564" y="56245"/>
                  </a:lnTo>
                  <a:lnTo>
                    <a:pt x="272484" y="35843"/>
                  </a:lnTo>
                  <a:lnTo>
                    <a:pt x="261641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945949" y="3300237"/>
              <a:ext cx="847725" cy="596265"/>
            </a:xfrm>
            <a:custGeom>
              <a:avLst/>
              <a:gdLst/>
              <a:ahLst/>
              <a:cxnLst/>
              <a:rect l="l" t="t" r="r" b="b"/>
              <a:pathLst>
                <a:path w="847725" h="596264">
                  <a:moveTo>
                    <a:pt x="395689" y="0"/>
                  </a:moveTo>
                  <a:lnTo>
                    <a:pt x="298441" y="14726"/>
                  </a:lnTo>
                  <a:lnTo>
                    <a:pt x="160724" y="70850"/>
                  </a:lnTo>
                  <a:lnTo>
                    <a:pt x="103106" y="99615"/>
                  </a:lnTo>
                  <a:lnTo>
                    <a:pt x="59490" y="132038"/>
                  </a:lnTo>
                  <a:lnTo>
                    <a:pt x="28625" y="166633"/>
                  </a:lnTo>
                  <a:lnTo>
                    <a:pt x="9256" y="201914"/>
                  </a:lnTo>
                  <a:lnTo>
                    <a:pt x="0" y="268589"/>
                  </a:lnTo>
                  <a:lnTo>
                    <a:pt x="7606" y="297011"/>
                  </a:lnTo>
                  <a:lnTo>
                    <a:pt x="21698" y="320176"/>
                  </a:lnTo>
                  <a:lnTo>
                    <a:pt x="41024" y="336597"/>
                  </a:lnTo>
                  <a:lnTo>
                    <a:pt x="64331" y="344789"/>
                  </a:lnTo>
                  <a:lnTo>
                    <a:pt x="86471" y="350925"/>
                  </a:lnTo>
                  <a:lnTo>
                    <a:pt x="116557" y="363502"/>
                  </a:lnTo>
                  <a:lnTo>
                    <a:pt x="153480" y="381363"/>
                  </a:lnTo>
                  <a:lnTo>
                    <a:pt x="196129" y="403352"/>
                  </a:lnTo>
                  <a:lnTo>
                    <a:pt x="294174" y="455086"/>
                  </a:lnTo>
                  <a:lnTo>
                    <a:pt x="347350" y="482520"/>
                  </a:lnTo>
                  <a:lnTo>
                    <a:pt x="401817" y="509456"/>
                  </a:lnTo>
                  <a:lnTo>
                    <a:pt x="456466" y="534738"/>
                  </a:lnTo>
                  <a:lnTo>
                    <a:pt x="510188" y="557210"/>
                  </a:lnTo>
                  <a:lnTo>
                    <a:pt x="561872" y="575715"/>
                  </a:lnTo>
                  <a:lnTo>
                    <a:pt x="610411" y="589097"/>
                  </a:lnTo>
                  <a:lnTo>
                    <a:pt x="654695" y="596200"/>
                  </a:lnTo>
                  <a:lnTo>
                    <a:pt x="693616" y="595868"/>
                  </a:lnTo>
                  <a:lnTo>
                    <a:pt x="735818" y="580002"/>
                  </a:lnTo>
                  <a:lnTo>
                    <a:pt x="778061" y="544608"/>
                  </a:lnTo>
                  <a:lnTo>
                    <a:pt x="814552" y="493603"/>
                  </a:lnTo>
                  <a:lnTo>
                    <a:pt x="839499" y="430904"/>
                  </a:lnTo>
                  <a:lnTo>
                    <a:pt x="847111" y="360428"/>
                  </a:lnTo>
                  <a:lnTo>
                    <a:pt x="842606" y="323498"/>
                  </a:lnTo>
                  <a:lnTo>
                    <a:pt x="831595" y="286093"/>
                  </a:lnTo>
                  <a:lnTo>
                    <a:pt x="813354" y="248702"/>
                  </a:lnTo>
                  <a:lnTo>
                    <a:pt x="787159" y="211816"/>
                  </a:lnTo>
                  <a:lnTo>
                    <a:pt x="752286" y="175923"/>
                  </a:lnTo>
                  <a:lnTo>
                    <a:pt x="708011" y="141513"/>
                  </a:lnTo>
                  <a:lnTo>
                    <a:pt x="653611" y="109077"/>
                  </a:lnTo>
                  <a:lnTo>
                    <a:pt x="498677" y="30255"/>
                  </a:lnTo>
                  <a:lnTo>
                    <a:pt x="3956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106423" y="928115"/>
              <a:ext cx="388619" cy="387096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65006" y="2313431"/>
              <a:ext cx="2605241" cy="2207567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14884" y="3881666"/>
              <a:ext cx="877912" cy="877912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2440" y="4139184"/>
              <a:ext cx="371856" cy="371856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420944" y="2349790"/>
            <a:ext cx="639445" cy="639445"/>
            <a:chOff x="4420944" y="2349790"/>
            <a:chExt cx="639445" cy="639445"/>
          </a:xfrm>
        </p:grpSpPr>
        <p:sp>
          <p:nvSpPr>
            <p:cNvPr id="19" name="object 19"/>
            <p:cNvSpPr/>
            <p:nvPr/>
          </p:nvSpPr>
          <p:spPr>
            <a:xfrm>
              <a:off x="4420944" y="2349790"/>
              <a:ext cx="638825" cy="638825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587240" y="2516123"/>
              <a:ext cx="315468" cy="315467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3497579" y="0"/>
            <a:ext cx="977265" cy="922019"/>
            <a:chOff x="3497579" y="0"/>
            <a:chExt cx="977265" cy="922019"/>
          </a:xfrm>
        </p:grpSpPr>
        <p:sp>
          <p:nvSpPr>
            <p:cNvPr id="22" name="object 22"/>
            <p:cNvSpPr/>
            <p:nvPr/>
          </p:nvSpPr>
          <p:spPr>
            <a:xfrm>
              <a:off x="3497579" y="0"/>
              <a:ext cx="976896" cy="92202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755135" y="202692"/>
              <a:ext cx="470915" cy="470915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5091429" y="613918"/>
            <a:ext cx="6006465" cy="25152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105"/>
              </a:spcBef>
            </a:pPr>
            <a:r>
              <a:rPr dirty="0" sz="1400">
                <a:solidFill>
                  <a:srgbClr val="1E39DA"/>
                </a:solidFill>
                <a:latin typeface="Arial Black"/>
                <a:cs typeface="Arial Black"/>
              </a:rPr>
              <a:t>BMW </a:t>
            </a:r>
            <a:r>
              <a:rPr dirty="0" sz="1400" spc="-5">
                <a:solidFill>
                  <a:srgbClr val="1E39DA"/>
                </a:solidFill>
                <a:latin typeface="Arial Black"/>
                <a:cs typeface="Arial Black"/>
              </a:rPr>
              <a:t>PERFORMANCE</a:t>
            </a:r>
            <a:r>
              <a:rPr dirty="0" sz="1400" spc="-25">
                <a:solidFill>
                  <a:srgbClr val="1E39DA"/>
                </a:solidFill>
                <a:latin typeface="Arial Black"/>
                <a:cs typeface="Arial Black"/>
              </a:rPr>
              <a:t> </a:t>
            </a:r>
            <a:r>
              <a:rPr dirty="0" sz="1400" spc="-10">
                <a:solidFill>
                  <a:srgbClr val="1E39DA"/>
                </a:solidFill>
                <a:latin typeface="Arial Black"/>
                <a:cs typeface="Arial Black"/>
              </a:rPr>
              <a:t>MANAGEMENT</a:t>
            </a:r>
            <a:endParaRPr sz="1400">
              <a:latin typeface="Arial Black"/>
              <a:cs typeface="Arial Black"/>
            </a:endParaRPr>
          </a:p>
          <a:p>
            <a:pPr algn="just" marL="12700" marR="5080" indent="34925">
              <a:lnSpc>
                <a:spcPct val="200000"/>
              </a:lnSpc>
              <a:spcBef>
                <a:spcPts val="234"/>
              </a:spcBef>
            </a:pPr>
            <a:r>
              <a:rPr dirty="0" sz="1200" spc="-5">
                <a:latin typeface="Times New Roman"/>
                <a:cs typeface="Times New Roman"/>
              </a:rPr>
              <a:t>BMW gains from performance management. </a:t>
            </a:r>
            <a:r>
              <a:rPr dirty="0" sz="1200" spc="-15">
                <a:latin typeface="Times New Roman"/>
                <a:cs typeface="Times New Roman"/>
              </a:rPr>
              <a:t>It </a:t>
            </a:r>
            <a:r>
              <a:rPr dirty="0" sz="1200" spc="-5">
                <a:latin typeface="Times New Roman"/>
                <a:cs typeface="Times New Roman"/>
              </a:rPr>
              <a:t>aligns employee performance </a:t>
            </a:r>
            <a:r>
              <a:rPr dirty="0" sz="1200">
                <a:latin typeface="Times New Roman"/>
                <a:cs typeface="Times New Roman"/>
              </a:rPr>
              <a:t>with </a:t>
            </a:r>
            <a:r>
              <a:rPr dirty="0" sz="1200" spc="-5">
                <a:latin typeface="Times New Roman"/>
                <a:cs typeface="Times New Roman"/>
              </a:rPr>
              <a:t>strategic goals  and objectives. Second, </a:t>
            </a:r>
            <a:r>
              <a:rPr dirty="0" sz="1200">
                <a:latin typeface="Times New Roman"/>
                <a:cs typeface="Times New Roman"/>
              </a:rPr>
              <a:t>it </a:t>
            </a:r>
            <a:r>
              <a:rPr dirty="0" sz="1200" spc="-5">
                <a:latin typeface="Times New Roman"/>
                <a:cs typeface="Times New Roman"/>
              </a:rPr>
              <a:t>clarifies expectations and goals, </a:t>
            </a:r>
            <a:r>
              <a:rPr dirty="0" sz="1200">
                <a:latin typeface="Times New Roman"/>
                <a:cs typeface="Times New Roman"/>
              </a:rPr>
              <a:t>improving job </a:t>
            </a:r>
            <a:r>
              <a:rPr dirty="0" sz="1200" spc="-5">
                <a:latin typeface="Times New Roman"/>
                <a:cs typeface="Times New Roman"/>
              </a:rPr>
              <a:t>satisfaction and</a:t>
            </a:r>
            <a:r>
              <a:rPr dirty="0" sz="1200" spc="1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drive.</a:t>
            </a:r>
            <a:endParaRPr sz="1200">
              <a:latin typeface="Times New Roman"/>
              <a:cs typeface="Times New Roman"/>
            </a:endParaRPr>
          </a:p>
          <a:p>
            <a:pPr algn="just" marL="12700" marR="111760">
              <a:lnSpc>
                <a:spcPct val="200000"/>
              </a:lnSpc>
            </a:pPr>
            <a:r>
              <a:rPr dirty="0" sz="1200" spc="-15">
                <a:latin typeface="Times New Roman"/>
                <a:cs typeface="Times New Roman"/>
              </a:rPr>
              <a:t>Thirdly, </a:t>
            </a:r>
            <a:r>
              <a:rPr dirty="0" sz="1200">
                <a:latin typeface="Times New Roman"/>
                <a:cs typeface="Times New Roman"/>
              </a:rPr>
              <a:t>it </a:t>
            </a:r>
            <a:r>
              <a:rPr dirty="0" sz="1200" spc="-5">
                <a:latin typeface="Times New Roman"/>
                <a:cs typeface="Times New Roman"/>
              </a:rPr>
              <a:t>helps managers recognize and reward </a:t>
            </a:r>
            <a:r>
              <a:rPr dirty="0" sz="1200">
                <a:latin typeface="Times New Roman"/>
                <a:cs typeface="Times New Roman"/>
              </a:rPr>
              <a:t>top </a:t>
            </a:r>
            <a:r>
              <a:rPr dirty="0" sz="1200" spc="-5">
                <a:latin typeface="Times New Roman"/>
                <a:cs typeface="Times New Roman"/>
              </a:rPr>
              <a:t>performers, </a:t>
            </a:r>
            <a:r>
              <a:rPr dirty="0" sz="1200">
                <a:latin typeface="Times New Roman"/>
                <a:cs typeface="Times New Roman"/>
              </a:rPr>
              <a:t>boosting </a:t>
            </a:r>
            <a:r>
              <a:rPr dirty="0" sz="1200" spc="-5">
                <a:latin typeface="Times New Roman"/>
                <a:cs typeface="Times New Roman"/>
              </a:rPr>
              <a:t>retention. </a:t>
            </a:r>
            <a:r>
              <a:rPr dirty="0" sz="1200" spc="-15">
                <a:latin typeface="Times New Roman"/>
                <a:cs typeface="Times New Roman"/>
              </a:rPr>
              <a:t>Fourthly, </a:t>
            </a:r>
            <a:r>
              <a:rPr dirty="0" sz="1200">
                <a:latin typeface="Times New Roman"/>
                <a:cs typeface="Times New Roman"/>
              </a:rPr>
              <a:t>it  </a:t>
            </a:r>
            <a:r>
              <a:rPr dirty="0" sz="1200" spc="-5">
                <a:latin typeface="Times New Roman"/>
                <a:cs typeface="Times New Roman"/>
              </a:rPr>
              <a:t>facilitates constant feedback and coaching, </a:t>
            </a:r>
            <a:r>
              <a:rPr dirty="0" sz="1200">
                <a:latin typeface="Times New Roman"/>
                <a:cs typeface="Times New Roman"/>
              </a:rPr>
              <a:t>improving </a:t>
            </a:r>
            <a:r>
              <a:rPr dirty="0" sz="1200" spc="-10">
                <a:latin typeface="Times New Roman"/>
                <a:cs typeface="Times New Roman"/>
              </a:rPr>
              <a:t>employee </a:t>
            </a:r>
            <a:r>
              <a:rPr dirty="0" sz="1200" spc="-5">
                <a:latin typeface="Times New Roman"/>
                <a:cs typeface="Times New Roman"/>
              </a:rPr>
              <a:t>performance and development.  </a:t>
            </a:r>
            <a:r>
              <a:rPr dirty="0" sz="1200" spc="-15">
                <a:latin typeface="Times New Roman"/>
                <a:cs typeface="Times New Roman"/>
              </a:rPr>
              <a:t>Finally, </a:t>
            </a:r>
            <a:r>
              <a:rPr dirty="0" sz="1200" spc="-5">
                <a:latin typeface="Times New Roman"/>
                <a:cs typeface="Times New Roman"/>
              </a:rPr>
              <a:t>performance management</a:t>
            </a:r>
            <a:r>
              <a:rPr dirty="0" sz="1200" spc="11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identifies areas </a:t>
            </a:r>
            <a:r>
              <a:rPr dirty="0" sz="1200">
                <a:latin typeface="Times New Roman"/>
                <a:cs typeface="Times New Roman"/>
              </a:rPr>
              <a:t>for </a:t>
            </a:r>
            <a:r>
              <a:rPr dirty="0" sz="1200" spc="-5">
                <a:latin typeface="Times New Roman"/>
                <a:cs typeface="Times New Roman"/>
              </a:rPr>
              <a:t>improvement and training needs </a:t>
            </a:r>
            <a:r>
              <a:rPr dirty="0" sz="1200">
                <a:latin typeface="Times New Roman"/>
                <a:cs typeface="Times New Roman"/>
              </a:rPr>
              <a:t>to </a:t>
            </a:r>
            <a:r>
              <a:rPr dirty="0" sz="1200" spc="-5">
                <a:latin typeface="Times New Roman"/>
                <a:cs typeface="Times New Roman"/>
              </a:rPr>
              <a:t>ensure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50">
              <a:latin typeface="Times New Roman"/>
              <a:cs typeface="Times New Roman"/>
            </a:endParaRPr>
          </a:p>
          <a:p>
            <a:pPr algn="just" marL="12700">
              <a:lnSpc>
                <a:spcPct val="100000"/>
              </a:lnSpc>
            </a:pPr>
            <a:r>
              <a:rPr dirty="0" sz="1200" spc="-10">
                <a:latin typeface="Times New Roman"/>
                <a:cs typeface="Times New Roman"/>
              </a:rPr>
              <a:t>staff </a:t>
            </a:r>
            <a:r>
              <a:rPr dirty="0" sz="1200" spc="-5">
                <a:latin typeface="Times New Roman"/>
                <a:cs typeface="Times New Roman"/>
              </a:rPr>
              <a:t>has </a:t>
            </a:r>
            <a:r>
              <a:rPr dirty="0" sz="1200">
                <a:latin typeface="Times New Roman"/>
                <a:cs typeface="Times New Roman"/>
              </a:rPr>
              <a:t>the </a:t>
            </a:r>
            <a:r>
              <a:rPr dirty="0" sz="1200" spc="-5">
                <a:latin typeface="Times New Roman"/>
                <a:cs typeface="Times New Roman"/>
              </a:rPr>
              <a:t>skills and knowledge </a:t>
            </a:r>
            <a:r>
              <a:rPr dirty="0" sz="1200">
                <a:latin typeface="Times New Roman"/>
                <a:cs typeface="Times New Roman"/>
              </a:rPr>
              <a:t>to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perform</a:t>
            </a:r>
            <a:r>
              <a:rPr dirty="0" sz="1400" spc="-5">
                <a:latin typeface="Carlito"/>
                <a:cs typeface="Carlito"/>
              </a:rPr>
              <a:t>.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9351" y="343915"/>
            <a:ext cx="6344285" cy="3911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5">
                <a:solidFill>
                  <a:srgbClr val="1E39DA"/>
                </a:solidFill>
              </a:rPr>
              <a:t>Benefits </a:t>
            </a:r>
            <a:r>
              <a:rPr dirty="0" sz="2400">
                <a:solidFill>
                  <a:srgbClr val="1E39DA"/>
                </a:solidFill>
              </a:rPr>
              <a:t>of Performance</a:t>
            </a:r>
            <a:r>
              <a:rPr dirty="0" sz="2400" spc="100">
                <a:solidFill>
                  <a:srgbClr val="1E39DA"/>
                </a:solidFill>
              </a:rPr>
              <a:t> </a:t>
            </a:r>
            <a:r>
              <a:rPr dirty="0" sz="2400" spc="-5">
                <a:solidFill>
                  <a:srgbClr val="1E39DA"/>
                </a:solidFill>
              </a:rPr>
              <a:t>Management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549351" y="1051915"/>
            <a:ext cx="6821170" cy="35464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6350">
              <a:lnSpc>
                <a:spcPct val="150000"/>
              </a:lnSpc>
              <a:spcBef>
                <a:spcPts val="100"/>
              </a:spcBef>
            </a:pPr>
            <a:r>
              <a:rPr dirty="0" sz="1400" spc="-5">
                <a:latin typeface="Times New Roman"/>
                <a:cs typeface="Times New Roman"/>
              </a:rPr>
              <a:t>Diversity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Inclusion: Even though BMW </a:t>
            </a:r>
            <a:r>
              <a:rPr dirty="0" sz="1400">
                <a:latin typeface="Times New Roman"/>
                <a:cs typeface="Times New Roman"/>
              </a:rPr>
              <a:t>is </a:t>
            </a:r>
            <a:r>
              <a:rPr dirty="0" sz="1400" spc="-5">
                <a:latin typeface="Times New Roman"/>
                <a:cs typeface="Times New Roman"/>
              </a:rPr>
              <a:t>committed to promoting inclusion and </a:t>
            </a:r>
            <a:r>
              <a:rPr dirty="0" sz="1400" spc="-15">
                <a:latin typeface="Times New Roman"/>
                <a:cs typeface="Times New Roman"/>
              </a:rPr>
              <a:t>diversity,  </a:t>
            </a:r>
            <a:r>
              <a:rPr dirty="0" sz="1400">
                <a:latin typeface="Times New Roman"/>
                <a:cs typeface="Times New Roman"/>
              </a:rPr>
              <a:t>it </a:t>
            </a:r>
            <a:r>
              <a:rPr dirty="0" sz="1400" spc="-10">
                <a:latin typeface="Times New Roman"/>
                <a:cs typeface="Times New Roman"/>
              </a:rPr>
              <a:t>might </a:t>
            </a:r>
            <a:r>
              <a:rPr dirty="0" sz="1400">
                <a:latin typeface="Times New Roman"/>
                <a:cs typeface="Times New Roman"/>
              </a:rPr>
              <a:t>be </a:t>
            </a:r>
            <a:r>
              <a:rPr dirty="0" sz="1400" spc="-5">
                <a:latin typeface="Times New Roman"/>
                <a:cs typeface="Times New Roman"/>
              </a:rPr>
              <a:t>having trouble treating </a:t>
            </a:r>
            <a:r>
              <a:rPr dirty="0" sz="1400" spc="-10">
                <a:latin typeface="Times New Roman"/>
                <a:cs typeface="Times New Roman"/>
              </a:rPr>
              <a:t>all </a:t>
            </a:r>
            <a:r>
              <a:rPr dirty="0" sz="1400">
                <a:latin typeface="Times New Roman"/>
                <a:cs typeface="Times New Roman"/>
              </a:rPr>
              <a:t>of </a:t>
            </a:r>
            <a:r>
              <a:rPr dirty="0" sz="1400" spc="-5">
                <a:latin typeface="Times New Roman"/>
                <a:cs typeface="Times New Roman"/>
              </a:rPr>
              <a:t>its workers in </a:t>
            </a:r>
            <a:r>
              <a:rPr dirty="0" sz="1400">
                <a:latin typeface="Times New Roman"/>
                <a:cs typeface="Times New Roman"/>
              </a:rPr>
              <a:t>a </a:t>
            </a:r>
            <a:r>
              <a:rPr dirty="0" sz="1400" spc="-5">
                <a:latin typeface="Times New Roman"/>
                <a:cs typeface="Times New Roman"/>
              </a:rPr>
              <a:t>fair and inclusive </a:t>
            </a:r>
            <a:r>
              <a:rPr dirty="0" sz="1400" spc="-30">
                <a:latin typeface="Times New Roman"/>
                <a:cs typeface="Times New Roman"/>
              </a:rPr>
              <a:t>way. </a:t>
            </a:r>
            <a:r>
              <a:rPr dirty="0" sz="1400">
                <a:latin typeface="Times New Roman"/>
                <a:cs typeface="Times New Roman"/>
              </a:rPr>
              <a:t>In an  </a:t>
            </a:r>
            <a:r>
              <a:rPr dirty="0" sz="1400" spc="-5">
                <a:latin typeface="Times New Roman"/>
                <a:cs typeface="Times New Roman"/>
              </a:rPr>
              <a:t>increasingly </a:t>
            </a:r>
            <a:r>
              <a:rPr dirty="0" sz="1400">
                <a:latin typeface="Times New Roman"/>
                <a:cs typeface="Times New Roman"/>
              </a:rPr>
              <a:t>crowded </a:t>
            </a:r>
            <a:r>
              <a:rPr dirty="0" sz="1400" spc="-5">
                <a:latin typeface="Times New Roman"/>
                <a:cs typeface="Times New Roman"/>
              </a:rPr>
              <a:t>marketplace, it may </a:t>
            </a:r>
            <a:r>
              <a:rPr dirty="0" sz="1400">
                <a:latin typeface="Times New Roman"/>
                <a:cs typeface="Times New Roman"/>
              </a:rPr>
              <a:t>be </a:t>
            </a:r>
            <a:r>
              <a:rPr dirty="0" sz="1400" spc="-5">
                <a:latin typeface="Times New Roman"/>
                <a:cs typeface="Times New Roman"/>
              </a:rPr>
              <a:t>hard for BMW </a:t>
            </a:r>
            <a:r>
              <a:rPr dirty="0" sz="1400">
                <a:latin typeface="Times New Roman"/>
                <a:cs typeface="Times New Roman"/>
              </a:rPr>
              <a:t>to keep </a:t>
            </a:r>
            <a:r>
              <a:rPr dirty="0" sz="1400" spc="-5">
                <a:latin typeface="Times New Roman"/>
                <a:cs typeface="Times New Roman"/>
              </a:rPr>
              <a:t>excellent </a:t>
            </a:r>
            <a:r>
              <a:rPr dirty="0" sz="1400" spc="-10">
                <a:latin typeface="Times New Roman"/>
                <a:cs typeface="Times New Roman"/>
              </a:rPr>
              <a:t>staff </a:t>
            </a:r>
            <a:r>
              <a:rPr dirty="0" sz="1400" spc="-5">
                <a:latin typeface="Times New Roman"/>
                <a:cs typeface="Times New Roman"/>
              </a:rPr>
              <a:t>members,  </a:t>
            </a:r>
            <a:r>
              <a:rPr dirty="0" sz="1400">
                <a:latin typeface="Times New Roman"/>
                <a:cs typeface="Times New Roman"/>
              </a:rPr>
              <a:t>especially in </a:t>
            </a:r>
            <a:r>
              <a:rPr dirty="0" sz="1400" spc="5">
                <a:latin typeface="Times New Roman"/>
                <a:cs typeface="Times New Roman"/>
              </a:rPr>
              <a:t>the </a:t>
            </a:r>
            <a:r>
              <a:rPr dirty="0" sz="1400">
                <a:latin typeface="Times New Roman"/>
                <a:cs typeface="Times New Roman"/>
              </a:rPr>
              <a:t>design and engineering</a:t>
            </a:r>
            <a:r>
              <a:rPr dirty="0" sz="1400" spc="-135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departments.</a:t>
            </a:r>
            <a:endParaRPr sz="1400">
              <a:latin typeface="Times New Roman"/>
              <a:cs typeface="Times New Roman"/>
            </a:endParaRPr>
          </a:p>
          <a:p>
            <a:pPr algn="just" marL="12700" marR="6350">
              <a:lnSpc>
                <a:spcPct val="150000"/>
              </a:lnSpc>
            </a:pPr>
            <a:r>
              <a:rPr dirty="0" sz="1400" spc="-5">
                <a:latin typeface="Times New Roman"/>
                <a:cs typeface="Times New Roman"/>
              </a:rPr>
              <a:t>Skills </a:t>
            </a:r>
            <a:r>
              <a:rPr dirty="0" sz="1400">
                <a:latin typeface="Times New Roman"/>
                <a:cs typeface="Times New Roman"/>
              </a:rPr>
              <a:t>gap: </a:t>
            </a:r>
            <a:r>
              <a:rPr dirty="0" sz="1400" spc="-5">
                <a:latin typeface="Times New Roman"/>
                <a:cs typeface="Times New Roman"/>
              </a:rPr>
              <a:t>As technologies and business </a:t>
            </a:r>
            <a:r>
              <a:rPr dirty="0" sz="1400">
                <a:latin typeface="Times New Roman"/>
                <a:cs typeface="Times New Roman"/>
              </a:rPr>
              <a:t>practice </a:t>
            </a:r>
            <a:r>
              <a:rPr dirty="0" sz="1400" spc="-5">
                <a:latin typeface="Times New Roman"/>
                <a:cs typeface="Times New Roman"/>
              </a:rPr>
              <a:t>change </a:t>
            </a:r>
            <a:r>
              <a:rPr dirty="0" sz="1400" spc="-15">
                <a:latin typeface="Times New Roman"/>
                <a:cs typeface="Times New Roman"/>
              </a:rPr>
              <a:t>quickly, </a:t>
            </a:r>
            <a:r>
              <a:rPr dirty="0" sz="1400">
                <a:latin typeface="Times New Roman"/>
                <a:cs typeface="Times New Roman"/>
              </a:rPr>
              <a:t>there </a:t>
            </a:r>
            <a:r>
              <a:rPr dirty="0" sz="1400" spc="-5">
                <a:latin typeface="Times New Roman"/>
                <a:cs typeface="Times New Roman"/>
              </a:rPr>
              <a:t>may </a:t>
            </a:r>
            <a:r>
              <a:rPr dirty="0" sz="1400">
                <a:latin typeface="Times New Roman"/>
                <a:cs typeface="Times New Roman"/>
              </a:rPr>
              <a:t>be a </a:t>
            </a:r>
            <a:r>
              <a:rPr dirty="0" sz="1400" spc="-5">
                <a:latin typeface="Times New Roman"/>
                <a:cs typeface="Times New Roman"/>
              </a:rPr>
              <a:t>skills </a:t>
            </a:r>
            <a:r>
              <a:rPr dirty="0" sz="1400" spc="-10">
                <a:latin typeface="Times New Roman"/>
                <a:cs typeface="Times New Roman"/>
              </a:rPr>
              <a:t>gap  </a:t>
            </a:r>
            <a:r>
              <a:rPr dirty="0" sz="1400" spc="-5">
                <a:latin typeface="Times New Roman"/>
                <a:cs typeface="Times New Roman"/>
              </a:rPr>
              <a:t>among </a:t>
            </a:r>
            <a:r>
              <a:rPr dirty="0" sz="1400">
                <a:latin typeface="Times New Roman"/>
                <a:cs typeface="Times New Roman"/>
              </a:rPr>
              <a:t>workers. </a:t>
            </a:r>
            <a:r>
              <a:rPr dirty="0" sz="1400" spc="-5">
                <a:latin typeface="Times New Roman"/>
                <a:cs typeface="Times New Roman"/>
              </a:rPr>
              <a:t>This </a:t>
            </a:r>
            <a:r>
              <a:rPr dirty="0" sz="1400">
                <a:latin typeface="Times New Roman"/>
                <a:cs typeface="Times New Roman"/>
              </a:rPr>
              <a:t>could </a:t>
            </a:r>
            <a:r>
              <a:rPr dirty="0" sz="1400" spc="5">
                <a:latin typeface="Times New Roman"/>
                <a:cs typeface="Times New Roman"/>
              </a:rPr>
              <a:t>slow </a:t>
            </a:r>
            <a:r>
              <a:rPr dirty="0" sz="1400" spc="-5">
                <a:latin typeface="Times New Roman"/>
                <a:cs typeface="Times New Roman"/>
              </a:rPr>
              <a:t>down </a:t>
            </a:r>
            <a:r>
              <a:rPr dirty="0" sz="1400">
                <a:latin typeface="Times New Roman"/>
                <a:cs typeface="Times New Roman"/>
              </a:rPr>
              <a:t>innovation and </a:t>
            </a:r>
            <a:r>
              <a:rPr dirty="0" sz="1400" spc="-5">
                <a:latin typeface="Times New Roman"/>
                <a:cs typeface="Times New Roman"/>
              </a:rPr>
              <a:t>make </a:t>
            </a:r>
            <a:r>
              <a:rPr dirty="0" sz="1400">
                <a:latin typeface="Times New Roman"/>
                <a:cs typeface="Times New Roman"/>
              </a:rPr>
              <a:t>businesses less</a:t>
            </a:r>
            <a:r>
              <a:rPr dirty="0" sz="1400" spc="-14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competitive.</a:t>
            </a:r>
            <a:endParaRPr sz="1400">
              <a:latin typeface="Times New Roman"/>
              <a:cs typeface="Times New Roman"/>
            </a:endParaRPr>
          </a:p>
          <a:p>
            <a:pPr algn="just" marL="12700" marR="5080">
              <a:lnSpc>
                <a:spcPct val="150000"/>
              </a:lnSpc>
            </a:pPr>
            <a:r>
              <a:rPr dirty="0" sz="1400" spc="-15">
                <a:latin typeface="Times New Roman"/>
                <a:cs typeface="Times New Roman"/>
              </a:rPr>
              <a:t>Work-life </a:t>
            </a:r>
            <a:r>
              <a:rPr dirty="0" sz="1400">
                <a:latin typeface="Times New Roman"/>
                <a:cs typeface="Times New Roman"/>
              </a:rPr>
              <a:t>balance: </a:t>
            </a:r>
            <a:r>
              <a:rPr dirty="0" sz="1400" spc="-10">
                <a:latin typeface="Times New Roman"/>
                <a:cs typeface="Times New Roman"/>
              </a:rPr>
              <a:t>As </a:t>
            </a:r>
            <a:r>
              <a:rPr dirty="0" sz="1400" spc="-5">
                <a:latin typeface="Times New Roman"/>
                <a:cs typeface="Times New Roman"/>
              </a:rPr>
              <a:t>employees' workloads and demands </a:t>
            </a:r>
            <a:r>
              <a:rPr dirty="0" sz="1400" spc="-25">
                <a:latin typeface="Times New Roman"/>
                <a:cs typeface="Times New Roman"/>
              </a:rPr>
              <a:t>grow, </a:t>
            </a:r>
            <a:r>
              <a:rPr dirty="0" sz="1400">
                <a:latin typeface="Times New Roman"/>
                <a:cs typeface="Times New Roman"/>
              </a:rPr>
              <a:t>they </a:t>
            </a:r>
            <a:r>
              <a:rPr dirty="0" sz="1400" spc="-5">
                <a:latin typeface="Times New Roman"/>
                <a:cs typeface="Times New Roman"/>
              </a:rPr>
              <a:t>may </a:t>
            </a:r>
            <a:r>
              <a:rPr dirty="0" sz="1400">
                <a:latin typeface="Times New Roman"/>
                <a:cs typeface="Times New Roman"/>
              </a:rPr>
              <a:t>find </a:t>
            </a:r>
            <a:r>
              <a:rPr dirty="0" sz="1400" spc="-5">
                <a:latin typeface="Times New Roman"/>
                <a:cs typeface="Times New Roman"/>
              </a:rPr>
              <a:t>it </a:t>
            </a:r>
            <a:r>
              <a:rPr dirty="0" sz="1400" spc="-10">
                <a:latin typeface="Times New Roman"/>
                <a:cs typeface="Times New Roman"/>
              </a:rPr>
              <a:t>hard </a:t>
            </a:r>
            <a:r>
              <a:rPr dirty="0" sz="1400" spc="-5">
                <a:latin typeface="Times New Roman"/>
                <a:cs typeface="Times New Roman"/>
              </a:rPr>
              <a:t>to </a:t>
            </a:r>
            <a:r>
              <a:rPr dirty="0" sz="1400">
                <a:latin typeface="Times New Roman"/>
                <a:cs typeface="Times New Roman"/>
              </a:rPr>
              <a:t>keep  a </a:t>
            </a:r>
            <a:r>
              <a:rPr dirty="0" sz="1400" spc="-5">
                <a:latin typeface="Times New Roman"/>
                <a:cs typeface="Times New Roman"/>
              </a:rPr>
              <a:t>good balance between work and life. This can </a:t>
            </a:r>
            <a:r>
              <a:rPr dirty="0" sz="1400">
                <a:latin typeface="Times New Roman"/>
                <a:cs typeface="Times New Roman"/>
              </a:rPr>
              <a:t>lead to </a:t>
            </a:r>
            <a:r>
              <a:rPr dirty="0" sz="1400" spc="-5">
                <a:latin typeface="Times New Roman"/>
                <a:cs typeface="Times New Roman"/>
              </a:rPr>
              <a:t>burnout and lower </a:t>
            </a:r>
            <a:r>
              <a:rPr dirty="0" sz="1400" spc="-15">
                <a:latin typeface="Times New Roman"/>
                <a:cs typeface="Times New Roman"/>
              </a:rPr>
              <a:t>productivity.  </a:t>
            </a:r>
            <a:r>
              <a:rPr dirty="0" sz="1400" spc="-5">
                <a:latin typeface="Times New Roman"/>
                <a:cs typeface="Times New Roman"/>
              </a:rPr>
              <a:t>BMW's HRM </a:t>
            </a:r>
            <a:r>
              <a:rPr dirty="0" sz="1400">
                <a:latin typeface="Times New Roman"/>
                <a:cs typeface="Times New Roman"/>
              </a:rPr>
              <a:t>team needs </a:t>
            </a:r>
            <a:r>
              <a:rPr dirty="0" sz="1400" spc="-5">
                <a:latin typeface="Times New Roman"/>
                <a:cs typeface="Times New Roman"/>
              </a:rPr>
              <a:t>to look </a:t>
            </a:r>
            <a:r>
              <a:rPr dirty="0" sz="1400" spc="-10">
                <a:latin typeface="Times New Roman"/>
                <a:cs typeface="Times New Roman"/>
              </a:rPr>
              <a:t>at </a:t>
            </a:r>
            <a:r>
              <a:rPr dirty="0" sz="1400" spc="-5">
                <a:latin typeface="Times New Roman"/>
                <a:cs typeface="Times New Roman"/>
              </a:rPr>
              <a:t>these possible problems </a:t>
            </a:r>
            <a:r>
              <a:rPr dirty="0" sz="1400">
                <a:latin typeface="Times New Roman"/>
                <a:cs typeface="Times New Roman"/>
              </a:rPr>
              <a:t>on a </a:t>
            </a:r>
            <a:r>
              <a:rPr dirty="0" sz="1400" spc="-5">
                <a:latin typeface="Times New Roman"/>
                <a:cs typeface="Times New Roman"/>
              </a:rPr>
              <a:t>daily </a:t>
            </a:r>
            <a:r>
              <a:rPr dirty="0" sz="1400">
                <a:latin typeface="Times New Roman"/>
                <a:cs typeface="Times New Roman"/>
              </a:rPr>
              <a:t>basis </a:t>
            </a:r>
            <a:r>
              <a:rPr dirty="0" sz="1400" spc="-5">
                <a:latin typeface="Times New Roman"/>
                <a:cs typeface="Times New Roman"/>
              </a:rPr>
              <a:t>and fix </a:t>
            </a:r>
            <a:r>
              <a:rPr dirty="0" sz="1400">
                <a:latin typeface="Times New Roman"/>
                <a:cs typeface="Times New Roman"/>
              </a:rPr>
              <a:t>them </a:t>
            </a:r>
            <a:r>
              <a:rPr dirty="0" sz="1400" spc="5">
                <a:latin typeface="Times New Roman"/>
                <a:cs typeface="Times New Roman"/>
              </a:rPr>
              <a:t>if </a:t>
            </a:r>
            <a:r>
              <a:rPr dirty="0" sz="1400" spc="36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they want to </a:t>
            </a:r>
            <a:r>
              <a:rPr dirty="0" sz="1400" spc="-5">
                <a:latin typeface="Times New Roman"/>
                <a:cs typeface="Times New Roman"/>
              </a:rPr>
              <a:t>find, train, and </a:t>
            </a:r>
            <a:r>
              <a:rPr dirty="0" sz="1400">
                <a:latin typeface="Times New Roman"/>
                <a:cs typeface="Times New Roman"/>
              </a:rPr>
              <a:t>keep </a:t>
            </a:r>
            <a:r>
              <a:rPr dirty="0" sz="1400" spc="-5">
                <a:latin typeface="Times New Roman"/>
                <a:cs typeface="Times New Roman"/>
              </a:rPr>
              <a:t>good employees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make </a:t>
            </a:r>
            <a:r>
              <a:rPr dirty="0" sz="1400" spc="5">
                <a:latin typeface="Times New Roman"/>
                <a:cs typeface="Times New Roman"/>
              </a:rPr>
              <a:t>the </a:t>
            </a:r>
            <a:r>
              <a:rPr dirty="0" sz="1400" spc="-5">
                <a:latin typeface="Times New Roman"/>
                <a:cs typeface="Times New Roman"/>
              </a:rPr>
              <a:t>workplace </a:t>
            </a:r>
            <a:r>
              <a:rPr dirty="0" sz="1400">
                <a:latin typeface="Times New Roman"/>
                <a:cs typeface="Times New Roman"/>
              </a:rPr>
              <a:t>a </a:t>
            </a:r>
            <a:r>
              <a:rPr dirty="0" sz="1400" spc="-5">
                <a:latin typeface="Times New Roman"/>
                <a:cs typeface="Times New Roman"/>
              </a:rPr>
              <a:t>happy </a:t>
            </a:r>
            <a:r>
              <a:rPr dirty="0" sz="1400">
                <a:latin typeface="Times New Roman"/>
                <a:cs typeface="Times New Roman"/>
              </a:rPr>
              <a:t>place  </a:t>
            </a:r>
            <a:r>
              <a:rPr dirty="0" sz="1400" spc="-5">
                <a:latin typeface="Times New Roman"/>
                <a:cs typeface="Times New Roman"/>
              </a:rPr>
              <a:t>where </a:t>
            </a:r>
            <a:r>
              <a:rPr dirty="0" sz="1400">
                <a:latin typeface="Times New Roman"/>
                <a:cs typeface="Times New Roman"/>
              </a:rPr>
              <a:t>everyone feels</a:t>
            </a:r>
            <a:r>
              <a:rPr dirty="0" sz="1400" spc="-35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welcome.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4248" y="387476"/>
            <a:ext cx="3634104" cy="3308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15">
                <a:solidFill>
                  <a:srgbClr val="1E39DA"/>
                </a:solidFill>
              </a:rPr>
              <a:t>Current </a:t>
            </a:r>
            <a:r>
              <a:rPr dirty="0" sz="2000" spc="5">
                <a:solidFill>
                  <a:srgbClr val="1E39DA"/>
                </a:solidFill>
              </a:rPr>
              <a:t>Shortfalls </a:t>
            </a:r>
            <a:r>
              <a:rPr dirty="0" sz="2000">
                <a:solidFill>
                  <a:srgbClr val="1E39DA"/>
                </a:solidFill>
              </a:rPr>
              <a:t>in</a:t>
            </a:r>
            <a:r>
              <a:rPr dirty="0" sz="2000" spc="-105">
                <a:solidFill>
                  <a:srgbClr val="1E39DA"/>
                </a:solidFill>
              </a:rPr>
              <a:t> </a:t>
            </a:r>
            <a:r>
              <a:rPr dirty="0" sz="2000">
                <a:solidFill>
                  <a:srgbClr val="1E39DA"/>
                </a:solidFill>
              </a:rPr>
              <a:t>BMW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714248" y="725375"/>
            <a:ext cx="5397500" cy="482663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50000"/>
              </a:lnSpc>
              <a:spcBef>
                <a:spcPts val="95"/>
              </a:spcBef>
            </a:pPr>
            <a:r>
              <a:rPr dirty="0" sz="1400" spc="-5">
                <a:latin typeface="Times New Roman"/>
                <a:cs typeface="Times New Roman"/>
              </a:rPr>
              <a:t>Lack </a:t>
            </a:r>
            <a:r>
              <a:rPr dirty="0" sz="1400">
                <a:latin typeface="Times New Roman"/>
                <a:cs typeface="Times New Roman"/>
              </a:rPr>
              <a:t>of </a:t>
            </a:r>
            <a:r>
              <a:rPr dirty="0" sz="1400" spc="-5">
                <a:latin typeface="Times New Roman"/>
                <a:cs typeface="Times New Roman"/>
              </a:rPr>
              <a:t>diversity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inclusion: BMW's workplace diversity and inclusion  </a:t>
            </a:r>
            <a:r>
              <a:rPr dirty="0" sz="1400" spc="-10">
                <a:latin typeface="Times New Roman"/>
                <a:cs typeface="Times New Roman"/>
              </a:rPr>
              <a:t>efforts </a:t>
            </a:r>
            <a:r>
              <a:rPr dirty="0" sz="1400" spc="-5">
                <a:latin typeface="Times New Roman"/>
                <a:cs typeface="Times New Roman"/>
              </a:rPr>
              <a:t>may </a:t>
            </a:r>
            <a:r>
              <a:rPr dirty="0" sz="1400">
                <a:latin typeface="Times New Roman"/>
                <a:cs typeface="Times New Roman"/>
              </a:rPr>
              <a:t>need improvement. BMW may need </a:t>
            </a:r>
            <a:r>
              <a:rPr dirty="0" sz="1400" spc="5">
                <a:latin typeface="Times New Roman"/>
                <a:cs typeface="Times New Roman"/>
              </a:rPr>
              <a:t>to </a:t>
            </a:r>
            <a:r>
              <a:rPr dirty="0" sz="1400" spc="-5">
                <a:latin typeface="Times New Roman"/>
                <a:cs typeface="Times New Roman"/>
              </a:rPr>
              <a:t>attract more diverse  individuals and create </a:t>
            </a:r>
            <a:r>
              <a:rPr dirty="0" sz="1400">
                <a:latin typeface="Times New Roman"/>
                <a:cs typeface="Times New Roman"/>
              </a:rPr>
              <a:t>a </a:t>
            </a:r>
            <a:r>
              <a:rPr dirty="0" sz="1400" spc="-5">
                <a:latin typeface="Times New Roman"/>
                <a:cs typeface="Times New Roman"/>
              </a:rPr>
              <a:t>more inclusive workplace where all employees  </a:t>
            </a:r>
            <a:r>
              <a:rPr dirty="0" sz="1400">
                <a:latin typeface="Times New Roman"/>
                <a:cs typeface="Times New Roman"/>
              </a:rPr>
              <a:t>feel </a:t>
            </a:r>
            <a:r>
              <a:rPr dirty="0" sz="1400" spc="-5">
                <a:latin typeface="Times New Roman"/>
                <a:cs typeface="Times New Roman"/>
              </a:rPr>
              <a:t>valued. </a:t>
            </a:r>
            <a:r>
              <a:rPr dirty="0" sz="1400" spc="-10">
                <a:latin typeface="Times New Roman"/>
                <a:cs typeface="Times New Roman"/>
              </a:rPr>
              <a:t>Insufficient </a:t>
            </a:r>
            <a:r>
              <a:rPr dirty="0" sz="1400" spc="-5">
                <a:latin typeface="Times New Roman"/>
                <a:cs typeface="Times New Roman"/>
              </a:rPr>
              <a:t>employee involvement: BMW </a:t>
            </a:r>
            <a:r>
              <a:rPr dirty="0" sz="1400">
                <a:latin typeface="Times New Roman"/>
                <a:cs typeface="Times New Roman"/>
              </a:rPr>
              <a:t>is a </a:t>
            </a:r>
            <a:r>
              <a:rPr dirty="0" sz="1400" spc="-5">
                <a:latin typeface="Times New Roman"/>
                <a:cs typeface="Times New Roman"/>
              </a:rPr>
              <a:t>terrific place </a:t>
            </a:r>
            <a:r>
              <a:rPr dirty="0" sz="1400" spc="-10">
                <a:latin typeface="Times New Roman"/>
                <a:cs typeface="Times New Roman"/>
              </a:rPr>
              <a:t>to  </a:t>
            </a:r>
            <a:r>
              <a:rPr dirty="0" sz="1400">
                <a:latin typeface="Times New Roman"/>
                <a:cs typeface="Times New Roman"/>
              </a:rPr>
              <a:t>work, </a:t>
            </a:r>
            <a:r>
              <a:rPr dirty="0" sz="1400" spc="-5">
                <a:latin typeface="Times New Roman"/>
                <a:cs typeface="Times New Roman"/>
              </a:rPr>
              <a:t>but </a:t>
            </a:r>
            <a:r>
              <a:rPr dirty="0" sz="1400" spc="-10">
                <a:latin typeface="Times New Roman"/>
                <a:cs typeface="Times New Roman"/>
              </a:rPr>
              <a:t>staff </a:t>
            </a:r>
            <a:r>
              <a:rPr dirty="0" sz="1400" spc="-5">
                <a:latin typeface="Times New Roman"/>
                <a:cs typeface="Times New Roman"/>
              </a:rPr>
              <a:t>engagement </a:t>
            </a:r>
            <a:r>
              <a:rPr dirty="0" sz="1400">
                <a:latin typeface="Times New Roman"/>
                <a:cs typeface="Times New Roman"/>
              </a:rPr>
              <a:t>can </a:t>
            </a:r>
            <a:r>
              <a:rPr dirty="0" sz="1400" spc="-10">
                <a:latin typeface="Times New Roman"/>
                <a:cs typeface="Times New Roman"/>
              </a:rPr>
              <a:t>always </a:t>
            </a:r>
            <a:r>
              <a:rPr dirty="0" sz="1400">
                <a:latin typeface="Times New Roman"/>
                <a:cs typeface="Times New Roman"/>
              </a:rPr>
              <a:t>be enhanced. </a:t>
            </a:r>
            <a:r>
              <a:rPr dirty="0" sz="1400" spc="-5">
                <a:latin typeface="Times New Roman"/>
                <a:cs typeface="Times New Roman"/>
              </a:rPr>
              <a:t>HRM may encourage 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engage people through encouraging work-life </a:t>
            </a:r>
            <a:r>
              <a:rPr dirty="0" sz="1400">
                <a:latin typeface="Times New Roman"/>
                <a:cs typeface="Times New Roman"/>
              </a:rPr>
              <a:t>balance, </a:t>
            </a:r>
            <a:r>
              <a:rPr dirty="0" sz="1400" spc="-5">
                <a:latin typeface="Times New Roman"/>
                <a:cs typeface="Times New Roman"/>
              </a:rPr>
              <a:t>professional  development, </a:t>
            </a:r>
            <a:r>
              <a:rPr dirty="0" sz="1400">
                <a:latin typeface="Times New Roman"/>
                <a:cs typeface="Times New Roman"/>
              </a:rPr>
              <a:t>and recognition </a:t>
            </a:r>
            <a:r>
              <a:rPr dirty="0" sz="1400" spc="-5">
                <a:latin typeface="Times New Roman"/>
                <a:cs typeface="Times New Roman"/>
              </a:rPr>
              <a:t>and </a:t>
            </a:r>
            <a:r>
              <a:rPr dirty="0" sz="1400">
                <a:latin typeface="Times New Roman"/>
                <a:cs typeface="Times New Roman"/>
              </a:rPr>
              <a:t>reward. </a:t>
            </a:r>
            <a:r>
              <a:rPr dirty="0" sz="1400" spc="-5">
                <a:latin typeface="Times New Roman"/>
                <a:cs typeface="Times New Roman"/>
              </a:rPr>
              <a:t>Limited </a:t>
            </a:r>
            <a:r>
              <a:rPr dirty="0" sz="1400">
                <a:latin typeface="Times New Roman"/>
                <a:cs typeface="Times New Roman"/>
              </a:rPr>
              <a:t>leadership  </a:t>
            </a:r>
            <a:r>
              <a:rPr dirty="0" sz="1400" spc="-5">
                <a:latin typeface="Times New Roman"/>
                <a:cs typeface="Times New Roman"/>
              </a:rPr>
              <a:t>development: Any </a:t>
            </a:r>
            <a:r>
              <a:rPr dirty="0" sz="1400" spc="-15">
                <a:latin typeface="Times New Roman"/>
                <a:cs typeface="Times New Roman"/>
              </a:rPr>
              <a:t>company, </a:t>
            </a:r>
            <a:r>
              <a:rPr dirty="0" sz="1400" spc="-5">
                <a:latin typeface="Times New Roman"/>
                <a:cs typeface="Times New Roman"/>
              </a:rPr>
              <a:t>including </a:t>
            </a:r>
            <a:r>
              <a:rPr dirty="0" sz="1400" spc="-35">
                <a:latin typeface="Times New Roman"/>
                <a:cs typeface="Times New Roman"/>
              </a:rPr>
              <a:t>BMW, </a:t>
            </a:r>
            <a:r>
              <a:rPr dirty="0" sz="1400">
                <a:latin typeface="Times New Roman"/>
                <a:cs typeface="Times New Roman"/>
              </a:rPr>
              <a:t>needs great </a:t>
            </a:r>
            <a:r>
              <a:rPr dirty="0" sz="1400" spc="-5">
                <a:latin typeface="Times New Roman"/>
                <a:cs typeface="Times New Roman"/>
              </a:rPr>
              <a:t>executives </a:t>
            </a:r>
            <a:r>
              <a:rPr dirty="0" sz="1400" spc="-10">
                <a:latin typeface="Times New Roman"/>
                <a:cs typeface="Times New Roman"/>
              </a:rPr>
              <a:t>to  </a:t>
            </a:r>
            <a:r>
              <a:rPr dirty="0" sz="1400">
                <a:latin typeface="Times New Roman"/>
                <a:cs typeface="Times New Roman"/>
              </a:rPr>
              <a:t>succeed. </a:t>
            </a:r>
            <a:r>
              <a:rPr dirty="0" sz="1400" spc="-5">
                <a:latin typeface="Times New Roman"/>
                <a:cs typeface="Times New Roman"/>
              </a:rPr>
              <a:t>HRM </a:t>
            </a:r>
            <a:r>
              <a:rPr dirty="0" sz="1400">
                <a:latin typeface="Times New Roman"/>
                <a:cs typeface="Times New Roman"/>
              </a:rPr>
              <a:t>can </a:t>
            </a:r>
            <a:r>
              <a:rPr dirty="0" sz="1400" spc="-5">
                <a:latin typeface="Times New Roman"/>
                <a:cs typeface="Times New Roman"/>
              </a:rPr>
              <a:t>identify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train future </a:t>
            </a:r>
            <a:r>
              <a:rPr dirty="0" sz="1400">
                <a:latin typeface="Times New Roman"/>
                <a:cs typeface="Times New Roman"/>
              </a:rPr>
              <a:t>leaders. </a:t>
            </a:r>
            <a:r>
              <a:rPr dirty="0" sz="1400" spc="-10">
                <a:latin typeface="Times New Roman"/>
                <a:cs typeface="Times New Roman"/>
              </a:rPr>
              <a:t>Insufficient  </a:t>
            </a:r>
            <a:r>
              <a:rPr dirty="0" sz="1400" spc="-5">
                <a:latin typeface="Times New Roman"/>
                <a:cs typeface="Times New Roman"/>
              </a:rPr>
              <a:t>technology </a:t>
            </a:r>
            <a:r>
              <a:rPr dirty="0" sz="1400">
                <a:latin typeface="Times New Roman"/>
                <a:cs typeface="Times New Roman"/>
              </a:rPr>
              <a:t>use: </a:t>
            </a:r>
            <a:r>
              <a:rPr dirty="0" sz="1400" spc="-5">
                <a:latin typeface="Times New Roman"/>
                <a:cs typeface="Times New Roman"/>
              </a:rPr>
              <a:t>HRM may optimize HR operations and decision-making  with automation and </a:t>
            </a:r>
            <a:r>
              <a:rPr dirty="0" sz="1400">
                <a:latin typeface="Times New Roman"/>
                <a:cs typeface="Times New Roman"/>
              </a:rPr>
              <a:t>data </a:t>
            </a:r>
            <a:r>
              <a:rPr dirty="0" sz="1400" spc="-5">
                <a:latin typeface="Times New Roman"/>
                <a:cs typeface="Times New Roman"/>
              </a:rPr>
              <a:t>analytics. BMW </a:t>
            </a:r>
            <a:r>
              <a:rPr dirty="0" sz="1400">
                <a:latin typeface="Times New Roman"/>
                <a:cs typeface="Times New Roman"/>
              </a:rPr>
              <a:t>may need </a:t>
            </a:r>
            <a:r>
              <a:rPr dirty="0" sz="1400" spc="-5">
                <a:latin typeface="Times New Roman"/>
                <a:cs typeface="Times New Roman"/>
              </a:rPr>
              <a:t>to invest </a:t>
            </a:r>
            <a:r>
              <a:rPr dirty="0" sz="1400">
                <a:latin typeface="Times New Roman"/>
                <a:cs typeface="Times New Roman"/>
              </a:rPr>
              <a:t>in </a:t>
            </a:r>
            <a:r>
              <a:rPr dirty="0" sz="1400" spc="-10">
                <a:latin typeface="Times New Roman"/>
                <a:cs typeface="Times New Roman"/>
              </a:rPr>
              <a:t>HR  </a:t>
            </a:r>
            <a:r>
              <a:rPr dirty="0" sz="1400" spc="-5">
                <a:latin typeface="Times New Roman"/>
                <a:cs typeface="Times New Roman"/>
              </a:rPr>
              <a:t>technology </a:t>
            </a:r>
            <a:r>
              <a:rPr dirty="0" sz="1400" spc="5">
                <a:latin typeface="Times New Roman"/>
                <a:cs typeface="Times New Roman"/>
              </a:rPr>
              <a:t>to </a:t>
            </a:r>
            <a:r>
              <a:rPr dirty="0" sz="1400" spc="-5">
                <a:latin typeface="Times New Roman"/>
                <a:cs typeface="Times New Roman"/>
              </a:rPr>
              <a:t>streamline, improve, and </a:t>
            </a:r>
            <a:r>
              <a:rPr dirty="0" sz="1400">
                <a:latin typeface="Times New Roman"/>
                <a:cs typeface="Times New Roman"/>
              </a:rPr>
              <a:t>engage </a:t>
            </a:r>
            <a:r>
              <a:rPr dirty="0" sz="1400" spc="-5">
                <a:latin typeface="Times New Roman"/>
                <a:cs typeface="Times New Roman"/>
              </a:rPr>
              <a:t>employees. </a:t>
            </a:r>
            <a:r>
              <a:rPr dirty="0" sz="1400">
                <a:latin typeface="Times New Roman"/>
                <a:cs typeface="Times New Roman"/>
              </a:rPr>
              <a:t>Lack </a:t>
            </a:r>
            <a:r>
              <a:rPr dirty="0" sz="1400" spc="-5">
                <a:latin typeface="Times New Roman"/>
                <a:cs typeface="Times New Roman"/>
              </a:rPr>
              <a:t>of agility:  </a:t>
            </a:r>
            <a:r>
              <a:rPr dirty="0" sz="1400">
                <a:latin typeface="Times New Roman"/>
                <a:cs typeface="Times New Roman"/>
              </a:rPr>
              <a:t>Business </a:t>
            </a:r>
            <a:r>
              <a:rPr dirty="0" sz="1400" spc="-5">
                <a:latin typeface="Times New Roman"/>
                <a:cs typeface="Times New Roman"/>
              </a:rPr>
              <a:t>demands and priorities change, </a:t>
            </a:r>
            <a:r>
              <a:rPr dirty="0" sz="1400">
                <a:latin typeface="Times New Roman"/>
                <a:cs typeface="Times New Roman"/>
              </a:rPr>
              <a:t>hence </a:t>
            </a:r>
            <a:r>
              <a:rPr dirty="0" sz="1400" spc="-5">
                <a:latin typeface="Times New Roman"/>
                <a:cs typeface="Times New Roman"/>
              </a:rPr>
              <a:t>HRM must </a:t>
            </a:r>
            <a:r>
              <a:rPr dirty="0" sz="1400">
                <a:latin typeface="Times New Roman"/>
                <a:cs typeface="Times New Roman"/>
              </a:rPr>
              <a:t>be </a:t>
            </a:r>
            <a:r>
              <a:rPr dirty="0" sz="1400" spc="-5">
                <a:latin typeface="Times New Roman"/>
                <a:cs typeface="Times New Roman"/>
              </a:rPr>
              <a:t>dynamic. </a:t>
            </a:r>
            <a:r>
              <a:rPr dirty="0" sz="1400" spc="10">
                <a:latin typeface="Times New Roman"/>
                <a:cs typeface="Times New Roman"/>
              </a:rPr>
              <a:t>By  </a:t>
            </a:r>
            <a:r>
              <a:rPr dirty="0" sz="1400">
                <a:latin typeface="Times New Roman"/>
                <a:cs typeface="Times New Roman"/>
              </a:rPr>
              <a:t>creating </a:t>
            </a:r>
            <a:r>
              <a:rPr dirty="0" sz="1400" spc="-5">
                <a:latin typeface="Times New Roman"/>
                <a:cs typeface="Times New Roman"/>
              </a:rPr>
              <a:t>flexible policies and procedures, HRM </a:t>
            </a:r>
            <a:r>
              <a:rPr dirty="0" sz="1400">
                <a:latin typeface="Times New Roman"/>
                <a:cs typeface="Times New Roman"/>
              </a:rPr>
              <a:t>can help BMW stay  </a:t>
            </a:r>
            <a:r>
              <a:rPr dirty="0" sz="1400" spc="-5">
                <a:latin typeface="Times New Roman"/>
                <a:cs typeface="Times New Roman"/>
              </a:rPr>
              <a:t>competitive </a:t>
            </a:r>
            <a:r>
              <a:rPr dirty="0" sz="1400">
                <a:latin typeface="Times New Roman"/>
                <a:cs typeface="Times New Roman"/>
              </a:rPr>
              <a:t>in a fast-changing</a:t>
            </a:r>
            <a:r>
              <a:rPr dirty="0" sz="1400" spc="-70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market.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548371" y="0"/>
            <a:ext cx="4643755" cy="6858000"/>
            <a:chOff x="7548371" y="0"/>
            <a:chExt cx="4643755" cy="6858000"/>
          </a:xfrm>
        </p:grpSpPr>
        <p:sp>
          <p:nvSpPr>
            <p:cNvPr id="5" name="object 5"/>
            <p:cNvSpPr/>
            <p:nvPr/>
          </p:nvSpPr>
          <p:spPr>
            <a:xfrm>
              <a:off x="7548371" y="0"/>
              <a:ext cx="4643628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905999" y="5143499"/>
              <a:ext cx="2286000" cy="171449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549" y="1599946"/>
            <a:ext cx="230403" cy="2443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6945" y="241172"/>
            <a:ext cx="6800850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1E39DA"/>
                </a:solidFill>
              </a:rPr>
              <a:t>HRM NEEDS </a:t>
            </a:r>
            <a:r>
              <a:rPr dirty="0" sz="2400" spc="-45">
                <a:solidFill>
                  <a:srgbClr val="1E39DA"/>
                </a:solidFill>
              </a:rPr>
              <a:t>TO </a:t>
            </a:r>
            <a:r>
              <a:rPr dirty="0" sz="2400" spc="-10">
                <a:solidFill>
                  <a:srgbClr val="1E39DA"/>
                </a:solidFill>
              </a:rPr>
              <a:t>DEVELOP </a:t>
            </a:r>
            <a:r>
              <a:rPr dirty="0" sz="2400" spc="-5">
                <a:solidFill>
                  <a:srgbClr val="1E39DA"/>
                </a:solidFill>
              </a:rPr>
              <a:t>THE </a:t>
            </a:r>
            <a:r>
              <a:rPr dirty="0" sz="2400" spc="-10">
                <a:solidFill>
                  <a:srgbClr val="1E39DA"/>
                </a:solidFill>
              </a:rPr>
              <a:t>PRESENT  </a:t>
            </a:r>
            <a:r>
              <a:rPr dirty="0" sz="2400">
                <a:solidFill>
                  <a:srgbClr val="1E39DA"/>
                </a:solidFill>
              </a:rPr>
              <a:t>BMW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656945" y="1269339"/>
            <a:ext cx="7367905" cy="32264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715">
              <a:lnSpc>
                <a:spcPct val="150000"/>
              </a:lnSpc>
              <a:spcBef>
                <a:spcPts val="100"/>
              </a:spcBef>
            </a:pP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Diversify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and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Inclusion: BMW may improve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HRM by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hiring diverse people.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HRM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eliminates 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hiring 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prejudices. Diverse hiring panels, inclusive job descriptions, and increasing 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marginalized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recruitment 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are examples. </a:t>
            </a:r>
            <a:r>
              <a:rPr dirty="0" sz="1400" spc="-20">
                <a:solidFill>
                  <a:srgbClr val="001F5F"/>
                </a:solidFill>
                <a:latin typeface="Times New Roman"/>
                <a:cs typeface="Times New Roman"/>
              </a:rPr>
              <a:t>Work-life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balance,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professional development, and recognition and awards can enhance  employee engagement 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and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motivation.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In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an employee-centric culture, HRM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can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foster trust,  communication, and collaboration. HRM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can identify and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train future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leaders. HRM can also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mentor 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up-and-coming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leaders.</a:t>
            </a:r>
            <a:endParaRPr sz="1400">
              <a:latin typeface="Times New Roman"/>
              <a:cs typeface="Times New Roman"/>
            </a:endParaRPr>
          </a:p>
          <a:p>
            <a:pPr algn="just" marL="12700" marR="5080">
              <a:lnSpc>
                <a:spcPct val="150000"/>
              </a:lnSpc>
            </a:pPr>
            <a:r>
              <a:rPr dirty="0" sz="1400" spc="-15">
                <a:solidFill>
                  <a:srgbClr val="001F5F"/>
                </a:solidFill>
                <a:latin typeface="Times New Roman"/>
                <a:cs typeface="Times New Roman"/>
              </a:rPr>
              <a:t>Technology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Adoption: </a:t>
            </a:r>
            <a:r>
              <a:rPr dirty="0" sz="1400" spc="-15">
                <a:solidFill>
                  <a:srgbClr val="001F5F"/>
                </a:solidFill>
                <a:latin typeface="Times New Roman"/>
                <a:cs typeface="Times New Roman"/>
              </a:rPr>
              <a:t>Technology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may improve HR processes, </a:t>
            </a:r>
            <a:r>
              <a:rPr dirty="0" sz="1400" spc="-15">
                <a:solidFill>
                  <a:srgbClr val="001F5F"/>
                </a:solidFill>
                <a:latin typeface="Times New Roman"/>
                <a:cs typeface="Times New Roman"/>
              </a:rPr>
              <a:t>efficiency,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and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employee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experience. 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HRM 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may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automate payroll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and benefits and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analyze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data to identify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HR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trends and</a:t>
            </a:r>
            <a:r>
              <a:rPr dirty="0" sz="1400" spc="4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improvements.</a:t>
            </a:r>
            <a:endParaRPr sz="1400">
              <a:latin typeface="Times New Roman"/>
              <a:cs typeface="Times New Roman"/>
            </a:endParaRPr>
          </a:p>
          <a:p>
            <a:pPr algn="just" marL="12700" marR="5080">
              <a:lnSpc>
                <a:spcPct val="150000"/>
              </a:lnSpc>
            </a:pP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Agility: HRM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can </a:t>
            </a:r>
            <a:r>
              <a:rPr dirty="0" sz="1400" spc="-10">
                <a:solidFill>
                  <a:srgbClr val="001F5F"/>
                </a:solidFill>
                <a:latin typeface="Times New Roman"/>
                <a:cs typeface="Times New Roman"/>
              </a:rPr>
              <a:t>adopt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policies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to company needs.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Agile decision-making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can help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HRM respond </a:t>
            </a:r>
            <a:r>
              <a:rPr dirty="0" sz="1400" spc="5">
                <a:solidFill>
                  <a:srgbClr val="001F5F"/>
                </a:solidFill>
                <a:latin typeface="Times New Roman"/>
                <a:cs typeface="Times New Roman"/>
              </a:rPr>
              <a:t>to </a:t>
            </a:r>
            <a:r>
              <a:rPr dirty="0" sz="1400" spc="36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dirty="0" sz="1400">
                <a:solidFill>
                  <a:srgbClr val="001F5F"/>
                </a:solidFill>
                <a:latin typeface="Times New Roman"/>
                <a:cs typeface="Times New Roman"/>
              </a:rPr>
              <a:t>new challenges and</a:t>
            </a:r>
            <a:r>
              <a:rPr dirty="0" sz="1400" spc="-5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dirty="0" sz="1400" spc="-5">
                <a:solidFill>
                  <a:srgbClr val="001F5F"/>
                </a:solidFill>
                <a:latin typeface="Times New Roman"/>
                <a:cs typeface="Times New Roman"/>
              </a:rPr>
              <a:t>opportunities.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33533" y="4829106"/>
            <a:ext cx="2858770" cy="2029460"/>
            <a:chOff x="9333533" y="4829106"/>
            <a:chExt cx="2858770" cy="2029460"/>
          </a:xfrm>
        </p:grpSpPr>
        <p:sp>
          <p:nvSpPr>
            <p:cNvPr id="6" name="object 6"/>
            <p:cNvSpPr/>
            <p:nvPr/>
          </p:nvSpPr>
          <p:spPr>
            <a:xfrm>
              <a:off x="9333533" y="4829106"/>
              <a:ext cx="2858466" cy="202889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905999" y="5143499"/>
              <a:ext cx="2286000" cy="171449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5500" y="1027302"/>
            <a:ext cx="4839970" cy="3308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>
                <a:solidFill>
                  <a:srgbClr val="1E39DA"/>
                </a:solidFill>
              </a:rPr>
              <a:t>FUTURE NEEDS </a:t>
            </a:r>
            <a:r>
              <a:rPr dirty="0" sz="2000" spc="-35">
                <a:solidFill>
                  <a:srgbClr val="1E39DA"/>
                </a:solidFill>
              </a:rPr>
              <a:t>TO </a:t>
            </a:r>
            <a:r>
              <a:rPr dirty="0" sz="2000" spc="-5">
                <a:solidFill>
                  <a:srgbClr val="1E39DA"/>
                </a:solidFill>
              </a:rPr>
              <a:t>DEVELOP</a:t>
            </a:r>
            <a:r>
              <a:rPr dirty="0" sz="2000" spc="-80">
                <a:solidFill>
                  <a:srgbClr val="1E39DA"/>
                </a:solidFill>
              </a:rPr>
              <a:t> </a:t>
            </a:r>
            <a:r>
              <a:rPr dirty="0" sz="2000">
                <a:solidFill>
                  <a:srgbClr val="1E39DA"/>
                </a:solidFill>
              </a:rPr>
              <a:t>HRM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825500" y="2267178"/>
            <a:ext cx="10420985" cy="22663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258445">
              <a:lnSpc>
                <a:spcPct val="150000"/>
              </a:lnSpc>
              <a:spcBef>
                <a:spcPts val="100"/>
              </a:spcBef>
            </a:pPr>
            <a:r>
              <a:rPr dirty="0" sz="1400">
                <a:latin typeface="Times New Roman"/>
                <a:cs typeface="Times New Roman"/>
              </a:rPr>
              <a:t>First, </a:t>
            </a:r>
            <a:r>
              <a:rPr dirty="0" sz="1400" spc="-5">
                <a:latin typeface="Times New Roman"/>
                <a:cs typeface="Times New Roman"/>
              </a:rPr>
              <a:t>HRM will become more </a:t>
            </a:r>
            <a:r>
              <a:rPr dirty="0" sz="1400">
                <a:latin typeface="Times New Roman"/>
                <a:cs typeface="Times New Roman"/>
              </a:rPr>
              <a:t>data-driven as analytics and AI inform </a:t>
            </a:r>
            <a:r>
              <a:rPr dirty="0" sz="1400" spc="-5">
                <a:latin typeface="Times New Roman"/>
                <a:cs typeface="Times New Roman"/>
              </a:rPr>
              <a:t>decision-making. </a:t>
            </a:r>
            <a:r>
              <a:rPr dirty="0" sz="1400">
                <a:latin typeface="Times New Roman"/>
                <a:cs typeface="Times New Roman"/>
              </a:rPr>
              <a:t>Predictive </a:t>
            </a:r>
            <a:r>
              <a:rPr dirty="0" sz="1400" spc="-5">
                <a:latin typeface="Times New Roman"/>
                <a:cs typeface="Times New Roman"/>
              </a:rPr>
              <a:t>analytics </a:t>
            </a:r>
            <a:r>
              <a:rPr dirty="0" sz="1400">
                <a:latin typeface="Times New Roman"/>
                <a:cs typeface="Times New Roman"/>
              </a:rPr>
              <a:t>can identify high-potential people,  forecast workforce </a:t>
            </a:r>
            <a:r>
              <a:rPr dirty="0" sz="1400" spc="-5">
                <a:latin typeface="Times New Roman"/>
                <a:cs typeface="Times New Roman"/>
              </a:rPr>
              <a:t>demands,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optimize </a:t>
            </a:r>
            <a:r>
              <a:rPr dirty="0" sz="1400">
                <a:latin typeface="Times New Roman"/>
                <a:cs typeface="Times New Roman"/>
              </a:rPr>
              <a:t>recruiting and</a:t>
            </a:r>
            <a:r>
              <a:rPr dirty="0" sz="1400" spc="-140">
                <a:latin typeface="Times New Roman"/>
                <a:cs typeface="Times New Roman"/>
              </a:rPr>
              <a:t> </a:t>
            </a:r>
            <a:r>
              <a:rPr dirty="0" sz="1400">
                <a:latin typeface="Times New Roman"/>
                <a:cs typeface="Times New Roman"/>
              </a:rPr>
              <a:t>retention.</a:t>
            </a:r>
            <a:endParaRPr sz="1400">
              <a:latin typeface="Times New Roman"/>
              <a:cs typeface="Times New Roman"/>
            </a:endParaRPr>
          </a:p>
          <a:p>
            <a:pPr marL="12700" marR="631190">
              <a:lnSpc>
                <a:spcPct val="150000"/>
              </a:lnSpc>
            </a:pPr>
            <a:r>
              <a:rPr dirty="0" sz="1400">
                <a:latin typeface="Times New Roman"/>
                <a:cs typeface="Times New Roman"/>
              </a:rPr>
              <a:t>Second, </a:t>
            </a:r>
            <a:r>
              <a:rPr dirty="0" sz="1400" spc="-5">
                <a:latin typeface="Times New Roman"/>
                <a:cs typeface="Times New Roman"/>
              </a:rPr>
              <a:t>employee </a:t>
            </a:r>
            <a:r>
              <a:rPr dirty="0" sz="1400">
                <a:latin typeface="Times New Roman"/>
                <a:cs typeface="Times New Roman"/>
              </a:rPr>
              <a:t>well-being, </a:t>
            </a:r>
            <a:r>
              <a:rPr dirty="0" sz="1400" spc="-5">
                <a:latin typeface="Times New Roman"/>
                <a:cs typeface="Times New Roman"/>
              </a:rPr>
              <a:t>mental </a:t>
            </a:r>
            <a:r>
              <a:rPr dirty="0" sz="1400">
                <a:latin typeface="Times New Roman"/>
                <a:cs typeface="Times New Roman"/>
              </a:rPr>
              <a:t>health, and work-life balance are </a:t>
            </a:r>
            <a:r>
              <a:rPr dirty="0" sz="1400" spc="-5">
                <a:latin typeface="Times New Roman"/>
                <a:cs typeface="Times New Roman"/>
              </a:rPr>
              <a:t>becoming </a:t>
            </a:r>
            <a:r>
              <a:rPr dirty="0" sz="1400">
                <a:latin typeface="Times New Roman"/>
                <a:cs typeface="Times New Roman"/>
              </a:rPr>
              <a:t>increasingly </a:t>
            </a:r>
            <a:r>
              <a:rPr dirty="0" sz="1400" spc="-5">
                <a:latin typeface="Times New Roman"/>
                <a:cs typeface="Times New Roman"/>
              </a:rPr>
              <a:t>important. </a:t>
            </a:r>
            <a:r>
              <a:rPr dirty="0" sz="1400" spc="-15">
                <a:latin typeface="Times New Roman"/>
                <a:cs typeface="Times New Roman"/>
              </a:rPr>
              <a:t>Diversity, equity,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5">
                <a:latin typeface="Times New Roman"/>
                <a:cs typeface="Times New Roman"/>
              </a:rPr>
              <a:t>inclusion  </a:t>
            </a:r>
            <a:r>
              <a:rPr dirty="0" sz="1400" spc="-5">
                <a:latin typeface="Times New Roman"/>
                <a:cs typeface="Times New Roman"/>
              </a:rPr>
              <a:t>programs, </a:t>
            </a:r>
            <a:r>
              <a:rPr dirty="0" sz="1400">
                <a:latin typeface="Times New Roman"/>
                <a:cs typeface="Times New Roman"/>
              </a:rPr>
              <a:t>flexible </a:t>
            </a:r>
            <a:r>
              <a:rPr dirty="0" sz="1400" spc="-5">
                <a:latin typeface="Times New Roman"/>
                <a:cs typeface="Times New Roman"/>
              </a:rPr>
              <a:t>work </a:t>
            </a:r>
            <a:r>
              <a:rPr dirty="0" sz="1400">
                <a:latin typeface="Times New Roman"/>
                <a:cs typeface="Times New Roman"/>
              </a:rPr>
              <a:t>arrangements, health and wellness </a:t>
            </a:r>
            <a:r>
              <a:rPr dirty="0" sz="1400" spc="-5">
                <a:latin typeface="Times New Roman"/>
                <a:cs typeface="Times New Roman"/>
              </a:rPr>
              <a:t>programs, </a:t>
            </a:r>
            <a:r>
              <a:rPr dirty="0" sz="1400">
                <a:latin typeface="Times New Roman"/>
                <a:cs typeface="Times New Roman"/>
              </a:rPr>
              <a:t>and </a:t>
            </a:r>
            <a:r>
              <a:rPr dirty="0" sz="1400" spc="-5">
                <a:latin typeface="Times New Roman"/>
                <a:cs typeface="Times New Roman"/>
              </a:rPr>
              <a:t>employee support </a:t>
            </a:r>
            <a:r>
              <a:rPr dirty="0" sz="1400">
                <a:latin typeface="Times New Roman"/>
                <a:cs typeface="Times New Roman"/>
              </a:rPr>
              <a:t>services are</a:t>
            </a:r>
            <a:r>
              <a:rPr dirty="0" sz="1400" spc="-170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examples.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dirty="0" sz="1400" spc="-15">
                <a:latin typeface="Times New Roman"/>
                <a:cs typeface="Times New Roman"/>
              </a:rPr>
              <a:t>Thirdly, </a:t>
            </a:r>
            <a:r>
              <a:rPr dirty="0" sz="1400">
                <a:latin typeface="Times New Roman"/>
                <a:cs typeface="Times New Roman"/>
              </a:rPr>
              <a:t>new technologies like chatbots, virtual </a:t>
            </a:r>
            <a:r>
              <a:rPr dirty="0" sz="1400" spc="-15">
                <a:latin typeface="Times New Roman"/>
                <a:cs typeface="Times New Roman"/>
              </a:rPr>
              <a:t>reality, </a:t>
            </a:r>
            <a:r>
              <a:rPr dirty="0" sz="1400">
                <a:latin typeface="Times New Roman"/>
                <a:cs typeface="Times New Roman"/>
              </a:rPr>
              <a:t>and online training </a:t>
            </a:r>
            <a:r>
              <a:rPr dirty="0" sz="1400" spc="-5">
                <a:latin typeface="Times New Roman"/>
                <a:cs typeface="Times New Roman"/>
              </a:rPr>
              <a:t>platforms will </a:t>
            </a:r>
            <a:r>
              <a:rPr dirty="0" sz="1400">
                <a:latin typeface="Times New Roman"/>
                <a:cs typeface="Times New Roman"/>
              </a:rPr>
              <a:t>continue to alter HRM. </a:t>
            </a:r>
            <a:r>
              <a:rPr dirty="0" sz="1400" spc="-5">
                <a:latin typeface="Times New Roman"/>
                <a:cs typeface="Times New Roman"/>
              </a:rPr>
              <a:t>HR </a:t>
            </a:r>
            <a:r>
              <a:rPr dirty="0" sz="1400" spc="15">
                <a:latin typeface="Times New Roman"/>
                <a:cs typeface="Times New Roman"/>
              </a:rPr>
              <a:t>workers</a:t>
            </a:r>
            <a:r>
              <a:rPr dirty="0" sz="1400" spc="-245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may </a:t>
            </a:r>
            <a:r>
              <a:rPr dirty="0" sz="1400">
                <a:latin typeface="Times New Roman"/>
                <a:cs typeface="Times New Roman"/>
              </a:rPr>
              <a:t>also need </a:t>
            </a:r>
            <a:r>
              <a:rPr dirty="0" sz="1400" spc="-5">
                <a:latin typeface="Times New Roman"/>
                <a:cs typeface="Times New Roman"/>
              </a:rPr>
              <a:t>more</a:t>
            </a:r>
            <a:endParaRPr sz="1400">
              <a:latin typeface="Times New Roman"/>
              <a:cs typeface="Times New Roman"/>
            </a:endParaRPr>
          </a:p>
          <a:p>
            <a:pPr marL="12700" marR="186690">
              <a:lnSpc>
                <a:spcPct val="150000"/>
              </a:lnSpc>
            </a:pPr>
            <a:r>
              <a:rPr dirty="0" sz="1400">
                <a:latin typeface="Times New Roman"/>
                <a:cs typeface="Times New Roman"/>
              </a:rPr>
              <a:t>data </a:t>
            </a:r>
            <a:r>
              <a:rPr dirty="0" sz="1400" spc="-5">
                <a:latin typeface="Times New Roman"/>
                <a:cs typeface="Times New Roman"/>
              </a:rPr>
              <a:t>analysis, </a:t>
            </a:r>
            <a:r>
              <a:rPr dirty="0" sz="1400">
                <a:latin typeface="Times New Roman"/>
                <a:cs typeface="Times New Roman"/>
              </a:rPr>
              <a:t>digital skills, and strategic </a:t>
            </a:r>
            <a:r>
              <a:rPr dirty="0" sz="1400" spc="-5">
                <a:latin typeface="Times New Roman"/>
                <a:cs typeface="Times New Roman"/>
              </a:rPr>
              <a:t>thinking. </a:t>
            </a:r>
            <a:r>
              <a:rPr dirty="0" sz="1400">
                <a:latin typeface="Times New Roman"/>
                <a:cs typeface="Times New Roman"/>
              </a:rPr>
              <a:t>BMW and other automakers </a:t>
            </a:r>
            <a:r>
              <a:rPr dirty="0" sz="1400" spc="-10">
                <a:latin typeface="Times New Roman"/>
                <a:cs typeface="Times New Roman"/>
              </a:rPr>
              <a:t>may </a:t>
            </a:r>
            <a:r>
              <a:rPr dirty="0" sz="1400">
                <a:latin typeface="Times New Roman"/>
                <a:cs typeface="Times New Roman"/>
              </a:rPr>
              <a:t>need to adopt these </a:t>
            </a:r>
            <a:r>
              <a:rPr dirty="0" sz="1400" spc="-5">
                <a:latin typeface="Times New Roman"/>
                <a:cs typeface="Times New Roman"/>
              </a:rPr>
              <a:t>HRM </a:t>
            </a:r>
            <a:r>
              <a:rPr dirty="0" sz="1400">
                <a:latin typeface="Times New Roman"/>
                <a:cs typeface="Times New Roman"/>
              </a:rPr>
              <a:t>practices to stay </a:t>
            </a:r>
            <a:r>
              <a:rPr dirty="0" sz="1400" spc="-5">
                <a:latin typeface="Times New Roman"/>
                <a:cs typeface="Times New Roman"/>
              </a:rPr>
              <a:t>competitive </a:t>
            </a:r>
            <a:r>
              <a:rPr dirty="0" sz="1400">
                <a:latin typeface="Times New Roman"/>
                <a:cs typeface="Times New Roman"/>
              </a:rPr>
              <a:t>and  retain top</a:t>
            </a:r>
            <a:r>
              <a:rPr dirty="0" sz="1400" spc="-55">
                <a:latin typeface="Times New Roman"/>
                <a:cs typeface="Times New Roman"/>
              </a:rPr>
              <a:t> </a:t>
            </a:r>
            <a:r>
              <a:rPr dirty="0" sz="1400" spc="-5">
                <a:latin typeface="Times New Roman"/>
                <a:cs typeface="Times New Roman"/>
              </a:rPr>
              <a:t>employees.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5500" y="1142491"/>
            <a:ext cx="2383790" cy="3911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-10">
                <a:solidFill>
                  <a:srgbClr val="1E39DA"/>
                </a:solidFill>
              </a:rPr>
              <a:t>CONCLUSION</a:t>
            </a:r>
            <a:r>
              <a:rPr dirty="0" sz="1800" spc="-10">
                <a:solidFill>
                  <a:srgbClr val="1E39DA"/>
                </a:solidFill>
              </a:rPr>
              <a:t>:</a:t>
            </a:r>
            <a:endParaRPr sz="1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dirty="0"/>
              <a:t>Performance </a:t>
            </a:r>
            <a:r>
              <a:rPr dirty="0" spc="-5"/>
              <a:t>management </a:t>
            </a:r>
            <a:r>
              <a:rPr dirty="0"/>
              <a:t>assesses and aligns </a:t>
            </a:r>
            <a:r>
              <a:rPr dirty="0" spc="-5"/>
              <a:t>employee </a:t>
            </a:r>
            <a:r>
              <a:rPr dirty="0"/>
              <a:t>performance </a:t>
            </a:r>
            <a:r>
              <a:rPr dirty="0" spc="-5"/>
              <a:t>with organizational </a:t>
            </a:r>
            <a:r>
              <a:rPr dirty="0"/>
              <a:t>goals. It entails defining clear </a:t>
            </a:r>
            <a:r>
              <a:rPr dirty="0" spc="5"/>
              <a:t>performance </a:t>
            </a:r>
            <a:r>
              <a:rPr dirty="0"/>
              <a:t>standards,  giving regular feedback and coaching, </a:t>
            </a:r>
            <a:r>
              <a:rPr dirty="0" spc="-5"/>
              <a:t>performing </a:t>
            </a:r>
            <a:r>
              <a:rPr dirty="0"/>
              <a:t>performance reviews, and using performance data to </a:t>
            </a:r>
            <a:r>
              <a:rPr dirty="0" spc="-5"/>
              <a:t>make </a:t>
            </a:r>
            <a:r>
              <a:rPr dirty="0"/>
              <a:t>decisions. </a:t>
            </a:r>
            <a:r>
              <a:rPr dirty="0" spc="-5"/>
              <a:t>Effective </a:t>
            </a:r>
            <a:r>
              <a:rPr dirty="0"/>
              <a:t>performance  </a:t>
            </a:r>
            <a:r>
              <a:rPr dirty="0" spc="-5"/>
              <a:t>management </a:t>
            </a:r>
            <a:r>
              <a:rPr dirty="0"/>
              <a:t>can boost </a:t>
            </a:r>
            <a:r>
              <a:rPr dirty="0" spc="-10"/>
              <a:t>productivity, </a:t>
            </a:r>
            <a:r>
              <a:rPr dirty="0" spc="-5"/>
              <a:t>employee </a:t>
            </a:r>
            <a:r>
              <a:rPr dirty="0"/>
              <a:t>engagement, and </a:t>
            </a:r>
            <a:r>
              <a:rPr dirty="0" spc="-5"/>
              <a:t>organizational </a:t>
            </a:r>
            <a:r>
              <a:rPr dirty="0"/>
              <a:t>goals. It can also identify and fix performance </a:t>
            </a:r>
            <a:r>
              <a:rPr dirty="0" spc="15"/>
              <a:t>issues </a:t>
            </a:r>
            <a:r>
              <a:rPr dirty="0"/>
              <a:t>and help  </a:t>
            </a:r>
            <a:r>
              <a:rPr dirty="0" spc="-5"/>
              <a:t>employees </a:t>
            </a:r>
            <a:r>
              <a:rPr dirty="0" spc="-20"/>
              <a:t>grow. </a:t>
            </a:r>
            <a:r>
              <a:rPr dirty="0"/>
              <a:t>In conclusion, </a:t>
            </a:r>
            <a:r>
              <a:rPr dirty="0" spc="-5"/>
              <a:t>BMW's </a:t>
            </a:r>
            <a:r>
              <a:rPr dirty="0"/>
              <a:t>HRM strategy </a:t>
            </a:r>
            <a:r>
              <a:rPr dirty="0" spc="-5"/>
              <a:t>will </a:t>
            </a:r>
            <a:r>
              <a:rPr dirty="0"/>
              <a:t>likely include performance </a:t>
            </a:r>
            <a:r>
              <a:rPr dirty="0" spc="-5"/>
              <a:t>management </a:t>
            </a:r>
            <a:r>
              <a:rPr dirty="0"/>
              <a:t>to </a:t>
            </a:r>
            <a:r>
              <a:rPr dirty="0" spc="-5"/>
              <a:t>optimize </a:t>
            </a:r>
            <a:r>
              <a:rPr dirty="0"/>
              <a:t>its </a:t>
            </a:r>
            <a:r>
              <a:rPr dirty="0" spc="-5"/>
              <a:t>employees </a:t>
            </a:r>
            <a:r>
              <a:rPr dirty="0"/>
              <a:t>and </a:t>
            </a:r>
            <a:r>
              <a:rPr dirty="0" spc="20"/>
              <a:t>boost </a:t>
            </a:r>
            <a:r>
              <a:rPr dirty="0"/>
              <a:t>corporate  success.</a:t>
            </a:r>
            <a:r>
              <a:rPr dirty="0" spc="-15"/>
              <a:t> </a:t>
            </a:r>
            <a:r>
              <a:rPr dirty="0"/>
              <a:t>BMW</a:t>
            </a:r>
            <a:r>
              <a:rPr dirty="0" spc="-20"/>
              <a:t> </a:t>
            </a:r>
            <a:r>
              <a:rPr dirty="0"/>
              <a:t>can</a:t>
            </a:r>
            <a:r>
              <a:rPr dirty="0" spc="10"/>
              <a:t> </a:t>
            </a:r>
            <a:r>
              <a:rPr dirty="0" spc="-5"/>
              <a:t>remain</a:t>
            </a:r>
            <a:r>
              <a:rPr dirty="0" spc="10"/>
              <a:t> </a:t>
            </a:r>
            <a:r>
              <a:rPr dirty="0" spc="-5"/>
              <a:t>competitive</a:t>
            </a:r>
            <a:r>
              <a:rPr dirty="0" spc="-35"/>
              <a:t> </a:t>
            </a:r>
            <a:r>
              <a:rPr dirty="0"/>
              <a:t>in</a:t>
            </a:r>
            <a:r>
              <a:rPr dirty="0" spc="-10"/>
              <a:t> </a:t>
            </a:r>
            <a:r>
              <a:rPr dirty="0"/>
              <a:t>the</a:t>
            </a:r>
            <a:r>
              <a:rPr dirty="0" spc="-10"/>
              <a:t> </a:t>
            </a:r>
            <a:r>
              <a:rPr dirty="0"/>
              <a:t>fast-changing</a:t>
            </a:r>
            <a:r>
              <a:rPr dirty="0" spc="-40"/>
              <a:t> </a:t>
            </a:r>
            <a:r>
              <a:rPr dirty="0"/>
              <a:t>auto</a:t>
            </a:r>
            <a:r>
              <a:rPr dirty="0" spc="-10"/>
              <a:t> </a:t>
            </a:r>
            <a:r>
              <a:rPr dirty="0"/>
              <a:t>industry</a:t>
            </a:r>
            <a:r>
              <a:rPr dirty="0" spc="-40"/>
              <a:t> </a:t>
            </a:r>
            <a:r>
              <a:rPr dirty="0"/>
              <a:t>by</a:t>
            </a:r>
            <a:r>
              <a:rPr dirty="0" spc="-10"/>
              <a:t> </a:t>
            </a:r>
            <a:r>
              <a:rPr dirty="0" spc="-5"/>
              <a:t>continuously</a:t>
            </a:r>
            <a:r>
              <a:rPr dirty="0" spc="-40"/>
              <a:t> </a:t>
            </a:r>
            <a:r>
              <a:rPr dirty="0"/>
              <a:t>assessing</a:t>
            </a:r>
            <a:r>
              <a:rPr dirty="0" spc="-15"/>
              <a:t> </a:t>
            </a:r>
            <a:r>
              <a:rPr dirty="0"/>
              <a:t>and</a:t>
            </a:r>
            <a:r>
              <a:rPr dirty="0" spc="-10"/>
              <a:t> </a:t>
            </a:r>
            <a:r>
              <a:rPr dirty="0"/>
              <a:t>enhancing</a:t>
            </a:r>
            <a:r>
              <a:rPr dirty="0" spc="-40"/>
              <a:t> </a:t>
            </a:r>
            <a:r>
              <a:rPr dirty="0" spc="-5"/>
              <a:t>staff</a:t>
            </a:r>
            <a:r>
              <a:rPr dirty="0" spc="-25"/>
              <a:t> </a:t>
            </a:r>
            <a:r>
              <a:rPr dirty="0" spc="5"/>
              <a:t>performance.</a:t>
            </a:r>
          </a:p>
        </p:txBody>
      </p:sp>
      <p:sp>
        <p:nvSpPr>
          <p:cNvPr id="4" name="object 4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3968" y="416178"/>
            <a:ext cx="1675130" cy="3308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600" spc="-5">
                <a:solidFill>
                  <a:srgbClr val="1E39DA"/>
                </a:solidFill>
              </a:rPr>
              <a:t>REFERENCES</a:t>
            </a:r>
            <a:r>
              <a:rPr dirty="0" sz="1600" spc="-55">
                <a:solidFill>
                  <a:srgbClr val="1E39DA"/>
                </a:solidFill>
              </a:rPr>
              <a:t> </a:t>
            </a:r>
            <a:r>
              <a:rPr dirty="0" sz="2000" b="1">
                <a:solidFill>
                  <a:srgbClr val="1E39DA"/>
                </a:solidFill>
                <a:latin typeface="Carlito"/>
                <a:cs typeface="Carlito"/>
              </a:rPr>
              <a:t>: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3968" y="1039495"/>
            <a:ext cx="11229975" cy="52724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-5">
                <a:latin typeface="Times New Roman"/>
                <a:cs typeface="Times New Roman"/>
              </a:rPr>
              <a:t>KDI SCHOOL </a:t>
            </a:r>
            <a:r>
              <a:rPr dirty="0" sz="1200" spc="-10">
                <a:latin typeface="Times New Roman"/>
                <a:cs typeface="Times New Roman"/>
              </a:rPr>
              <a:t>WORKING </a:t>
            </a:r>
            <a:r>
              <a:rPr dirty="0" sz="1200">
                <a:latin typeface="Times New Roman"/>
                <a:cs typeface="Times New Roman"/>
              </a:rPr>
              <a:t>PAPER </a:t>
            </a:r>
            <a:r>
              <a:rPr dirty="0" sz="1200" spc="-5">
                <a:latin typeface="Times New Roman"/>
                <a:cs typeface="Times New Roman"/>
              </a:rPr>
              <a:t>SERIES. </a:t>
            </a:r>
            <a:r>
              <a:rPr dirty="0" sz="1200">
                <a:latin typeface="Times New Roman"/>
                <a:cs typeface="Times New Roman"/>
              </a:rPr>
              <a:t>(n.d.). </a:t>
            </a:r>
            <a:r>
              <a:rPr dirty="0" sz="1200" spc="-5">
                <a:latin typeface="Times New Roman"/>
                <a:cs typeface="Times New Roman"/>
              </a:rPr>
              <a:t>Available at:</a:t>
            </a:r>
            <a:r>
              <a:rPr dirty="0" u="sng" sz="1200" spc="1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Times New Roman"/>
                <a:cs typeface="Times New Roman"/>
              </a:rPr>
              <a:t> </a:t>
            </a:r>
            <a:r>
              <a:rPr dirty="0" u="sng" sz="120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Times New Roman"/>
                <a:cs typeface="Times New Roman"/>
                <a:hlinkClick r:id="rId2"/>
              </a:rPr>
              <a:t>https://archives.kdischool.ac.kr/bitstream/11125/29148/1/W05-07.pdf</a:t>
            </a:r>
            <a:r>
              <a:rPr dirty="0" sz="120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5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Brewster, </a:t>
            </a:r>
            <a:r>
              <a:rPr dirty="0" sz="1200">
                <a:latin typeface="Times New Roman"/>
                <a:cs typeface="Times New Roman"/>
              </a:rPr>
              <a:t>C., </a:t>
            </a:r>
            <a:r>
              <a:rPr dirty="0" sz="1200" spc="-5">
                <a:latin typeface="Times New Roman"/>
                <a:cs typeface="Times New Roman"/>
              </a:rPr>
              <a:t>Wolfgang </a:t>
            </a:r>
            <a:r>
              <a:rPr dirty="0" sz="1200" spc="-10">
                <a:latin typeface="Times New Roman"/>
                <a:cs typeface="Times New Roman"/>
              </a:rPr>
              <a:t>Mayrhofer </a:t>
            </a:r>
            <a:r>
              <a:rPr dirty="0" sz="1200" spc="-5">
                <a:latin typeface="Times New Roman"/>
                <a:cs typeface="Times New Roman"/>
              </a:rPr>
              <a:t>and Farndale, </a:t>
            </a:r>
            <a:r>
              <a:rPr dirty="0" sz="1200">
                <a:latin typeface="Times New Roman"/>
                <a:cs typeface="Times New Roman"/>
              </a:rPr>
              <a:t>E. (2018). </a:t>
            </a:r>
            <a:r>
              <a:rPr dirty="0" sz="1200" spc="-5" i="1">
                <a:latin typeface="Times New Roman"/>
                <a:cs typeface="Times New Roman"/>
              </a:rPr>
              <a:t>Handbook </a:t>
            </a:r>
            <a:r>
              <a:rPr dirty="0" sz="1200" i="1">
                <a:latin typeface="Times New Roman"/>
                <a:cs typeface="Times New Roman"/>
              </a:rPr>
              <a:t>of </a:t>
            </a:r>
            <a:r>
              <a:rPr dirty="0" sz="1200" spc="-5" i="1">
                <a:latin typeface="Times New Roman"/>
                <a:cs typeface="Times New Roman"/>
              </a:rPr>
              <a:t>research </a:t>
            </a:r>
            <a:r>
              <a:rPr dirty="0" sz="1200" i="1">
                <a:latin typeface="Times New Roman"/>
                <a:cs typeface="Times New Roman"/>
              </a:rPr>
              <a:t>on </a:t>
            </a:r>
            <a:r>
              <a:rPr dirty="0" sz="1200" spc="-5" i="1">
                <a:latin typeface="Times New Roman"/>
                <a:cs typeface="Times New Roman"/>
              </a:rPr>
              <a:t>comparative </a:t>
            </a:r>
            <a:r>
              <a:rPr dirty="0" sz="1200" i="1">
                <a:latin typeface="Times New Roman"/>
                <a:cs typeface="Times New Roman"/>
              </a:rPr>
              <a:t>human </a:t>
            </a:r>
            <a:r>
              <a:rPr dirty="0" sz="1200" spc="-5" i="1">
                <a:latin typeface="Times New Roman"/>
                <a:cs typeface="Times New Roman"/>
              </a:rPr>
              <a:t>resource management</a:t>
            </a:r>
            <a:r>
              <a:rPr dirty="0" sz="1200" spc="-5">
                <a:latin typeface="Times New Roman"/>
                <a:cs typeface="Times New Roman"/>
              </a:rPr>
              <a:t>. Northampton,</a:t>
            </a:r>
            <a:r>
              <a:rPr dirty="0" sz="1200" spc="4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Ma: Edward Elgar.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Carsten and Gelfand, M.J. (2013). </a:t>
            </a:r>
            <a:r>
              <a:rPr dirty="0" sz="1200" i="1">
                <a:latin typeface="Times New Roman"/>
                <a:cs typeface="Times New Roman"/>
              </a:rPr>
              <a:t>The </a:t>
            </a:r>
            <a:r>
              <a:rPr dirty="0" sz="1200" spc="-5" i="1">
                <a:latin typeface="Times New Roman"/>
                <a:cs typeface="Times New Roman"/>
              </a:rPr>
              <a:t>psychology </a:t>
            </a:r>
            <a:r>
              <a:rPr dirty="0" sz="1200" i="1">
                <a:latin typeface="Times New Roman"/>
                <a:cs typeface="Times New Roman"/>
              </a:rPr>
              <a:t>of </a:t>
            </a:r>
            <a:r>
              <a:rPr dirty="0" sz="1200" spc="-5" i="1">
                <a:latin typeface="Times New Roman"/>
                <a:cs typeface="Times New Roman"/>
              </a:rPr>
              <a:t>conflict </a:t>
            </a:r>
            <a:r>
              <a:rPr dirty="0" sz="1200" i="1">
                <a:latin typeface="Times New Roman"/>
                <a:cs typeface="Times New Roman"/>
              </a:rPr>
              <a:t>and </a:t>
            </a:r>
            <a:r>
              <a:rPr dirty="0" sz="1200" spc="-5" i="1">
                <a:latin typeface="Times New Roman"/>
                <a:cs typeface="Times New Roman"/>
              </a:rPr>
              <a:t>conflict management </a:t>
            </a:r>
            <a:r>
              <a:rPr dirty="0" sz="1200" i="1">
                <a:latin typeface="Times New Roman"/>
                <a:cs typeface="Times New Roman"/>
              </a:rPr>
              <a:t>in </a:t>
            </a:r>
            <a:r>
              <a:rPr dirty="0" sz="1200" spc="-5" i="1">
                <a:latin typeface="Times New Roman"/>
                <a:cs typeface="Times New Roman"/>
              </a:rPr>
              <a:t>organizations</a:t>
            </a:r>
            <a:r>
              <a:rPr dirty="0" sz="1200" spc="-5">
                <a:latin typeface="Times New Roman"/>
                <a:cs typeface="Times New Roman"/>
              </a:rPr>
              <a:t>. Hove:</a:t>
            </a:r>
            <a:r>
              <a:rPr dirty="0" sz="1200" spc="155">
                <a:latin typeface="Times New Roman"/>
                <a:cs typeface="Times New Roman"/>
              </a:rPr>
              <a:t> </a:t>
            </a:r>
            <a:r>
              <a:rPr dirty="0" sz="1200" spc="-10">
                <a:latin typeface="Times New Roman"/>
                <a:cs typeface="Times New Roman"/>
              </a:rPr>
              <a:t>Psychology.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25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>
                <a:latin typeface="Times New Roman"/>
                <a:cs typeface="Times New Roman"/>
              </a:rPr>
              <a:t>Chun, E. </a:t>
            </a:r>
            <a:r>
              <a:rPr dirty="0" sz="1200" spc="-5">
                <a:latin typeface="Times New Roman"/>
                <a:cs typeface="Times New Roman"/>
              </a:rPr>
              <a:t>and Evans, A. (2021). </a:t>
            </a:r>
            <a:r>
              <a:rPr dirty="0" sz="1200" spc="-5" i="1">
                <a:latin typeface="Times New Roman"/>
                <a:cs typeface="Times New Roman"/>
              </a:rPr>
              <a:t>Leveraging Multigenerational Workforce Strategies </a:t>
            </a:r>
            <a:r>
              <a:rPr dirty="0" sz="1200" i="1">
                <a:latin typeface="Times New Roman"/>
                <a:cs typeface="Times New Roman"/>
              </a:rPr>
              <a:t>in </a:t>
            </a:r>
            <a:r>
              <a:rPr dirty="0" sz="1200" spc="-5" i="1">
                <a:latin typeface="Times New Roman"/>
                <a:cs typeface="Times New Roman"/>
              </a:rPr>
              <a:t>Higher </a:t>
            </a:r>
            <a:r>
              <a:rPr dirty="0" sz="1200" i="1">
                <a:latin typeface="Times New Roman"/>
                <a:cs typeface="Times New Roman"/>
              </a:rPr>
              <a:t>Education</a:t>
            </a:r>
            <a:r>
              <a:rPr dirty="0" sz="1200">
                <a:latin typeface="Times New Roman"/>
                <a:cs typeface="Times New Roman"/>
              </a:rPr>
              <a:t>.</a:t>
            </a:r>
            <a:r>
              <a:rPr dirty="0" sz="1200" spc="17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Routledge.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>
                <a:latin typeface="Times New Roman"/>
                <a:cs typeface="Times New Roman"/>
              </a:rPr>
              <a:t>Czaja, S.J., </a:t>
            </a:r>
            <a:r>
              <a:rPr dirty="0" sz="1200" spc="-5">
                <a:latin typeface="Times New Roman"/>
                <a:cs typeface="Times New Roman"/>
              </a:rPr>
              <a:t>Sharit, </a:t>
            </a:r>
            <a:r>
              <a:rPr dirty="0" sz="1200" spc="5">
                <a:latin typeface="Times New Roman"/>
                <a:cs typeface="Times New Roman"/>
              </a:rPr>
              <a:t>J. </a:t>
            </a:r>
            <a:r>
              <a:rPr dirty="0" sz="1200" spc="-5">
                <a:latin typeface="Times New Roman"/>
                <a:cs typeface="Times New Roman"/>
              </a:rPr>
              <a:t>and </a:t>
            </a:r>
            <a:r>
              <a:rPr dirty="0" sz="1200">
                <a:latin typeface="Times New Roman"/>
                <a:cs typeface="Times New Roman"/>
              </a:rPr>
              <a:t>James, J.B. (2020). </a:t>
            </a:r>
            <a:r>
              <a:rPr dirty="0" sz="1200" i="1">
                <a:latin typeface="Times New Roman"/>
                <a:cs typeface="Times New Roman"/>
              </a:rPr>
              <a:t>Current and </a:t>
            </a:r>
            <a:r>
              <a:rPr dirty="0" sz="1200" spc="-5" i="1">
                <a:latin typeface="Times New Roman"/>
                <a:cs typeface="Times New Roman"/>
              </a:rPr>
              <a:t>emerging </a:t>
            </a:r>
            <a:r>
              <a:rPr dirty="0" sz="1200" i="1">
                <a:latin typeface="Times New Roman"/>
                <a:cs typeface="Times New Roman"/>
              </a:rPr>
              <a:t>trends in aging and work</a:t>
            </a:r>
            <a:r>
              <a:rPr dirty="0" sz="1200">
                <a:latin typeface="Times New Roman"/>
                <a:cs typeface="Times New Roman"/>
              </a:rPr>
              <a:t>. </a:t>
            </a:r>
            <a:r>
              <a:rPr dirty="0" sz="1200" spc="-5">
                <a:latin typeface="Times New Roman"/>
                <a:cs typeface="Times New Roman"/>
              </a:rPr>
              <a:t>Cham:</a:t>
            </a:r>
            <a:r>
              <a:rPr dirty="0" sz="1200" spc="-1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Springer.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Hodgkinson, G.P. and </a:t>
            </a:r>
            <a:r>
              <a:rPr dirty="0" sz="1200" spc="5">
                <a:latin typeface="Times New Roman"/>
                <a:cs typeface="Times New Roman"/>
              </a:rPr>
              <a:t>J. </a:t>
            </a:r>
            <a:r>
              <a:rPr dirty="0" sz="1200" spc="-5">
                <a:latin typeface="Times New Roman"/>
                <a:cs typeface="Times New Roman"/>
              </a:rPr>
              <a:t>Kevin Ford </a:t>
            </a:r>
            <a:r>
              <a:rPr dirty="0" sz="1200">
                <a:latin typeface="Times New Roman"/>
                <a:cs typeface="Times New Roman"/>
              </a:rPr>
              <a:t>(2005). </a:t>
            </a:r>
            <a:r>
              <a:rPr dirty="0" sz="1200" spc="-5" i="1">
                <a:latin typeface="Times New Roman"/>
                <a:cs typeface="Times New Roman"/>
              </a:rPr>
              <a:t>International Review </a:t>
            </a:r>
            <a:r>
              <a:rPr dirty="0" sz="1200" i="1">
                <a:latin typeface="Times New Roman"/>
                <a:cs typeface="Times New Roman"/>
              </a:rPr>
              <a:t>of Industrial and </a:t>
            </a:r>
            <a:r>
              <a:rPr dirty="0" sz="1200" spc="-5" i="1">
                <a:latin typeface="Times New Roman"/>
                <a:cs typeface="Times New Roman"/>
              </a:rPr>
              <a:t>Organizational Psychology 2005</a:t>
            </a:r>
            <a:r>
              <a:rPr dirty="0" sz="1200" spc="-5">
                <a:latin typeface="Times New Roman"/>
                <a:cs typeface="Times New Roman"/>
              </a:rPr>
              <a:t>. </a:t>
            </a:r>
            <a:r>
              <a:rPr dirty="0" sz="1200">
                <a:latin typeface="Times New Roman"/>
                <a:cs typeface="Times New Roman"/>
              </a:rPr>
              <a:t>John Wiley &amp;</a:t>
            </a:r>
            <a:r>
              <a:rPr dirty="0" sz="1200" spc="130">
                <a:latin typeface="Times New Roman"/>
                <a:cs typeface="Times New Roman"/>
              </a:rPr>
              <a:t> </a:t>
            </a:r>
            <a:r>
              <a:rPr dirty="0" sz="1200">
                <a:latin typeface="Times New Roman"/>
                <a:cs typeface="Times New Roman"/>
              </a:rPr>
              <a:t>Sons.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25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Matthias Holweg and </a:t>
            </a:r>
            <a:r>
              <a:rPr dirty="0" sz="1200">
                <a:latin typeface="Times New Roman"/>
                <a:cs typeface="Times New Roman"/>
              </a:rPr>
              <a:t>Pil, </a:t>
            </a:r>
            <a:r>
              <a:rPr dirty="0" sz="1200" spc="-5">
                <a:latin typeface="Times New Roman"/>
                <a:cs typeface="Times New Roman"/>
              </a:rPr>
              <a:t>F.K. (2004). </a:t>
            </a:r>
            <a:r>
              <a:rPr dirty="0" sz="1200" i="1">
                <a:latin typeface="Times New Roman"/>
                <a:cs typeface="Times New Roman"/>
              </a:rPr>
              <a:t>The </a:t>
            </a:r>
            <a:r>
              <a:rPr dirty="0" sz="1200" spc="-5" i="1">
                <a:latin typeface="Times New Roman"/>
                <a:cs typeface="Times New Roman"/>
              </a:rPr>
              <a:t>second century </a:t>
            </a:r>
            <a:r>
              <a:rPr dirty="0" sz="1200" i="1">
                <a:latin typeface="Times New Roman"/>
                <a:cs typeface="Times New Roman"/>
              </a:rPr>
              <a:t>: </a:t>
            </a:r>
            <a:r>
              <a:rPr dirty="0" sz="1200" spc="-5" i="1">
                <a:latin typeface="Times New Roman"/>
                <a:cs typeface="Times New Roman"/>
              </a:rPr>
              <a:t>reconnecting customer </a:t>
            </a:r>
            <a:r>
              <a:rPr dirty="0" sz="1200" i="1">
                <a:latin typeface="Times New Roman"/>
                <a:cs typeface="Times New Roman"/>
              </a:rPr>
              <a:t>and </a:t>
            </a:r>
            <a:r>
              <a:rPr dirty="0" sz="1200" spc="-5" i="1">
                <a:latin typeface="Times New Roman"/>
                <a:cs typeface="Times New Roman"/>
              </a:rPr>
              <a:t>value chain </a:t>
            </a:r>
            <a:r>
              <a:rPr dirty="0" sz="1200" i="1">
                <a:latin typeface="Times New Roman"/>
                <a:cs typeface="Times New Roman"/>
              </a:rPr>
              <a:t>through build-to-order : </a:t>
            </a:r>
            <a:r>
              <a:rPr dirty="0" sz="1200" spc="-5" i="1">
                <a:latin typeface="Times New Roman"/>
                <a:cs typeface="Times New Roman"/>
              </a:rPr>
              <a:t>moving beyond mass</a:t>
            </a:r>
            <a:r>
              <a:rPr dirty="0" sz="1200" spc="114" i="1">
                <a:latin typeface="Times New Roman"/>
                <a:cs typeface="Times New Roman"/>
              </a:rPr>
              <a:t> </a:t>
            </a:r>
            <a:r>
              <a:rPr dirty="0" sz="1200" i="1">
                <a:latin typeface="Times New Roman"/>
                <a:cs typeface="Times New Roman"/>
              </a:rPr>
              <a:t>and lean </a:t>
            </a:r>
            <a:r>
              <a:rPr dirty="0" sz="1200" spc="-5" i="1">
                <a:latin typeface="Times New Roman"/>
                <a:cs typeface="Times New Roman"/>
              </a:rPr>
              <a:t>production </a:t>
            </a:r>
            <a:r>
              <a:rPr dirty="0" sz="1200" i="1">
                <a:latin typeface="Times New Roman"/>
                <a:cs typeface="Times New Roman"/>
              </a:rPr>
              <a:t>in the auto</a:t>
            </a:r>
            <a:endParaRPr sz="1200">
              <a:latin typeface="Times New Roman"/>
              <a:cs typeface="Times New Roman"/>
            </a:endParaRPr>
          </a:p>
          <a:p>
            <a:pPr marL="241300">
              <a:lnSpc>
                <a:spcPct val="100000"/>
              </a:lnSpc>
              <a:spcBef>
                <a:spcPts val="430"/>
              </a:spcBef>
            </a:pPr>
            <a:r>
              <a:rPr dirty="0" sz="1200" spc="-5" i="1">
                <a:latin typeface="Times New Roman"/>
                <a:cs typeface="Times New Roman"/>
              </a:rPr>
              <a:t>industry</a:t>
            </a:r>
            <a:r>
              <a:rPr dirty="0" sz="1200" spc="-5">
                <a:latin typeface="Times New Roman"/>
                <a:cs typeface="Times New Roman"/>
              </a:rPr>
              <a:t>. Cambridge, Mass.: Mit</a:t>
            </a:r>
            <a:r>
              <a:rPr dirty="0" sz="1200" spc="3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Press.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Min, M., Bambacas, M. and Zhu, Y. </a:t>
            </a:r>
            <a:r>
              <a:rPr dirty="0" sz="1200">
                <a:latin typeface="Times New Roman"/>
                <a:cs typeface="Times New Roman"/>
              </a:rPr>
              <a:t>(2017). </a:t>
            </a:r>
            <a:r>
              <a:rPr dirty="0" sz="1200" spc="-5" i="1">
                <a:latin typeface="Times New Roman"/>
                <a:cs typeface="Times New Roman"/>
              </a:rPr>
              <a:t>Strategic Human Resource Management </a:t>
            </a:r>
            <a:r>
              <a:rPr dirty="0" sz="1200" i="1">
                <a:latin typeface="Times New Roman"/>
                <a:cs typeface="Times New Roman"/>
              </a:rPr>
              <a:t>in China</a:t>
            </a:r>
            <a:r>
              <a:rPr dirty="0" sz="1200">
                <a:latin typeface="Times New Roman"/>
                <a:cs typeface="Times New Roman"/>
              </a:rPr>
              <a:t>.</a:t>
            </a:r>
            <a:r>
              <a:rPr dirty="0" sz="1200" spc="14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Routledge.</a:t>
            </a:r>
            <a:endParaRPr sz="1200">
              <a:latin typeface="Times New Roman"/>
              <a:cs typeface="Times New Roman"/>
            </a:endParaRPr>
          </a:p>
          <a:p>
            <a:pPr marL="241300" marR="5080" indent="-229235">
              <a:lnSpc>
                <a:spcPct val="13000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105">
                <a:latin typeface="Times New Roman"/>
                <a:cs typeface="Times New Roman"/>
              </a:rPr>
              <a:t>ÖzsungurF. </a:t>
            </a:r>
            <a:r>
              <a:rPr dirty="0" sz="1200" spc="-5">
                <a:latin typeface="Times New Roman"/>
                <a:cs typeface="Times New Roman"/>
              </a:rPr>
              <a:t>(2022). </a:t>
            </a:r>
            <a:r>
              <a:rPr dirty="0" sz="1200" spc="-5" i="1">
                <a:latin typeface="Times New Roman"/>
                <a:cs typeface="Times New Roman"/>
              </a:rPr>
              <a:t>Handbook </a:t>
            </a:r>
            <a:r>
              <a:rPr dirty="0" sz="1200" i="1">
                <a:latin typeface="Times New Roman"/>
                <a:cs typeface="Times New Roman"/>
              </a:rPr>
              <a:t>of </a:t>
            </a:r>
            <a:r>
              <a:rPr dirty="0" sz="1200" spc="-5" i="1">
                <a:latin typeface="Times New Roman"/>
                <a:cs typeface="Times New Roman"/>
              </a:rPr>
              <a:t>research </a:t>
            </a:r>
            <a:r>
              <a:rPr dirty="0" sz="1200" i="1">
                <a:latin typeface="Times New Roman"/>
                <a:cs typeface="Times New Roman"/>
              </a:rPr>
              <a:t>on digital </a:t>
            </a:r>
            <a:r>
              <a:rPr dirty="0" sz="1200" spc="-5" i="1">
                <a:latin typeface="Times New Roman"/>
                <a:cs typeface="Times New Roman"/>
              </a:rPr>
              <a:t>violence </a:t>
            </a:r>
            <a:r>
              <a:rPr dirty="0" sz="1200" i="1">
                <a:latin typeface="Times New Roman"/>
                <a:cs typeface="Times New Roman"/>
              </a:rPr>
              <a:t>and </a:t>
            </a:r>
            <a:r>
              <a:rPr dirty="0" sz="1200" spc="-5" i="1">
                <a:latin typeface="Times New Roman"/>
                <a:cs typeface="Times New Roman"/>
              </a:rPr>
              <a:t>discrimination </a:t>
            </a:r>
            <a:r>
              <a:rPr dirty="0" sz="1200" i="1">
                <a:latin typeface="Times New Roman"/>
                <a:cs typeface="Times New Roman"/>
              </a:rPr>
              <a:t>studies</a:t>
            </a:r>
            <a:r>
              <a:rPr dirty="0" sz="1200">
                <a:latin typeface="Times New Roman"/>
                <a:cs typeface="Times New Roman"/>
              </a:rPr>
              <a:t>. </a:t>
            </a:r>
            <a:r>
              <a:rPr dirty="0" sz="1200" spc="-10">
                <a:latin typeface="Times New Roman"/>
                <a:cs typeface="Times New Roman"/>
              </a:rPr>
              <a:t>Hershey, </a:t>
            </a:r>
            <a:r>
              <a:rPr dirty="0" sz="1200" spc="-5">
                <a:latin typeface="Times New Roman"/>
                <a:cs typeface="Times New Roman"/>
              </a:rPr>
              <a:t>Pennsylvania </a:t>
            </a:r>
            <a:r>
              <a:rPr dirty="0" sz="1200">
                <a:latin typeface="Times New Roman"/>
                <a:cs typeface="Times New Roman"/>
              </a:rPr>
              <a:t>(701 E. </a:t>
            </a:r>
            <a:r>
              <a:rPr dirty="0" sz="1200" spc="-5">
                <a:latin typeface="Times New Roman"/>
                <a:cs typeface="Times New Roman"/>
              </a:rPr>
              <a:t>Chocolate Avenue, </a:t>
            </a:r>
            <a:r>
              <a:rPr dirty="0" sz="1200" spc="-10">
                <a:latin typeface="Times New Roman"/>
                <a:cs typeface="Times New Roman"/>
              </a:rPr>
              <a:t>Hershey, </a:t>
            </a:r>
            <a:r>
              <a:rPr dirty="0" sz="1200" spc="-5">
                <a:latin typeface="Times New Roman"/>
                <a:cs typeface="Times New Roman"/>
              </a:rPr>
              <a:t>Pennsylvania, </a:t>
            </a:r>
            <a:r>
              <a:rPr dirty="0" sz="1200">
                <a:latin typeface="Times New Roman"/>
                <a:cs typeface="Times New Roman"/>
              </a:rPr>
              <a:t>17033, </a:t>
            </a:r>
            <a:r>
              <a:rPr dirty="0" sz="1200" spc="-5">
                <a:latin typeface="Times New Roman"/>
                <a:cs typeface="Times New Roman"/>
              </a:rPr>
              <a:t>USA):  </a:t>
            </a:r>
            <a:r>
              <a:rPr dirty="0" sz="1200" spc="-15">
                <a:latin typeface="Times New Roman"/>
                <a:cs typeface="Times New Roman"/>
              </a:rPr>
              <a:t>IGI</a:t>
            </a:r>
            <a:r>
              <a:rPr dirty="0" sz="1200" spc="2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Global.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125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Profili, </a:t>
            </a:r>
            <a:r>
              <a:rPr dirty="0" sz="1200">
                <a:latin typeface="Times New Roman"/>
                <a:cs typeface="Times New Roman"/>
              </a:rPr>
              <a:t>S. </a:t>
            </a:r>
            <a:r>
              <a:rPr dirty="0" sz="1200" spc="-5">
                <a:latin typeface="Times New Roman"/>
                <a:cs typeface="Times New Roman"/>
              </a:rPr>
              <a:t>(2017). </a:t>
            </a:r>
            <a:r>
              <a:rPr dirty="0" sz="1200" i="1">
                <a:latin typeface="Times New Roman"/>
                <a:cs typeface="Times New Roman"/>
              </a:rPr>
              <a:t>Age </a:t>
            </a:r>
            <a:r>
              <a:rPr dirty="0" sz="1200" spc="-5" i="1">
                <a:latin typeface="Times New Roman"/>
                <a:cs typeface="Times New Roman"/>
              </a:rPr>
              <a:t>diversity </a:t>
            </a:r>
            <a:r>
              <a:rPr dirty="0" sz="1200" i="1">
                <a:latin typeface="Times New Roman"/>
                <a:cs typeface="Times New Roman"/>
              </a:rPr>
              <a:t>in the </a:t>
            </a:r>
            <a:r>
              <a:rPr dirty="0" sz="1200" spc="-5" i="1">
                <a:latin typeface="Times New Roman"/>
                <a:cs typeface="Times New Roman"/>
              </a:rPr>
              <a:t>workplace </a:t>
            </a:r>
            <a:r>
              <a:rPr dirty="0" sz="1200" i="1">
                <a:latin typeface="Times New Roman"/>
                <a:cs typeface="Times New Roman"/>
              </a:rPr>
              <a:t>: an </a:t>
            </a:r>
            <a:r>
              <a:rPr dirty="0" sz="1200" spc="-5" i="1">
                <a:latin typeface="Times New Roman"/>
                <a:cs typeface="Times New Roman"/>
              </a:rPr>
              <a:t>organizational </a:t>
            </a:r>
            <a:r>
              <a:rPr dirty="0" sz="1200" i="1">
                <a:latin typeface="Times New Roman"/>
                <a:cs typeface="Times New Roman"/>
              </a:rPr>
              <a:t>perspective</a:t>
            </a:r>
            <a:r>
              <a:rPr dirty="0" sz="1200">
                <a:latin typeface="Times New Roman"/>
                <a:cs typeface="Times New Roman"/>
              </a:rPr>
              <a:t>. </a:t>
            </a:r>
            <a:r>
              <a:rPr dirty="0" sz="1200" spc="-5">
                <a:latin typeface="Times New Roman"/>
                <a:cs typeface="Times New Roman"/>
              </a:rPr>
              <a:t>United Kingdom: Emerald</a:t>
            </a:r>
            <a:r>
              <a:rPr dirty="0" sz="1200" spc="16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Publishing.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5">
                <a:latin typeface="Times New Roman"/>
                <a:cs typeface="Times New Roman"/>
              </a:rPr>
              <a:t>Salas, </a:t>
            </a:r>
            <a:r>
              <a:rPr dirty="0" sz="1200">
                <a:latin typeface="Times New Roman"/>
                <a:cs typeface="Times New Roman"/>
              </a:rPr>
              <a:t>E. </a:t>
            </a:r>
            <a:r>
              <a:rPr dirty="0" sz="1200" spc="-5">
                <a:latin typeface="Times New Roman"/>
                <a:cs typeface="Times New Roman"/>
              </a:rPr>
              <a:t>(2020). </a:t>
            </a:r>
            <a:r>
              <a:rPr dirty="0" sz="1200" spc="-10" i="1">
                <a:latin typeface="Times New Roman"/>
                <a:cs typeface="Times New Roman"/>
              </a:rPr>
              <a:t>Wiley </a:t>
            </a:r>
            <a:r>
              <a:rPr dirty="0" sz="1200" spc="-5" i="1">
                <a:latin typeface="Times New Roman"/>
                <a:cs typeface="Times New Roman"/>
              </a:rPr>
              <a:t>Blackwell Handbook Of </a:t>
            </a:r>
            <a:r>
              <a:rPr dirty="0" sz="1200" i="1">
                <a:latin typeface="Times New Roman"/>
                <a:cs typeface="Times New Roman"/>
              </a:rPr>
              <a:t>The </a:t>
            </a:r>
            <a:r>
              <a:rPr dirty="0" sz="1200" spc="-5" i="1">
                <a:latin typeface="Times New Roman"/>
                <a:cs typeface="Times New Roman"/>
              </a:rPr>
              <a:t>Psychology Of Team Working </a:t>
            </a:r>
            <a:r>
              <a:rPr dirty="0" sz="1200" i="1">
                <a:latin typeface="Times New Roman"/>
                <a:cs typeface="Times New Roman"/>
              </a:rPr>
              <a:t>And Collaborative </a:t>
            </a:r>
            <a:r>
              <a:rPr dirty="0" sz="1200" spc="-5" i="1">
                <a:latin typeface="Times New Roman"/>
                <a:cs typeface="Times New Roman"/>
              </a:rPr>
              <a:t>Processes. </a:t>
            </a:r>
            <a:r>
              <a:rPr dirty="0" sz="1200" spc="-5">
                <a:latin typeface="Times New Roman"/>
                <a:cs typeface="Times New Roman"/>
              </a:rPr>
              <a:t>S.L.:</a:t>
            </a:r>
            <a:r>
              <a:rPr dirty="0" sz="1200" spc="260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Wiley-Blackwell.</a:t>
            </a:r>
            <a:endParaRPr sz="1200">
              <a:latin typeface="Times New Roman"/>
              <a:cs typeface="Times New Roman"/>
            </a:endParaRPr>
          </a:p>
          <a:p>
            <a:pPr marL="241300" marR="420370" indent="-229235">
              <a:lnSpc>
                <a:spcPct val="130000"/>
              </a:lnSpc>
              <a:spcBef>
                <a:spcPts val="1000"/>
              </a:spcBef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>
                <a:latin typeface="Times New Roman"/>
                <a:cs typeface="Times New Roman"/>
              </a:rPr>
              <a:t>Shields, J., </a:t>
            </a:r>
            <a:r>
              <a:rPr dirty="0" sz="1200" spc="-10">
                <a:latin typeface="Times New Roman"/>
                <a:cs typeface="Times New Roman"/>
              </a:rPr>
              <a:t>Rooney, </a:t>
            </a:r>
            <a:r>
              <a:rPr dirty="0" sz="1200">
                <a:latin typeface="Times New Roman"/>
                <a:cs typeface="Times New Roman"/>
              </a:rPr>
              <a:t>J., </a:t>
            </a:r>
            <a:r>
              <a:rPr dirty="0" sz="1200" spc="-5">
                <a:latin typeface="Times New Roman"/>
                <a:cs typeface="Times New Roman"/>
              </a:rPr>
              <a:t>Brown, M. and Kaine, </a:t>
            </a:r>
            <a:r>
              <a:rPr dirty="0" sz="1200">
                <a:latin typeface="Times New Roman"/>
                <a:cs typeface="Times New Roman"/>
              </a:rPr>
              <a:t>S. (2020). </a:t>
            </a:r>
            <a:r>
              <a:rPr dirty="0" sz="1200" spc="-5" i="1">
                <a:latin typeface="Times New Roman"/>
                <a:cs typeface="Times New Roman"/>
              </a:rPr>
              <a:t>Managing Employee Performance </a:t>
            </a:r>
            <a:r>
              <a:rPr dirty="0" sz="1200" i="1">
                <a:latin typeface="Times New Roman"/>
                <a:cs typeface="Times New Roman"/>
              </a:rPr>
              <a:t>and </a:t>
            </a:r>
            <a:r>
              <a:rPr dirty="0" sz="1200" spc="-5" i="1">
                <a:latin typeface="Times New Roman"/>
                <a:cs typeface="Times New Roman"/>
              </a:rPr>
              <a:t>Reward </a:t>
            </a:r>
            <a:r>
              <a:rPr dirty="0" sz="1200" i="1">
                <a:latin typeface="Times New Roman"/>
                <a:cs typeface="Times New Roman"/>
              </a:rPr>
              <a:t>: </a:t>
            </a:r>
            <a:r>
              <a:rPr dirty="0" sz="1200" spc="-5" i="1">
                <a:latin typeface="Times New Roman"/>
                <a:cs typeface="Times New Roman"/>
              </a:rPr>
              <a:t>systems, practices </a:t>
            </a:r>
            <a:r>
              <a:rPr dirty="0" sz="1200" i="1">
                <a:latin typeface="Times New Roman"/>
                <a:cs typeface="Times New Roman"/>
              </a:rPr>
              <a:t>and prospects</a:t>
            </a:r>
            <a:r>
              <a:rPr dirty="0" sz="1200">
                <a:latin typeface="Times New Roman"/>
                <a:cs typeface="Times New Roman"/>
              </a:rPr>
              <a:t>. Port </a:t>
            </a:r>
            <a:r>
              <a:rPr dirty="0" sz="1200" spc="-5">
                <a:latin typeface="Times New Roman"/>
                <a:cs typeface="Times New Roman"/>
              </a:rPr>
              <a:t>Melbourne, Vic: Cambridge  University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Press.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1250">
              <a:latin typeface="Times New Roman"/>
              <a:cs typeface="Times New Roman"/>
            </a:endParaRPr>
          </a:p>
          <a:p>
            <a:pPr marL="241300" indent="-229235">
              <a:lnSpc>
                <a:spcPct val="100000"/>
              </a:lnSpc>
              <a:buFont typeface="Arial"/>
              <a:buChar char="•"/>
              <a:tabLst>
                <a:tab pos="241300" algn="l"/>
                <a:tab pos="241935" algn="l"/>
              </a:tabLst>
            </a:pPr>
            <a:r>
              <a:rPr dirty="0" sz="1200" spc="-10">
                <a:latin typeface="Times New Roman"/>
                <a:cs typeface="Times New Roman"/>
              </a:rPr>
              <a:t>Taylor, </a:t>
            </a:r>
            <a:r>
              <a:rPr dirty="0" sz="1200">
                <a:latin typeface="Times New Roman"/>
                <a:cs typeface="Times New Roman"/>
              </a:rPr>
              <a:t>S. </a:t>
            </a:r>
            <a:r>
              <a:rPr dirty="0" sz="1200" spc="-5">
                <a:latin typeface="Times New Roman"/>
                <a:cs typeface="Times New Roman"/>
              </a:rPr>
              <a:t>and </a:t>
            </a:r>
            <a:r>
              <a:rPr dirty="0" sz="1200">
                <a:latin typeface="Times New Roman"/>
                <a:cs typeface="Times New Roman"/>
              </a:rPr>
              <a:t>Woodhams, C. (2016). </a:t>
            </a:r>
            <a:r>
              <a:rPr dirty="0" sz="1200" spc="-5" i="1">
                <a:latin typeface="Times New Roman"/>
                <a:cs typeface="Times New Roman"/>
              </a:rPr>
              <a:t>Human resource management </a:t>
            </a:r>
            <a:r>
              <a:rPr dirty="0" sz="1200" i="1">
                <a:latin typeface="Times New Roman"/>
                <a:cs typeface="Times New Roman"/>
              </a:rPr>
              <a:t>: </a:t>
            </a:r>
            <a:r>
              <a:rPr dirty="0" sz="1200" spc="-5" i="1">
                <a:latin typeface="Times New Roman"/>
                <a:cs typeface="Times New Roman"/>
              </a:rPr>
              <a:t>people </a:t>
            </a:r>
            <a:r>
              <a:rPr dirty="0" sz="1200" i="1">
                <a:latin typeface="Times New Roman"/>
                <a:cs typeface="Times New Roman"/>
              </a:rPr>
              <a:t>and </a:t>
            </a:r>
            <a:r>
              <a:rPr dirty="0" sz="1200" spc="-5" i="1">
                <a:latin typeface="Times New Roman"/>
                <a:cs typeface="Times New Roman"/>
              </a:rPr>
              <a:t>organisations</a:t>
            </a:r>
            <a:r>
              <a:rPr dirty="0" sz="1200" spc="-5">
                <a:latin typeface="Times New Roman"/>
                <a:cs typeface="Times New Roman"/>
              </a:rPr>
              <a:t>.</a:t>
            </a:r>
            <a:r>
              <a:rPr dirty="0" sz="1200" spc="185">
                <a:latin typeface="Times New Roman"/>
                <a:cs typeface="Times New Roman"/>
              </a:rPr>
              <a:t> </a:t>
            </a:r>
            <a:r>
              <a:rPr dirty="0" sz="1200" spc="-5">
                <a:latin typeface="Times New Roman"/>
                <a:cs typeface="Times New Roman"/>
              </a:rPr>
              <a:t>London: Chartered Institute </a:t>
            </a:r>
            <a:r>
              <a:rPr dirty="0" sz="1200">
                <a:latin typeface="Times New Roman"/>
                <a:cs typeface="Times New Roman"/>
              </a:rPr>
              <a:t>of </a:t>
            </a:r>
            <a:r>
              <a:rPr dirty="0" sz="1200" spc="-5">
                <a:latin typeface="Times New Roman"/>
                <a:cs typeface="Times New Roman"/>
              </a:rPr>
              <a:t>Personnel and Development </a:t>
            </a:r>
            <a:r>
              <a:rPr dirty="0" sz="1200">
                <a:latin typeface="Times New Roman"/>
                <a:cs typeface="Times New Roman"/>
              </a:rPr>
              <a:t>: </a:t>
            </a:r>
            <a:r>
              <a:rPr dirty="0" sz="1200" spc="-10">
                <a:latin typeface="Times New Roman"/>
                <a:cs typeface="Times New Roman"/>
              </a:rPr>
              <a:t>CIPD </a:t>
            </a:r>
            <a:r>
              <a:rPr dirty="0" sz="1200">
                <a:latin typeface="Times New Roman"/>
                <a:cs typeface="Times New Roman"/>
              </a:rPr>
              <a:t>- </a:t>
            </a:r>
            <a:r>
              <a:rPr dirty="0" sz="1200" spc="-10">
                <a:latin typeface="Times New Roman"/>
                <a:cs typeface="Times New Roman"/>
              </a:rPr>
              <a:t>Kogan </a:t>
            </a:r>
            <a:r>
              <a:rPr dirty="0" sz="1200" spc="-5">
                <a:latin typeface="Times New Roman"/>
                <a:cs typeface="Times New Roman"/>
              </a:rPr>
              <a:t>Page.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06000" y="5143499"/>
            <a:ext cx="2286000" cy="171449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93647" y="3551721"/>
            <a:ext cx="165811" cy="1927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90955" y="3889974"/>
            <a:ext cx="167487" cy="1912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988754" y="3781044"/>
            <a:ext cx="372110" cy="300355"/>
            <a:chOff x="988754" y="3781044"/>
            <a:chExt cx="372110" cy="300355"/>
          </a:xfrm>
        </p:grpSpPr>
        <p:sp>
          <p:nvSpPr>
            <p:cNvPr id="5" name="object 5"/>
            <p:cNvSpPr/>
            <p:nvPr/>
          </p:nvSpPr>
          <p:spPr>
            <a:xfrm>
              <a:off x="1194816" y="3889974"/>
              <a:ext cx="165989" cy="19129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88754" y="3781044"/>
              <a:ext cx="175903" cy="1533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20648" y="4301108"/>
            <a:ext cx="3385185" cy="8483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5400" spc="-60" b="1">
                <a:solidFill>
                  <a:srgbClr val="001F5F"/>
                </a:solidFill>
                <a:latin typeface="Arial"/>
                <a:cs typeface="Arial"/>
              </a:rPr>
              <a:t>Thank</a:t>
            </a:r>
            <a:r>
              <a:rPr dirty="0" sz="5400" spc="-90" b="1">
                <a:solidFill>
                  <a:srgbClr val="001F5F"/>
                </a:solidFill>
                <a:latin typeface="Arial"/>
                <a:cs typeface="Arial"/>
              </a:rPr>
              <a:t> </a:t>
            </a:r>
            <a:r>
              <a:rPr dirty="0" sz="5400" spc="-290" b="1">
                <a:solidFill>
                  <a:srgbClr val="001F5F"/>
                </a:solidFill>
                <a:latin typeface="Arial"/>
                <a:cs typeface="Arial"/>
              </a:rPr>
              <a:t>You</a:t>
            </a:r>
            <a:endParaRPr sz="5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20648" y="5334761"/>
            <a:ext cx="3302000" cy="75628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260350">
              <a:lnSpc>
                <a:spcPct val="100000"/>
              </a:lnSpc>
              <a:spcBef>
                <a:spcPts val="95"/>
              </a:spcBef>
            </a:pPr>
            <a:r>
              <a:rPr dirty="0" sz="1600" spc="-5">
                <a:solidFill>
                  <a:srgbClr val="001F5F"/>
                </a:solidFill>
                <a:latin typeface="Carlito"/>
                <a:cs typeface="Carlito"/>
              </a:rPr>
              <a:t>Name: Nithish </a:t>
            </a:r>
            <a:r>
              <a:rPr dirty="0" sz="1600" spc="-15">
                <a:solidFill>
                  <a:srgbClr val="001F5F"/>
                </a:solidFill>
                <a:latin typeface="Carlito"/>
                <a:cs typeface="Carlito"/>
              </a:rPr>
              <a:t>Kumar </a:t>
            </a:r>
            <a:r>
              <a:rPr dirty="0" sz="1600" spc="-10">
                <a:solidFill>
                  <a:srgbClr val="001F5F"/>
                </a:solidFill>
                <a:latin typeface="Carlito"/>
                <a:cs typeface="Carlito"/>
              </a:rPr>
              <a:t>Reddy </a:t>
            </a:r>
            <a:r>
              <a:rPr dirty="0" sz="1600" spc="-15">
                <a:solidFill>
                  <a:srgbClr val="001F5F"/>
                </a:solidFill>
                <a:latin typeface="Carlito"/>
                <a:cs typeface="Carlito"/>
              </a:rPr>
              <a:t>Posham  </a:t>
            </a:r>
            <a:r>
              <a:rPr dirty="0" sz="1600" spc="-10">
                <a:solidFill>
                  <a:srgbClr val="001F5F"/>
                </a:solidFill>
                <a:latin typeface="Carlito"/>
                <a:cs typeface="Carlito"/>
              </a:rPr>
              <a:t>Student</a:t>
            </a:r>
            <a:r>
              <a:rPr dirty="0" sz="1600" spc="-5">
                <a:solidFill>
                  <a:srgbClr val="001F5F"/>
                </a:solidFill>
                <a:latin typeface="Carlito"/>
                <a:cs typeface="Carlito"/>
              </a:rPr>
              <a:t> id:2224271</a:t>
            </a:r>
            <a:endParaRPr sz="16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dirty="0" sz="1600" spc="-5">
                <a:solidFill>
                  <a:srgbClr val="001F5F"/>
                </a:solidFill>
                <a:latin typeface="Carlito"/>
                <a:cs typeface="Carlito"/>
              </a:rPr>
              <a:t>Email</a:t>
            </a:r>
            <a:r>
              <a:rPr dirty="0" sz="1600" spc="10">
                <a:solidFill>
                  <a:srgbClr val="001F5F"/>
                </a:solidFill>
                <a:latin typeface="Carlito"/>
                <a:cs typeface="Carlito"/>
              </a:rPr>
              <a:t> </a:t>
            </a:r>
            <a:r>
              <a:rPr dirty="0" sz="1600" spc="-10">
                <a:solidFill>
                  <a:srgbClr val="001F5F"/>
                </a:solidFill>
                <a:latin typeface="Carlito"/>
                <a:cs typeface="Carlito"/>
                <a:hlinkClick r:id="rId6"/>
              </a:rPr>
              <a:t>id:2224271@student.uwtsd.ac.uk</a:t>
            </a:r>
            <a:endParaRPr sz="1600">
              <a:latin typeface="Carlito"/>
              <a:cs typeface="Carlito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91225" y="0"/>
            <a:ext cx="7701280" cy="6858000"/>
            <a:chOff x="4491225" y="0"/>
            <a:chExt cx="7701280" cy="6858000"/>
          </a:xfrm>
        </p:grpSpPr>
        <p:sp>
          <p:nvSpPr>
            <p:cNvPr id="10" name="object 10"/>
            <p:cNvSpPr/>
            <p:nvPr/>
          </p:nvSpPr>
          <p:spPr>
            <a:xfrm>
              <a:off x="4491225" y="0"/>
              <a:ext cx="7700773" cy="685800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906000" y="5143499"/>
              <a:ext cx="2286000" cy="1714498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2023-04-28T18:27:52Z</dcterms:created>
  <dcterms:modified xsi:type="dcterms:W3CDTF">2023-04-28T18:27:52Z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2023-04-28T00:00:00Z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2023-04-28T00:00:00Z</vt:filetime>
  </property>
</Properties>
</file>