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75" r:id="rId3"/>
    <p:sldId id="274" r:id="rId4"/>
    <p:sldId id="273" r:id="rId5"/>
    <p:sldId id="272" r:id="rId6"/>
    <p:sldId id="271" r:id="rId7"/>
    <p:sldId id="270" r:id="rId8"/>
    <p:sldId id="269" r:id="rId9"/>
    <p:sldId id="278" r:id="rId10"/>
    <p:sldId id="267" r:id="rId11"/>
    <p:sldId id="276" r:id="rId12"/>
    <p:sldId id="277" r:id="rId13"/>
    <p:sldId id="279" r:id="rId14"/>
    <p:sldId id="28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70" d="100"/>
          <a:sy n="70" d="100"/>
        </p:scale>
        <p:origin x="73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BC0BFB-864D-4985-B571-4E6A7E7EB204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4CDE9A-278E-49E0-82FC-E1FED6780A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1675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B137-A27E-4BA4-8A9A-B11FCBDD057C}" type="datetime1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Jade Gray - SJIE6006 - 1707991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F222C-E1E9-4649-BAA6-6837EB744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286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D0AB0-3274-4E53-807F-A4005A7A11EF}" type="datetime1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Jade Gray - SJIE6006 - 1707991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F222C-E1E9-4649-BAA6-6837EB744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53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008D9-B8DF-4E8B-B2E0-4C4ED0AAAFC8}" type="datetime1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Jade Gray - SJIE6006 - 1707991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F222C-E1E9-4649-BAA6-6837EB744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599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8909C-4E76-4694-B08F-C02A442EA346}" type="datetime1">
              <a:rPr lang="en-GB" smtClean="0"/>
              <a:t>14/02/2021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Jade Gray - SJIE6006 - 1707991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F222C-E1E9-4649-BAA6-6837EB744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617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54237-F01D-43D2-A98D-567669CEB11F}" type="datetime1">
              <a:rPr lang="en-GB" smtClean="0"/>
              <a:t>14/02/2021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Jade Gray - SJIE6006 - 1707991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F222C-E1E9-4649-BAA6-6837EB744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434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997B-000E-439A-9352-DCB549685F86}" type="datetime1">
              <a:rPr lang="en-GB" smtClean="0"/>
              <a:t>14/02/2021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Jade Gray - SJIE6006 - 1707991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F222C-E1E9-4649-BAA6-6837EB744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298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F407A-8D40-4D43-99D6-B9DB2FF65047}" type="datetime1">
              <a:rPr lang="en-GB" smtClean="0"/>
              <a:t>14/02/2021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Jade Gray - SJIE6006 - 1707991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F222C-E1E9-4649-BAA6-6837EB744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399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A4984-A4E7-4F7E-9397-BB3DB0DA9FF4}" type="datetime1">
              <a:rPr lang="en-GB" smtClean="0"/>
              <a:t>14/02/2021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Jade Gray - SJIE6006 - 1707991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F222C-E1E9-4649-BAA6-6837EB744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66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32B87-46D7-4156-81C2-1D29D8A812BD}" type="datetime1">
              <a:rPr lang="en-GB" smtClean="0"/>
              <a:t>14/02/2021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Jade Gray - SJIE6006 - 1707991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F222C-E1E9-4649-BAA6-6837EB744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447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8F1D7-D7F2-4FF7-8CE9-970E2E3E6CCC}" type="datetime1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Jade Gray - SJIE6006 - 1707991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F222C-E1E9-4649-BAA6-6837EB744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215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EFC77-4CF2-442C-BD5E-4223AFB97978}" type="datetime1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Jade Gray - SJIE6006 - 1707991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F222C-E1E9-4649-BAA6-6837EB7442D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44790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634AB-F1DE-4A95-AD4F-119C05B54D5D}" type="datetime1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Jade Gray - SJIE6006 - 1707991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F222C-E1E9-4649-BAA6-6837EB744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5726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5D73-F94A-41A1-B51F-CCB4660E27B1}" type="datetime1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Jade Gray - SJIE6006 - 1707991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F222C-E1E9-4649-BAA6-6837EB7442D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285198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AAF9B-3695-4DDF-ACF3-3A166F3C884C}" type="datetime1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Jade Gray - SJIE6006 - 1707991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F222C-E1E9-4649-BAA6-6837EB744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0069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3A262-D602-44DF-A67E-38FCE07D58A5}" type="datetime1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Jade Gray - SJIE6006 - 1707991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F222C-E1E9-4649-BAA6-6837EB744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3485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62F01-A33C-4C54-8AAF-6B80334C8AA3}" type="datetime1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Jade Gray - SJIE6006 - 1707991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F222C-E1E9-4649-BAA6-6837EB744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07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616A1E-1095-4F08-9124-C07CFAD0B2EA}" type="datetime1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Jade Gray - SJIE6006 - 1707991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16F222C-E1E9-4649-BAA6-6837EB744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09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olcatteacher.com/global-education-conference-free-370-sessions-62-countries-globaled10/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7A74A-5669-44F2-8C50-EEAB1E1567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Global Perspectives </a:t>
            </a:r>
            <a:b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Education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3E7ACE-8D04-4CE4-9077-E2335AE1D22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Jade Gray – SJIE6006 - 1707991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3559A5-C2FF-49AD-8410-DA668C363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Jade Gray - SJIE6006 - 1707991</a:t>
            </a:r>
          </a:p>
        </p:txBody>
      </p:sp>
    </p:spTree>
    <p:extLst>
      <p:ext uri="{BB962C8B-B14F-4D97-AF65-F5344CB8AC3E}">
        <p14:creationId xmlns:p14="http://schemas.microsoft.com/office/powerpoint/2010/main" val="1749957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A971EA-41A4-420E-B312-E2779DEBA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48139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ESDGC?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57D0A-AC9E-4833-AFC7-2D7F97605B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54380" y="1484243"/>
            <a:ext cx="4184035" cy="4583622"/>
          </a:xfrm>
          <a:ln>
            <a:noFill/>
          </a:ln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endParaRPr lang="en-GB" sz="1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GB" sz="1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“Education for Sustainable Development and Global Citizenship (ESDGC) is education that will prepare young people for life in the 21st century”.   - Welsh Assembly Government (WAG), 2008.</a:t>
            </a:r>
            <a:r>
              <a:rPr lang="en-GB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endParaRPr lang="en-GB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C7BCAFD-763D-4031-9092-999A6C5FEB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27306" y="1484243"/>
            <a:ext cx="4184034" cy="4582800"/>
          </a:xfrm>
          <a:ln>
            <a:noFill/>
          </a:ln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endParaRPr lang="en-GB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GB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WAG stated in ‘ESDGC: A Common Understanding for Schools’ that: ESDGC is: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“The links between society, economy and environment and between our own lives and those of people throughout the world”.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“The needs and rights of both present and future generations”.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“The relationships between power, resources and human rights”.</a:t>
            </a:r>
          </a:p>
          <a:p>
            <a:pPr>
              <a:spcBef>
                <a:spcPts val="0"/>
              </a:spcBef>
            </a:pPr>
            <a:r>
              <a:rPr lang="en-GB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“The local and global implications of everything we do and the actions that individuals and organisations can take in response to local and global issues”.</a:t>
            </a:r>
          </a:p>
          <a:p>
            <a:pPr marL="0" indent="0">
              <a:spcBef>
                <a:spcPts val="0"/>
              </a:spcBef>
              <a:buNone/>
            </a:pP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7703A0-12D6-44D7-AF38-809647F4F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Jade Gray - SJIE6006 - 1707991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728F1A0-ED4B-49D9-910C-9A7D5810761C}"/>
              </a:ext>
            </a:extLst>
          </p:cNvPr>
          <p:cNvSpPr/>
          <p:nvPr/>
        </p:nvSpPr>
        <p:spPr>
          <a:xfrm rot="879235">
            <a:off x="142628" y="3577915"/>
            <a:ext cx="535298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800" b="1" cap="none" spc="0" dirty="0">
                <a:ln w="6600">
                  <a:solidFill>
                    <a:sysClr val="windowText" lastClr="000000"/>
                  </a:solidFill>
                  <a:prstDash val="solid"/>
                </a:ln>
                <a:noFill/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“Sustainable Development </a:t>
            </a:r>
          </a:p>
          <a:p>
            <a:pPr algn="ctr"/>
            <a:r>
              <a:rPr lang="en-GB" sz="2800" b="1" dirty="0">
                <a:ln w="6600">
                  <a:solidFill>
                    <a:sysClr val="windowText" lastClr="000000"/>
                  </a:solidFill>
                  <a:prstDash val="solid"/>
                </a:ln>
                <a:noFill/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2800" b="1" cap="none" spc="0" dirty="0">
                <a:ln w="6600">
                  <a:solidFill>
                    <a:sysClr val="windowText" lastClr="000000"/>
                  </a:solidFill>
                  <a:prstDash val="solid"/>
                </a:ln>
                <a:noFill/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 not an option that will go away</a:t>
            </a:r>
          </a:p>
          <a:p>
            <a:pPr algn="ctr"/>
            <a:r>
              <a:rPr lang="en-GB" sz="2800" b="1" cap="none" spc="0" dirty="0">
                <a:ln w="6600">
                  <a:solidFill>
                    <a:sysClr val="windowText" lastClr="000000"/>
                  </a:solidFill>
                  <a:prstDash val="solid"/>
                </a:ln>
                <a:noFill/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it is the only way forward”</a:t>
            </a:r>
          </a:p>
          <a:p>
            <a:pPr algn="ctr"/>
            <a:r>
              <a:rPr lang="en-GB" sz="2800" b="1" cap="none" spc="0" dirty="0">
                <a:ln w="6600">
                  <a:solidFill>
                    <a:sysClr val="windowText" lastClr="000000"/>
                  </a:solidFill>
                  <a:prstDash val="solid"/>
                </a:ln>
                <a:noFill/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(Morgan, 2004: P5).</a:t>
            </a:r>
            <a:endParaRPr lang="en-GB" sz="2800" b="1" cap="none" spc="0" dirty="0">
              <a:ln w="6600">
                <a:solidFill>
                  <a:sysClr val="windowText" lastClr="000000"/>
                </a:solidFill>
                <a:prstDash val="solid"/>
              </a:ln>
              <a:noFill/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26359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A971EA-41A4-420E-B312-E2779DEBA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34887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Global Issues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57D0A-AC9E-4833-AFC7-2D7F97605B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2745" y="1237271"/>
            <a:ext cx="8640000" cy="720000"/>
          </a:xfrm>
          <a:ln>
            <a:noFill/>
          </a:ln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‘global issue’ is a problem that adversely affects the global community </a:t>
            </a: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environment, possibly in a disastrous way.</a:t>
            </a:r>
          </a:p>
          <a:p>
            <a:pPr marL="0" indent="0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7703A0-12D6-44D7-AF38-809647F4F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Jade Gray - SJIE6006 - 1707991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D7FE9C-1871-4801-9B33-74DECF321EE3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801695" y="5445571"/>
            <a:ext cx="8640000" cy="595791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17 Sustainable Development Goals (SDGs) is in partnership with United Nations International Children's Emergency Fund (UNICEF) and United Nations Education, Scientific and Cultural Organisation (UNESCO).</a:t>
            </a:r>
          </a:p>
          <a:p>
            <a:pPr marL="0" indent="0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Sunburst chart&#10;&#10;Description automatically generated">
            <a:extLst>
              <a:ext uri="{FF2B5EF4-FFF2-40B4-BE49-F238E27FC236}">
                <a16:creationId xmlns:a16="http://schemas.microsoft.com/office/drawing/2014/main" id="{8E09011E-F5AF-427A-BE72-BB5EADAFE0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9786" y="153109"/>
            <a:ext cx="1780428" cy="178042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1DD716A-1B95-4A9F-A1FF-BB4E60D5A29E}"/>
              </a:ext>
            </a:extLst>
          </p:cNvPr>
          <p:cNvSpPr txBox="1"/>
          <p:nvPr/>
        </p:nvSpPr>
        <p:spPr>
          <a:xfrm>
            <a:off x="10209786" y="1940911"/>
            <a:ext cx="1780428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Images: Global Goals (2016)</a:t>
            </a:r>
          </a:p>
        </p:txBody>
      </p:sp>
      <p:pic>
        <p:nvPicPr>
          <p:cNvPr id="13" name="Picture 12" descr="Text&#10;&#10;Description automatically generated">
            <a:extLst>
              <a:ext uri="{FF2B5EF4-FFF2-40B4-BE49-F238E27FC236}">
                <a16:creationId xmlns:a16="http://schemas.microsoft.com/office/drawing/2014/main" id="{C67D4A5F-08F1-4C84-AEC2-F4AE3B1E7B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917" y="2159546"/>
            <a:ext cx="720000" cy="720000"/>
          </a:xfrm>
          <a:prstGeom prst="rect">
            <a:avLst/>
          </a:prstGeom>
        </p:spPr>
      </p:pic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F9A86A1B-8C1D-48B8-97A1-561CD0EE0F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807" y="2159546"/>
            <a:ext cx="720000" cy="720000"/>
          </a:xfrm>
          <a:prstGeom prst="rect">
            <a:avLst/>
          </a:prstGeom>
        </p:spPr>
      </p:pic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626F79A7-3927-4F07-8838-726D981883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499" y="2159546"/>
            <a:ext cx="720000" cy="720000"/>
          </a:xfrm>
          <a:prstGeom prst="rect">
            <a:avLst/>
          </a:prstGeom>
        </p:spPr>
      </p:pic>
      <p:pic>
        <p:nvPicPr>
          <p:cNvPr id="19" name="Picture 18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7D7801FC-263F-4595-99CC-DAF7CECC31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377" y="2158412"/>
            <a:ext cx="720000" cy="720000"/>
          </a:xfrm>
          <a:prstGeom prst="rect">
            <a:avLst/>
          </a:prstGeom>
        </p:spPr>
      </p:pic>
      <p:pic>
        <p:nvPicPr>
          <p:cNvPr id="21" name="Picture 20" descr="Icon&#10;&#10;Description automatically generated">
            <a:extLst>
              <a:ext uri="{FF2B5EF4-FFF2-40B4-BE49-F238E27FC236}">
                <a16:creationId xmlns:a16="http://schemas.microsoft.com/office/drawing/2014/main" id="{FFB84C35-BDA0-4A92-90A0-A29070CBC7E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1634" y="2158434"/>
            <a:ext cx="720000" cy="720000"/>
          </a:xfrm>
          <a:prstGeom prst="rect">
            <a:avLst/>
          </a:prstGeom>
        </p:spPr>
      </p:pic>
      <p:pic>
        <p:nvPicPr>
          <p:cNvPr id="23" name="Picture 22" descr="A picture containing shape&#10;&#10;Description automatically generated">
            <a:extLst>
              <a:ext uri="{FF2B5EF4-FFF2-40B4-BE49-F238E27FC236}">
                <a16:creationId xmlns:a16="http://schemas.microsoft.com/office/drawing/2014/main" id="{F3271C6D-A278-4970-96D7-9BD14C64937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6891" y="2158412"/>
            <a:ext cx="720000" cy="720000"/>
          </a:xfrm>
          <a:prstGeom prst="rect">
            <a:avLst/>
          </a:prstGeom>
        </p:spPr>
      </p:pic>
      <p:pic>
        <p:nvPicPr>
          <p:cNvPr id="25" name="Picture 24" descr="Icon&#10;&#10;Description automatically generated">
            <a:extLst>
              <a:ext uri="{FF2B5EF4-FFF2-40B4-BE49-F238E27FC236}">
                <a16:creationId xmlns:a16="http://schemas.microsoft.com/office/drawing/2014/main" id="{1778AA48-60AF-4C14-9703-D412881B9EA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9807" y="3317990"/>
            <a:ext cx="720000" cy="720000"/>
          </a:xfrm>
          <a:prstGeom prst="rect">
            <a:avLst/>
          </a:prstGeom>
        </p:spPr>
      </p:pic>
      <p:pic>
        <p:nvPicPr>
          <p:cNvPr id="27" name="Picture 26" descr="Icon&#10;&#10;Description automatically generated">
            <a:extLst>
              <a:ext uri="{FF2B5EF4-FFF2-40B4-BE49-F238E27FC236}">
                <a16:creationId xmlns:a16="http://schemas.microsoft.com/office/drawing/2014/main" id="{2D7CEF5A-7F9B-4536-A197-01EEFF577CC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376" y="3317990"/>
            <a:ext cx="720000" cy="720000"/>
          </a:xfrm>
          <a:prstGeom prst="rect">
            <a:avLst/>
          </a:prstGeom>
        </p:spPr>
      </p:pic>
      <p:pic>
        <p:nvPicPr>
          <p:cNvPr id="29" name="Picture 28" descr="A picture containing icon&#10;&#10;Description automatically generated">
            <a:extLst>
              <a:ext uri="{FF2B5EF4-FFF2-40B4-BE49-F238E27FC236}">
                <a16:creationId xmlns:a16="http://schemas.microsoft.com/office/drawing/2014/main" id="{89A7B7A1-310F-42E0-BF71-A8A7DB8E28E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018" y="3317990"/>
            <a:ext cx="720000" cy="720000"/>
          </a:xfrm>
          <a:prstGeom prst="rect">
            <a:avLst/>
          </a:prstGeom>
        </p:spPr>
      </p:pic>
      <p:pic>
        <p:nvPicPr>
          <p:cNvPr id="31" name="Picture 30" descr="Icon&#10;&#10;Description automatically generated">
            <a:extLst>
              <a:ext uri="{FF2B5EF4-FFF2-40B4-BE49-F238E27FC236}">
                <a16:creationId xmlns:a16="http://schemas.microsoft.com/office/drawing/2014/main" id="{B7E71585-ACE5-42FD-86A6-E12073CE0D8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946" y="3317990"/>
            <a:ext cx="720000" cy="720000"/>
          </a:xfrm>
          <a:prstGeom prst="rect">
            <a:avLst/>
          </a:prstGeom>
        </p:spPr>
      </p:pic>
      <p:pic>
        <p:nvPicPr>
          <p:cNvPr id="33" name="Picture 32" descr="A picture containing table&#10;&#10;Description automatically generated">
            <a:extLst>
              <a:ext uri="{FF2B5EF4-FFF2-40B4-BE49-F238E27FC236}">
                <a16:creationId xmlns:a16="http://schemas.microsoft.com/office/drawing/2014/main" id="{ACF1908F-6393-4CD4-9D36-25DE11B9759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6891" y="3317990"/>
            <a:ext cx="720000" cy="720000"/>
          </a:xfrm>
          <a:prstGeom prst="rect">
            <a:avLst/>
          </a:prstGeom>
        </p:spPr>
      </p:pic>
      <p:pic>
        <p:nvPicPr>
          <p:cNvPr id="35" name="Picture 34" descr="A picture containing icon&#10;&#10;Description automatically generated">
            <a:extLst>
              <a:ext uri="{FF2B5EF4-FFF2-40B4-BE49-F238E27FC236}">
                <a16:creationId xmlns:a16="http://schemas.microsoft.com/office/drawing/2014/main" id="{B393827A-BC3F-4A0C-9395-B9102303AF0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917" y="4490830"/>
            <a:ext cx="720000" cy="720000"/>
          </a:xfrm>
          <a:prstGeom prst="rect">
            <a:avLst/>
          </a:prstGeom>
        </p:spPr>
      </p:pic>
      <p:pic>
        <p:nvPicPr>
          <p:cNvPr id="37" name="Picture 36" descr="A picture containing icon&#10;&#10;Description automatically generated">
            <a:extLst>
              <a:ext uri="{FF2B5EF4-FFF2-40B4-BE49-F238E27FC236}">
                <a16:creationId xmlns:a16="http://schemas.microsoft.com/office/drawing/2014/main" id="{84720C8E-07B7-46D5-8259-C0EFF13ED6BC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884" y="4484655"/>
            <a:ext cx="720000" cy="720000"/>
          </a:xfrm>
          <a:prstGeom prst="rect">
            <a:avLst/>
          </a:prstGeom>
        </p:spPr>
      </p:pic>
      <p:pic>
        <p:nvPicPr>
          <p:cNvPr id="39" name="Picture 38" descr="A picture containing icon&#10;&#10;Description automatically generated">
            <a:extLst>
              <a:ext uri="{FF2B5EF4-FFF2-40B4-BE49-F238E27FC236}">
                <a16:creationId xmlns:a16="http://schemas.microsoft.com/office/drawing/2014/main" id="{CD819D7D-2292-4DEC-86AA-11185127F5C2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499" y="4476434"/>
            <a:ext cx="720000" cy="720000"/>
          </a:xfrm>
          <a:prstGeom prst="rect">
            <a:avLst/>
          </a:prstGeom>
        </p:spPr>
      </p:pic>
      <p:pic>
        <p:nvPicPr>
          <p:cNvPr id="41" name="Picture 40" descr="Graphical user interface, application, icon&#10;&#10;Description automatically generated">
            <a:extLst>
              <a:ext uri="{FF2B5EF4-FFF2-40B4-BE49-F238E27FC236}">
                <a16:creationId xmlns:a16="http://schemas.microsoft.com/office/drawing/2014/main" id="{8A2789DA-30C4-4AF6-99AB-AA395FE10D6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388" y="4480886"/>
            <a:ext cx="720000" cy="720000"/>
          </a:xfrm>
          <a:prstGeom prst="rect">
            <a:avLst/>
          </a:prstGeom>
        </p:spPr>
      </p:pic>
      <p:pic>
        <p:nvPicPr>
          <p:cNvPr id="43" name="Picture 42" descr="A picture containing text&#10;&#10;Description automatically generated">
            <a:extLst>
              <a:ext uri="{FF2B5EF4-FFF2-40B4-BE49-F238E27FC236}">
                <a16:creationId xmlns:a16="http://schemas.microsoft.com/office/drawing/2014/main" id="{D9A25BAD-F4F5-44A8-B98D-A6DC4C80DF1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924" y="4484655"/>
            <a:ext cx="720000" cy="720000"/>
          </a:xfrm>
          <a:prstGeom prst="rect">
            <a:avLst/>
          </a:prstGeom>
        </p:spPr>
      </p:pic>
      <p:pic>
        <p:nvPicPr>
          <p:cNvPr id="45" name="Picture 44" descr="Icon&#10;&#10;Description automatically generated">
            <a:extLst>
              <a:ext uri="{FF2B5EF4-FFF2-40B4-BE49-F238E27FC236}">
                <a16:creationId xmlns:a16="http://schemas.microsoft.com/office/drawing/2014/main" id="{BDA71687-6BE2-453F-81FF-B9849E8DA23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6891" y="4490830"/>
            <a:ext cx="720000" cy="720000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DA9567CA-5248-4A73-84F4-CECC58B52167}"/>
              </a:ext>
            </a:extLst>
          </p:cNvPr>
          <p:cNvSpPr txBox="1"/>
          <p:nvPr/>
        </p:nvSpPr>
        <p:spPr>
          <a:xfrm>
            <a:off x="823361" y="1933537"/>
            <a:ext cx="8596668" cy="351203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18950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A971EA-41A4-420E-B312-E2779DEBA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596348"/>
            <a:ext cx="8596668" cy="874643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Benefits &amp; Barriers of ESDGC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57D0A-AC9E-4833-AFC7-2D7F97605B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7334" y="1484243"/>
            <a:ext cx="4184035" cy="45571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Benefits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Links the local and global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Develops critical thinking skills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Motivates learners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Encourages a positive, active approach to citizenship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Promotes the benefits of leading a healthy active lifestyle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Encourages individuals in teamwork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Raises controversial and difficult issues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innovation and creativity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Pedagogy that encourages participation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D7FE9C-1871-4801-9B33-74DECF321E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89970" y="1484243"/>
            <a:ext cx="4184034" cy="45571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Barriers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levels of understanding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levels of interest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Perceived importance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Lack of funding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Lack of time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Lack of coordination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Lack of staff involvement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Lack of tutor experience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7703A0-12D6-44D7-AF38-809647F4F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Jade Gray - SJIE6006 - 1707991</a:t>
            </a:r>
          </a:p>
        </p:txBody>
      </p:sp>
      <p:pic>
        <p:nvPicPr>
          <p:cNvPr id="6" name="Content Placeholder 15" descr="A picture containing person, blue&#10;&#10;Description automatically generated">
            <a:extLst>
              <a:ext uri="{FF2B5EF4-FFF2-40B4-BE49-F238E27FC236}">
                <a16:creationId xmlns:a16="http://schemas.microsoft.com/office/drawing/2014/main" id="{67CD1FA7-A83C-4BB2-8C31-7172C526D8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067381" y="4413154"/>
            <a:ext cx="2952340" cy="232539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16D707B-8B5B-40A8-8C6E-BC6580064618}"/>
              </a:ext>
            </a:extLst>
          </p:cNvPr>
          <p:cNvSpPr txBox="1"/>
          <p:nvPr/>
        </p:nvSpPr>
        <p:spPr>
          <a:xfrm>
            <a:off x="9204149" y="4122903"/>
            <a:ext cx="2678804" cy="27699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Image: Creative Commons (n.d.)</a:t>
            </a:r>
            <a:endParaRPr lang="en-GB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12239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A971EA-41A4-420E-B312-E2779DEBA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596348"/>
            <a:ext cx="8596668" cy="874643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Education in Wales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57D0A-AC9E-4833-AFC7-2D7F97605B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7334" y="1484243"/>
            <a:ext cx="4184035" cy="4557118"/>
          </a:xfrm>
        </p:spPr>
        <p:txBody>
          <a:bodyPr/>
          <a:lstStyle/>
          <a:p>
            <a:pPr marL="0" indent="0">
              <a:spcBef>
                <a:spcPts val="1200"/>
              </a:spcBef>
              <a:buNone/>
            </a:pP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Education is free and compulsory from aged five to sixteen.</a:t>
            </a:r>
          </a:p>
          <a:p>
            <a:pPr>
              <a:spcBef>
                <a:spcPts val="1200"/>
              </a:spcBef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Easy to access, due to catchment areas.</a:t>
            </a:r>
          </a:p>
          <a:p>
            <a:pPr>
              <a:spcBef>
                <a:spcPts val="1200"/>
              </a:spcBef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Standards are regularly checked by Estyn.</a:t>
            </a:r>
          </a:p>
          <a:p>
            <a:pPr>
              <a:spcBef>
                <a:spcPts val="1200"/>
              </a:spcBef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Annual testing from year two to ensure standards are kept.</a:t>
            </a:r>
          </a:p>
          <a:p>
            <a:pPr>
              <a:spcBef>
                <a:spcPts val="1200"/>
              </a:spcBef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OECD’s Program for International Student Assessment (PISA) Global Competence Framework.</a:t>
            </a:r>
          </a:p>
          <a:p>
            <a:pPr>
              <a:spcBef>
                <a:spcPts val="1200"/>
              </a:spcBef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Donaldson’s (2015) Curriculum for Wales.</a:t>
            </a:r>
          </a:p>
          <a:p>
            <a:pPr>
              <a:spcBef>
                <a:spcPts val="1200"/>
              </a:spcBef>
            </a:pP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7703A0-12D6-44D7-AF38-809647F4F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Jade Gray - SJIE6006 - 1707991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5ABC85D-B402-462B-99A0-10510C1A3C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89970" y="1470991"/>
            <a:ext cx="4184034" cy="4570371"/>
          </a:xfrm>
        </p:spPr>
        <p:txBody>
          <a:bodyPr>
            <a:normAutofit/>
          </a:bodyPr>
          <a:lstStyle/>
          <a:p>
            <a:pPr marL="0" indent="0">
              <a:spcBef>
                <a:spcPts val="1200"/>
              </a:spcBef>
              <a:buNone/>
            </a:pP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Breakfast Club.</a:t>
            </a:r>
          </a:p>
          <a:p>
            <a:pPr>
              <a:spcBef>
                <a:spcPts val="1200"/>
              </a:spcBef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Free School Meals (FSM).</a:t>
            </a:r>
          </a:p>
          <a:p>
            <a:pPr>
              <a:spcBef>
                <a:spcPts val="1200"/>
              </a:spcBef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Pupil Deprivation Grant (PDG).</a:t>
            </a:r>
          </a:p>
          <a:p>
            <a:pPr>
              <a:spcBef>
                <a:spcPts val="1200"/>
              </a:spcBef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Pupil Development Grant (Uniform).</a:t>
            </a:r>
          </a:p>
          <a:p>
            <a:pPr>
              <a:spcBef>
                <a:spcPts val="1200"/>
              </a:spcBef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Free / Cheap school transport.</a:t>
            </a:r>
          </a:p>
          <a:p>
            <a:pPr>
              <a:spcBef>
                <a:spcPts val="1200"/>
              </a:spcBef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Swimming Lessons for KS2.</a:t>
            </a:r>
          </a:p>
          <a:p>
            <a:pPr>
              <a:spcBef>
                <a:spcPts val="1200"/>
              </a:spcBef>
            </a:pPr>
            <a:r>
              <a:rPr lang="en-GB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Kerbcraft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ts val="1200"/>
              </a:spcBef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Cycling proficiency. </a:t>
            </a:r>
          </a:p>
          <a:p>
            <a:pPr>
              <a:spcBef>
                <a:spcPts val="1200"/>
              </a:spcBef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curricular after school clubs.</a:t>
            </a:r>
          </a:p>
          <a:p>
            <a:pPr marL="0" indent="0">
              <a:buNone/>
            </a:pP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2" descr="See the source image">
            <a:extLst>
              <a:ext uri="{FF2B5EF4-FFF2-40B4-BE49-F238E27FC236}">
                <a16:creationId xmlns:a16="http://schemas.microsoft.com/office/drawing/2014/main" id="{93FE9DDE-7792-4B83-888C-9E8019E532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26510">
            <a:off x="9232492" y="4616557"/>
            <a:ext cx="2160000" cy="161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2A19F84-BD92-4239-BD23-47C12B4AC1D1}"/>
              </a:ext>
            </a:extLst>
          </p:cNvPr>
          <p:cNvSpPr txBox="1"/>
          <p:nvPr/>
        </p:nvSpPr>
        <p:spPr>
          <a:xfrm rot="21112051">
            <a:off x="9453980" y="6225416"/>
            <a:ext cx="1976930" cy="27699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Image: Pauls Rubbish (2018)</a:t>
            </a: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227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A971EA-41A4-420E-B312-E2779DEBA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596348"/>
            <a:ext cx="8596668" cy="874643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Education in Nepal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57D0A-AC9E-4833-AFC7-2D7F97605B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7334" y="1484243"/>
            <a:ext cx="4184035" cy="4557118"/>
          </a:xfrm>
        </p:spPr>
        <p:txBody>
          <a:bodyPr>
            <a:normAutofit/>
          </a:bodyPr>
          <a:lstStyle/>
          <a:p>
            <a:pPr marL="0" indent="0">
              <a:spcBef>
                <a:spcPts val="1200"/>
              </a:spcBef>
              <a:buNone/>
            </a:pP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Education is free and compulsory from aged six to eleven.  From aged eleven, education must be paid for.  Most children are forced to drop out, due to cost.</a:t>
            </a:r>
          </a:p>
          <a:p>
            <a:pPr>
              <a:spcBef>
                <a:spcPts val="1200"/>
              </a:spcBef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Hard and sometimes dangerous to access, due to limited schools.</a:t>
            </a:r>
          </a:p>
          <a:p>
            <a:pPr>
              <a:spcBef>
                <a:spcPts val="1200"/>
              </a:spcBef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basic curriculum is taught.</a:t>
            </a:r>
          </a:p>
          <a:p>
            <a:pPr>
              <a:spcBef>
                <a:spcPts val="1200"/>
              </a:spcBef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was a ‘pilot phase’ brought out in 2016, which enables students take part in Technical and Vocational Education Training (TVET).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D7FE9C-1871-4801-9B33-74DECF321E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89970" y="1484243"/>
            <a:ext cx="4184034" cy="455711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children have to wake up early to help work in the fields before attending school.</a:t>
            </a:r>
          </a:p>
          <a:p>
            <a:pPr>
              <a:spcBef>
                <a:spcPts val="1200"/>
              </a:spcBef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Food in school must be paid for.</a:t>
            </a:r>
          </a:p>
          <a:p>
            <a:pPr>
              <a:spcBef>
                <a:spcPts val="1200"/>
              </a:spcBef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uniform grants, although some children get free uniform from international aid.</a:t>
            </a:r>
          </a:p>
          <a:p>
            <a:pPr>
              <a:spcBef>
                <a:spcPts val="1200"/>
              </a:spcBef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school transport, most travel by foot.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 school hours.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Big class sizes.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Inadequate teaching resources.</a:t>
            </a:r>
          </a:p>
          <a:p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extra curricular clubs.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7703A0-12D6-44D7-AF38-809647F4F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Jade Gray - SJIE6006 - 1707991</a:t>
            </a:r>
          </a:p>
        </p:txBody>
      </p:sp>
      <p:pic>
        <p:nvPicPr>
          <p:cNvPr id="6" name="Picture 4" descr="See the source image">
            <a:extLst>
              <a:ext uri="{FF2B5EF4-FFF2-40B4-BE49-F238E27FC236}">
                <a16:creationId xmlns:a16="http://schemas.microsoft.com/office/drawing/2014/main" id="{A7FBC8E6-6AD1-4576-8EB5-ED166F1C94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98052">
            <a:off x="9208359" y="4649609"/>
            <a:ext cx="2586849" cy="153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5934382-6652-4E1B-A099-996058D262EC}"/>
              </a:ext>
            </a:extLst>
          </p:cNvPr>
          <p:cNvSpPr txBox="1"/>
          <p:nvPr/>
        </p:nvSpPr>
        <p:spPr>
          <a:xfrm rot="20997114">
            <a:off x="9602368" y="6157978"/>
            <a:ext cx="2173357" cy="27699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Image: Berger Paints (2018)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0037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A971EA-41A4-420E-B312-E2779DEBA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596348"/>
            <a:ext cx="8596668" cy="874643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UNCRC (1989)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57D0A-AC9E-4833-AFC7-2D7F97605B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50446" y="2347231"/>
            <a:ext cx="8596668" cy="2880000"/>
          </a:xfrm>
          <a:ln>
            <a:noFill/>
          </a:ln>
        </p:spPr>
        <p:txBody>
          <a:bodyPr numCol="3"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Article 27</a:t>
            </a:r>
          </a:p>
          <a:p>
            <a:pPr marL="0" indent="0" algn="ctr">
              <a:spcBef>
                <a:spcPts val="0"/>
              </a:spcBef>
              <a:buNone/>
            </a:pP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Article 28</a:t>
            </a:r>
          </a:p>
          <a:p>
            <a:pPr marL="0" indent="0" algn="ctr">
              <a:spcBef>
                <a:spcPts val="0"/>
              </a:spcBef>
              <a:buNone/>
            </a:pP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Article 29</a:t>
            </a:r>
          </a:p>
          <a:p>
            <a:pPr marL="0" indent="0" algn="ctr">
              <a:spcBef>
                <a:spcPts val="0"/>
              </a:spcBef>
              <a:buNone/>
            </a:pP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Article 31</a:t>
            </a:r>
          </a:p>
          <a:p>
            <a:pPr marL="0" indent="0" algn="ctr">
              <a:spcBef>
                <a:spcPts val="0"/>
              </a:spcBef>
              <a:buNone/>
            </a:pP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Article 32</a:t>
            </a:r>
          </a:p>
          <a:p>
            <a:pPr marL="0" indent="0" algn="ctr">
              <a:spcBef>
                <a:spcPts val="0"/>
              </a:spcBef>
              <a:buNone/>
            </a:pP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Article 34</a:t>
            </a:r>
          </a:p>
          <a:p>
            <a:pPr marL="0" indent="0" algn="ctr">
              <a:spcBef>
                <a:spcPts val="0"/>
              </a:spcBef>
              <a:buNone/>
            </a:pP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Article 35</a:t>
            </a:r>
          </a:p>
          <a:p>
            <a:pPr marL="0" indent="0" algn="ctr">
              <a:spcBef>
                <a:spcPts val="0"/>
              </a:spcBef>
              <a:buNone/>
            </a:pP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Article 36</a:t>
            </a:r>
          </a:p>
          <a:p>
            <a:pPr marL="0" indent="0" algn="ctr">
              <a:spcBef>
                <a:spcPts val="0"/>
              </a:spcBef>
              <a:buNone/>
            </a:pP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Article 37</a:t>
            </a:r>
          </a:p>
          <a:p>
            <a:pPr marL="0" indent="0" algn="ctr">
              <a:spcBef>
                <a:spcPts val="0"/>
              </a:spcBef>
              <a:buNone/>
            </a:pP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Article 38</a:t>
            </a:r>
          </a:p>
          <a:p>
            <a:pPr marL="0" indent="0" algn="ctr">
              <a:spcBef>
                <a:spcPts val="0"/>
              </a:spcBef>
              <a:buNone/>
            </a:pP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7703A0-12D6-44D7-AF38-809647F4F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Jade Gray - SJIE6006 - 1707991</a:t>
            </a:r>
          </a:p>
        </p:txBody>
      </p:sp>
      <p:pic>
        <p:nvPicPr>
          <p:cNvPr id="10" name="Picture 2" descr="See the source image">
            <a:extLst>
              <a:ext uri="{FF2B5EF4-FFF2-40B4-BE49-F238E27FC236}">
                <a16:creationId xmlns:a16="http://schemas.microsoft.com/office/drawing/2014/main" id="{9027636A-969B-4BFF-BDC2-EF30561A8E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74075">
            <a:off x="262685" y="370134"/>
            <a:ext cx="2038924" cy="1529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See the source image">
            <a:extLst>
              <a:ext uri="{FF2B5EF4-FFF2-40B4-BE49-F238E27FC236}">
                <a16:creationId xmlns:a16="http://schemas.microsoft.com/office/drawing/2014/main" id="{CC1DED79-B171-4C61-B274-7DB4EE01E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8983">
            <a:off x="7454163" y="382982"/>
            <a:ext cx="2586849" cy="153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4189B79-5B94-46CA-98D0-001446C22D4D}"/>
              </a:ext>
            </a:extLst>
          </p:cNvPr>
          <p:cNvSpPr txBox="1"/>
          <p:nvPr/>
        </p:nvSpPr>
        <p:spPr>
          <a:xfrm rot="20966833">
            <a:off x="468048" y="1886151"/>
            <a:ext cx="1976930" cy="27699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Image: Pauls Rubbish (2018)</a:t>
            </a: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5DDCFE8-537C-4C9B-9EDD-5DE5E7DBDE4B}"/>
              </a:ext>
            </a:extLst>
          </p:cNvPr>
          <p:cNvSpPr txBox="1"/>
          <p:nvPr/>
        </p:nvSpPr>
        <p:spPr>
          <a:xfrm rot="588885">
            <a:off x="7509405" y="1890747"/>
            <a:ext cx="2173357" cy="27699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Image: Berger Paints (2018)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868B14-11C3-4006-AEBC-016440099199}"/>
              </a:ext>
            </a:extLst>
          </p:cNvPr>
          <p:cNvSpPr txBox="1"/>
          <p:nvPr/>
        </p:nvSpPr>
        <p:spPr>
          <a:xfrm>
            <a:off x="677334" y="5459895"/>
            <a:ext cx="8640000" cy="63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indent="0" algn="ctr">
              <a:spcBef>
                <a:spcPts val="0"/>
              </a:spcBef>
              <a:buNone/>
            </a:pPr>
            <a:endParaRPr lang="en-GB" sz="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in all, the </a:t>
            </a:r>
            <a:r>
              <a:rPr lang="en-GB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Humanium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(2018) rating of the ‘Realisation of Children’s Rights’ for: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Wales is 9.02/10.00,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whilst </a:t>
            </a:r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Nepal is 6.14/10.00.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5382A6B-2017-4AE0-BA54-E227517BD81D}"/>
              </a:ext>
            </a:extLst>
          </p:cNvPr>
          <p:cNvSpPr txBox="1"/>
          <p:nvPr/>
        </p:nvSpPr>
        <p:spPr>
          <a:xfrm>
            <a:off x="2607240" y="1471722"/>
            <a:ext cx="468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Comparing some articles from United Nations Convention on the Rights of the Child between the two countries.</a:t>
            </a: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2423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A971EA-41A4-420E-B312-E2779DEBA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31470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‘SchoolA’ Awards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7703A0-12D6-44D7-AF38-809647F4F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Jade Gray - SJIE6006 - 1707991</a:t>
            </a:r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BC86683D-1264-4790-B037-03C95BAFFC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41071"/>
            <a:ext cx="8596668" cy="4500292"/>
          </a:xfrm>
        </p:spPr>
        <p:txBody>
          <a:bodyPr numCol="3">
            <a:normAutofit/>
          </a:bodyPr>
          <a:lstStyle/>
          <a:p>
            <a:pPr marL="0" indent="0" algn="ctr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Eco Schools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Platinum Level Award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Numerous Years</a:t>
            </a:r>
          </a:p>
          <a:p>
            <a:pPr marL="0" indent="0" algn="ctr">
              <a:spcBef>
                <a:spcPts val="0"/>
              </a:spcBef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Welsh Network of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Healthy Schools Scheme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(WNHSS)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Gold Award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Numerous Times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Since 2005</a:t>
            </a:r>
          </a:p>
          <a:p>
            <a:pPr marL="0" indent="0" algn="ctr">
              <a:spcBef>
                <a:spcPts val="0"/>
              </a:spcBef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Sustrans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Bronze Award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2009-2010</a:t>
            </a:r>
          </a:p>
        </p:txBody>
      </p:sp>
      <p:pic>
        <p:nvPicPr>
          <p:cNvPr id="21" name="Picture 20" descr="Logo, company name&#10;&#10;Description automatically generated">
            <a:extLst>
              <a:ext uri="{FF2B5EF4-FFF2-40B4-BE49-F238E27FC236}">
                <a16:creationId xmlns:a16="http://schemas.microsoft.com/office/drawing/2014/main" id="{BC756197-E6B2-44E6-B775-9077670852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001" y="1538744"/>
            <a:ext cx="1871973" cy="2647246"/>
          </a:xfrm>
          <a:prstGeom prst="rect">
            <a:avLst/>
          </a:prstGeom>
          <a:ln>
            <a:noFill/>
          </a:ln>
        </p:spPr>
      </p:pic>
      <p:pic>
        <p:nvPicPr>
          <p:cNvPr id="23" name="Picture 22" descr="A picture containing text, scissors, weapon&#10;&#10;Description automatically generated">
            <a:extLst>
              <a:ext uri="{FF2B5EF4-FFF2-40B4-BE49-F238E27FC236}">
                <a16:creationId xmlns:a16="http://schemas.microsoft.com/office/drawing/2014/main" id="{9CF35D03-3F68-4BBF-8DE2-F3980A2BA4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648" y="4045161"/>
            <a:ext cx="2041922" cy="1133267"/>
          </a:xfrm>
          <a:prstGeom prst="rect">
            <a:avLst/>
          </a:prstGeom>
          <a:ln>
            <a:noFill/>
          </a:ln>
        </p:spPr>
      </p:pic>
      <p:pic>
        <p:nvPicPr>
          <p:cNvPr id="25" name="Picture 24" descr="Chart&#10;&#10;Description automatically generated">
            <a:extLst>
              <a:ext uri="{FF2B5EF4-FFF2-40B4-BE49-F238E27FC236}">
                <a16:creationId xmlns:a16="http://schemas.microsoft.com/office/drawing/2014/main" id="{E643354D-ABC6-4517-918E-796A515F15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7033" y="1926381"/>
            <a:ext cx="1871972" cy="1871972"/>
          </a:xfrm>
          <a:prstGeom prst="rect">
            <a:avLst/>
          </a:prstGeom>
          <a:ln>
            <a:noFill/>
          </a:ln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A63C7D38-8095-48A6-B24B-C66AD359D55C}"/>
              </a:ext>
            </a:extLst>
          </p:cNvPr>
          <p:cNvSpPr txBox="1"/>
          <p:nvPr/>
        </p:nvSpPr>
        <p:spPr>
          <a:xfrm>
            <a:off x="1201001" y="4045162"/>
            <a:ext cx="1871973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Image: Eco Schools (1992)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CF4C235-D68E-4B09-9B21-F73186430F2E}"/>
              </a:ext>
            </a:extLst>
          </p:cNvPr>
          <p:cNvSpPr txBox="1"/>
          <p:nvPr/>
        </p:nvSpPr>
        <p:spPr>
          <a:xfrm>
            <a:off x="6767033" y="4045161"/>
            <a:ext cx="1871973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Image: </a:t>
            </a:r>
            <a:r>
              <a:rPr lang="en-GB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Sustrans</a:t>
            </a:r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(1977)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77DADF7-A5B1-4FB0-AA2C-8DAB03E399B3}"/>
              </a:ext>
            </a:extLst>
          </p:cNvPr>
          <p:cNvSpPr txBox="1"/>
          <p:nvPr/>
        </p:nvSpPr>
        <p:spPr>
          <a:xfrm>
            <a:off x="4026090" y="5316929"/>
            <a:ext cx="1897038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Image: (WNHSS) (1999)</a:t>
            </a:r>
          </a:p>
        </p:txBody>
      </p:sp>
    </p:spTree>
    <p:extLst>
      <p:ext uri="{BB962C8B-B14F-4D97-AF65-F5344CB8AC3E}">
        <p14:creationId xmlns:p14="http://schemas.microsoft.com/office/powerpoint/2010/main" val="15177459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A971EA-41A4-420E-B312-E2779DEBA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596348"/>
            <a:ext cx="8596668" cy="874643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Community That Cares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57D0A-AC9E-4833-AFC7-2D7F97605B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7334" y="1484243"/>
            <a:ext cx="4184035" cy="4557118"/>
          </a:xfrm>
        </p:spPr>
        <p:txBody>
          <a:bodyPr/>
          <a:lstStyle/>
          <a:p>
            <a:pPr marL="0" indent="0">
              <a:buNone/>
            </a:pPr>
            <a:endParaRPr lang="en-GB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‘SchoolA’ Ethos (2015):</a:t>
            </a:r>
          </a:p>
          <a:p>
            <a:pPr marL="0" indent="0" algn="ctr">
              <a:buNone/>
            </a:pPr>
            <a:endParaRPr lang="en-GB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GB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“Together we aspire,</a:t>
            </a:r>
          </a:p>
          <a:p>
            <a:pPr marL="0" indent="0" algn="ctr">
              <a:buNone/>
            </a:pPr>
            <a:r>
              <a:rPr lang="en-GB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Together we achieve.”</a:t>
            </a:r>
          </a:p>
          <a:p>
            <a:pPr marL="0" indent="0" algn="ctr">
              <a:buNone/>
            </a:pPr>
            <a:r>
              <a:rPr lang="en-GB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GB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Dyheu</a:t>
            </a:r>
            <a:r>
              <a:rPr lang="en-GB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gyda’n</a:t>
            </a:r>
            <a:r>
              <a:rPr lang="en-GB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gilydd</a:t>
            </a:r>
            <a:r>
              <a:rPr lang="en-GB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GB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Llwyddo</a:t>
            </a:r>
            <a:r>
              <a:rPr lang="en-GB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gyda’n</a:t>
            </a:r>
            <a:r>
              <a:rPr lang="en-GB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gilydd</a:t>
            </a:r>
            <a:r>
              <a:rPr lang="en-GB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.”</a:t>
            </a:r>
          </a:p>
        </p:txBody>
      </p:sp>
      <p:pic>
        <p:nvPicPr>
          <p:cNvPr id="7" name="Content Placeholder 6" descr="Chart, sunburst chart&#10;&#10;Description automatically generated">
            <a:extLst>
              <a:ext uri="{FF2B5EF4-FFF2-40B4-BE49-F238E27FC236}">
                <a16:creationId xmlns:a16="http://schemas.microsoft.com/office/drawing/2014/main" id="{92B8392C-5844-47D7-986B-251A7CD1194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5866" y="1681057"/>
            <a:ext cx="3269533" cy="3495886"/>
          </a:xfr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7703A0-12D6-44D7-AF38-809647F4F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Jade Gray - SJIE6006 - 1707991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14D7A36-FC3B-4130-B7EF-9FF165E1C147}"/>
              </a:ext>
            </a:extLst>
          </p:cNvPr>
          <p:cNvSpPr txBox="1"/>
          <p:nvPr/>
        </p:nvSpPr>
        <p:spPr>
          <a:xfrm>
            <a:off x="6096000" y="5176943"/>
            <a:ext cx="2451652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Image: Dreams Time (2021)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5233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DAC51-FA6D-436E-BAE9-0A791FE3E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48139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D8325A-4900-436E-8E58-3DE4C4ABFD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57739"/>
            <a:ext cx="8596668" cy="4948748"/>
          </a:xfrm>
        </p:spPr>
        <p:txBody>
          <a:bodyPr>
            <a:normAutofit fontScale="32500" lnSpcReduction="20000"/>
          </a:bodyPr>
          <a:lstStyle/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Barnes, J., 2011.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Cross-Curricular Learning 3-14.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Second ed. London: Sage.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Berger Paints, 2018.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www.bergerpaints.com.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3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https://www.bergerpaints.com/imaginecolours/colour-culture/history-behind-flag-nepal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[Accessed 19 02 2021].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Bruner, J., 1976.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www.simply.psychology.com.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3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https://www.simplypsychology.org/bruner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			[Accessed 19 02 2021].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Creative Commons, n.d..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www.creativecommons.org.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3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https://creativecommons.org/licenses/by-nc-sa/3.0/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		[Accessed 19 02 2021].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Donaldson, G., 2015.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Successful Futures: Independent Review of Curriculum and Assessment Arrangements in Wales.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3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https://gov.wales/docs/dcells/publications/150225-successful-futures-en.pdf</a:t>
            </a:r>
            <a:r>
              <a:rPr lang="en-GB" sz="31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02 01 2019].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Donaldson, G., 2015.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Welsh Government.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3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https://dera.ioe.ac.uk/24680/1/151021-a-curriculum-for-wales-a-curriculum-for-life-en_Redacted.pdf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[Accessed 19 02 2021].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Dreams Time, 2021.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www.dreamstime.com.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3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https://www.dreamstime.com/royalty-free-stock-photo-green-earth-image16126975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[Accessed 19 02 2021].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Dweck, C., 2015.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Mindset by Carol Dweck.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UK: </a:t>
            </a:r>
            <a:r>
              <a:rPr lang="en-GB" sz="3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Joosr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Eco Schools, 1992.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www.eco-schools.org.uk.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3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https://www.eco-schools.org.uk/primary-pathway/seven-steps/</a:t>
            </a:r>
            <a:r>
              <a:rPr lang="en-GB" sz="31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	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19 02 2021].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Eco Schools Logo, 2020.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www.ysgol-gelli-aurgolden-grove.j2bloggy.com.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3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https://ysgol-gelli-aurgolden-grove.j2bloggy.com/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		[Accessed 19 02 2021].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Education Act 1944, C. 3., 1944.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www.legislation.gov.uk.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3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http://www.legislation.gov.uk/ukpga/Geo6/7-8/31/introduction/enacted</a:t>
            </a:r>
            <a:r>
              <a:rPr lang="en-GB" sz="31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19 02 2021].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Education Reform Act 1988, C. 4., 1988.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www.legislation.gov.uk.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3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http://www.legislation.gov.uk/ukpga/1988/40/introduction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	[Accessed 19 02 2021].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Estyn, 1992.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www.estyn.gov.wales.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3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https://www.estyn.gov.wales/about-us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				[Accessed 19 02 2021].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endParaRPr lang="en-GB" sz="3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endParaRPr lang="en-GB" sz="3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1928AD-95EE-4903-97CA-01B4DC089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Jade Gray - SJIE6006 - 1707991</a:t>
            </a:r>
          </a:p>
        </p:txBody>
      </p:sp>
    </p:spTree>
    <p:extLst>
      <p:ext uri="{BB962C8B-B14F-4D97-AF65-F5344CB8AC3E}">
        <p14:creationId xmlns:p14="http://schemas.microsoft.com/office/powerpoint/2010/main" val="26718264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DAC51-FA6D-436E-BAE9-0A791FE3E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48139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D8325A-4900-436E-8E58-3DE4C4ABFD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57739"/>
            <a:ext cx="8596668" cy="4948748"/>
          </a:xfrm>
        </p:spPr>
        <p:txBody>
          <a:bodyPr>
            <a:normAutofit fontScale="32500" lnSpcReduction="20000"/>
          </a:bodyPr>
          <a:lstStyle/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Estyn, 2018.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www.estyn.gov.wales.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3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https://www.estyn.gov.wales/system/files/2020-08/Ysgol%2520Gelli%2520Aur%2520Golden%2520Grove%2520en.pdf</a:t>
            </a:r>
            <a:r>
              <a:rPr lang="en-GB" sz="31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19 02 2021].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Forest School Association, n.d.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www.forestschoolassociation.org.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3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https://www.forestschoolassociation.org/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			[Accessed 19 02 2021].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Global Goals, 2016.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www.worldslargestlesson.globalgoals.org.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3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https://worldslargestlesson.globalgoals.org/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			[Accessed 19 02 2021].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Gnawali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S. D., 2018.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www.thehimalayantimes.com.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3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https://thehimalayantimes.com/opinion/education-in-federal-nepal-what-are-challenges-ahead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[Accessed 19 02 2021].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Holistic Education, 2003.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www.holistic-education.net.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3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http://www.holistic-education.net/visitors3.htm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			[Accessed 19 02 2021].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Humanium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n.d..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www.humanium.org.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31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https://www.humanium.org/en/nepal/#:~:text=Realizing%20Children%E2%80%99s%20Rights%20in%20Nepal%20Nepal%20is%20one,in</a:t>
            </a:r>
          </a:p>
          <a:p>
            <a:pPr marL="0" indent="0" algn="l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31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%20poverty,%</a:t>
            </a:r>
            <a:r>
              <a:rPr lang="en-GB" sz="3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20malnutrition,20violence ,%20and%20other%20harmful%20circumstances.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[Accessed 19 02 2021].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Humanium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n.d..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www.humanium.org.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3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https://www.humanium.org/en/united-kingdom/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			[Accessed 19 02 2021].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Hunt, F., 2010.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www.discovery.ucl.ac.uk.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3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https://discovery.ucl.ac.uk/id/eprint/1474419/1/Taking_Stock_A_report_from_the_UK_Teache.pdf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[Accessed 19 02 2021].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Maslow, A. H., 1943. A Theory of Human Motivation. </a:t>
            </a:r>
            <a:r>
              <a:rPr lang="en-GB" sz="31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Psychologcial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Review,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50(4).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Morgan, R., 2008.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www.hwb.wales.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3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https://hwb.gov.wales/storage/eaf467e6-30fe-45c9-93ef-cb30f31f1c90/common-understanding-for-school.pdf</a:t>
            </a:r>
            <a:r>
              <a:rPr lang="en-GB" sz="31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19 02 2021].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Most Dangerous Ways To School | Nepal.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2016. [Film] Directed by Joachim Foerster. German: Free Documentary.			</a:t>
            </a:r>
            <a:r>
              <a:rPr lang="en-GB" sz="3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19 02 2021].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Organisation For Economic Cooperation And Development, (., 1997. </a:t>
            </a:r>
            <a:r>
              <a:rPr lang="en-GB" sz="3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www.oecd.org. 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3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https://www.oecd.org/pisa/aboutpisa/pisa-based-test-for-schools-faq.htm</a:t>
            </a:r>
            <a:r>
              <a:rPr lang="en-GB" sz="31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</a:t>
            </a:r>
            <a:r>
              <a:rPr lang="en-GB" sz="3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19 02 2021].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1928AD-95EE-4903-97CA-01B4DC089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Jade Gray - SJIE6006 - 1707991</a:t>
            </a:r>
          </a:p>
        </p:txBody>
      </p:sp>
    </p:spTree>
    <p:extLst>
      <p:ext uri="{BB962C8B-B14F-4D97-AF65-F5344CB8AC3E}">
        <p14:creationId xmlns:p14="http://schemas.microsoft.com/office/powerpoint/2010/main" val="3130475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DAC51-FA6D-436E-BAE9-0A791FE3E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48139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D8325A-4900-436E-8E58-3DE4C4ABFD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57739"/>
            <a:ext cx="8596668" cy="4948748"/>
          </a:xfrm>
        </p:spPr>
        <p:txBody>
          <a:bodyPr>
            <a:normAutofit/>
          </a:bodyPr>
          <a:lstStyle/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Pauls Rubbish, 2018.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www.paulsrubbish.co.au.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0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https://www.paulsrubbish.com.au/which-country-recycles-the-most-rubbish/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[Accessed 19 02 2021].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Piaget, J., 1936.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Origin of Intelligence in the Child.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New York: Routledge.		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Pierson, J., 2010.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Tackling Social Exclusion.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2nd ed. New York: Routledge.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SchoolA, 2015.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SchoolA's Ethos, </a:t>
            </a:r>
            <a:r>
              <a:rPr lang="en-GB" sz="1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s.l.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GB" sz="1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s.n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SchoolA, 2015.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SchoolA's Moto, </a:t>
            </a:r>
            <a:r>
              <a:rPr lang="en-GB" sz="1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s.l.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GB" sz="1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s.n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SchoolA, 2018. Emotional Health and Well-Being Policy. In: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SchoolA Policies.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s.l.:</a:t>
            </a:r>
            <a:r>
              <a:rPr lang="en-GB" sz="1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s.n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SchoolA, 2018.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Participation Policy, </a:t>
            </a:r>
            <a:r>
              <a:rPr lang="en-GB" sz="1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s.l.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GB" sz="1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s.n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SchoolA, 2018. Strategic Equality Plan. In: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SchoolA Policies.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s.l.:</a:t>
            </a:r>
            <a:r>
              <a:rPr lang="en-GB" sz="1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s.n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Skinner, B. F., 1953.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Science and Human Behaviour.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New York: Macmillan.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1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Sustrans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1977.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www.sustrans.org.uk.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0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https://www.sustrans.org.uk/policy/</a:t>
            </a:r>
            <a:r>
              <a:rPr lang="en-GB" sz="10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				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19 02 2021].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1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Sustrans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Logo, 2009.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www.ysgol-gelli-aurgolden-grove.j2bloggy.com.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0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https://ysgol-gelli-aurgolden-grove.j2bloggy.com/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		[Accessed 19 02 2021].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Higher Education Academy, 2014.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www.heacademy.ac.uk.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0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https://www.heacademy.ac.uk/sites/default/files/resources/ESDGC_CaseStudiesinTeacherEducation_0.pdf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[Accessed 19 02 2021].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United Nations Convention On The Rights Of The Child, (UNCRC), 1989.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www.unicef.org.uk.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0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https://downloads.unicef.org.uk/wpcontent/uploads/2010/05/UNCRC_united_nations_convention_on_the_rights_of_the_child.pdf?_ga =2.248859781.32069993.1567465975-130877491.1567465975</a:t>
            </a:r>
            <a:r>
              <a:rPr lang="en-GB" sz="10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		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19 02 2021].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endParaRPr lang="en-GB" sz="1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1928AD-95EE-4903-97CA-01B4DC089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Jade Gray - SJIE6006 - 1707991</a:t>
            </a:r>
          </a:p>
        </p:txBody>
      </p:sp>
    </p:spTree>
    <p:extLst>
      <p:ext uri="{BB962C8B-B14F-4D97-AF65-F5344CB8AC3E}">
        <p14:creationId xmlns:p14="http://schemas.microsoft.com/office/powerpoint/2010/main" val="22280200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DAC51-FA6D-436E-BAE9-0A791FE3E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48139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D8325A-4900-436E-8E58-3DE4C4ABFD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57739"/>
            <a:ext cx="8596668" cy="4948748"/>
          </a:xfrm>
        </p:spPr>
        <p:txBody>
          <a:bodyPr>
            <a:noAutofit/>
          </a:bodyPr>
          <a:lstStyle/>
          <a:p>
            <a:pPr marL="0" indent="0" algn="l"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United Nations International Children’s Emergency Fund, (UNICEF), 1946.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www.unicef.org.uk.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0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https://www.unicef.org.uk/what-we-do/un-convention-child-rights/</a:t>
            </a:r>
            <a:r>
              <a:rPr lang="en-GB" sz="10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19 02 2021].</a:t>
            </a:r>
          </a:p>
          <a:p>
            <a:pPr marL="0" indent="0" algn="l"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Vygotsky, L., 1934.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www.simplypsychology.com.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0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https://simplypsychology.org/vygotsky.html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			[Accessed 19 02 2021].</a:t>
            </a:r>
          </a:p>
          <a:p>
            <a:pPr marL="0" indent="0" algn="l"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Wainwright, N., 2015.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www.physicalliteracy.cymru.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0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http://physicalliteracy.cymru/s-k-i-p-workshop/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			[Accessed 19 02 2021].</a:t>
            </a:r>
          </a:p>
          <a:p>
            <a:pPr marL="0" indent="0" algn="l"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Welsh Assembly Government, (WAG), 1999.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www.wales.nhs.uk.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0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http://www.wales.nhs.uk/sitesplus/documents/888/WEB%2026732%20English%20pages.pdf#:~:text=The%20Welsh%20Network%20of%20Healthy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en-GB" sz="10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%20School%20Schemes%20is,Nations%20Convention%20on%20the%20Rights%20of%20the%20Child.</a:t>
            </a:r>
            <a:r>
              <a:rPr lang="en-GB" sz="10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19 02 2021].</a:t>
            </a:r>
          </a:p>
          <a:p>
            <a:pPr marL="0" indent="0" algn="l"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Welsh Assembly Government, (WAG), 2008.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www.hwb.wales.gov.uk.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0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http://resources.hwb.wales.gov.uk/VTC/2008-09/esdgc/getting-you-going/07-310%20ESDGC%20Teacher%20Training%20Eng.pdf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											[Accessed 19 02 2021].</a:t>
            </a:r>
          </a:p>
          <a:p>
            <a:pPr marL="0" indent="0" algn="l"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Welsh Assembly Government, (WAG), 2015.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www.gov.uk.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0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https://gov.wales/sites/default/files/publications/2018-03/free-breakfast-in-primary-schools.pdf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[Accessed 19 02 2021].</a:t>
            </a:r>
          </a:p>
          <a:p>
            <a:pPr marL="0" indent="0" algn="l"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Welsh Assembly Government, (WAG), 2015.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www.gov.wales.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0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https://gov.wales/sites/default/files/publications/2018-03/pupil-deprivation-grant-essential-guidance.pdf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[Accessed 19 02 2021].</a:t>
            </a:r>
          </a:p>
          <a:p>
            <a:pPr marL="0" indent="0" algn="l"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Welsh Assembly Government, (WAG), 2018.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www.gov.uk.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0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https://www.gov.uk/government/publications/free-school-meals-guidance-for-schools-and-local-authorities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[Accessed 19 02 2021].</a:t>
            </a:r>
          </a:p>
          <a:p>
            <a:pPr marL="0" indent="0" algn="l"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Welsh Assembly Government, (WAG), 2018.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www.gov.wales.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0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https://gov.wales/sites/default/files/publications/2018-02/education-for-sustainable-development-and-global-citizenship-a-common-understanding-for-the-adult-and-community-learning-sector.pdf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				[Accessed 19 02 2021].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Welsh Assembly Government, (WAG), 2018.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www.gov.wales.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0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https://gov.wales/sites/default/files/publications/2018-02/education-for-sustainable-development-and-global-citizenship-in-the-further-education-sector-in-wales_0.pdf#:~:text=Some%20colleges%20have%20already%20demonstrated%20the%20benefits%20that,for%20li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[Accessed 19 02 2021].</a:t>
            </a:r>
          </a:p>
          <a:p>
            <a:pPr marL="0" indent="0" algn="l">
              <a:spcBef>
                <a:spcPts val="600"/>
              </a:spcBef>
              <a:buNone/>
            </a:pPr>
            <a:endParaRPr lang="en-GB" sz="1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1928AD-95EE-4903-97CA-01B4DC089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Jade Gray - SJIE6006 - 1707991</a:t>
            </a:r>
          </a:p>
        </p:txBody>
      </p:sp>
    </p:spTree>
    <p:extLst>
      <p:ext uri="{BB962C8B-B14F-4D97-AF65-F5344CB8AC3E}">
        <p14:creationId xmlns:p14="http://schemas.microsoft.com/office/powerpoint/2010/main" val="31087825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DAC51-FA6D-436E-BAE9-0A791FE3E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48139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D8325A-4900-436E-8E58-3DE4C4ABFD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57739"/>
            <a:ext cx="8596668" cy="4583623"/>
          </a:xfrm>
        </p:spPr>
        <p:txBody>
          <a:bodyPr>
            <a:normAutofit/>
          </a:bodyPr>
          <a:lstStyle/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Welsh Assembly Government, (WAG), 2008.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www.hwb.gov.wales.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0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https://hwb.gov.wales/storage/eaf467e6-30fe-45c9-93ef-cb30f31f1c90/common-understanding-for-school.pdf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[Accessed 19 02 2021].</a:t>
            </a: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Welsh Network Of Healthy Schools Scheme, (WNHSS), 2005. </a:t>
            </a:r>
            <a:r>
              <a:rPr lang="en-GB" sz="1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www.ysgol-gelli-aurgolden-grove.j2bloggy.com/. 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0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https://ysgol-gelli-aurgolden-grove.j2bloggy.com/</a:t>
            </a:r>
            <a:r>
              <a:rPr lang="en-GB" sz="1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		[Accessed 19 02 2021].</a:t>
            </a:r>
          </a:p>
          <a:p>
            <a:pPr marL="0" indent="0">
              <a:buNone/>
            </a:pPr>
            <a:endParaRPr lang="en-GB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1928AD-95EE-4903-97CA-01B4DC089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Jade Gray - SJIE6006 - 1707991</a:t>
            </a:r>
          </a:p>
        </p:txBody>
      </p:sp>
    </p:spTree>
    <p:extLst>
      <p:ext uri="{BB962C8B-B14F-4D97-AF65-F5344CB8AC3E}">
        <p14:creationId xmlns:p14="http://schemas.microsoft.com/office/powerpoint/2010/main" val="200008670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11415</TotalTime>
  <Words>3035</Words>
  <Application>Microsoft Office PowerPoint</Application>
  <PresentationFormat>Widescreen</PresentationFormat>
  <Paragraphs>236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Times New Roman</vt:lpstr>
      <vt:lpstr>Trebuchet MS</vt:lpstr>
      <vt:lpstr>Wingdings 3</vt:lpstr>
      <vt:lpstr>Facet</vt:lpstr>
      <vt:lpstr>Global Perspectives  on Education</vt:lpstr>
      <vt:lpstr>What is ESDGC?</vt:lpstr>
      <vt:lpstr>Global Issues</vt:lpstr>
      <vt:lpstr>Benefits &amp; Barriers of ESDGC</vt:lpstr>
      <vt:lpstr>Education in Wales</vt:lpstr>
      <vt:lpstr>Education in Nepal</vt:lpstr>
      <vt:lpstr>UNCRC (1989)</vt:lpstr>
      <vt:lpstr>‘SchoolA’ Awards</vt:lpstr>
      <vt:lpstr>A Community That Cares</vt:lpstr>
      <vt:lpstr>References.</vt:lpstr>
      <vt:lpstr>References.</vt:lpstr>
      <vt:lpstr>References.</vt:lpstr>
      <vt:lpstr>References.</vt:lpstr>
      <vt:lpstr>References.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 Perspectives</dc:title>
  <dc:creator>Jade Gray</dc:creator>
  <cp:lastModifiedBy>Jade Gray</cp:lastModifiedBy>
  <cp:revision>126</cp:revision>
  <dcterms:created xsi:type="dcterms:W3CDTF">2021-01-27T19:11:26Z</dcterms:created>
  <dcterms:modified xsi:type="dcterms:W3CDTF">2021-02-22T16:18:59Z</dcterms:modified>
</cp:coreProperties>
</file>