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7"/>
  </p:notesMasterIdLst>
  <p:sldIdLst>
    <p:sldId id="256" r:id="rId3"/>
    <p:sldId id="280" r:id="rId4"/>
    <p:sldId id="281" r:id="rId5"/>
    <p:sldId id="282" r:id="rId6"/>
    <p:sldId id="283" r:id="rId7"/>
    <p:sldId id="284" r:id="rId8"/>
    <p:sldId id="286" r:id="rId9"/>
    <p:sldId id="287" r:id="rId10"/>
    <p:sldId id="285" r:id="rId11"/>
    <p:sldId id="288" r:id="rId12"/>
    <p:sldId id="289" r:id="rId13"/>
    <p:sldId id="290" r:id="rId14"/>
    <p:sldId id="291" r:id="rId15"/>
    <p:sldId id="29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068" autoAdjust="0"/>
  </p:normalViewPr>
  <p:slideViewPr>
    <p:cSldViewPr>
      <p:cViewPr varScale="1">
        <p:scale>
          <a:sx n="66" d="100"/>
          <a:sy n="66" d="100"/>
        </p:scale>
        <p:origin x="15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D6D6B0-F1D8-4A6D-A2E4-F63249F2DEBC}" type="datetimeFigureOut">
              <a:rPr lang="en-GB" smtClean="0"/>
              <a:pPr/>
              <a:t>10/11/2015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9C1BFA-5BFE-4B3B-8E37-8C99432089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4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9C1BFA-5BFE-4B3B-8E37-8C99432089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00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10/11/2015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hyperlink" Target="http://128.241.154.94/tkm/china/i_china_65_o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800" b="1" dirty="0"/>
              <a:t>The origins of the </a:t>
            </a:r>
            <a:r>
              <a:rPr lang="en-GB" sz="4800" b="1" i="1" dirty="0" err="1"/>
              <a:t>ru</a:t>
            </a:r>
            <a:r>
              <a:rPr lang="en-GB" sz="4800" b="1" i="1" dirty="0"/>
              <a:t> </a:t>
            </a:r>
            <a:r>
              <a:rPr lang="en-GB" sz="4800" b="1" dirty="0"/>
              <a:t>in ancient China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Confucianism’s religious foundations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Large Map: Western Chou Dynasty(1027 b.c.-771 b.c.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04800"/>
            <a:ext cx="8001000" cy="6065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2708275"/>
            <a:ext cx="147955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4" name="Picture 4" descr="chinabronz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92150"/>
            <a:ext cx="1619250" cy="204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085" name="Picture 5" descr="ah380_10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365625"/>
            <a:ext cx="3113087" cy="2017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4222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Large Map:  Eastern Chou (771 b.c.-256 b.c.)"/>
          <p:cNvPicPr>
            <a:picLocks noChangeAspect="1" noChangeArrowheads="1"/>
          </p:cNvPicPr>
          <p:nvPr/>
        </p:nvPicPr>
        <p:blipFill>
          <a:blip r:embed="rId2">
            <a:lum brigh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33375"/>
            <a:ext cx="7848600" cy="594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1527175" y="1039813"/>
            <a:ext cx="641350" cy="641350"/>
          </a:xfrm>
          <a:prstGeom prst="rect">
            <a:avLst/>
          </a:prstGeom>
          <a:solidFill>
            <a:srgbClr val="F2F23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SzPct val="80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§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GB" sz="3600" b="1">
                <a:ea typeface="SimSun" panose="02010600030101010101" pitchFamily="2" charset="-122"/>
              </a:rPr>
              <a:t>周</a:t>
            </a:r>
          </a:p>
        </p:txBody>
      </p:sp>
      <p:pic>
        <p:nvPicPr>
          <p:cNvPr id="47108" name="Picture 6" descr="200204100013_189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4508500"/>
            <a:ext cx="731837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7" descr="[knife]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4868863"/>
            <a:ext cx="3352800" cy="1109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0" name="Picture 8" descr="Bamboo strip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363" y="404813"/>
            <a:ext cx="1290637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1" name="Picture 9" descr="auto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675"/>
            <a:ext cx="1854200" cy="305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80002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Ru 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Term ‘Confucianism’ highly confused</a:t>
            </a:r>
          </a:p>
          <a:p>
            <a:r>
              <a:rPr lang="en-GB" dirty="0" smtClean="0"/>
              <a:t>Integration of theory and practice</a:t>
            </a:r>
          </a:p>
          <a:p>
            <a:r>
              <a:rPr lang="en-GB" dirty="0" err="1" smtClean="0"/>
              <a:t>Ruism</a:t>
            </a:r>
            <a:r>
              <a:rPr lang="en-GB" dirty="0" smtClean="0"/>
              <a:t> more community of men than body of doctrines</a:t>
            </a:r>
          </a:p>
          <a:p>
            <a:r>
              <a:rPr lang="en-GB" dirty="0" smtClean="0"/>
              <a:t>Doctrines have relation to practice</a:t>
            </a:r>
            <a:endParaRPr lang="en-GB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7704" y="8191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70775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pillars of Western Zhou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Institution of kingship</a:t>
            </a:r>
          </a:p>
          <a:p>
            <a:r>
              <a:rPr lang="en-GB" dirty="0" smtClean="0"/>
              <a:t>Hereditary succession to political office</a:t>
            </a:r>
          </a:p>
          <a:p>
            <a:r>
              <a:rPr lang="en-GB" dirty="0" smtClean="0"/>
              <a:t>State religious system centred on king and </a:t>
            </a:r>
            <a:r>
              <a:rPr lang="en-GB" i="1" dirty="0" smtClean="0"/>
              <a:t>tian</a:t>
            </a:r>
            <a:r>
              <a:rPr lang="en-GB" dirty="0" smtClean="0"/>
              <a:t> (‘Heaven’)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claim that Zhou rule was agency for the benevolent will of </a:t>
            </a:r>
            <a:r>
              <a:rPr lang="en-GB" i="1" dirty="0" smtClean="0">
                <a:sym typeface="Wingdings" panose="05000000000000000000" pitchFamily="2" charset="2"/>
              </a:rPr>
              <a:t>tian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 government organ for “discharge of religious responsibility” (</a:t>
            </a:r>
            <a:r>
              <a:rPr lang="en-GB" dirty="0" err="1" smtClean="0">
                <a:sym typeface="Wingdings" panose="05000000000000000000" pitchFamily="2" charset="2"/>
              </a:rPr>
              <a:t>Eno</a:t>
            </a:r>
            <a:r>
              <a:rPr lang="en-GB" dirty="0" smtClean="0">
                <a:sym typeface="Wingdings" panose="05000000000000000000" pitchFamily="2" charset="2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262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Tian</a:t>
            </a:r>
            <a:r>
              <a:rPr lang="en-GB" dirty="0" smtClean="0"/>
              <a:t> as the king’s god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‘Mandate of Heaven’: </a:t>
            </a:r>
            <a:r>
              <a:rPr lang="en-GB" sz="2800" i="1" dirty="0" smtClean="0"/>
              <a:t>tian</a:t>
            </a:r>
            <a:r>
              <a:rPr lang="en-GB" sz="2800" dirty="0" smtClean="0"/>
              <a:t> as omnipotent guarantor of tranquillity and justice</a:t>
            </a:r>
          </a:p>
          <a:p>
            <a:r>
              <a:rPr lang="en-GB" sz="2800" dirty="0" smtClean="0"/>
              <a:t>Occasional intervention by </a:t>
            </a:r>
            <a:r>
              <a:rPr lang="en-GB" sz="2800" i="1" dirty="0" smtClean="0"/>
              <a:t>tian</a:t>
            </a:r>
            <a:r>
              <a:rPr lang="en-GB" sz="2800" dirty="0" smtClean="0"/>
              <a:t> in human affairs</a:t>
            </a:r>
          </a:p>
          <a:p>
            <a:r>
              <a:rPr lang="en-GB" sz="2800" dirty="0" smtClean="0"/>
              <a:t>Zhou king is executor of </a:t>
            </a:r>
            <a:r>
              <a:rPr lang="en-GB" sz="2800" i="1" dirty="0" smtClean="0"/>
              <a:t>tian </a:t>
            </a:r>
            <a:r>
              <a:rPr lang="en-GB" sz="2800" dirty="0" smtClean="0"/>
              <a:t>on earth</a:t>
            </a:r>
          </a:p>
          <a:p>
            <a:r>
              <a:rPr lang="en-GB" sz="2800" dirty="0" smtClean="0"/>
              <a:t>Prayer to or worship of </a:t>
            </a:r>
            <a:r>
              <a:rPr lang="en-GB" sz="2800" i="1" dirty="0" smtClean="0"/>
              <a:t>tian </a:t>
            </a:r>
            <a:r>
              <a:rPr lang="en-GB" sz="2800" dirty="0" smtClean="0"/>
              <a:t>prerogative of royal house</a:t>
            </a:r>
          </a:p>
          <a:p>
            <a:r>
              <a:rPr lang="en-GB" sz="2800" dirty="0" smtClean="0"/>
              <a:t>“Steady and diligent, remonstrate from dawn to dusk; exhaust yourself in service, fearing the awesomeness of </a:t>
            </a:r>
            <a:r>
              <a:rPr lang="en-GB" sz="2800" dirty="0" err="1" smtClean="0"/>
              <a:t>T’ien</a:t>
            </a:r>
            <a:r>
              <a:rPr lang="en-GB" sz="2800" dirty="0" smtClean="0"/>
              <a:t>.” (</a:t>
            </a:r>
            <a:r>
              <a:rPr lang="en-GB" sz="2800" dirty="0" err="1" smtClean="0"/>
              <a:t>Eno</a:t>
            </a:r>
            <a:r>
              <a:rPr lang="en-GB" sz="2800" dirty="0" smtClean="0"/>
              <a:t>, p. 24)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177356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Tian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Bangui Inscription: “Within three years settle the eastern lands so that none is not peaceful, assured of the awesomeness of </a:t>
            </a:r>
            <a:r>
              <a:rPr lang="en-GB" sz="2800" dirty="0" err="1" smtClean="0"/>
              <a:t>T’ien</a:t>
            </a:r>
            <a:r>
              <a:rPr lang="en-GB" sz="2800" dirty="0" smtClean="0"/>
              <a:t>.” (</a:t>
            </a:r>
            <a:r>
              <a:rPr lang="en-GB" sz="2800" dirty="0" err="1" smtClean="0"/>
              <a:t>Eno</a:t>
            </a:r>
            <a:r>
              <a:rPr lang="en-GB" sz="2800" dirty="0" smtClean="0"/>
              <a:t>, p. 24)</a:t>
            </a:r>
          </a:p>
          <a:p>
            <a:r>
              <a:rPr lang="en-GB" sz="2800" dirty="0" smtClean="0"/>
              <a:t>“These people of foolishly courted disaster; they are all deaf to </a:t>
            </a:r>
            <a:r>
              <a:rPr lang="en-GB" sz="2800" dirty="0" err="1" smtClean="0"/>
              <a:t>T’ien’s</a:t>
            </a:r>
            <a:r>
              <a:rPr lang="en-GB" sz="2800" dirty="0" smtClean="0"/>
              <a:t> orders, and so will perish.” (</a:t>
            </a:r>
            <a:r>
              <a:rPr lang="en-GB" sz="2800" dirty="0" err="1" smtClean="0"/>
              <a:t>Eno</a:t>
            </a:r>
            <a:r>
              <a:rPr lang="en-GB" sz="2800" dirty="0" smtClean="0"/>
              <a:t>, p. 24)</a:t>
            </a:r>
          </a:p>
          <a:p>
            <a:r>
              <a:rPr lang="en-GB" sz="2800" dirty="0" smtClean="0"/>
              <a:t>Zhou successes basis for growth of  </a:t>
            </a:r>
            <a:r>
              <a:rPr lang="en-GB" sz="2800" i="1" dirty="0" smtClean="0"/>
              <a:t>tian</a:t>
            </a:r>
            <a:r>
              <a:rPr lang="en-GB" sz="2800" dirty="0" smtClean="0"/>
              <a:t> as an ethically prescriptive force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20412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“Alas! </a:t>
            </a:r>
            <a:r>
              <a:rPr lang="en-GB" dirty="0" err="1" smtClean="0"/>
              <a:t>T’ien</a:t>
            </a:r>
            <a:r>
              <a:rPr lang="en-GB" dirty="0" smtClean="0"/>
              <a:t> has sent great disasters down upon the lower countries. </a:t>
            </a:r>
            <a:r>
              <a:rPr lang="de-DE" dirty="0" smtClean="0"/>
              <a:t>Yü-fang</a:t>
            </a:r>
            <a:r>
              <a:rPr lang="en-GB" dirty="0" smtClean="0"/>
              <a:t>, Marquis of 0, has led the southern tribes of the </a:t>
            </a:r>
            <a:r>
              <a:rPr lang="en-GB" dirty="0" err="1" smtClean="0"/>
              <a:t>Huai</a:t>
            </a:r>
            <a:r>
              <a:rPr lang="en-GB" dirty="0" smtClean="0"/>
              <a:t> and the Yi tribes of the east in a great attack on the southern and eastern lands, reaching to Li-</a:t>
            </a:r>
            <a:r>
              <a:rPr lang="en-GB" dirty="0" err="1" smtClean="0"/>
              <a:t>han</a:t>
            </a:r>
            <a:r>
              <a:rPr lang="en-GB" dirty="0" smtClean="0"/>
              <a:t>. Whereupon the king has ordered…. ‘Fiercely attack </a:t>
            </a:r>
            <a:r>
              <a:rPr lang="de-DE" dirty="0" smtClean="0"/>
              <a:t>Yü-fang, Marquis of 0, sparing neither young nor old.“ (Eno, p. 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103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“Alas, Shih </a:t>
            </a:r>
            <a:r>
              <a:rPr lang="en-GB" dirty="0" err="1" smtClean="0"/>
              <a:t>P’ou</a:t>
            </a:r>
            <a:r>
              <a:rPr lang="en-GB" dirty="0" smtClean="0"/>
              <a:t>! Now </a:t>
            </a:r>
            <a:r>
              <a:rPr lang="en-GB" dirty="0" err="1" smtClean="0"/>
              <a:t>T’ien</a:t>
            </a:r>
            <a:r>
              <a:rPr lang="en-GB" dirty="0" smtClean="0"/>
              <a:t> rises awesome and sends down disaster. Foremost virtue cannot overcome and control it, hence none can receive [the throne of absolute power] from the former kings.” (</a:t>
            </a:r>
            <a:r>
              <a:rPr lang="en-GB" dirty="0" err="1" smtClean="0"/>
              <a:t>Eno</a:t>
            </a:r>
            <a:r>
              <a:rPr lang="en-GB" dirty="0" smtClean="0"/>
              <a:t>, p. 25)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 subversion of Zhou royal house by </a:t>
            </a:r>
            <a:r>
              <a:rPr lang="en-GB" i="1" dirty="0" smtClean="0">
                <a:sym typeface="Wingdings" panose="05000000000000000000" pitchFamily="2" charset="2"/>
              </a:rPr>
              <a:t>tian</a:t>
            </a:r>
          </a:p>
        </p:txBody>
      </p:sp>
    </p:spTree>
    <p:extLst>
      <p:ext uri="{BB962C8B-B14F-4D97-AF65-F5344CB8AC3E}">
        <p14:creationId xmlns:p14="http://schemas.microsoft.com/office/powerpoint/2010/main" val="1881359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</a:t>
            </a:r>
            <a:r>
              <a:rPr lang="en-GB" i="1" dirty="0" smtClean="0"/>
              <a:t>tian </a:t>
            </a:r>
            <a:r>
              <a:rPr lang="en-GB" dirty="0" smtClean="0"/>
              <a:t>by other rulers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ym typeface="Wingdings" panose="05000000000000000000" pitchFamily="2" charset="2"/>
              </a:rPr>
              <a:t>“Magnificent, my august ancestors received </a:t>
            </a:r>
            <a:r>
              <a:rPr lang="en-GB" dirty="0" err="1">
                <a:sym typeface="Wingdings" panose="05000000000000000000" pitchFamily="2" charset="2"/>
              </a:rPr>
              <a:t>T’ien’s</a:t>
            </a:r>
            <a:r>
              <a:rPr lang="en-GB" dirty="0">
                <a:sym typeface="Wingdings" panose="05000000000000000000" pitchFamily="2" charset="2"/>
              </a:rPr>
              <a:t> mandate, receiving the reward of the </a:t>
            </a:r>
            <a:r>
              <a:rPr lang="de-DE" dirty="0">
                <a:sym typeface="Wingdings" panose="05000000000000000000" pitchFamily="2" charset="2"/>
              </a:rPr>
              <a:t>Yü</a:t>
            </a:r>
            <a:r>
              <a:rPr lang="en-GB" dirty="0">
                <a:sym typeface="Wingdings" panose="05000000000000000000" pitchFamily="2" charset="2"/>
              </a:rPr>
              <a:t> lands. The twelve [former] dukes now reside with </a:t>
            </a:r>
            <a:r>
              <a:rPr lang="en-GB" dirty="0" err="1">
                <a:sym typeface="Wingdings" panose="05000000000000000000" pitchFamily="2" charset="2"/>
              </a:rPr>
              <a:t>Ti</a:t>
            </a:r>
            <a:r>
              <a:rPr lang="en-GB" dirty="0">
                <a:sym typeface="Wingdings" panose="05000000000000000000" pitchFamily="2" charset="2"/>
              </a:rPr>
              <a:t> and look down; reverent in caring for </a:t>
            </a:r>
            <a:r>
              <a:rPr lang="en-GB" dirty="0" err="1">
                <a:sym typeface="Wingdings" panose="05000000000000000000" pitchFamily="2" charset="2"/>
              </a:rPr>
              <a:t>T’ien’s</a:t>
            </a:r>
            <a:r>
              <a:rPr lang="en-GB" dirty="0">
                <a:sym typeface="Wingdings" panose="05000000000000000000" pitchFamily="2" charset="2"/>
              </a:rPr>
              <a:t> mandate, they protect their Ch’in and dispatch (?) the southern and central peoples.” (Duke of Qin; </a:t>
            </a:r>
            <a:r>
              <a:rPr lang="en-GB" dirty="0" err="1">
                <a:sym typeface="Wingdings" panose="05000000000000000000" pitchFamily="2" charset="2"/>
              </a:rPr>
              <a:t>Eno</a:t>
            </a:r>
            <a:r>
              <a:rPr lang="en-GB" dirty="0">
                <a:sym typeface="Wingdings" panose="05000000000000000000" pitchFamily="2" charset="2"/>
              </a:rPr>
              <a:t>, p. 26)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628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Tian </a:t>
            </a:r>
            <a:r>
              <a:rPr lang="en-GB" dirty="0" smtClean="0"/>
              <a:t>as a sky god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Tian </a:t>
            </a:r>
            <a:r>
              <a:rPr lang="en-GB" dirty="0" smtClean="0"/>
              <a:t>as ruler of the sky in popular imagination</a:t>
            </a:r>
          </a:p>
          <a:p>
            <a:pPr marL="0" indent="0">
              <a:buNone/>
            </a:pPr>
            <a:r>
              <a:rPr lang="en-GB" dirty="0" smtClean="0"/>
              <a:t>Poem in </a:t>
            </a:r>
            <a:r>
              <a:rPr lang="en-GB" i="1" dirty="0" smtClean="0"/>
              <a:t>Book of Songs</a:t>
            </a:r>
            <a:r>
              <a:rPr lang="en-GB" dirty="0" smtClean="0"/>
              <a:t>: “Rain without justice”</a:t>
            </a:r>
            <a:endParaRPr lang="en-GB" i="1" dirty="0"/>
          </a:p>
          <a:p>
            <a:pPr marL="0" indent="0">
              <a:buNone/>
            </a:pPr>
            <a:r>
              <a:rPr lang="en-GB" sz="2800" i="1" dirty="0" smtClean="0"/>
              <a:t>Bright </a:t>
            </a:r>
            <a:r>
              <a:rPr lang="en-GB" sz="2800" i="1" dirty="0" err="1" smtClean="0"/>
              <a:t>T’ien</a:t>
            </a:r>
            <a:r>
              <a:rPr lang="en-GB" sz="2800" i="1" dirty="0" smtClean="0"/>
              <a:t> so vast prolongs not its grace,</a:t>
            </a:r>
          </a:p>
          <a:p>
            <a:pPr marL="0" indent="0">
              <a:buNone/>
            </a:pPr>
            <a:r>
              <a:rPr lang="en-GB" sz="2800" i="1" dirty="0" smtClean="0"/>
              <a:t>Hurls misery and famine, beheading the states.</a:t>
            </a:r>
          </a:p>
          <a:p>
            <a:pPr marL="0" indent="0">
              <a:buNone/>
            </a:pPr>
            <a:r>
              <a:rPr lang="en-GB" sz="2800" i="1" dirty="0" smtClean="0"/>
              <a:t>Bright </a:t>
            </a:r>
            <a:r>
              <a:rPr lang="en-GB" sz="2800" i="1" dirty="0" err="1" smtClean="0"/>
              <a:t>T’ien</a:t>
            </a:r>
            <a:r>
              <a:rPr lang="en-GB" sz="2800" i="1" dirty="0" smtClean="0"/>
              <a:t> rises awesome, unthinking, </a:t>
            </a:r>
            <a:r>
              <a:rPr lang="en-GB" sz="2800" i="1" dirty="0" err="1" smtClean="0"/>
              <a:t>unplanning</a:t>
            </a:r>
            <a:endParaRPr lang="en-GB" sz="2800" i="1" dirty="0" smtClean="0"/>
          </a:p>
          <a:p>
            <a:pPr marL="0" indent="0">
              <a:buNone/>
            </a:pPr>
            <a:r>
              <a:rPr lang="en-GB" sz="2800" i="1" dirty="0" smtClean="0"/>
              <a:t>Lets the guilty go free; they have paid for their crimes—</a:t>
            </a:r>
          </a:p>
          <a:p>
            <a:pPr marL="0" indent="0">
              <a:buNone/>
            </a:pPr>
            <a:r>
              <a:rPr lang="en-GB" sz="2800" i="1" dirty="0" smtClean="0"/>
              <a:t>And the guiltless must join them, all drowning as one (194/1).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275844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Search for a new </a:t>
            </a:r>
            <a:r>
              <a:rPr lang="en-GB" i="1" dirty="0" smtClean="0"/>
              <a:t>tian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 of theodicy: How can a good god cause or allow evil?</a:t>
            </a:r>
          </a:p>
          <a:p>
            <a:r>
              <a:rPr lang="en-GB" dirty="0" smtClean="0"/>
              <a:t>How can a chaotic world be given moral sense?</a:t>
            </a:r>
          </a:p>
          <a:p>
            <a:r>
              <a:rPr lang="en-GB" dirty="0" smtClean="0"/>
              <a:t>Philosophical breakthrough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424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Ruist</a:t>
            </a:r>
            <a:r>
              <a:rPr lang="en-GB" dirty="0" smtClean="0"/>
              <a:t>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Self-cultivation through complete ritualization of personal conduct (</a:t>
            </a:r>
            <a:r>
              <a:rPr lang="en-GB" dirty="0" err="1" smtClean="0"/>
              <a:t>Eno</a:t>
            </a:r>
            <a:r>
              <a:rPr lang="en-GB" dirty="0" smtClean="0"/>
              <a:t>); “totally choreographed lifestyle”</a:t>
            </a:r>
          </a:p>
          <a:p>
            <a:r>
              <a:rPr lang="en-GB" dirty="0" smtClean="0"/>
              <a:t>Transformation of the traditional approach to ritual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330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Community of </a:t>
            </a:r>
            <a:r>
              <a:rPr lang="en-GB" i="1" dirty="0" smtClean="0"/>
              <a:t>Ru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Socially distinct cult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99929"/>
      </p:ext>
    </p:extLst>
  </p:cSld>
  <p:clrMapOvr>
    <a:masterClrMapping/>
  </p:clrMapOvr>
</p:sld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1130</TotalTime>
  <Words>576</Words>
  <Application>Microsoft Office PowerPoint</Application>
  <PresentationFormat>On-screen Show (4:3)</PresentationFormat>
  <Paragraphs>47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SimSun</vt:lpstr>
      <vt:lpstr>Arial</vt:lpstr>
      <vt:lpstr>Calibri</vt:lpstr>
      <vt:lpstr>Tahoma</vt:lpstr>
      <vt:lpstr>Times New Roman</vt:lpstr>
      <vt:lpstr>Wingdings</vt:lpstr>
      <vt:lpstr>Quadrant</vt:lpstr>
      <vt:lpstr>ThemeKatharina</vt:lpstr>
      <vt:lpstr>The origins of the ru in ancient China</vt:lpstr>
      <vt:lpstr>PowerPoint Presentation</vt:lpstr>
      <vt:lpstr>PowerPoint Presentation</vt:lpstr>
      <vt:lpstr>Ru </vt:lpstr>
      <vt:lpstr>Three pillars of Western Zhou</vt:lpstr>
      <vt:lpstr>Tian as the king’s god</vt:lpstr>
      <vt:lpstr>Tian</vt:lpstr>
      <vt:lpstr>PowerPoint Presentation</vt:lpstr>
      <vt:lpstr>PowerPoint Presentation</vt:lpstr>
      <vt:lpstr>Use of tian by other rulers</vt:lpstr>
      <vt:lpstr>Tian as a sky god</vt:lpstr>
      <vt:lpstr>Search for a new tian</vt:lpstr>
      <vt:lpstr>The Ruist project</vt:lpstr>
      <vt:lpstr>The Community of Ru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 Jansen</cp:lastModifiedBy>
  <cp:revision>101</cp:revision>
  <dcterms:created xsi:type="dcterms:W3CDTF">2010-02-10T05:41:56Z</dcterms:created>
  <dcterms:modified xsi:type="dcterms:W3CDTF">2015-11-10T09:19:28Z</dcterms:modified>
</cp:coreProperties>
</file>