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9" r:id="rId1"/>
  </p:sldMasterIdLst>
  <p:sldIdLst>
    <p:sldId id="257" r:id="rId2"/>
    <p:sldId id="267" r:id="rId3"/>
    <p:sldId id="258" r:id="rId4"/>
    <p:sldId id="259" r:id="rId5"/>
    <p:sldId id="265" r:id="rId6"/>
    <p:sldId id="261" r:id="rId7"/>
    <p:sldId id="262" r:id="rId8"/>
    <p:sldId id="264" r:id="rId9"/>
    <p:sldId id="266" r:id="rId10"/>
    <p:sldId id="263"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BBF769-7898-B692-85E6-064C8BB1A944}" v="267" dt="2021-05-03T17:02:01.055"/>
    <p1510:client id="{1BD4BBEE-121C-47EB-7A8A-CCB8A4E7D2FB}" v="148" dt="2021-05-03T16:09:44.663"/>
    <p1510:client id="{307647AE-32BC-493D-872C-55D263E900F5}" v="1172" dt="2021-05-02T12:11:29.867"/>
    <p1510:client id="{3E53A0E8-7B3E-FEFB-87EF-CA16D3DDCA19}" v="1983" dt="2021-05-02T14:54:32.230"/>
    <p1510:client id="{4A61CE09-DF76-7B4B-E359-38656A3B61AF}" v="738" dt="2021-05-08T09:22:27.044"/>
    <p1510:client id="{7ACFDC66-5BFC-3F78-6295-EEB616E82353}" v="8" dt="2021-05-03T17:05:29.054"/>
    <p1510:client id="{AF086C90-E5A4-8384-0E52-13A31B0F57D2}" v="21" dt="2021-05-03T16:16:00.161"/>
    <p1510:client id="{BAEA3ABD-8D16-3DDC-D890-76E6A4BD3DBC}" v="3" dt="2021-05-03T16:17:23.338"/>
    <p1510:client id="{FECB230B-384E-19B4-DA3C-3CA287EEA9C7}" v="1522" dt="2021-05-03T16:40:54.6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anda Jane Napier (2007696)" userId="S::2007696@student.uwtsd.ac.uk::c233654c-c1d6-4122-b02c-0550848ff3f9" providerId="AD" clId="Web-{7ACFDC66-5BFC-3F78-6295-EEB616E82353}"/>
    <pc:docChg chg="modSld">
      <pc:chgData name="Amanda Jane Napier (2007696)" userId="S::2007696@student.uwtsd.ac.uk::c233654c-c1d6-4122-b02c-0550848ff3f9" providerId="AD" clId="Web-{7ACFDC66-5BFC-3F78-6295-EEB616E82353}" dt="2021-05-03T17:05:29.054" v="4" actId="20577"/>
      <pc:docMkLst>
        <pc:docMk/>
      </pc:docMkLst>
      <pc:sldChg chg="modSp">
        <pc:chgData name="Amanda Jane Napier (2007696)" userId="S::2007696@student.uwtsd.ac.uk::c233654c-c1d6-4122-b02c-0550848ff3f9" providerId="AD" clId="Web-{7ACFDC66-5BFC-3F78-6295-EEB616E82353}" dt="2021-05-03T17:05:12.242" v="1" actId="20577"/>
        <pc:sldMkLst>
          <pc:docMk/>
          <pc:sldMk cId="1914486144" sldId="261"/>
        </pc:sldMkLst>
        <pc:spChg chg="mod">
          <ac:chgData name="Amanda Jane Napier (2007696)" userId="S::2007696@student.uwtsd.ac.uk::c233654c-c1d6-4122-b02c-0550848ff3f9" providerId="AD" clId="Web-{7ACFDC66-5BFC-3F78-6295-EEB616E82353}" dt="2021-05-03T17:05:12.242" v="1" actId="20577"/>
          <ac:spMkLst>
            <pc:docMk/>
            <pc:sldMk cId="1914486144" sldId="261"/>
            <ac:spMk id="3" creationId="{C9527A87-2D99-44CC-AE10-7A28CCBDAE4F}"/>
          </ac:spMkLst>
        </pc:spChg>
      </pc:sldChg>
      <pc:sldChg chg="modSp">
        <pc:chgData name="Amanda Jane Napier (2007696)" userId="S::2007696@student.uwtsd.ac.uk::c233654c-c1d6-4122-b02c-0550848ff3f9" providerId="AD" clId="Web-{7ACFDC66-5BFC-3F78-6295-EEB616E82353}" dt="2021-05-03T17:05:29.054" v="4" actId="20577"/>
        <pc:sldMkLst>
          <pc:docMk/>
          <pc:sldMk cId="1635156950" sldId="262"/>
        </pc:sldMkLst>
        <pc:spChg chg="mod">
          <ac:chgData name="Amanda Jane Napier (2007696)" userId="S::2007696@student.uwtsd.ac.uk::c233654c-c1d6-4122-b02c-0550848ff3f9" providerId="AD" clId="Web-{7ACFDC66-5BFC-3F78-6295-EEB616E82353}" dt="2021-05-03T17:05:29.054" v="4" actId="20577"/>
          <ac:spMkLst>
            <pc:docMk/>
            <pc:sldMk cId="1635156950" sldId="262"/>
            <ac:spMk id="3" creationId="{26AD3BFB-E5A2-4F4B-A515-01B1851C0FA0}"/>
          </ac:spMkLst>
        </pc:spChg>
      </pc:sldChg>
    </pc:docChg>
  </pc:docChgLst>
  <pc:docChgLst>
    <pc:chgData name="Amanda Jane Napier (2007696)" userId="S::2007696@student.uwtsd.ac.uk::c233654c-c1d6-4122-b02c-0550848ff3f9" providerId="AD" clId="Web-{4A61CE09-DF76-7B4B-E359-38656A3B61AF}"/>
    <pc:docChg chg="addSld modSld sldOrd">
      <pc:chgData name="Amanda Jane Napier (2007696)" userId="S::2007696@student.uwtsd.ac.uk::c233654c-c1d6-4122-b02c-0550848ff3f9" providerId="AD" clId="Web-{4A61CE09-DF76-7B4B-E359-38656A3B61AF}" dt="2021-05-08T09:22:25.872" v="362" actId="20577"/>
      <pc:docMkLst>
        <pc:docMk/>
      </pc:docMkLst>
      <pc:sldChg chg="modSp">
        <pc:chgData name="Amanda Jane Napier (2007696)" userId="S::2007696@student.uwtsd.ac.uk::c233654c-c1d6-4122-b02c-0550848ff3f9" providerId="AD" clId="Web-{4A61CE09-DF76-7B4B-E359-38656A3B61AF}" dt="2021-05-08T09:04:15.557" v="2" actId="20577"/>
        <pc:sldMkLst>
          <pc:docMk/>
          <pc:sldMk cId="385453911" sldId="258"/>
        </pc:sldMkLst>
        <pc:spChg chg="mod">
          <ac:chgData name="Amanda Jane Napier (2007696)" userId="S::2007696@student.uwtsd.ac.uk::c233654c-c1d6-4122-b02c-0550848ff3f9" providerId="AD" clId="Web-{4A61CE09-DF76-7B4B-E359-38656A3B61AF}" dt="2021-05-08T09:04:15.557" v="2" actId="20577"/>
          <ac:spMkLst>
            <pc:docMk/>
            <pc:sldMk cId="385453911" sldId="258"/>
            <ac:spMk id="3" creationId="{209D22B8-F07F-40E4-B87D-D47D643FE23E}"/>
          </ac:spMkLst>
        </pc:spChg>
      </pc:sldChg>
      <pc:sldChg chg="modSp">
        <pc:chgData name="Amanda Jane Napier (2007696)" userId="S::2007696@student.uwtsd.ac.uk::c233654c-c1d6-4122-b02c-0550848ff3f9" providerId="AD" clId="Web-{4A61CE09-DF76-7B4B-E359-38656A3B61AF}" dt="2021-05-08T09:04:41.167" v="3" actId="20577"/>
        <pc:sldMkLst>
          <pc:docMk/>
          <pc:sldMk cId="1854740757" sldId="259"/>
        </pc:sldMkLst>
        <pc:spChg chg="mod">
          <ac:chgData name="Amanda Jane Napier (2007696)" userId="S::2007696@student.uwtsd.ac.uk::c233654c-c1d6-4122-b02c-0550848ff3f9" providerId="AD" clId="Web-{4A61CE09-DF76-7B4B-E359-38656A3B61AF}" dt="2021-05-08T09:04:41.167" v="3" actId="20577"/>
          <ac:spMkLst>
            <pc:docMk/>
            <pc:sldMk cId="1854740757" sldId="259"/>
            <ac:spMk id="12" creationId="{3A2B11E4-B523-4361-A1B7-1316F643A29D}"/>
          </ac:spMkLst>
        </pc:spChg>
      </pc:sldChg>
      <pc:sldChg chg="modSp">
        <pc:chgData name="Amanda Jane Napier (2007696)" userId="S::2007696@student.uwtsd.ac.uk::c233654c-c1d6-4122-b02c-0550848ff3f9" providerId="AD" clId="Web-{4A61CE09-DF76-7B4B-E359-38656A3B61AF}" dt="2021-05-08T09:06:17.552" v="5" actId="20577"/>
        <pc:sldMkLst>
          <pc:docMk/>
          <pc:sldMk cId="1914486144" sldId="261"/>
        </pc:sldMkLst>
        <pc:spChg chg="mod">
          <ac:chgData name="Amanda Jane Napier (2007696)" userId="S::2007696@student.uwtsd.ac.uk::c233654c-c1d6-4122-b02c-0550848ff3f9" providerId="AD" clId="Web-{4A61CE09-DF76-7B4B-E359-38656A3B61AF}" dt="2021-05-08T09:06:17.552" v="5" actId="20577"/>
          <ac:spMkLst>
            <pc:docMk/>
            <pc:sldMk cId="1914486144" sldId="261"/>
            <ac:spMk id="3" creationId="{C9527A87-2D99-44CC-AE10-7A28CCBDAE4F}"/>
          </ac:spMkLst>
        </pc:spChg>
      </pc:sldChg>
      <pc:sldChg chg="modSp">
        <pc:chgData name="Amanda Jane Napier (2007696)" userId="S::2007696@student.uwtsd.ac.uk::c233654c-c1d6-4122-b02c-0550848ff3f9" providerId="AD" clId="Web-{4A61CE09-DF76-7B4B-E359-38656A3B61AF}" dt="2021-05-08T09:22:25.872" v="362" actId="20577"/>
        <pc:sldMkLst>
          <pc:docMk/>
          <pc:sldMk cId="399331318" sldId="263"/>
        </pc:sldMkLst>
        <pc:spChg chg="mod">
          <ac:chgData name="Amanda Jane Napier (2007696)" userId="S::2007696@student.uwtsd.ac.uk::c233654c-c1d6-4122-b02c-0550848ff3f9" providerId="AD" clId="Web-{4A61CE09-DF76-7B4B-E359-38656A3B61AF}" dt="2021-05-08T09:22:25.872" v="362" actId="20577"/>
          <ac:spMkLst>
            <pc:docMk/>
            <pc:sldMk cId="399331318" sldId="263"/>
            <ac:spMk id="3" creationId="{8FB58E9A-728F-4E8E-8613-D54DFBB1D398}"/>
          </ac:spMkLst>
        </pc:spChg>
      </pc:sldChg>
      <pc:sldChg chg="modSp">
        <pc:chgData name="Amanda Jane Napier (2007696)" userId="S::2007696@student.uwtsd.ac.uk::c233654c-c1d6-4122-b02c-0550848ff3f9" providerId="AD" clId="Web-{4A61CE09-DF76-7B4B-E359-38656A3B61AF}" dt="2021-05-08T09:07:51.976" v="7" actId="20577"/>
        <pc:sldMkLst>
          <pc:docMk/>
          <pc:sldMk cId="424638847" sldId="264"/>
        </pc:sldMkLst>
        <pc:spChg chg="mod">
          <ac:chgData name="Amanda Jane Napier (2007696)" userId="S::2007696@student.uwtsd.ac.uk::c233654c-c1d6-4122-b02c-0550848ff3f9" providerId="AD" clId="Web-{4A61CE09-DF76-7B4B-E359-38656A3B61AF}" dt="2021-05-08T09:07:51.976" v="7" actId="20577"/>
          <ac:spMkLst>
            <pc:docMk/>
            <pc:sldMk cId="424638847" sldId="264"/>
            <ac:spMk id="3" creationId="{4606E77B-871A-4B87-9B78-6399319BCC40}"/>
          </ac:spMkLst>
        </pc:spChg>
      </pc:sldChg>
      <pc:sldChg chg="modSp">
        <pc:chgData name="Amanda Jane Napier (2007696)" userId="S::2007696@student.uwtsd.ac.uk::c233654c-c1d6-4122-b02c-0550848ff3f9" providerId="AD" clId="Web-{4A61CE09-DF76-7B4B-E359-38656A3B61AF}" dt="2021-05-08T09:04:57.965" v="4" actId="20577"/>
        <pc:sldMkLst>
          <pc:docMk/>
          <pc:sldMk cId="1336800183" sldId="265"/>
        </pc:sldMkLst>
        <pc:spChg chg="mod">
          <ac:chgData name="Amanda Jane Napier (2007696)" userId="S::2007696@student.uwtsd.ac.uk::c233654c-c1d6-4122-b02c-0550848ff3f9" providerId="AD" clId="Web-{4A61CE09-DF76-7B4B-E359-38656A3B61AF}" dt="2021-05-08T09:04:57.965" v="4" actId="20577"/>
          <ac:spMkLst>
            <pc:docMk/>
            <pc:sldMk cId="1336800183" sldId="265"/>
            <ac:spMk id="3" creationId="{D243D512-77AF-4396-8CFD-04B00BE1F7B6}"/>
          </ac:spMkLst>
        </pc:spChg>
      </pc:sldChg>
      <pc:sldChg chg="addSp modSp new mod ord setBg addAnim modAnim">
        <pc:chgData name="Amanda Jane Napier (2007696)" userId="S::2007696@student.uwtsd.ac.uk::c233654c-c1d6-4122-b02c-0550848ff3f9" providerId="AD" clId="Web-{4A61CE09-DF76-7B4B-E359-38656A3B61AF}" dt="2021-05-08T09:21:13.464" v="354"/>
        <pc:sldMkLst>
          <pc:docMk/>
          <pc:sldMk cId="3953178075" sldId="267"/>
        </pc:sldMkLst>
        <pc:spChg chg="mod">
          <ac:chgData name="Amanda Jane Napier (2007696)" userId="S::2007696@student.uwtsd.ac.uk::c233654c-c1d6-4122-b02c-0550848ff3f9" providerId="AD" clId="Web-{4A61CE09-DF76-7B4B-E359-38656A3B61AF}" dt="2021-05-08T09:20:47.729" v="347"/>
          <ac:spMkLst>
            <pc:docMk/>
            <pc:sldMk cId="3953178075" sldId="267"/>
            <ac:spMk id="2" creationId="{235CC25B-FA44-41F4-A5F6-FC275F1D4012}"/>
          </ac:spMkLst>
        </pc:spChg>
        <pc:spChg chg="mod">
          <ac:chgData name="Amanda Jane Napier (2007696)" userId="S::2007696@student.uwtsd.ac.uk::c233654c-c1d6-4122-b02c-0550848ff3f9" providerId="AD" clId="Web-{4A61CE09-DF76-7B4B-E359-38656A3B61AF}" dt="2021-05-08T09:21:05.276" v="350" actId="20577"/>
          <ac:spMkLst>
            <pc:docMk/>
            <pc:sldMk cId="3953178075" sldId="267"/>
            <ac:spMk id="3" creationId="{D01157F2-2E8E-4ABF-A471-4EE9B97EBFCC}"/>
          </ac:spMkLst>
        </pc:spChg>
        <pc:spChg chg="add">
          <ac:chgData name="Amanda Jane Napier (2007696)" userId="S::2007696@student.uwtsd.ac.uk::c233654c-c1d6-4122-b02c-0550848ff3f9" providerId="AD" clId="Web-{4A61CE09-DF76-7B4B-E359-38656A3B61AF}" dt="2021-05-08T09:20:47.729" v="347"/>
          <ac:spMkLst>
            <pc:docMk/>
            <pc:sldMk cId="3953178075" sldId="267"/>
            <ac:spMk id="8" creationId="{827B839B-9ADE-406B-8590-F1CAEDED45A1}"/>
          </ac:spMkLst>
        </pc:spChg>
        <pc:spChg chg="add">
          <ac:chgData name="Amanda Jane Napier (2007696)" userId="S::2007696@student.uwtsd.ac.uk::c233654c-c1d6-4122-b02c-0550848ff3f9" providerId="AD" clId="Web-{4A61CE09-DF76-7B4B-E359-38656A3B61AF}" dt="2021-05-08T09:20:47.729" v="347"/>
          <ac:spMkLst>
            <pc:docMk/>
            <pc:sldMk cId="3953178075" sldId="267"/>
            <ac:spMk id="10" creationId="{CFE45BF0-46DB-408C-B5F7-7B11716805D4}"/>
          </ac:spMkLst>
        </pc:spChg>
        <pc:spChg chg="add">
          <ac:chgData name="Amanda Jane Napier (2007696)" userId="S::2007696@student.uwtsd.ac.uk::c233654c-c1d6-4122-b02c-0550848ff3f9" providerId="AD" clId="Web-{4A61CE09-DF76-7B4B-E359-38656A3B61AF}" dt="2021-05-08T09:20:47.729" v="347"/>
          <ac:spMkLst>
            <pc:docMk/>
            <pc:sldMk cId="3953178075" sldId="267"/>
            <ac:spMk id="12" creationId="{2AEBC8F2-97B1-41B4-93F1-2D289E197FBA}"/>
          </ac:spMkLst>
        </pc:spChg>
        <pc:spChg chg="add">
          <ac:chgData name="Amanda Jane Napier (2007696)" userId="S::2007696@student.uwtsd.ac.uk::c233654c-c1d6-4122-b02c-0550848ff3f9" providerId="AD" clId="Web-{4A61CE09-DF76-7B4B-E359-38656A3B61AF}" dt="2021-05-08T09:20:47.729" v="347"/>
          <ac:spMkLst>
            <pc:docMk/>
            <pc:sldMk cId="3953178075" sldId="267"/>
            <ac:spMk id="14" creationId="{472E3A19-F5D5-48FC-BB9C-48C2F68F598B}"/>
          </ac:spMkLst>
        </pc:spChg>
        <pc:spChg chg="add">
          <ac:chgData name="Amanda Jane Napier (2007696)" userId="S::2007696@student.uwtsd.ac.uk::c233654c-c1d6-4122-b02c-0550848ff3f9" providerId="AD" clId="Web-{4A61CE09-DF76-7B4B-E359-38656A3B61AF}" dt="2021-05-08T09:20:47.729" v="347"/>
          <ac:spMkLst>
            <pc:docMk/>
            <pc:sldMk cId="3953178075" sldId="267"/>
            <ac:spMk id="16" creationId="{7A62E32F-BB65-43A8-8EB5-92346890E549}"/>
          </ac:spMkLst>
        </pc:spChg>
        <pc:spChg chg="add">
          <ac:chgData name="Amanda Jane Napier (2007696)" userId="S::2007696@student.uwtsd.ac.uk::c233654c-c1d6-4122-b02c-0550848ff3f9" providerId="AD" clId="Web-{4A61CE09-DF76-7B4B-E359-38656A3B61AF}" dt="2021-05-08T09:20:47.729" v="347"/>
          <ac:spMkLst>
            <pc:docMk/>
            <pc:sldMk cId="3953178075" sldId="267"/>
            <ac:spMk id="18" creationId="{14E91B64-9FCC-451E-AFB4-A827D632936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194104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800759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550566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67530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55307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06190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261907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889813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981587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063401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580868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5/8/2021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520874346"/>
      </p:ext>
    </p:extLst>
  </p:cSld>
  <p:clrMap bg1="lt1" tx1="dk1" bg2="lt2" tx2="dk2" accent1="accent1" accent2="accent2" accent3="accent3" accent4="accent4" accent5="accent5" accent6="accent6" hlink="hlink" folHlink="folHlink"/>
  <p:sldLayoutIdLst>
    <p:sldLayoutId id="2147483810" r:id="rId1"/>
    <p:sldLayoutId id="2147483811" r:id="rId2"/>
    <p:sldLayoutId id="2147483812" r:id="rId3"/>
    <p:sldLayoutId id="2147483813" r:id="rId4"/>
    <p:sldLayoutId id="2147483814" r:id="rId5"/>
    <p:sldLayoutId id="2147483815" r:id="rId6"/>
    <p:sldLayoutId id="2147483816" r:id="rId7"/>
    <p:sldLayoutId id="2147483817" r:id="rId8"/>
    <p:sldLayoutId id="2147483818" r:id="rId9"/>
    <p:sldLayoutId id="2147483819" r:id="rId10"/>
    <p:sldLayoutId id="214748382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belbin.com" TargetMode="External"/><Relationship Id="rId3" Type="http://schemas.openxmlformats.org/officeDocument/2006/relationships/hyperlink" Target="https://www.lma-consultinggroup.com/increase-teamwork-ensure-project-success" TargetMode="External"/><Relationship Id="rId7" Type="http://schemas.openxmlformats.org/officeDocument/2006/relationships/hyperlink" Target="https://www.linkedin.com" TargetMode="External"/><Relationship Id="rId2" Type="http://schemas.openxmlformats.org/officeDocument/2006/relationships/hyperlink" Target="https://ns4business.com.br/tuckmans-stages-of-group-development/" TargetMode="External"/><Relationship Id="rId1" Type="http://schemas.openxmlformats.org/officeDocument/2006/relationships/slideLayout" Target="../slideLayouts/slideLayout2.xml"/><Relationship Id="rId6" Type="http://schemas.openxmlformats.org/officeDocument/2006/relationships/hyperlink" Target="https://www.stanwick.be" TargetMode="External"/><Relationship Id="rId11" Type="http://schemas.openxmlformats.org/officeDocument/2006/relationships/hyperlink" Target="https://www.masterclass.com" TargetMode="External"/><Relationship Id="rId5" Type="http://schemas.openxmlformats.org/officeDocument/2006/relationships/hyperlink" Target="https://www.deakinco.com" TargetMode="External"/><Relationship Id="rId10" Type="http://schemas.openxmlformats.org/officeDocument/2006/relationships/hyperlink" Target="https://www.trainingzone.co.uk" TargetMode="External"/><Relationship Id="rId4" Type="http://schemas.openxmlformats.org/officeDocument/2006/relationships/hyperlink" Target="https://expertprogrammanagement.com/2017/06/belbin-team-roles/" TargetMode="External"/><Relationship Id="rId9" Type="http://schemas.openxmlformats.org/officeDocument/2006/relationships/hyperlink" Target="https://www.mindtool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F46085-F941-457F-98E1-BF70E8722139}"/>
              </a:ext>
            </a:extLst>
          </p:cNvPr>
          <p:cNvSpPr>
            <a:spLocks noGrp="1"/>
          </p:cNvSpPr>
          <p:nvPr>
            <p:ph type="ctrTitle"/>
          </p:nvPr>
        </p:nvSpPr>
        <p:spPr>
          <a:xfrm>
            <a:off x="594360" y="1474757"/>
            <a:ext cx="3734698" cy="3210269"/>
          </a:xfrm>
        </p:spPr>
        <p:txBody>
          <a:bodyPr anchor="ctr">
            <a:normAutofit/>
          </a:bodyPr>
          <a:lstStyle/>
          <a:p>
            <a:pPr algn="l"/>
            <a:r>
              <a:rPr lang="en-GB" sz="3700">
                <a:cs typeface="Calibri Light"/>
              </a:rPr>
              <a:t>Effective team working </a:t>
            </a:r>
            <a:br>
              <a:rPr lang="en-GB" sz="3700">
                <a:cs typeface="Calibri Light"/>
              </a:rPr>
            </a:br>
            <a:br>
              <a:rPr lang="en-GB" sz="3700">
                <a:cs typeface="Calibri Light"/>
              </a:rPr>
            </a:br>
            <a:r>
              <a:rPr lang="en-GB" sz="3700">
                <a:cs typeface="Calibri Light"/>
              </a:rPr>
              <a:t>by </a:t>
            </a:r>
            <a:br>
              <a:rPr lang="en-GB" sz="3700">
                <a:cs typeface="Calibri Light"/>
              </a:rPr>
            </a:br>
            <a:br>
              <a:rPr lang="en-GB" sz="3700">
                <a:cs typeface="Calibri Light"/>
              </a:rPr>
            </a:br>
            <a:r>
              <a:rPr lang="en-GB" sz="3700">
                <a:cs typeface="Calibri Light"/>
              </a:rPr>
              <a:t>Amanda Napier </a:t>
            </a:r>
          </a:p>
        </p:txBody>
      </p:sp>
      <p:grpSp>
        <p:nvGrpSpPr>
          <p:cNvPr id="31" name="Group 30">
            <a:extLst>
              <a:ext uri="{FF2B5EF4-FFF2-40B4-BE49-F238E27FC236}">
                <a16:creationId xmlns:a16="http://schemas.microsoft.com/office/drawing/2014/main" id="{BEB2E44E-30A6-416E-A45D-B1E3286295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414016"/>
            <a:ext cx="232963" cy="1340860"/>
            <a:chOff x="56167" y="2050133"/>
            <a:chExt cx="232963" cy="1340860"/>
          </a:xfrm>
        </p:grpSpPr>
        <p:sp>
          <p:nvSpPr>
            <p:cNvPr id="32" name="Rectangle 2">
              <a:extLst>
                <a:ext uri="{FF2B5EF4-FFF2-40B4-BE49-F238E27FC236}">
                  <a16:creationId xmlns:a16="http://schemas.microsoft.com/office/drawing/2014/main" id="{FC3F1FAE-BAA2-4238-87B4-F57CD6E0D4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61989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59">
              <a:extLst>
                <a:ext uri="{FF2B5EF4-FFF2-40B4-BE49-F238E27FC236}">
                  <a16:creationId xmlns:a16="http://schemas.microsoft.com/office/drawing/2014/main" id="{089CF776-26E3-443A-9B0A-EBD6CE7AE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61989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2">
              <a:extLst>
                <a:ext uri="{FF2B5EF4-FFF2-40B4-BE49-F238E27FC236}">
                  <a16:creationId xmlns:a16="http://schemas.microsoft.com/office/drawing/2014/main" id="{1F6F9BAB-A8A1-4A62-86FC-5B3157A6E4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47777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59">
              <a:extLst>
                <a:ext uri="{FF2B5EF4-FFF2-40B4-BE49-F238E27FC236}">
                  <a16:creationId xmlns:a16="http://schemas.microsoft.com/office/drawing/2014/main" id="{7A2B6B81-FF9A-43F6-A1AE-917DAA4B0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47777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2">
              <a:extLst>
                <a:ext uri="{FF2B5EF4-FFF2-40B4-BE49-F238E27FC236}">
                  <a16:creationId xmlns:a16="http://schemas.microsoft.com/office/drawing/2014/main" id="{49817315-151B-4CB1-A230-5A36AF7FB4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33566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59">
              <a:extLst>
                <a:ext uri="{FF2B5EF4-FFF2-40B4-BE49-F238E27FC236}">
                  <a16:creationId xmlns:a16="http://schemas.microsoft.com/office/drawing/2014/main" id="{6CC335AB-9541-4183-93A8-9687D50AB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33566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2">
              <a:extLst>
                <a:ext uri="{FF2B5EF4-FFF2-40B4-BE49-F238E27FC236}">
                  <a16:creationId xmlns:a16="http://schemas.microsoft.com/office/drawing/2014/main" id="{ED940D30-BF06-4C7A-8790-F0D998247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19355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59">
              <a:extLst>
                <a:ext uri="{FF2B5EF4-FFF2-40B4-BE49-F238E27FC236}">
                  <a16:creationId xmlns:a16="http://schemas.microsoft.com/office/drawing/2014/main" id="{A52173BB-5BB4-4AB9-AC66-79CF7406D8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19355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2">
              <a:extLst>
                <a:ext uri="{FF2B5EF4-FFF2-40B4-BE49-F238E27FC236}">
                  <a16:creationId xmlns:a16="http://schemas.microsoft.com/office/drawing/2014/main" id="{CD8A6114-D58C-4BB6-9AFE-064C927F3C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05143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59">
              <a:extLst>
                <a:ext uri="{FF2B5EF4-FFF2-40B4-BE49-F238E27FC236}">
                  <a16:creationId xmlns:a16="http://schemas.microsoft.com/office/drawing/2014/main" id="{B4E88F94-25A1-4836-8BB3-4271B636B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05143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2">
              <a:extLst>
                <a:ext uri="{FF2B5EF4-FFF2-40B4-BE49-F238E27FC236}">
                  <a16:creationId xmlns:a16="http://schemas.microsoft.com/office/drawing/2014/main" id="{25A83C54-E0E4-4E8A-9EE6-C17D264171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33304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59">
              <a:extLst>
                <a:ext uri="{FF2B5EF4-FFF2-40B4-BE49-F238E27FC236}">
                  <a16:creationId xmlns:a16="http://schemas.microsoft.com/office/drawing/2014/main" id="{0675818B-7A46-4DED-BBFC-4697A4C04A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04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2">
              <a:extLst>
                <a:ext uri="{FF2B5EF4-FFF2-40B4-BE49-F238E27FC236}">
                  <a16:creationId xmlns:a16="http://schemas.microsoft.com/office/drawing/2014/main" id="{AF3B1214-DA5A-4076-BE6B-3D9D3ECC6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31883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59">
              <a:extLst>
                <a:ext uri="{FF2B5EF4-FFF2-40B4-BE49-F238E27FC236}">
                  <a16:creationId xmlns:a16="http://schemas.microsoft.com/office/drawing/2014/main" id="{9E008EA5-BFDE-4E41-A137-7528BC706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83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2">
              <a:extLst>
                <a:ext uri="{FF2B5EF4-FFF2-40B4-BE49-F238E27FC236}">
                  <a16:creationId xmlns:a16="http://schemas.microsoft.com/office/drawing/2014/main" id="{46544C80-52A4-45E4-BFA9-EF2DF3498E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304623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59">
              <a:extLst>
                <a:ext uri="{FF2B5EF4-FFF2-40B4-BE49-F238E27FC236}">
                  <a16:creationId xmlns:a16="http://schemas.microsoft.com/office/drawing/2014/main" id="{905E3B05-2EB1-44FB-ADE8-F4CD5217A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623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2">
              <a:extLst>
                <a:ext uri="{FF2B5EF4-FFF2-40B4-BE49-F238E27FC236}">
                  <a16:creationId xmlns:a16="http://schemas.microsoft.com/office/drawing/2014/main" id="{02542866-00BE-41E8-955D-E3B4E6E035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90412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59">
              <a:extLst>
                <a:ext uri="{FF2B5EF4-FFF2-40B4-BE49-F238E27FC236}">
                  <a16:creationId xmlns:a16="http://schemas.microsoft.com/office/drawing/2014/main" id="{ADC9572A-D4F6-4C5A-B2C8-C00E855CB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12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2">
              <a:extLst>
                <a:ext uri="{FF2B5EF4-FFF2-40B4-BE49-F238E27FC236}">
                  <a16:creationId xmlns:a16="http://schemas.microsoft.com/office/drawing/2014/main" id="{BBF83543-D986-4CD0-A24E-9802847B8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7620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9">
              <a:extLst>
                <a:ext uri="{FF2B5EF4-FFF2-40B4-BE49-F238E27FC236}">
                  <a16:creationId xmlns:a16="http://schemas.microsoft.com/office/drawing/2014/main" id="{15E8B8C4-D90E-4DC6-BA2D-D21C33318C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0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3" name="Rectangle 52">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4472"/>
            <a:ext cx="5291468" cy="149047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oy&#10;&#10;Description automatically generated">
            <a:extLst>
              <a:ext uri="{FF2B5EF4-FFF2-40B4-BE49-F238E27FC236}">
                <a16:creationId xmlns:a16="http://schemas.microsoft.com/office/drawing/2014/main" id="{091B4891-2851-4655-8A42-2772E18F454D}"/>
              </a:ext>
            </a:extLst>
          </p:cNvPr>
          <p:cNvPicPr>
            <a:picLocks noChangeAspect="1"/>
          </p:cNvPicPr>
          <p:nvPr/>
        </p:nvPicPr>
        <p:blipFill>
          <a:blip r:embed="rId2"/>
          <a:stretch>
            <a:fillRect/>
          </a:stretch>
        </p:blipFill>
        <p:spPr>
          <a:xfrm>
            <a:off x="3796999" y="597483"/>
            <a:ext cx="8048637" cy="4541548"/>
          </a:xfrm>
          <a:prstGeom prst="rect">
            <a:avLst/>
          </a:prstGeom>
        </p:spPr>
      </p:pic>
      <p:sp>
        <p:nvSpPr>
          <p:cNvPr id="55" name="Rectangle 54">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5852160" cy="3566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16805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xit" presetSubtype="32" fill="hold" nodeType="clickEffect">
                                  <p:stCondLst>
                                    <p:cond delay="0"/>
                                  </p:stCondLst>
                                  <p:childTnLst>
                                    <p:anim calcmode="lin" valueType="num">
                                      <p:cBhvr>
                                        <p:cTn id="6" dur="500"/>
                                        <p:tgtEl>
                                          <p:spTgt spid="4"/>
                                        </p:tgtEl>
                                        <p:attrNameLst>
                                          <p:attrName>ppt_w</p:attrName>
                                        </p:attrNameLst>
                                      </p:cBhvr>
                                      <p:tavLst>
                                        <p:tav tm="0">
                                          <p:val>
                                            <p:strVal val="ppt_w"/>
                                          </p:val>
                                        </p:tav>
                                        <p:tav tm="100000">
                                          <p:val>
                                            <p:fltVal val="0"/>
                                          </p:val>
                                        </p:tav>
                                      </p:tavLst>
                                    </p:anim>
                                    <p:anim calcmode="lin" valueType="num">
                                      <p:cBhvr>
                                        <p:cTn id="7" dur="500"/>
                                        <p:tgtEl>
                                          <p:spTgt spid="4"/>
                                        </p:tgtEl>
                                        <p:attrNameLst>
                                          <p:attrName>ppt_h</p:attrName>
                                        </p:attrNameLst>
                                      </p:cBhvr>
                                      <p:tavLst>
                                        <p:tav tm="0">
                                          <p:val>
                                            <p:strVal val="ppt_h"/>
                                          </p:val>
                                        </p:tav>
                                        <p:tav tm="100000">
                                          <p:val>
                                            <p:fltVal val="0"/>
                                          </p:val>
                                        </p:tav>
                                      </p:tavLst>
                                    </p:anim>
                                    <p:animEffect transition="out" filter="fade">
                                      <p:cBhvr>
                                        <p:cTn id="8" dur="500"/>
                                        <p:tgtEl>
                                          <p:spTgt spid="4"/>
                                        </p:tgtEl>
                                      </p:cBhvr>
                                    </p:animEffect>
                                    <p:set>
                                      <p:cBhvr>
                                        <p:cTn id="9"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35CC25B-FA44-41F4-A5F6-FC275F1D4012}"/>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Aims and objectives </a:t>
            </a:r>
            <a:endParaRPr lang="en-GB" sz="4000">
              <a:solidFill>
                <a:srgbClr val="FFFFFF"/>
              </a:solidFill>
            </a:endParaRPr>
          </a:p>
        </p:txBody>
      </p:sp>
      <p:sp>
        <p:nvSpPr>
          <p:cNvPr id="3" name="Content Placeholder 2">
            <a:extLst>
              <a:ext uri="{FF2B5EF4-FFF2-40B4-BE49-F238E27FC236}">
                <a16:creationId xmlns:a16="http://schemas.microsoft.com/office/drawing/2014/main" id="{D01157F2-2E8E-4ABF-A471-4EE9B97EBFCC}"/>
              </a:ext>
            </a:extLst>
          </p:cNvPr>
          <p:cNvSpPr>
            <a:spLocks noGrp="1"/>
          </p:cNvSpPr>
          <p:nvPr>
            <p:ph idx="1"/>
          </p:nvPr>
        </p:nvSpPr>
        <p:spPr>
          <a:xfrm>
            <a:off x="907549" y="2246021"/>
            <a:ext cx="10873560" cy="4616720"/>
          </a:xfrm>
        </p:spPr>
        <p:txBody>
          <a:bodyPr vert="horz" lIns="91440" tIns="45720" rIns="91440" bIns="45720" rtlCol="0" anchor="ctr">
            <a:normAutofit/>
          </a:bodyPr>
          <a:lstStyle/>
          <a:p>
            <a:r>
              <a:rPr lang="en-GB" dirty="0">
                <a:cs typeface="Calibri"/>
              </a:rPr>
              <a:t>To explain the different ways in which teams work together to achieve a successful outcome. </a:t>
            </a:r>
          </a:p>
          <a:p>
            <a:r>
              <a:rPr lang="en-GB" dirty="0">
                <a:cs typeface="Calibri"/>
              </a:rPr>
              <a:t> To show various ways in which team members with different strengths and weaknesses can all bring a value to the team.</a:t>
            </a:r>
          </a:p>
          <a:p>
            <a:r>
              <a:rPr lang="en-GB" dirty="0">
                <a:cs typeface="Calibri"/>
              </a:rPr>
              <a:t>To learn about the different ways in which an end goal can be achieved. </a:t>
            </a:r>
          </a:p>
        </p:txBody>
      </p:sp>
    </p:spTree>
    <p:extLst>
      <p:ext uri="{BB962C8B-B14F-4D97-AF65-F5344CB8AC3E}">
        <p14:creationId xmlns:p14="http://schemas.microsoft.com/office/powerpoint/2010/main" val="3953178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9D22B8-F07F-40E4-B87D-D47D643FE23E}"/>
              </a:ext>
            </a:extLst>
          </p:cNvPr>
          <p:cNvSpPr>
            <a:spLocks noGrp="1"/>
          </p:cNvSpPr>
          <p:nvPr>
            <p:ph idx="1"/>
          </p:nvPr>
        </p:nvSpPr>
        <p:spPr>
          <a:xfrm>
            <a:off x="614713" y="359623"/>
            <a:ext cx="6872439" cy="6119265"/>
          </a:xfrm>
        </p:spPr>
        <p:txBody>
          <a:bodyPr vert="horz" lIns="91440" tIns="45720" rIns="91440" bIns="45720" rtlCol="0" anchor="t">
            <a:noAutofit/>
          </a:bodyPr>
          <a:lstStyle/>
          <a:p>
            <a:pPr marL="0" indent="0">
              <a:buNone/>
            </a:pPr>
            <a:r>
              <a:rPr lang="en-US" sz="2400" dirty="0">
                <a:ea typeface="+mn-lt"/>
                <a:cs typeface="+mn-lt"/>
              </a:rPr>
              <a:t>Effective teamwork is a way in which committed individuals are working towards a shared goal . Teamwork maximizes the individual strengths of team members to bring out their best.</a:t>
            </a:r>
            <a:endParaRPr lang="en-US" sz="2400" dirty="0">
              <a:cs typeface="Calibri"/>
            </a:endParaRPr>
          </a:p>
          <a:p>
            <a:pPr marL="0" indent="0">
              <a:buNone/>
            </a:pPr>
            <a:r>
              <a:rPr lang="en-US" sz="2400" dirty="0">
                <a:ea typeface="+mn-lt"/>
                <a:cs typeface="+mn-lt"/>
              </a:rPr>
              <a:t>Throughout my presentation I will be looking at : -</a:t>
            </a:r>
          </a:p>
          <a:p>
            <a:endParaRPr lang="en-US" sz="2400" dirty="0">
              <a:ea typeface="+mn-lt"/>
              <a:cs typeface="+mn-lt"/>
            </a:endParaRPr>
          </a:p>
          <a:p>
            <a:r>
              <a:rPr lang="en-US" sz="2400" dirty="0">
                <a:ea typeface="+mn-lt"/>
                <a:cs typeface="+mn-lt"/>
              </a:rPr>
              <a:t>What is an effective relationship ?</a:t>
            </a:r>
          </a:p>
          <a:p>
            <a:r>
              <a:rPr lang="en-US" sz="2400" dirty="0">
                <a:ea typeface="+mn-lt"/>
                <a:cs typeface="+mn-lt"/>
              </a:rPr>
              <a:t>What are the key elements of an effective relationship ?</a:t>
            </a:r>
          </a:p>
          <a:p>
            <a:r>
              <a:rPr lang="en-US" sz="2400" dirty="0">
                <a:ea typeface="+mn-lt"/>
                <a:cs typeface="+mn-lt"/>
              </a:rPr>
              <a:t>Why is it effective ?</a:t>
            </a:r>
          </a:p>
          <a:p>
            <a:r>
              <a:rPr lang="en-US" sz="2400" dirty="0">
                <a:ea typeface="+mn-lt"/>
                <a:cs typeface="+mn-lt"/>
              </a:rPr>
              <a:t>How would it make the team better ?</a:t>
            </a:r>
          </a:p>
          <a:p>
            <a:r>
              <a:rPr lang="en-US" sz="2400" dirty="0">
                <a:ea typeface="+mn-lt"/>
                <a:cs typeface="+mn-lt"/>
              </a:rPr>
              <a:t>What does an ineffective relationship look like ?</a:t>
            </a:r>
          </a:p>
          <a:p>
            <a:r>
              <a:rPr lang="en-US" sz="2400" dirty="0">
                <a:ea typeface="+mn-lt"/>
                <a:cs typeface="+mn-lt"/>
              </a:rPr>
              <a:t>Could this have a negative effect on a team </a:t>
            </a:r>
          </a:p>
          <a:p>
            <a:r>
              <a:rPr lang="en-US" sz="2400" dirty="0">
                <a:ea typeface="+mn-lt"/>
                <a:cs typeface="+mn-lt"/>
              </a:rPr>
              <a:t>Why ?</a:t>
            </a:r>
          </a:p>
          <a:p>
            <a:r>
              <a:rPr lang="en-US" sz="2400" dirty="0">
                <a:ea typeface="+mn-lt"/>
                <a:cs typeface="+mn-lt"/>
              </a:rPr>
              <a:t>How ?</a:t>
            </a:r>
            <a:endParaRPr lang="en-GB" sz="2400" dirty="0"/>
          </a:p>
        </p:txBody>
      </p:sp>
      <p:pic>
        <p:nvPicPr>
          <p:cNvPr id="14" name="Graphic 13" descr="Group of People">
            <a:extLst>
              <a:ext uri="{FF2B5EF4-FFF2-40B4-BE49-F238E27FC236}">
                <a16:creationId xmlns:a16="http://schemas.microsoft.com/office/drawing/2014/main" id="{7F106E73-0A65-44D5-9E6E-5EE7AAC4279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31039" y="1096442"/>
            <a:ext cx="3960625" cy="3960625"/>
          </a:xfrm>
          <a:prstGeom prst="rect">
            <a:avLst/>
          </a:prstGeom>
        </p:spPr>
      </p:pic>
    </p:spTree>
    <p:extLst>
      <p:ext uri="{BB962C8B-B14F-4D97-AF65-F5344CB8AC3E}">
        <p14:creationId xmlns:p14="http://schemas.microsoft.com/office/powerpoint/2010/main" val="385453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5BA8E2C4-593A-4DAC-ACD0-258B493B19DF}"/>
              </a:ext>
            </a:extLst>
          </p:cNvPr>
          <p:cNvSpPr/>
          <p:nvPr/>
        </p:nvSpPr>
        <p:spPr>
          <a:xfrm>
            <a:off x="4070770" y="3344713"/>
            <a:ext cx="3925017" cy="1523999"/>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dirty="0">
                <a:solidFill>
                  <a:schemeClr val="accent1">
                    <a:lumMod val="75000"/>
                  </a:schemeClr>
                </a:solidFill>
                <a:cs typeface="Calibri"/>
              </a:rPr>
              <a:t>Effective teamwork </a:t>
            </a:r>
          </a:p>
        </p:txBody>
      </p:sp>
      <p:sp>
        <p:nvSpPr>
          <p:cNvPr id="3" name="Oval 2">
            <a:extLst>
              <a:ext uri="{FF2B5EF4-FFF2-40B4-BE49-F238E27FC236}">
                <a16:creationId xmlns:a16="http://schemas.microsoft.com/office/drawing/2014/main" id="{0C05FDDF-85E2-4172-A1C7-863191605E28}"/>
              </a:ext>
            </a:extLst>
          </p:cNvPr>
          <p:cNvSpPr/>
          <p:nvPr/>
        </p:nvSpPr>
        <p:spPr>
          <a:xfrm>
            <a:off x="174503" y="1375015"/>
            <a:ext cx="3608716" cy="1408980"/>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dirty="0">
                <a:solidFill>
                  <a:schemeClr val="accent1">
                    <a:lumMod val="75000"/>
                  </a:schemeClr>
                </a:solidFill>
                <a:cs typeface="Calibri"/>
              </a:rPr>
              <a:t>Effective leaders throughout the team, not just the ones heading the team</a:t>
            </a:r>
            <a:r>
              <a:rPr lang="en-US" dirty="0">
                <a:solidFill>
                  <a:schemeClr val="tx1"/>
                </a:solidFill>
                <a:cs typeface="Calibri"/>
              </a:rPr>
              <a:t> </a:t>
            </a:r>
          </a:p>
        </p:txBody>
      </p:sp>
      <p:sp>
        <p:nvSpPr>
          <p:cNvPr id="4" name="Oval 3">
            <a:extLst>
              <a:ext uri="{FF2B5EF4-FFF2-40B4-BE49-F238E27FC236}">
                <a16:creationId xmlns:a16="http://schemas.microsoft.com/office/drawing/2014/main" id="{55C01630-4C42-4610-93A5-2CE8E5810E58}"/>
              </a:ext>
            </a:extLst>
          </p:cNvPr>
          <p:cNvSpPr/>
          <p:nvPr/>
        </p:nvSpPr>
        <p:spPr>
          <a:xfrm>
            <a:off x="4171407" y="1087467"/>
            <a:ext cx="3608716" cy="1351471"/>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dirty="0">
                <a:solidFill>
                  <a:schemeClr val="accent1">
                    <a:lumMod val="75000"/>
                  </a:schemeClr>
                </a:solidFill>
                <a:cs typeface="Calibri"/>
              </a:rPr>
              <a:t>Clear common purpose, goals and identity </a:t>
            </a:r>
          </a:p>
        </p:txBody>
      </p:sp>
      <p:sp>
        <p:nvSpPr>
          <p:cNvPr id="10" name="Oval 9">
            <a:extLst>
              <a:ext uri="{FF2B5EF4-FFF2-40B4-BE49-F238E27FC236}">
                <a16:creationId xmlns:a16="http://schemas.microsoft.com/office/drawing/2014/main" id="{3A2B11E4-B523-4361-A1B7-1316F643A29D}"/>
              </a:ext>
            </a:extLst>
          </p:cNvPr>
          <p:cNvSpPr/>
          <p:nvPr/>
        </p:nvSpPr>
        <p:spPr>
          <a:xfrm>
            <a:off x="8053295" y="1274373"/>
            <a:ext cx="3608716" cy="1351471"/>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dirty="0">
                <a:solidFill>
                  <a:schemeClr val="accent1">
                    <a:lumMod val="75000"/>
                  </a:schemeClr>
                </a:solidFill>
                <a:cs typeface="Calibri"/>
              </a:rPr>
              <a:t>Respect and tolerance for the differences in every team member </a:t>
            </a:r>
          </a:p>
        </p:txBody>
      </p:sp>
      <p:sp>
        <p:nvSpPr>
          <p:cNvPr id="11" name="Oval 10">
            <a:extLst>
              <a:ext uri="{FF2B5EF4-FFF2-40B4-BE49-F238E27FC236}">
                <a16:creationId xmlns:a16="http://schemas.microsoft.com/office/drawing/2014/main" id="{3A2B11E4-B523-4361-A1B7-1316F643A29D}"/>
              </a:ext>
            </a:extLst>
          </p:cNvPr>
          <p:cNvSpPr/>
          <p:nvPr/>
        </p:nvSpPr>
        <p:spPr>
          <a:xfrm>
            <a:off x="8397454" y="3343814"/>
            <a:ext cx="3608716" cy="1351471"/>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dirty="0">
                <a:solidFill>
                  <a:schemeClr val="accent1">
                    <a:lumMod val="75000"/>
                  </a:schemeClr>
                </a:solidFill>
                <a:cs typeface="Calibri"/>
              </a:rPr>
              <a:t>Balanced communications among all team members</a:t>
            </a:r>
          </a:p>
        </p:txBody>
      </p:sp>
      <p:sp>
        <p:nvSpPr>
          <p:cNvPr id="12" name="Oval 11">
            <a:extLst>
              <a:ext uri="{FF2B5EF4-FFF2-40B4-BE49-F238E27FC236}">
                <a16:creationId xmlns:a16="http://schemas.microsoft.com/office/drawing/2014/main" id="{3A2B11E4-B523-4361-A1B7-1316F643A29D}"/>
              </a:ext>
            </a:extLst>
          </p:cNvPr>
          <p:cNvSpPr/>
          <p:nvPr/>
        </p:nvSpPr>
        <p:spPr>
          <a:xfrm>
            <a:off x="7562670" y="5240727"/>
            <a:ext cx="3608716" cy="1351471"/>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dirty="0">
                <a:solidFill>
                  <a:schemeClr val="accent1">
                    <a:lumMod val="75000"/>
                  </a:schemeClr>
                </a:solidFill>
                <a:cs typeface="Calibri"/>
              </a:rPr>
              <a:t>Build trust with everyone on the team </a:t>
            </a:r>
          </a:p>
        </p:txBody>
      </p:sp>
      <p:sp>
        <p:nvSpPr>
          <p:cNvPr id="13" name="Oval 12">
            <a:extLst>
              <a:ext uri="{FF2B5EF4-FFF2-40B4-BE49-F238E27FC236}">
                <a16:creationId xmlns:a16="http://schemas.microsoft.com/office/drawing/2014/main" id="{3A2B11E4-B523-4361-A1B7-1316F643A29D}"/>
              </a:ext>
            </a:extLst>
          </p:cNvPr>
          <p:cNvSpPr/>
          <p:nvPr/>
        </p:nvSpPr>
        <p:spPr>
          <a:xfrm>
            <a:off x="2213394" y="5239829"/>
            <a:ext cx="3608716" cy="1351471"/>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dirty="0">
                <a:solidFill>
                  <a:schemeClr val="accent1">
                    <a:lumMod val="75000"/>
                  </a:schemeClr>
                </a:solidFill>
                <a:cs typeface="Calibri"/>
              </a:rPr>
              <a:t>Don’t let little things become big things</a:t>
            </a:r>
            <a:r>
              <a:rPr lang="en-US" dirty="0">
                <a:solidFill>
                  <a:schemeClr val="tx1"/>
                </a:solidFill>
                <a:cs typeface="Calibri"/>
              </a:rPr>
              <a:t> </a:t>
            </a:r>
          </a:p>
        </p:txBody>
      </p:sp>
      <p:sp>
        <p:nvSpPr>
          <p:cNvPr id="14" name="Oval 13">
            <a:extLst>
              <a:ext uri="{FF2B5EF4-FFF2-40B4-BE49-F238E27FC236}">
                <a16:creationId xmlns:a16="http://schemas.microsoft.com/office/drawing/2014/main" id="{3A2B11E4-B523-4361-A1B7-1316F643A29D}"/>
              </a:ext>
            </a:extLst>
          </p:cNvPr>
          <p:cNvSpPr/>
          <p:nvPr/>
        </p:nvSpPr>
        <p:spPr>
          <a:xfrm>
            <a:off x="84646" y="3441760"/>
            <a:ext cx="3608716" cy="1351471"/>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dirty="0">
                <a:solidFill>
                  <a:schemeClr val="accent1">
                    <a:lumMod val="75000"/>
                  </a:schemeClr>
                </a:solidFill>
                <a:cs typeface="Calibri"/>
              </a:rPr>
              <a:t>Live with imperfection and the unknown </a:t>
            </a:r>
          </a:p>
        </p:txBody>
      </p:sp>
      <p:cxnSp>
        <p:nvCxnSpPr>
          <p:cNvPr id="15" name="Straight Arrow Connector 14">
            <a:extLst>
              <a:ext uri="{FF2B5EF4-FFF2-40B4-BE49-F238E27FC236}">
                <a16:creationId xmlns:a16="http://schemas.microsoft.com/office/drawing/2014/main" id="{4F1D8187-EE0A-402B-B5E2-EEAC7A5ADFC0}"/>
              </a:ext>
            </a:extLst>
          </p:cNvPr>
          <p:cNvCxnSpPr/>
          <p:nvPr/>
        </p:nvCxnSpPr>
        <p:spPr>
          <a:xfrm>
            <a:off x="5825705" y="2439838"/>
            <a:ext cx="0" cy="905773"/>
          </a:xfrm>
          <a:prstGeom prst="straightConnector1">
            <a:avLst/>
          </a:prstGeom>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FF83AB56-C379-4FD0-A3D2-DB0CC757F3E6}"/>
              </a:ext>
            </a:extLst>
          </p:cNvPr>
          <p:cNvCxnSpPr/>
          <p:nvPr/>
        </p:nvCxnSpPr>
        <p:spPr>
          <a:xfrm>
            <a:off x="3495677" y="2482073"/>
            <a:ext cx="877016" cy="1164563"/>
          </a:xfrm>
          <a:prstGeom prst="straightConnector1">
            <a:avLst/>
          </a:prstGeom>
        </p:spPr>
        <p:style>
          <a:lnRef idx="1">
            <a:schemeClr val="dk1"/>
          </a:lnRef>
          <a:fillRef idx="0">
            <a:schemeClr val="dk1"/>
          </a:fillRef>
          <a:effectRef idx="0">
            <a:schemeClr val="dk1"/>
          </a:effectRef>
          <a:fontRef idx="minor">
            <a:schemeClr val="tx1"/>
          </a:fontRef>
        </p:style>
      </p:cxnSp>
      <p:cxnSp>
        <p:nvCxnSpPr>
          <p:cNvPr id="17" name="Straight Arrow Connector 16">
            <a:extLst>
              <a:ext uri="{FF2B5EF4-FFF2-40B4-BE49-F238E27FC236}">
                <a16:creationId xmlns:a16="http://schemas.microsoft.com/office/drawing/2014/main" id="{2D418255-2693-4F81-A057-5C90869781B5}"/>
              </a:ext>
            </a:extLst>
          </p:cNvPr>
          <p:cNvCxnSpPr/>
          <p:nvPr/>
        </p:nvCxnSpPr>
        <p:spPr>
          <a:xfrm flipH="1">
            <a:off x="4515567" y="4680908"/>
            <a:ext cx="201286" cy="603849"/>
          </a:xfrm>
          <a:prstGeom prst="straightConnector1">
            <a:avLst/>
          </a:prstGeom>
        </p:spPr>
        <p:style>
          <a:lnRef idx="1">
            <a:schemeClr val="dk1"/>
          </a:lnRef>
          <a:fillRef idx="0">
            <a:schemeClr val="dk1"/>
          </a:fillRef>
          <a:effectRef idx="0">
            <a:schemeClr val="dk1"/>
          </a:effectRef>
          <a:fontRef idx="minor">
            <a:schemeClr val="tx1"/>
          </a:fontRef>
        </p:style>
      </p:cxnSp>
      <p:cxnSp>
        <p:nvCxnSpPr>
          <p:cNvPr id="18" name="Straight Arrow Connector 17">
            <a:extLst>
              <a:ext uri="{FF2B5EF4-FFF2-40B4-BE49-F238E27FC236}">
                <a16:creationId xmlns:a16="http://schemas.microsoft.com/office/drawing/2014/main" id="{8127DA42-1D7E-49AA-853A-9730EE642FCB}"/>
              </a:ext>
            </a:extLst>
          </p:cNvPr>
          <p:cNvCxnSpPr/>
          <p:nvPr/>
        </p:nvCxnSpPr>
        <p:spPr>
          <a:xfrm>
            <a:off x="7562671" y="4608123"/>
            <a:ext cx="718866" cy="776378"/>
          </a:xfrm>
          <a:prstGeom prst="straightConnector1">
            <a:avLst/>
          </a:prstGeom>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A03E2C04-E964-4EA1-89D6-7A734FE18D66}"/>
              </a:ext>
            </a:extLst>
          </p:cNvPr>
          <p:cNvCxnSpPr/>
          <p:nvPr/>
        </p:nvCxnSpPr>
        <p:spPr>
          <a:xfrm>
            <a:off x="3694263" y="4104017"/>
            <a:ext cx="316302" cy="14377"/>
          </a:xfrm>
          <a:prstGeom prst="straightConnector1">
            <a:avLst/>
          </a:prstGeom>
        </p:spPr>
        <p:style>
          <a:lnRef idx="1">
            <a:schemeClr val="dk1"/>
          </a:lnRef>
          <a:fillRef idx="0">
            <a:schemeClr val="dk1"/>
          </a:fillRef>
          <a:effectRef idx="0">
            <a:schemeClr val="dk1"/>
          </a:effectRef>
          <a:fontRef idx="minor">
            <a:schemeClr val="tx1"/>
          </a:fontRef>
        </p:style>
      </p:cxnSp>
      <p:cxnSp>
        <p:nvCxnSpPr>
          <p:cNvPr id="20" name="Straight Arrow Connector 19">
            <a:extLst>
              <a:ext uri="{FF2B5EF4-FFF2-40B4-BE49-F238E27FC236}">
                <a16:creationId xmlns:a16="http://schemas.microsoft.com/office/drawing/2014/main" id="{5232B9EE-DB5A-4BE9-934C-5619AC4DF105}"/>
              </a:ext>
            </a:extLst>
          </p:cNvPr>
          <p:cNvCxnSpPr/>
          <p:nvPr/>
        </p:nvCxnSpPr>
        <p:spPr>
          <a:xfrm flipV="1">
            <a:off x="8007465" y="4043968"/>
            <a:ext cx="388188" cy="1"/>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5B240638-70C9-40F7-82A2-4FF3A845AB6B}"/>
              </a:ext>
            </a:extLst>
          </p:cNvPr>
          <p:cNvCxnSpPr/>
          <p:nvPr/>
        </p:nvCxnSpPr>
        <p:spPr>
          <a:xfrm flipH="1">
            <a:off x="7286804" y="2319429"/>
            <a:ext cx="1150189" cy="1236451"/>
          </a:xfrm>
          <a:prstGeom prst="straightConnector1">
            <a:avLst/>
          </a:prstGeom>
        </p:spPr>
        <p:style>
          <a:lnRef idx="1">
            <a:schemeClr val="dk1"/>
          </a:lnRef>
          <a:fillRef idx="0">
            <a:schemeClr val="dk1"/>
          </a:fillRef>
          <a:effectRef idx="0">
            <a:schemeClr val="dk1"/>
          </a:effectRef>
          <a:fontRef idx="minor">
            <a:schemeClr val="tx1"/>
          </a:fontRef>
        </p:style>
      </p:cxnSp>
      <p:sp>
        <p:nvSpPr>
          <p:cNvPr id="5" name="TextBox 4">
            <a:extLst>
              <a:ext uri="{FF2B5EF4-FFF2-40B4-BE49-F238E27FC236}">
                <a16:creationId xmlns:a16="http://schemas.microsoft.com/office/drawing/2014/main" id="{319F38E0-AE51-4A06-BEEC-E920D6B8A815}"/>
              </a:ext>
            </a:extLst>
          </p:cNvPr>
          <p:cNvSpPr txBox="1"/>
          <p:nvPr/>
        </p:nvSpPr>
        <p:spPr>
          <a:xfrm>
            <a:off x="1388854" y="296173"/>
            <a:ext cx="102050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There are 7 key points to successful teamwork, which can be seen in the diagram below.</a:t>
            </a:r>
            <a:endParaRPr lang="en-GB" dirty="0">
              <a:cs typeface="Calibri"/>
            </a:endParaRPr>
          </a:p>
        </p:txBody>
      </p:sp>
    </p:spTree>
    <p:extLst>
      <p:ext uri="{BB962C8B-B14F-4D97-AF65-F5344CB8AC3E}">
        <p14:creationId xmlns:p14="http://schemas.microsoft.com/office/powerpoint/2010/main" val="1854740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1"/>
                                        </p:tgtEl>
                                        <p:attrNameLst>
                                          <p:attrName>style.visibility</p:attrName>
                                        </p:attrNameLst>
                                      </p:cBhvr>
                                      <p:to>
                                        <p:strVal val="visible"/>
                                      </p:to>
                                    </p:set>
                                    <p:anim calcmode="lin" valueType="num">
                                      <p:cBhvr additive="base">
                                        <p:cTn id="31" dur="500" fill="hold"/>
                                        <p:tgtEl>
                                          <p:spTgt spid="21"/>
                                        </p:tgtEl>
                                        <p:attrNameLst>
                                          <p:attrName>ppt_x</p:attrName>
                                        </p:attrNameLst>
                                      </p:cBhvr>
                                      <p:tavLst>
                                        <p:tav tm="0">
                                          <p:val>
                                            <p:strVal val="#ppt_x"/>
                                          </p:val>
                                        </p:tav>
                                        <p:tav tm="100000">
                                          <p:val>
                                            <p:strVal val="#ppt_x"/>
                                          </p:val>
                                        </p:tav>
                                      </p:tavLst>
                                    </p:anim>
                                    <p:anim calcmode="lin" valueType="num">
                                      <p:cBhvr additive="base">
                                        <p:cTn id="32"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500" fill="hold"/>
                                        <p:tgtEl>
                                          <p:spTgt spid="10"/>
                                        </p:tgtEl>
                                        <p:attrNameLst>
                                          <p:attrName>ppt_x</p:attrName>
                                        </p:attrNameLst>
                                      </p:cBhvr>
                                      <p:tavLst>
                                        <p:tav tm="0">
                                          <p:val>
                                            <p:strVal val="#ppt_x"/>
                                          </p:val>
                                        </p:tav>
                                        <p:tav tm="100000">
                                          <p:val>
                                            <p:strVal val="#ppt_x"/>
                                          </p:val>
                                        </p:tav>
                                      </p:tavLst>
                                    </p:anim>
                                    <p:anim calcmode="lin" valueType="num">
                                      <p:cBhvr additive="base">
                                        <p:cTn id="3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0"/>
                                        </p:tgtEl>
                                        <p:attrNameLst>
                                          <p:attrName>style.visibility</p:attrName>
                                        </p:attrNameLst>
                                      </p:cBhvr>
                                      <p:to>
                                        <p:strVal val="visible"/>
                                      </p:to>
                                    </p:set>
                                    <p:anim calcmode="lin" valueType="num">
                                      <p:cBhvr additive="base">
                                        <p:cTn id="43" dur="500" fill="hold"/>
                                        <p:tgtEl>
                                          <p:spTgt spid="20"/>
                                        </p:tgtEl>
                                        <p:attrNameLst>
                                          <p:attrName>ppt_x</p:attrName>
                                        </p:attrNameLst>
                                      </p:cBhvr>
                                      <p:tavLst>
                                        <p:tav tm="0">
                                          <p:val>
                                            <p:strVal val="#ppt_x"/>
                                          </p:val>
                                        </p:tav>
                                        <p:tav tm="100000">
                                          <p:val>
                                            <p:strVal val="#ppt_x"/>
                                          </p:val>
                                        </p:tav>
                                      </p:tavLst>
                                    </p:anim>
                                    <p:anim calcmode="lin" valueType="num">
                                      <p:cBhvr additive="base">
                                        <p:cTn id="44"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1"/>
                                        </p:tgtEl>
                                        <p:attrNameLst>
                                          <p:attrName>style.visibility</p:attrName>
                                        </p:attrNameLst>
                                      </p:cBhvr>
                                      <p:to>
                                        <p:strVal val="visible"/>
                                      </p:to>
                                    </p:set>
                                    <p:anim calcmode="lin" valueType="num">
                                      <p:cBhvr additive="base">
                                        <p:cTn id="49" dur="500" fill="hold"/>
                                        <p:tgtEl>
                                          <p:spTgt spid="11"/>
                                        </p:tgtEl>
                                        <p:attrNameLst>
                                          <p:attrName>ppt_x</p:attrName>
                                        </p:attrNameLst>
                                      </p:cBhvr>
                                      <p:tavLst>
                                        <p:tav tm="0">
                                          <p:val>
                                            <p:strVal val="#ppt_x"/>
                                          </p:val>
                                        </p:tav>
                                        <p:tav tm="100000">
                                          <p:val>
                                            <p:strVal val="#ppt_x"/>
                                          </p:val>
                                        </p:tav>
                                      </p:tavLst>
                                    </p:anim>
                                    <p:anim calcmode="lin" valueType="num">
                                      <p:cBhvr additive="base">
                                        <p:cTn id="5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8"/>
                                        </p:tgtEl>
                                        <p:attrNameLst>
                                          <p:attrName>style.visibility</p:attrName>
                                        </p:attrNameLst>
                                      </p:cBhvr>
                                      <p:to>
                                        <p:strVal val="visible"/>
                                      </p:to>
                                    </p:set>
                                    <p:anim calcmode="lin" valueType="num">
                                      <p:cBhvr additive="base">
                                        <p:cTn id="55" dur="500" fill="hold"/>
                                        <p:tgtEl>
                                          <p:spTgt spid="18"/>
                                        </p:tgtEl>
                                        <p:attrNameLst>
                                          <p:attrName>ppt_x</p:attrName>
                                        </p:attrNameLst>
                                      </p:cBhvr>
                                      <p:tavLst>
                                        <p:tav tm="0">
                                          <p:val>
                                            <p:strVal val="#ppt_x"/>
                                          </p:val>
                                        </p:tav>
                                        <p:tav tm="100000">
                                          <p:val>
                                            <p:strVal val="#ppt_x"/>
                                          </p:val>
                                        </p:tav>
                                      </p:tavLst>
                                    </p:anim>
                                    <p:anim calcmode="lin" valueType="num">
                                      <p:cBhvr additive="base">
                                        <p:cTn id="5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2"/>
                                        </p:tgtEl>
                                        <p:attrNameLst>
                                          <p:attrName>style.visibility</p:attrName>
                                        </p:attrNameLst>
                                      </p:cBhvr>
                                      <p:to>
                                        <p:strVal val="visible"/>
                                      </p:to>
                                    </p:set>
                                    <p:anim calcmode="lin" valueType="num">
                                      <p:cBhvr additive="base">
                                        <p:cTn id="61" dur="500" fill="hold"/>
                                        <p:tgtEl>
                                          <p:spTgt spid="12"/>
                                        </p:tgtEl>
                                        <p:attrNameLst>
                                          <p:attrName>ppt_x</p:attrName>
                                        </p:attrNameLst>
                                      </p:cBhvr>
                                      <p:tavLst>
                                        <p:tav tm="0">
                                          <p:val>
                                            <p:strVal val="#ppt_x"/>
                                          </p:val>
                                        </p:tav>
                                        <p:tav tm="100000">
                                          <p:val>
                                            <p:strVal val="#ppt_x"/>
                                          </p:val>
                                        </p:tav>
                                      </p:tavLst>
                                    </p:anim>
                                    <p:anim calcmode="lin" valueType="num">
                                      <p:cBhvr additive="base">
                                        <p:cTn id="6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17"/>
                                        </p:tgtEl>
                                        <p:attrNameLst>
                                          <p:attrName>style.visibility</p:attrName>
                                        </p:attrNameLst>
                                      </p:cBhvr>
                                      <p:to>
                                        <p:strVal val="visible"/>
                                      </p:to>
                                    </p:set>
                                    <p:anim calcmode="lin" valueType="num">
                                      <p:cBhvr additive="base">
                                        <p:cTn id="67" dur="500" fill="hold"/>
                                        <p:tgtEl>
                                          <p:spTgt spid="17"/>
                                        </p:tgtEl>
                                        <p:attrNameLst>
                                          <p:attrName>ppt_x</p:attrName>
                                        </p:attrNameLst>
                                      </p:cBhvr>
                                      <p:tavLst>
                                        <p:tav tm="0">
                                          <p:val>
                                            <p:strVal val="#ppt_x"/>
                                          </p:val>
                                        </p:tav>
                                        <p:tav tm="100000">
                                          <p:val>
                                            <p:strVal val="#ppt_x"/>
                                          </p:val>
                                        </p:tav>
                                      </p:tavLst>
                                    </p:anim>
                                    <p:anim calcmode="lin" valueType="num">
                                      <p:cBhvr additive="base">
                                        <p:cTn id="6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3"/>
                                        </p:tgtEl>
                                        <p:attrNameLst>
                                          <p:attrName>style.visibility</p:attrName>
                                        </p:attrNameLst>
                                      </p:cBhvr>
                                      <p:to>
                                        <p:strVal val="visible"/>
                                      </p:to>
                                    </p:set>
                                    <p:anim calcmode="lin" valueType="num">
                                      <p:cBhvr additive="base">
                                        <p:cTn id="73" dur="500" fill="hold"/>
                                        <p:tgtEl>
                                          <p:spTgt spid="13"/>
                                        </p:tgtEl>
                                        <p:attrNameLst>
                                          <p:attrName>ppt_x</p:attrName>
                                        </p:attrNameLst>
                                      </p:cBhvr>
                                      <p:tavLst>
                                        <p:tav tm="0">
                                          <p:val>
                                            <p:strVal val="#ppt_x"/>
                                          </p:val>
                                        </p:tav>
                                        <p:tav tm="100000">
                                          <p:val>
                                            <p:strVal val="#ppt_x"/>
                                          </p:val>
                                        </p:tav>
                                      </p:tavLst>
                                    </p:anim>
                                    <p:anim calcmode="lin" valueType="num">
                                      <p:cBhvr additive="base">
                                        <p:cTn id="7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19"/>
                                        </p:tgtEl>
                                        <p:attrNameLst>
                                          <p:attrName>style.visibility</p:attrName>
                                        </p:attrNameLst>
                                      </p:cBhvr>
                                      <p:to>
                                        <p:strVal val="visible"/>
                                      </p:to>
                                    </p:set>
                                    <p:anim calcmode="lin" valueType="num">
                                      <p:cBhvr additive="base">
                                        <p:cTn id="79" dur="500" fill="hold"/>
                                        <p:tgtEl>
                                          <p:spTgt spid="19"/>
                                        </p:tgtEl>
                                        <p:attrNameLst>
                                          <p:attrName>ppt_x</p:attrName>
                                        </p:attrNameLst>
                                      </p:cBhvr>
                                      <p:tavLst>
                                        <p:tav tm="0">
                                          <p:val>
                                            <p:strVal val="#ppt_x"/>
                                          </p:val>
                                        </p:tav>
                                        <p:tav tm="100000">
                                          <p:val>
                                            <p:strVal val="#ppt_x"/>
                                          </p:val>
                                        </p:tav>
                                      </p:tavLst>
                                    </p:anim>
                                    <p:anim calcmode="lin" valueType="num">
                                      <p:cBhvr additive="base">
                                        <p:cTn id="80"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14"/>
                                        </p:tgtEl>
                                        <p:attrNameLst>
                                          <p:attrName>style.visibility</p:attrName>
                                        </p:attrNameLst>
                                      </p:cBhvr>
                                      <p:to>
                                        <p:strVal val="visible"/>
                                      </p:to>
                                    </p:set>
                                    <p:anim calcmode="lin" valueType="num">
                                      <p:cBhvr additive="base">
                                        <p:cTn id="85" dur="500" fill="hold"/>
                                        <p:tgtEl>
                                          <p:spTgt spid="14"/>
                                        </p:tgtEl>
                                        <p:attrNameLst>
                                          <p:attrName>ppt_x</p:attrName>
                                        </p:attrNameLst>
                                      </p:cBhvr>
                                      <p:tavLst>
                                        <p:tav tm="0">
                                          <p:val>
                                            <p:strVal val="#ppt_x"/>
                                          </p:val>
                                        </p:tav>
                                        <p:tav tm="100000">
                                          <p:val>
                                            <p:strVal val="#ppt_x"/>
                                          </p:val>
                                        </p:tav>
                                      </p:tavLst>
                                    </p:anim>
                                    <p:anim calcmode="lin" valueType="num">
                                      <p:cBhvr additive="base">
                                        <p:cTn id="8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nodeType="clickEffect">
                                  <p:stCondLst>
                                    <p:cond delay="0"/>
                                  </p:stCondLst>
                                  <p:childTnLst>
                                    <p:set>
                                      <p:cBhvr>
                                        <p:cTn id="90" dur="1" fill="hold">
                                          <p:stCondLst>
                                            <p:cond delay="0"/>
                                          </p:stCondLst>
                                        </p:cTn>
                                        <p:tgtEl>
                                          <p:spTgt spid="16"/>
                                        </p:tgtEl>
                                        <p:attrNameLst>
                                          <p:attrName>style.visibility</p:attrName>
                                        </p:attrNameLst>
                                      </p:cBhvr>
                                      <p:to>
                                        <p:strVal val="visible"/>
                                      </p:to>
                                    </p:set>
                                    <p:anim calcmode="lin" valueType="num">
                                      <p:cBhvr additive="base">
                                        <p:cTn id="91" dur="500" fill="hold"/>
                                        <p:tgtEl>
                                          <p:spTgt spid="16"/>
                                        </p:tgtEl>
                                        <p:attrNameLst>
                                          <p:attrName>ppt_x</p:attrName>
                                        </p:attrNameLst>
                                      </p:cBhvr>
                                      <p:tavLst>
                                        <p:tav tm="0">
                                          <p:val>
                                            <p:strVal val="#ppt_x"/>
                                          </p:val>
                                        </p:tav>
                                        <p:tav tm="100000">
                                          <p:val>
                                            <p:strVal val="#ppt_x"/>
                                          </p:val>
                                        </p:tav>
                                      </p:tavLst>
                                    </p:anim>
                                    <p:anim calcmode="lin" valueType="num">
                                      <p:cBhvr additive="base">
                                        <p:cTn id="9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3"/>
                                        </p:tgtEl>
                                        <p:attrNameLst>
                                          <p:attrName>style.visibility</p:attrName>
                                        </p:attrNameLst>
                                      </p:cBhvr>
                                      <p:to>
                                        <p:strVal val="visible"/>
                                      </p:to>
                                    </p:set>
                                    <p:anim calcmode="lin" valueType="num">
                                      <p:cBhvr additive="base">
                                        <p:cTn id="97" dur="500" fill="hold"/>
                                        <p:tgtEl>
                                          <p:spTgt spid="3"/>
                                        </p:tgtEl>
                                        <p:attrNameLst>
                                          <p:attrName>ppt_x</p:attrName>
                                        </p:attrNameLst>
                                      </p:cBhvr>
                                      <p:tavLst>
                                        <p:tav tm="0">
                                          <p:val>
                                            <p:strVal val="#ppt_x"/>
                                          </p:val>
                                        </p:tav>
                                        <p:tav tm="100000">
                                          <p:val>
                                            <p:strVal val="#ppt_x"/>
                                          </p:val>
                                        </p:tav>
                                      </p:tavLst>
                                    </p:anim>
                                    <p:anim calcmode="lin" valueType="num">
                                      <p:cBhvr additive="base">
                                        <p:cTn id="9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10" grpId="0" animBg="1"/>
      <p:bldP spid="11" grpId="0" animBg="1"/>
      <p:bldP spid="12" grpId="0" animBg="1"/>
      <p:bldP spid="13" grpId="0" animBg="1"/>
      <p:bldP spid="14" grpId="0" animBg="1"/>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5B339F4-93B9-4E04-9721-143AD6782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8734DDD3-F723-4DD3-8ABE-EC0B2AC87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22324" y="0"/>
            <a:ext cx="7147352" cy="5777808"/>
            <a:chOff x="329184" y="1"/>
            <a:chExt cx="524256" cy="5777808"/>
          </a:xfrm>
        </p:grpSpPr>
        <p:cxnSp>
          <p:nvCxnSpPr>
            <p:cNvPr id="12" name="Straight Connector 11">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Rectangle 14">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251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7155BA2-279F-40FA-BC4D-5FC74587866E}"/>
              </a:ext>
            </a:extLst>
          </p:cNvPr>
          <p:cNvSpPr txBox="1"/>
          <p:nvPr/>
        </p:nvSpPr>
        <p:spPr>
          <a:xfrm>
            <a:off x="646981" y="3803712"/>
            <a:ext cx="9704716" cy="198062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342900" indent="-342900" algn="ctr">
              <a:lnSpc>
                <a:spcPct val="90000"/>
              </a:lnSpc>
              <a:spcBef>
                <a:spcPts val="1000"/>
              </a:spcBef>
              <a:buFont typeface="Arial"/>
              <a:buChar char="•"/>
            </a:pPr>
            <a:r>
              <a:rPr lang="en-US" sz="2000" kern="1200" dirty="0">
                <a:latin typeface="+mn-lt"/>
                <a:ea typeface="+mn-ea"/>
                <a:cs typeface="+mn-cs"/>
              </a:rPr>
              <a:t>By listening, understanding and respecting all team members we </a:t>
            </a:r>
            <a:r>
              <a:rPr lang="en-US" sz="2000" dirty="0"/>
              <a:t>can</a:t>
            </a:r>
            <a:r>
              <a:rPr lang="en-US" sz="2000" kern="1200" dirty="0">
                <a:latin typeface="+mn-lt"/>
                <a:ea typeface="+mn-ea"/>
                <a:cs typeface="+mn-cs"/>
              </a:rPr>
              <a:t> achieve our goal so much easier and preform at our best. If we don’t listen to others, then we don’t understand them and then this can lead to having no respect for them which might lead to conflict. Successful teamwork involves building bridges across all differences so everyone can respect and accept each other. </a:t>
            </a:r>
            <a:endParaRPr lang="en-US" dirty="0">
              <a:ea typeface="+mn-ea"/>
              <a:cs typeface="+mn-cs"/>
            </a:endParaRPr>
          </a:p>
        </p:txBody>
      </p:sp>
      <p:sp>
        <p:nvSpPr>
          <p:cNvPr id="3" name="TextBox 2">
            <a:extLst>
              <a:ext uri="{FF2B5EF4-FFF2-40B4-BE49-F238E27FC236}">
                <a16:creationId xmlns:a16="http://schemas.microsoft.com/office/drawing/2014/main" id="{D243D512-77AF-4396-8CFD-04B00BE1F7B6}"/>
              </a:ext>
            </a:extLst>
          </p:cNvPr>
          <p:cNvSpPr txBox="1"/>
          <p:nvPr/>
        </p:nvSpPr>
        <p:spPr>
          <a:xfrm>
            <a:off x="641231" y="1403231"/>
            <a:ext cx="9701840"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Aft>
                <a:spcPts val="600"/>
              </a:spcAft>
              <a:buFont typeface="Arial"/>
              <a:buChar char="•"/>
            </a:pPr>
            <a:r>
              <a:rPr lang="en-GB" sz="2000" dirty="0">
                <a:cs typeface="Calibri"/>
              </a:rPr>
              <a:t>Everyone can work together if all team member knows what they are doing and why they are doing it. This also helps create a team identity that is shared among all team members. Every team member needs to clearly understand what the team needs and why it's needed  to accomplish their goal. Teamwork often falls apart because people are not on the same page. Friction and conflict can arise if some team members have a lack of clarity about the goal. </a:t>
            </a:r>
            <a:endParaRPr lang="en-GB">
              <a:cs typeface="Calibri"/>
            </a:endParaRPr>
          </a:p>
        </p:txBody>
      </p:sp>
    </p:spTree>
    <p:extLst>
      <p:ext uri="{BB962C8B-B14F-4D97-AF65-F5344CB8AC3E}">
        <p14:creationId xmlns:p14="http://schemas.microsoft.com/office/powerpoint/2010/main" val="1336800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9527A87-2D99-44CC-AE10-7A28CCBDAE4F}"/>
              </a:ext>
            </a:extLst>
          </p:cNvPr>
          <p:cNvSpPr>
            <a:spLocks noGrp="1"/>
          </p:cNvSpPr>
          <p:nvPr>
            <p:ph idx="1"/>
          </p:nvPr>
        </p:nvSpPr>
        <p:spPr>
          <a:xfrm>
            <a:off x="643467" y="1207887"/>
            <a:ext cx="10905066" cy="4393982"/>
          </a:xfrm>
        </p:spPr>
        <p:txBody>
          <a:bodyPr vert="horz" lIns="91440" tIns="45720" rIns="91440" bIns="45720" rtlCol="0" anchor="t">
            <a:noAutofit/>
          </a:bodyPr>
          <a:lstStyle/>
          <a:p>
            <a:r>
              <a:rPr lang="en-GB" sz="2400" dirty="0">
                <a:cs typeface="Calibri"/>
              </a:rPr>
              <a:t>An effective team means that everyone shares their thoughts and listens to what others have to say. All team members are given the space to be heard.</a:t>
            </a:r>
          </a:p>
          <a:p>
            <a:r>
              <a:rPr lang="en-GB" sz="2400" dirty="0">
                <a:cs typeface="Calibri"/>
              </a:rPr>
              <a:t> In order to achieve outstanding teamwork, team members have to trust each other, without trust team members will not feel a part of the team and may feel they need to withdraw themselves.</a:t>
            </a:r>
          </a:p>
          <a:p>
            <a:r>
              <a:rPr lang="en-GB" sz="2400" dirty="0">
                <a:cs typeface="Calibri"/>
              </a:rPr>
              <a:t>It's  very important to communicate well within your team. If a team member has an issue they need to speak up and address the situation . If this is not done, then the problem can escalate and become an even bigger issue. </a:t>
            </a:r>
          </a:p>
          <a:p>
            <a:r>
              <a:rPr lang="en-GB" sz="2400" dirty="0">
                <a:cs typeface="Calibri"/>
              </a:rPr>
              <a:t>Sometimes in  a team not everything is perfect, and we may need to live with that ''it will do'' in order to complete the end goal.</a:t>
            </a:r>
            <a:endParaRPr lang="en-GB"/>
          </a:p>
          <a:p>
            <a:r>
              <a:rPr lang="en-GB" sz="2400" dirty="0">
                <a:cs typeface="Calibri"/>
              </a:rPr>
              <a:t>All team members are a leader. We all have different qualities to bring to the team and together we will accomplish the end goal.</a:t>
            </a:r>
          </a:p>
          <a:p>
            <a:endParaRPr lang="en-GB" dirty="0">
              <a:cs typeface="Calibri"/>
            </a:endParaRPr>
          </a:p>
        </p:txBody>
      </p:sp>
      <p:sp>
        <p:nvSpPr>
          <p:cNvPr id="6"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14486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6AD3BFB-E5A2-4F4B-A515-01B1851C0FA0}"/>
              </a:ext>
            </a:extLst>
          </p:cNvPr>
          <p:cNvSpPr txBox="1"/>
          <p:nvPr/>
        </p:nvSpPr>
        <p:spPr>
          <a:xfrm>
            <a:off x="310551" y="439948"/>
            <a:ext cx="11671539"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cs typeface="Calibri"/>
              </a:rPr>
              <a:t>A psychological researcher called Bruce Tuckman's carried out research into the theory of group dynamics.</a:t>
            </a:r>
          </a:p>
          <a:p>
            <a:r>
              <a:rPr lang="en-GB" sz="2400" dirty="0">
                <a:cs typeface="Calibri"/>
              </a:rPr>
              <a:t>In 1965, he published a theory known as Tuckman's stages of group development. According to this theory, there are four phases of group development : forming, storming, norming and performing. These can be explained in the image below.</a:t>
            </a:r>
          </a:p>
          <a:p>
            <a:endParaRPr lang="en-GB" dirty="0">
              <a:cs typeface="Calibri"/>
            </a:endParaRPr>
          </a:p>
        </p:txBody>
      </p:sp>
      <p:pic>
        <p:nvPicPr>
          <p:cNvPr id="4" name="Picture 4">
            <a:extLst>
              <a:ext uri="{FF2B5EF4-FFF2-40B4-BE49-F238E27FC236}">
                <a16:creationId xmlns:a16="http://schemas.microsoft.com/office/drawing/2014/main" id="{DA4FA0C8-E8FE-4899-97E8-DC9481AAA8D3}"/>
              </a:ext>
            </a:extLst>
          </p:cNvPr>
          <p:cNvPicPr>
            <a:picLocks noChangeAspect="1"/>
          </p:cNvPicPr>
          <p:nvPr/>
        </p:nvPicPr>
        <p:blipFill>
          <a:blip r:embed="rId2"/>
          <a:stretch>
            <a:fillRect/>
          </a:stretch>
        </p:blipFill>
        <p:spPr>
          <a:xfrm>
            <a:off x="1762665" y="2336166"/>
            <a:ext cx="8465387" cy="4371026"/>
          </a:xfrm>
          <a:prstGeom prst="rect">
            <a:avLst/>
          </a:prstGeom>
        </p:spPr>
      </p:pic>
    </p:spTree>
    <p:extLst>
      <p:ext uri="{BB962C8B-B14F-4D97-AF65-F5344CB8AC3E}">
        <p14:creationId xmlns:p14="http://schemas.microsoft.com/office/powerpoint/2010/main" val="1635156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606E77B-871A-4B87-9B78-6399319BCC40}"/>
              </a:ext>
            </a:extLst>
          </p:cNvPr>
          <p:cNvSpPr>
            <a:spLocks noGrp="1"/>
          </p:cNvSpPr>
          <p:nvPr>
            <p:ph idx="1"/>
          </p:nvPr>
        </p:nvSpPr>
        <p:spPr>
          <a:xfrm>
            <a:off x="349370" y="416644"/>
            <a:ext cx="11004430" cy="5760319"/>
          </a:xfrm>
        </p:spPr>
        <p:txBody>
          <a:bodyPr vert="horz" lIns="91440" tIns="45720" rIns="91440" bIns="45720" rtlCol="0" anchor="t">
            <a:normAutofit/>
          </a:bodyPr>
          <a:lstStyle/>
          <a:p>
            <a:pPr marL="0" indent="0">
              <a:buNone/>
            </a:pPr>
            <a:r>
              <a:rPr lang="en-GB" sz="2400" dirty="0">
                <a:cs typeface="Calibri" panose="020F0502020204030204"/>
              </a:rPr>
              <a:t>Dr Meredith Belbin believes that each of us process a pattern of behaviour that characterises one person's behaviour in a relation to  another in facilitating the progress of the team. Belbin defines a team role as ''a tendency to behave, contribute and interrelate with others in a particular way.''</a:t>
            </a:r>
          </a:p>
          <a:p>
            <a:pPr marL="0" indent="0">
              <a:buNone/>
            </a:pPr>
            <a:r>
              <a:rPr lang="en-GB" sz="2400" dirty="0">
                <a:cs typeface="Calibri" panose="020F0502020204030204"/>
              </a:rPr>
              <a:t>Belbin's theory states that there are nine roles which need to be occupied within any team.</a:t>
            </a:r>
          </a:p>
          <a:p>
            <a:pPr marL="0" indent="0">
              <a:buNone/>
            </a:pPr>
            <a:r>
              <a:rPr lang="en-GB" sz="2400" dirty="0">
                <a:cs typeface="Calibri" panose="020F0502020204030204"/>
              </a:rPr>
              <a:t>These can be seen in the graph below </a:t>
            </a:r>
          </a:p>
        </p:txBody>
      </p:sp>
      <p:pic>
        <p:nvPicPr>
          <p:cNvPr id="2" name="Picture 3" descr="Graphical user interface, diagram&#10;&#10;Description automatically generated">
            <a:extLst>
              <a:ext uri="{FF2B5EF4-FFF2-40B4-BE49-F238E27FC236}">
                <a16:creationId xmlns:a16="http://schemas.microsoft.com/office/drawing/2014/main" id="{00BD9D69-4FB9-4752-AE78-99A04109DA94}"/>
              </a:ext>
            </a:extLst>
          </p:cNvPr>
          <p:cNvPicPr>
            <a:picLocks noChangeAspect="1"/>
          </p:cNvPicPr>
          <p:nvPr/>
        </p:nvPicPr>
        <p:blipFill>
          <a:blip r:embed="rId2"/>
          <a:stretch>
            <a:fillRect/>
          </a:stretch>
        </p:blipFill>
        <p:spPr>
          <a:xfrm>
            <a:off x="6032741" y="2429325"/>
            <a:ext cx="5776821" cy="4242219"/>
          </a:xfrm>
          <a:prstGeom prst="rect">
            <a:avLst/>
          </a:prstGeom>
        </p:spPr>
      </p:pic>
    </p:spTree>
    <p:extLst>
      <p:ext uri="{BB962C8B-B14F-4D97-AF65-F5344CB8AC3E}">
        <p14:creationId xmlns:p14="http://schemas.microsoft.com/office/powerpoint/2010/main" val="424638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E6DBC-0E4C-44EB-AC12-E7C9A067C848}"/>
              </a:ext>
            </a:extLst>
          </p:cNvPr>
          <p:cNvSpPr>
            <a:spLocks noGrp="1"/>
          </p:cNvSpPr>
          <p:nvPr>
            <p:ph type="title"/>
          </p:nvPr>
        </p:nvSpPr>
        <p:spPr>
          <a:xfrm>
            <a:off x="1653363" y="365760"/>
            <a:ext cx="9367203" cy="1188720"/>
          </a:xfrm>
        </p:spPr>
        <p:txBody>
          <a:bodyPr>
            <a:normAutofit/>
          </a:bodyPr>
          <a:lstStyle/>
          <a:p>
            <a:r>
              <a:rPr lang="en-GB" sz="4800" b="1" dirty="0">
                <a:cs typeface="Calibri Light"/>
              </a:rPr>
              <a:t>Conclusion </a:t>
            </a:r>
            <a:endParaRPr lang="en-GB" sz="4800" b="1" dirty="0"/>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B3D5442-6032-403B-9B59-7AF96DF7F876}"/>
              </a:ext>
            </a:extLst>
          </p:cNvPr>
          <p:cNvSpPr>
            <a:spLocks noGrp="1"/>
          </p:cNvSpPr>
          <p:nvPr>
            <p:ph idx="1"/>
          </p:nvPr>
        </p:nvSpPr>
        <p:spPr>
          <a:xfrm>
            <a:off x="1653363" y="2176272"/>
            <a:ext cx="9367204" cy="4041648"/>
          </a:xfrm>
        </p:spPr>
        <p:txBody>
          <a:bodyPr vert="horz" lIns="91440" tIns="45720" rIns="91440" bIns="45720" rtlCol="0" anchor="t">
            <a:normAutofit/>
          </a:bodyPr>
          <a:lstStyle/>
          <a:p>
            <a:pPr marL="0" indent="0">
              <a:buNone/>
            </a:pPr>
            <a:r>
              <a:rPr lang="en-GB" dirty="0">
                <a:cs typeface="Calibri"/>
              </a:rPr>
              <a:t>We can see by the research gathered that while Tuckman studied teams from formation to completion of a task and identified crucial stages in a team's life cycle.</a:t>
            </a:r>
            <a:endParaRPr lang="en-US" dirty="0">
              <a:cs typeface="Calibri"/>
            </a:endParaRPr>
          </a:p>
          <a:p>
            <a:pPr marL="0" indent="0">
              <a:buNone/>
            </a:pPr>
            <a:r>
              <a:rPr lang="en-GB" dirty="0">
                <a:cs typeface="Calibri"/>
              </a:rPr>
              <a:t>Belbin's uncovered nine team roles by his observations of teams which describe ways of contributing and interrelating in a team. Both Tuckman and Belbin theories are very useful tools used in the workplace. They are great ways in which teams can pull together to accomplish an end goal. </a:t>
            </a:r>
          </a:p>
        </p:txBody>
      </p:sp>
    </p:spTree>
    <p:extLst>
      <p:ext uri="{BB962C8B-B14F-4D97-AF65-F5344CB8AC3E}">
        <p14:creationId xmlns:p14="http://schemas.microsoft.com/office/powerpoint/2010/main" val="3788238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B58E9A-728F-4E8E-8613-D54DFBB1D398}"/>
              </a:ext>
            </a:extLst>
          </p:cNvPr>
          <p:cNvSpPr>
            <a:spLocks noGrp="1"/>
          </p:cNvSpPr>
          <p:nvPr>
            <p:ph idx="1"/>
          </p:nvPr>
        </p:nvSpPr>
        <p:spPr>
          <a:xfrm>
            <a:off x="938842" y="617928"/>
            <a:ext cx="10515600" cy="6694846"/>
          </a:xfrm>
        </p:spPr>
        <p:txBody>
          <a:bodyPr vert="horz" lIns="91440" tIns="45720" rIns="91440" bIns="45720" rtlCol="0" anchor="t">
            <a:normAutofit/>
          </a:bodyPr>
          <a:lstStyle/>
          <a:p>
            <a:r>
              <a:rPr lang="en-GB" dirty="0">
                <a:ea typeface="+mn-lt"/>
                <a:cs typeface="+mn-lt"/>
              </a:rPr>
              <a:t> </a:t>
            </a:r>
            <a:r>
              <a:rPr lang="en-GB" dirty="0">
                <a:ea typeface="+mn-lt"/>
                <a:cs typeface="+mn-lt"/>
                <a:hlinkClick r:id="rId2"/>
              </a:rPr>
              <a:t>https://ns4business.com.br/tuckmans-stages-of-group-development/</a:t>
            </a:r>
            <a:endParaRPr lang="en-GB" dirty="0">
              <a:ea typeface="+mn-lt"/>
              <a:cs typeface="+mn-lt"/>
            </a:endParaRPr>
          </a:p>
          <a:p>
            <a:r>
              <a:rPr lang="en-GB" dirty="0">
                <a:ea typeface="+mn-lt"/>
                <a:cs typeface="+mn-lt"/>
                <a:hlinkClick r:id="rId3"/>
              </a:rPr>
              <a:t>https://www.lma-consultinggroup.com/increase-teamwork-ensure-project-success</a:t>
            </a:r>
            <a:endParaRPr lang="en-GB" dirty="0">
              <a:cs typeface="Calibri" panose="020F0502020204030204"/>
            </a:endParaRPr>
          </a:p>
          <a:p>
            <a:r>
              <a:rPr lang="en-GB" dirty="0">
                <a:cs typeface="Calibri" panose="020F0502020204030204"/>
              </a:rPr>
              <a:t>  </a:t>
            </a:r>
            <a:r>
              <a:rPr lang="en-GB" dirty="0">
                <a:ea typeface="+mn-lt"/>
                <a:cs typeface="+mn-lt"/>
                <a:hlinkClick r:id="rId4"/>
              </a:rPr>
              <a:t>https://expertprogrammanagement.com/2017/06/belbin-team-roles/</a:t>
            </a:r>
            <a:endParaRPr lang="en-GB" dirty="0">
              <a:ea typeface="+mn-lt"/>
              <a:cs typeface="+mn-lt"/>
            </a:endParaRPr>
          </a:p>
          <a:p>
            <a:r>
              <a:rPr lang="en-GB" dirty="0">
                <a:cs typeface="Calibri" panose="020F0502020204030204"/>
                <a:hlinkClick r:id="rId5"/>
              </a:rPr>
              <a:t>https://www.deakinco.com</a:t>
            </a:r>
            <a:endParaRPr lang="en-GB" dirty="0">
              <a:cs typeface="Calibri" panose="020F0502020204030204"/>
            </a:endParaRPr>
          </a:p>
          <a:p>
            <a:r>
              <a:rPr lang="en-GB" dirty="0">
                <a:cs typeface="Calibri" panose="020F0502020204030204"/>
                <a:hlinkClick r:id="rId6"/>
              </a:rPr>
              <a:t>https://www.stanwick.be</a:t>
            </a:r>
            <a:r>
              <a:rPr lang="en-GB" dirty="0">
                <a:cs typeface="Calibri" panose="020F0502020204030204"/>
              </a:rPr>
              <a:t> </a:t>
            </a:r>
          </a:p>
          <a:p>
            <a:r>
              <a:rPr lang="en-GB" dirty="0">
                <a:cs typeface="Calibri" panose="020F0502020204030204"/>
                <a:hlinkClick r:id="rId7"/>
              </a:rPr>
              <a:t>https://www.linkedin.com</a:t>
            </a:r>
            <a:endParaRPr lang="en-GB" dirty="0">
              <a:cs typeface="Calibri" panose="020F0502020204030204"/>
            </a:endParaRPr>
          </a:p>
          <a:p>
            <a:r>
              <a:rPr lang="en-GB" dirty="0">
                <a:cs typeface="Calibri" panose="020F0502020204030204"/>
                <a:hlinkClick r:id="rId8"/>
              </a:rPr>
              <a:t>https://www.belbin.com</a:t>
            </a:r>
            <a:endParaRPr lang="en-GB" dirty="0">
              <a:cs typeface="Calibri" panose="020F0502020204030204"/>
            </a:endParaRPr>
          </a:p>
          <a:p>
            <a:r>
              <a:rPr lang="en-GB" dirty="0">
                <a:cs typeface="Calibri" panose="020F0502020204030204"/>
                <a:hlinkClick r:id="rId9"/>
              </a:rPr>
              <a:t>https://www.mindtools.com</a:t>
            </a:r>
            <a:endParaRPr lang="en-GB" dirty="0">
              <a:cs typeface="Calibri" panose="020F0502020204030204"/>
            </a:endParaRPr>
          </a:p>
          <a:p>
            <a:r>
              <a:rPr lang="en-GB" dirty="0">
                <a:cs typeface="Calibri" panose="020F0502020204030204"/>
                <a:hlinkClick r:id="rId10"/>
              </a:rPr>
              <a:t>https://www.trainingzone.co.uk</a:t>
            </a:r>
            <a:endParaRPr lang="en-GB" dirty="0">
              <a:cs typeface="Calibri" panose="020F0502020204030204"/>
            </a:endParaRPr>
          </a:p>
          <a:p>
            <a:r>
              <a:rPr lang="en-GB" dirty="0">
                <a:cs typeface="Calibri" panose="020F0502020204030204"/>
                <a:hlinkClick r:id="rId11"/>
              </a:rPr>
              <a:t>https://www.masterclass.com</a:t>
            </a:r>
            <a:endParaRPr lang="en-GB" dirty="0">
              <a:cs typeface="Calibri" panose="020F0502020204030204"/>
            </a:endParaRPr>
          </a:p>
          <a:p>
            <a:endParaRPr lang="en-GB" dirty="0">
              <a:cs typeface="Calibri" panose="020F0502020204030204"/>
            </a:endParaRPr>
          </a:p>
          <a:p>
            <a:endParaRPr lang="en-GB" dirty="0">
              <a:cs typeface="Calibri" panose="020F0502020204030204"/>
            </a:endParaRPr>
          </a:p>
          <a:p>
            <a:endParaRPr lang="en-GB" dirty="0">
              <a:cs typeface="Calibri" panose="020F0502020204030204"/>
            </a:endParaRPr>
          </a:p>
          <a:p>
            <a:endParaRPr lang="en-GB" dirty="0">
              <a:cs typeface="Calibri" panose="020F0502020204030204"/>
            </a:endParaRPr>
          </a:p>
          <a:p>
            <a:pPr marL="0" indent="0">
              <a:buNone/>
            </a:pPr>
            <a:endParaRPr lang="en-GB" dirty="0">
              <a:cs typeface="Calibri" panose="020F0502020204030204"/>
            </a:endParaRPr>
          </a:p>
          <a:p>
            <a:endParaRPr lang="en-GB" dirty="0">
              <a:cs typeface="Calibri" panose="020F0502020204030204"/>
            </a:endParaRPr>
          </a:p>
          <a:p>
            <a:endParaRPr lang="en-GB" dirty="0">
              <a:cs typeface="Calibri" panose="020F0502020204030204"/>
            </a:endParaRPr>
          </a:p>
        </p:txBody>
      </p:sp>
    </p:spTree>
    <p:extLst>
      <p:ext uri="{BB962C8B-B14F-4D97-AF65-F5344CB8AC3E}">
        <p14:creationId xmlns:p14="http://schemas.microsoft.com/office/powerpoint/2010/main" val="39933131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Effective team working   by   Amanda Napier </vt:lpstr>
      <vt:lpstr>Aims and objectives </vt:lpstr>
      <vt:lpstr>PowerPoint Presentation</vt:lpstr>
      <vt:lpstr>PowerPoint Presentation</vt:lpstr>
      <vt:lpstr>PowerPoint Presentation</vt:lpstr>
      <vt:lpstr>PowerPoint Presentation</vt:lpstr>
      <vt:lpstr>PowerPoint Presentation</vt:lpstr>
      <vt:lpstr>PowerPoint Presentation</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666</cp:revision>
  <dcterms:created xsi:type="dcterms:W3CDTF">2021-05-02T11:44:44Z</dcterms:created>
  <dcterms:modified xsi:type="dcterms:W3CDTF">2021-05-08T09:22:33Z</dcterms:modified>
</cp:coreProperties>
</file>