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sldIdLst>
    <p:sldId id="404" r:id="rId4"/>
    <p:sldId id="403" r:id="rId5"/>
    <p:sldId id="276" r:id="rId6"/>
    <p:sldId id="277" r:id="rId7"/>
    <p:sldId id="263" r:id="rId8"/>
    <p:sldId id="264" r:id="rId9"/>
    <p:sldId id="401" r:id="rId10"/>
    <p:sldId id="40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B4F8C6-B1BC-43C9-8C42-75C07DD1F3FE}" v="3" dt="2023-06-15T08:17:41.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71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8-05T08:47:00.031"/>
    </inkml:context>
    <inkml:brush xml:id="br0">
      <inkml:brushProperty name="width" value="0.025" units="cm"/>
      <inkml:brushProperty name="height" value="0.025" units="cm"/>
      <inkml:brushProperty name="color" value="#E71224"/>
    </inkml:brush>
  </inkml:definitions>
  <inkml:trace contextRef="#ctx0" brushRef="#br0">0 6 2816,'0'0'1355,"0"0"-348,0 0-189,0 0 122,0 0-56,0 0-282,0 0-175,0 0-53,0 0-6,0 0-42,0 0 106,0 0 112,0 0 28,0 0-146,0 0-124,0 0-36,0 0-39,0 0-54,0 0-21,0 0-64,0 0-46,0 0-21,0 0 20,0 0-22,0 0-35,0 0-51,0 0-11,0 0-17,0 0 16,0 0 33,0 0 20,0 0-24,0 0 22,0 0-18,0 0 13,0 0-70,0 0-75,36 0-200,436 0 1160,-471 0-512,-1-5 4347,-1 6-4831,0 0-1,0 0 1,-1 0-1,1 1 1,0-1-1,0 0 0,0 1 1,0-1-1,0 0 1,1 1-1,-1-1 1,0 1-1,1 0 0,-1-1 1,1 1-1,0-1 1,-1 1-1,1 3 1,-2 2-1468,-4 12-2803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8-05T08:47:09.439"/>
    </inkml:context>
    <inkml:brush xml:id="br0">
      <inkml:brushProperty name="width" value="0.025" units="cm"/>
      <inkml:brushProperty name="height" value="0.025" units="cm"/>
      <inkml:brushProperty name="color" value="#E71224"/>
    </inkml:brush>
  </inkml:definitions>
  <inkml:trace contextRef="#ctx0" brushRef="#br0">95 108 2064,'0'0'1746,"0"0"-136,0 0 18,0 0-123,0 0-323,-8-4-175,-72-39 3195,80 43-4187,-1 0-1,1 0 1,0 0-1,0 0 1,-1 0 0,1 0-1,0 0 1,0 0-1,-1-1 1,1 1-1,0 0 1,0 0-1,-1 0 1,1 0-1,0 0 1,0-1-1,0 1 1,-1 0-1,1 0 1,0 0 0,0-1-1,0 1 1,0 0-1,0 0 1,-1-1-1,1 1 1,0 0-1,0 0 1,0-1-1,0 1 1,0 0-1,0 0 1,0-1-1,0 1 1,0 0-1,0 0 1,0-1 0,0 1-1,0 0 1,0 0-1,0-1 1,0 1-1,0 0 1,0 0-1,1-1 1,14-7 97,29-2-289,-40 9 256,82-13-44,0 4 0,122 1 0,-207 9 11,-1 0-29,0 0 14,0 0 105,0 0 132,0 0 205,0 0-12,0 0-78,0 0-32,0 0 50,0 0-9,0 0-119,0 0-144,0 0-170,-7 24-6148,-4-6-1529</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079CC-0322-C9CA-F091-2608C28E74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3841B0-D320-2FB6-12D8-302A31039A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39592B-4C95-8C7E-1B33-9B2791892152}"/>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5" name="Footer Placeholder 4">
            <a:extLst>
              <a:ext uri="{FF2B5EF4-FFF2-40B4-BE49-F238E27FC236}">
                <a16:creationId xmlns:a16="http://schemas.microsoft.com/office/drawing/2014/main" id="{578DFF2C-BD78-2343-2073-65228B9AF77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AE0E69-587E-DD61-8C05-34A577B37BDD}"/>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3165844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69FA4-A65E-870B-321E-57F9C09827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F644B9-8054-CD67-0777-7964762803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C5D41B-BFAD-E276-97B1-EFA1843B5E06}"/>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5" name="Footer Placeholder 4">
            <a:extLst>
              <a:ext uri="{FF2B5EF4-FFF2-40B4-BE49-F238E27FC236}">
                <a16:creationId xmlns:a16="http://schemas.microsoft.com/office/drawing/2014/main" id="{B5695BBC-467D-0797-56AB-D8AF4BD69D3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6E84DF3-3589-6D80-C20A-CB3D67F2B928}"/>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2467195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12B66-7E92-67DB-EDB1-B2179B47BB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FBD8BE-86CB-A71D-57B7-FDF98A400D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9C2991-32ED-3DB6-E9BA-2BDE69FCF9E5}"/>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5" name="Footer Placeholder 4">
            <a:extLst>
              <a:ext uri="{FF2B5EF4-FFF2-40B4-BE49-F238E27FC236}">
                <a16:creationId xmlns:a16="http://schemas.microsoft.com/office/drawing/2014/main" id="{A290D773-B2AF-79DB-70CA-0FD12CBA67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E41EC1-17F7-9395-4595-27CB5A17EFDD}"/>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3035437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95753-9539-8D21-4DED-0E8E2A9F9F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F62F04-E7D0-29B2-F19D-E128E58A65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D0E91C-650B-7A54-D393-94B57BE67B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B4AE09-5261-25CC-18A3-FD4A19E5410B}"/>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6" name="Footer Placeholder 5">
            <a:extLst>
              <a:ext uri="{FF2B5EF4-FFF2-40B4-BE49-F238E27FC236}">
                <a16:creationId xmlns:a16="http://schemas.microsoft.com/office/drawing/2014/main" id="{CC62AE68-D5AC-AF26-0153-44414B16DA5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CB4C5B4-2E9D-DA9F-8DE2-C899BCA264FD}"/>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1351797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2CBD-89FC-70C1-39AD-065597A512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26F18C-3B91-03CF-39D7-7DC8404A6E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FE9FA1-2E6F-09ED-3BED-A0426EA06A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BEFFA9-B2A7-DF09-ED04-0F997DBCDE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0A288F-A0C7-4C1C-DD08-B2894D1819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D652C9-B7DF-1E30-D09F-2A9E67B8002A}"/>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8" name="Footer Placeholder 7">
            <a:extLst>
              <a:ext uri="{FF2B5EF4-FFF2-40B4-BE49-F238E27FC236}">
                <a16:creationId xmlns:a16="http://schemas.microsoft.com/office/drawing/2014/main" id="{986CDDE8-EDB0-06E4-37D6-396AE336846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CA5C88A-059F-D69F-7833-42CBDFC442D5}"/>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2858612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CF2FA-244B-C3CB-AEA7-B577E85707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5EB77A-AEEE-83F8-C63F-6E3B276F87D3}"/>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4" name="Footer Placeholder 3">
            <a:extLst>
              <a:ext uri="{FF2B5EF4-FFF2-40B4-BE49-F238E27FC236}">
                <a16:creationId xmlns:a16="http://schemas.microsoft.com/office/drawing/2014/main" id="{2C50AA5E-34E6-3E79-1553-B2BA3914113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7EA439D-F78F-C32D-2B63-49AC1077E518}"/>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676402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A95D38-4C5E-7B2A-8DEF-FDEC269974B8}"/>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3" name="Footer Placeholder 2">
            <a:extLst>
              <a:ext uri="{FF2B5EF4-FFF2-40B4-BE49-F238E27FC236}">
                <a16:creationId xmlns:a16="http://schemas.microsoft.com/office/drawing/2014/main" id="{142A371E-B9BC-D1E5-4A34-E74E8A2583F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B582C69-0C1E-8DEE-EEDB-FCE464AF6B52}"/>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172170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9822A-F9F9-8E7B-8070-091EF8DC32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6F466-639A-9B20-6D56-5FE6DF8740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DBF304-16D3-42B5-0618-BA10FEF0C8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49DAD3-3BAA-7183-336D-10EC8D578FF4}"/>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6" name="Footer Placeholder 5">
            <a:extLst>
              <a:ext uri="{FF2B5EF4-FFF2-40B4-BE49-F238E27FC236}">
                <a16:creationId xmlns:a16="http://schemas.microsoft.com/office/drawing/2014/main" id="{B2DB8AE8-691C-4FDD-0580-C9F033FA620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1AC1C61-84F7-27DA-D1D9-A7D71E91CEF7}"/>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2316794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96D22-A6DA-E7ED-5C36-0FFECBD6F2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DE3288-94B9-339A-4FE5-B1094F73A3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4FDD4A9-B9DA-1A7B-F66D-2039B934F1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EA21F3-A5B8-6E72-57D0-4EB694E33DE9}"/>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6" name="Footer Placeholder 5">
            <a:extLst>
              <a:ext uri="{FF2B5EF4-FFF2-40B4-BE49-F238E27FC236}">
                <a16:creationId xmlns:a16="http://schemas.microsoft.com/office/drawing/2014/main" id="{9F55DAD9-B5AA-DCBE-8715-6B78EAF488B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04B68FB-7932-1325-4F66-4815E21566EE}"/>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4112155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DF8D2-31F3-61E3-2BC4-AE0B4557A4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348813-E50F-DFCA-F1A9-BC8896B640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925C0-3690-3BD4-BB9A-E8BE1478881C}"/>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5" name="Footer Placeholder 4">
            <a:extLst>
              <a:ext uri="{FF2B5EF4-FFF2-40B4-BE49-F238E27FC236}">
                <a16:creationId xmlns:a16="http://schemas.microsoft.com/office/drawing/2014/main" id="{D6F33D22-EDEB-D83E-5223-DAD9ACBCBE9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0CD28B9-E5AD-ADED-AA88-6C20C6B63250}"/>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1532402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C5345A-1927-C592-5CC9-6ABDB21AE6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87215F-C66A-2C75-A68E-44D475A9A6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5DDE8C-84BF-9CD8-53A3-C7586730E94E}"/>
              </a:ext>
            </a:extLst>
          </p:cNvPr>
          <p:cNvSpPr>
            <a:spLocks noGrp="1"/>
          </p:cNvSpPr>
          <p:nvPr>
            <p:ph type="dt" sz="half" idx="10"/>
          </p:nvPr>
        </p:nvSpPr>
        <p:spPr/>
        <p:txBody>
          <a:bodyPr/>
          <a:lstStyle/>
          <a:p>
            <a:fld id="{3FE2EBDB-3C6A-4F54-9C23-A034A8E72478}" type="datetimeFigureOut">
              <a:rPr lang="en-GB" smtClean="0"/>
              <a:t>15/06/2023</a:t>
            </a:fld>
            <a:endParaRPr lang="en-GB" dirty="0"/>
          </a:p>
        </p:txBody>
      </p:sp>
      <p:sp>
        <p:nvSpPr>
          <p:cNvPr id="5" name="Footer Placeholder 4">
            <a:extLst>
              <a:ext uri="{FF2B5EF4-FFF2-40B4-BE49-F238E27FC236}">
                <a16:creationId xmlns:a16="http://schemas.microsoft.com/office/drawing/2014/main" id="{BB91167E-93F2-8F84-69B7-E8B2957069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51369D4-5864-F483-6169-EFEE3C79FF67}"/>
              </a:ext>
            </a:extLst>
          </p:cNvPr>
          <p:cNvSpPr>
            <a:spLocks noGrp="1"/>
          </p:cNvSpPr>
          <p:nvPr>
            <p:ph type="sldNum" sz="quarter" idx="12"/>
          </p:nvPr>
        </p:nvSpPr>
        <p:spPr/>
        <p:txBody>
          <a:bodyPr/>
          <a:lstStyle/>
          <a:p>
            <a:fld id="{1E7396CB-FC48-4356-8949-769315F28758}" type="slidenum">
              <a:rPr lang="en-GB" smtClean="0"/>
              <a:t>‹#›</a:t>
            </a:fld>
            <a:endParaRPr lang="en-GB" dirty="0"/>
          </a:p>
        </p:txBody>
      </p:sp>
    </p:spTree>
    <p:extLst>
      <p:ext uri="{BB962C8B-B14F-4D97-AF65-F5344CB8AC3E}">
        <p14:creationId xmlns:p14="http://schemas.microsoft.com/office/powerpoint/2010/main" val="1517844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15/06/2023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81353948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F53CF32-8122-4999-9186-40B2C835266A}" type="datetime1">
              <a:rPr lang="en-GB" smtClean="0"/>
              <a:t>15/06/2023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82027251"/>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35EFE9-7D85-4726-A174-E940EBD7AC37}" type="datetime1">
              <a:rPr lang="en-GB" smtClean="0"/>
              <a:t>15/06/2023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518466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00AFAE1-A993-4E72-806E-B3CFB79C07F5}" type="datetime1">
              <a:rPr lang="en-GB" smtClean="0"/>
              <a:t>15/06/2023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045937855"/>
      </p:ext>
    </p:extLst>
  </p:cSld>
  <p:clrMapOvr>
    <a:masterClrMapping/>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C14FB2E-E7AC-449E-8E3C-39AC5E0ECA41}" type="datetime1">
              <a:rPr lang="en-GB" smtClean="0"/>
              <a:t>15/06/2023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6317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60826C1-DFC1-4060-8CC7-3A8C0DD79512}" type="datetime1">
              <a:rPr lang="en-GB" smtClean="0"/>
              <a:t>15/06/2023</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6376651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8D97E5E-2B74-42FE-B429-209B02D6BB47}" type="datetime1">
              <a:rPr lang="en-GB" smtClean="0"/>
              <a:t>15/06/2023</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431017707"/>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0DE9B7-3B46-45ED-890A-841EE98AA334}" type="datetime1">
              <a:rPr lang="en-GB" smtClean="0"/>
              <a:t>15/06/2023</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4300589"/>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AFE3F0-3AE5-4468-A90E-9CFB4EF6D022}" type="datetime1">
              <a:rPr lang="en-GB" smtClean="0"/>
              <a:t>15/06/2023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57171286"/>
      </p:ext>
    </p:extLst>
  </p:cSld>
  <p:clrMapOvr>
    <a:masterClrMapping/>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54D23D-26EC-4EFF-A09E-5B8FADBE81D3}" type="datetime1">
              <a:rPr lang="en-GB" smtClean="0"/>
              <a:t>15/06/2023</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52273648"/>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8052-B75A-466F-9365-8D276877E458}" type="datetime1">
              <a:rPr lang="en-GB" smtClean="0"/>
              <a:t>15/06/2023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441902393"/>
      </p:ext>
    </p:extLst>
  </p:cSld>
  <p:clrMapOvr>
    <a:masterClrMapping/>
  </p:clrMapOvr>
  <p:transition>
    <p:dissolv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07D3A8-9F23-405D-96AB-E7D31D8D861E}" type="datetime1">
              <a:rPr lang="en-GB" smtClean="0"/>
              <a:t>15/06/2023</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53415760"/>
      </p:ext>
    </p:extLst>
  </p:cSld>
  <p:clrMapOvr>
    <a:masterClrMapping/>
  </p:clrMapOvr>
  <p:transition>
    <p:dissolv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C86E64-E218-457C-B38D-CF38F4D1B7E6}" type="datetime1">
              <a:rPr lang="en-GB" smtClean="0"/>
              <a:t>15/06/2023</a:t>
            </a:fld>
            <a:endParaRPr lang="en-GB" dirty="0"/>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215737922"/>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30372-26C5-7D37-19CE-8DBB62F8D3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8815F4-A670-7024-ED03-B7EBF6EAD3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C00021-73C5-0F52-9AD1-BAE7A5EA5F55}"/>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5" name="Footer Placeholder 4">
            <a:extLst>
              <a:ext uri="{FF2B5EF4-FFF2-40B4-BE49-F238E27FC236}">
                <a16:creationId xmlns:a16="http://schemas.microsoft.com/office/drawing/2014/main" id="{8CE4CFE1-CA22-5F1D-E813-947138CD80F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17593C8-173E-6B77-B030-4D2ED2B1AA09}"/>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25657686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08AB9-C11D-A506-E8BF-64F6A071B6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F84887-7B26-E480-E1AE-E44AE614A4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7AFDA5-357E-2305-03D0-704AAAF2A471}"/>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5" name="Footer Placeholder 4">
            <a:extLst>
              <a:ext uri="{FF2B5EF4-FFF2-40B4-BE49-F238E27FC236}">
                <a16:creationId xmlns:a16="http://schemas.microsoft.com/office/drawing/2014/main" id="{AB80567A-B867-E350-2244-477744CF28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B1E0D22-E900-304F-AF55-D8682AB83768}"/>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16542350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78663-C768-407B-EE27-64DC0AEA48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CFDE81-4AB5-B503-5FAC-B429744C87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38A6EE-31ED-B16D-1AC1-513707020A50}"/>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5" name="Footer Placeholder 4">
            <a:extLst>
              <a:ext uri="{FF2B5EF4-FFF2-40B4-BE49-F238E27FC236}">
                <a16:creationId xmlns:a16="http://schemas.microsoft.com/office/drawing/2014/main" id="{E6FDDD99-1037-6C3A-DE93-D8CDC527528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BA788B4-0175-2986-7089-409C8F5E34E0}"/>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173123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BC1D-B076-B254-D0F5-7B1DD9F66D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D7717F-1628-2541-8236-6CE19B246D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DCC2CB-7A42-B369-09DA-56DC5F950F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99C995-3FAE-9847-2EBE-9256156D641A}"/>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6" name="Footer Placeholder 5">
            <a:extLst>
              <a:ext uri="{FF2B5EF4-FFF2-40B4-BE49-F238E27FC236}">
                <a16:creationId xmlns:a16="http://schemas.microsoft.com/office/drawing/2014/main" id="{C3C6F3D6-9326-ECEC-54E0-2695CF5A6E1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66CCD0-E08B-AC35-B5B4-92DC6AE336F0}"/>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33567130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A5F40-81E5-CC80-9720-FF2FB95042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7DCF9E-01B6-E3F6-DB7B-8C26A3DE56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27EB9E-10F0-4D48-F1FA-51679A7088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76E33F-D391-9B57-AB84-A53E21BA85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D93BD7-1438-783D-14BB-BE848A783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2A08AD-ADCC-6EEB-14DB-69DD30F8C585}"/>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8" name="Footer Placeholder 7">
            <a:extLst>
              <a:ext uri="{FF2B5EF4-FFF2-40B4-BE49-F238E27FC236}">
                <a16:creationId xmlns:a16="http://schemas.microsoft.com/office/drawing/2014/main" id="{8DA753BA-995D-36FE-4B18-1B272EE5160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73D3418-CDED-81B1-4C9F-75B3AD857D25}"/>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92795662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E9D9B-3918-3F9A-5DDB-DD626912C7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227625-02D6-D9E4-3AEF-BD3040192762}"/>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4" name="Footer Placeholder 3">
            <a:extLst>
              <a:ext uri="{FF2B5EF4-FFF2-40B4-BE49-F238E27FC236}">
                <a16:creationId xmlns:a16="http://schemas.microsoft.com/office/drawing/2014/main" id="{566285FA-78CC-4467-5EA3-A92BFD1329E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5649DAD-4EE3-2EE4-1B78-4505B5D70F90}"/>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60562623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720A84-FFEA-8625-FFD6-0C16D8C0B67C}"/>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3" name="Footer Placeholder 2">
            <a:extLst>
              <a:ext uri="{FF2B5EF4-FFF2-40B4-BE49-F238E27FC236}">
                <a16:creationId xmlns:a16="http://schemas.microsoft.com/office/drawing/2014/main" id="{A8D8E789-D7F9-F42F-3150-38F9975E182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445DFFC-2D25-1F53-63C4-EC8F9A90B8B4}"/>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235974253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84F07-C906-C5F5-E82F-ADE8D67588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7F5F1E-5D0B-207F-595A-D05DDD339A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70B60B-FBE9-A28C-C9D1-4FB430C0AE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1746C8-736D-545A-95FB-DFF601DFE126}"/>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6" name="Footer Placeholder 5">
            <a:extLst>
              <a:ext uri="{FF2B5EF4-FFF2-40B4-BE49-F238E27FC236}">
                <a16:creationId xmlns:a16="http://schemas.microsoft.com/office/drawing/2014/main" id="{87FB5969-6290-FB2F-B399-10BDECA5B8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D608778-712A-42A6-3A37-E1C4E2E8968B}"/>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67960343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26F5D-5E3B-B258-7761-B599BD35A8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4E2D60-FD25-27F5-E435-203155640F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D5E3CDA-A72F-0FBC-E6AE-7B43EBF412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D33D83-EC7D-D1D9-DE4D-70737216053D}"/>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6" name="Footer Placeholder 5">
            <a:extLst>
              <a:ext uri="{FF2B5EF4-FFF2-40B4-BE49-F238E27FC236}">
                <a16:creationId xmlns:a16="http://schemas.microsoft.com/office/drawing/2014/main" id="{3DF1613C-67E1-FB50-E445-C0FD679DB6C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66F4B0E-1992-4930-08A1-C520607B6059}"/>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10857060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9102-625E-F2C6-94B6-DF77AC5626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0DC637-6AE3-07F2-A6A0-058DF3AA2F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453CDA-0829-73E2-421C-6E06B74C2F9E}"/>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5" name="Footer Placeholder 4">
            <a:extLst>
              <a:ext uri="{FF2B5EF4-FFF2-40B4-BE49-F238E27FC236}">
                <a16:creationId xmlns:a16="http://schemas.microsoft.com/office/drawing/2014/main" id="{5AE05A99-4D1D-D880-DEFE-D9BE33CB763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977AEFB-C061-5AFD-2163-65DB2E6B292E}"/>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34571890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EFC99D-DD02-4D79-6A0E-E4891271E5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48EADA-ACB9-D105-9A7A-4B5F2C9288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7FEAD-E59C-6A5B-4BB8-1DDA6B1AC213}"/>
              </a:ext>
            </a:extLst>
          </p:cNvPr>
          <p:cNvSpPr>
            <a:spLocks noGrp="1"/>
          </p:cNvSpPr>
          <p:nvPr>
            <p:ph type="dt" sz="half" idx="10"/>
          </p:nvPr>
        </p:nvSpPr>
        <p:spPr/>
        <p:txBody>
          <a:bodyPr/>
          <a:lstStyle/>
          <a:p>
            <a:fld id="{E8BB9273-9D72-4F29-AD2C-04223FE0C393}" type="datetimeFigureOut">
              <a:rPr lang="en-GB" smtClean="0"/>
              <a:t>15/06/2023</a:t>
            </a:fld>
            <a:endParaRPr lang="en-GB" dirty="0"/>
          </a:p>
        </p:txBody>
      </p:sp>
      <p:sp>
        <p:nvSpPr>
          <p:cNvPr id="5" name="Footer Placeholder 4">
            <a:extLst>
              <a:ext uri="{FF2B5EF4-FFF2-40B4-BE49-F238E27FC236}">
                <a16:creationId xmlns:a16="http://schemas.microsoft.com/office/drawing/2014/main" id="{A99A92C7-75ED-C79B-746D-5B946E28425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BF5D89F-A305-AA14-779A-8F441A18D99B}"/>
              </a:ext>
            </a:extLst>
          </p:cNvPr>
          <p:cNvSpPr>
            <a:spLocks noGrp="1"/>
          </p:cNvSpPr>
          <p:nvPr>
            <p:ph type="sldNum" sz="quarter" idx="12"/>
          </p:nvPr>
        </p:nvSpPr>
        <p:spPr/>
        <p:txBody>
          <a:bodyPr/>
          <a:lstStyle/>
          <a:p>
            <a:fld id="{722CD005-2973-49A9-9EBE-E761B84F785B}" type="slidenum">
              <a:rPr lang="en-GB" smtClean="0"/>
              <a:t>‹#›</a:t>
            </a:fld>
            <a:endParaRPr lang="en-GB" dirty="0"/>
          </a:p>
        </p:txBody>
      </p:sp>
    </p:spTree>
    <p:extLst>
      <p:ext uri="{BB962C8B-B14F-4D97-AF65-F5344CB8AC3E}">
        <p14:creationId xmlns:p14="http://schemas.microsoft.com/office/powerpoint/2010/main" val="2068606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emf"/><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D3CD85-5D13-E768-46F6-555FFD627B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FE2B18C7-8E8A-6D53-4880-0169A46AA5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FA0F533D-32A9-C268-CE6A-D05A560649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E2EBDB-3C6A-4F54-9C23-A034A8E72478}" type="datetimeFigureOut">
              <a:rPr lang="en-GB" smtClean="0"/>
              <a:t>15/06/2023</a:t>
            </a:fld>
            <a:endParaRPr lang="en-GB" dirty="0"/>
          </a:p>
        </p:txBody>
      </p:sp>
      <p:sp>
        <p:nvSpPr>
          <p:cNvPr id="5" name="Footer Placeholder 4">
            <a:extLst>
              <a:ext uri="{FF2B5EF4-FFF2-40B4-BE49-F238E27FC236}">
                <a16:creationId xmlns:a16="http://schemas.microsoft.com/office/drawing/2014/main" id="{24DE1252-151A-B8E5-BCA8-497F30686F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5B9A3DAC-C371-0541-6961-476BC87156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7396CB-FC48-4356-8949-769315F28758}" type="slidenum">
              <a:rPr lang="en-GB" smtClean="0"/>
              <a:t>‹#›</a:t>
            </a:fld>
            <a:endParaRPr lang="en-GB" dirty="0"/>
          </a:p>
        </p:txBody>
      </p:sp>
    </p:spTree>
    <p:extLst>
      <p:ext uri="{BB962C8B-B14F-4D97-AF65-F5344CB8AC3E}">
        <p14:creationId xmlns:p14="http://schemas.microsoft.com/office/powerpoint/2010/main" val="1709811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27E73D0-9DD4-4CA7-A010-7F434FD882FE}" type="datetime1">
              <a:rPr lang="en-GB" smtClean="0"/>
              <a:t>15/06/2023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790924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4A48B1-60C5-7FC6-5424-C3C88AAB9E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96B61FF2-022B-D238-F1FC-904FA4DDEA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F9DDDF7D-D7CE-BA2A-AF3C-7581490E69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BB9273-9D72-4F29-AD2C-04223FE0C393}" type="datetimeFigureOut">
              <a:rPr lang="en-GB" smtClean="0"/>
              <a:t>15/06/2023</a:t>
            </a:fld>
            <a:endParaRPr lang="en-GB" dirty="0"/>
          </a:p>
        </p:txBody>
      </p:sp>
      <p:sp>
        <p:nvSpPr>
          <p:cNvPr id="5" name="Footer Placeholder 4">
            <a:extLst>
              <a:ext uri="{FF2B5EF4-FFF2-40B4-BE49-F238E27FC236}">
                <a16:creationId xmlns:a16="http://schemas.microsoft.com/office/drawing/2014/main" id="{0E21D6CD-B8BB-620E-076C-809FD0841F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53630DE-64C4-6749-5FBE-DC75FD67E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2CD005-2973-49A9-9EBE-E761B84F785B}" type="slidenum">
              <a:rPr lang="en-GB" smtClean="0"/>
              <a:t>‹#›</a:t>
            </a:fld>
            <a:endParaRPr lang="en-GB" dirty="0"/>
          </a:p>
        </p:txBody>
      </p:sp>
    </p:spTree>
    <p:extLst>
      <p:ext uri="{BB962C8B-B14F-4D97-AF65-F5344CB8AC3E}">
        <p14:creationId xmlns:p14="http://schemas.microsoft.com/office/powerpoint/2010/main" val="123654502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customXml" Target="../ink/ink1.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customXml" Target="../ink/ink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4F3E59-2B56-D5A6-6441-3F91A4FD53DA}"/>
              </a:ext>
            </a:extLst>
          </p:cNvPr>
          <p:cNvSpPr txBox="1"/>
          <p:nvPr/>
        </p:nvSpPr>
        <p:spPr>
          <a:xfrm>
            <a:off x="1447800" y="2105561"/>
            <a:ext cx="9439275" cy="1323439"/>
          </a:xfrm>
          <a:prstGeom prst="rect">
            <a:avLst/>
          </a:prstGeom>
          <a:noFill/>
        </p:spPr>
        <p:txBody>
          <a:bodyPr wrap="square" rtlCol="0">
            <a:spAutoFit/>
          </a:bodyPr>
          <a:lstStyle/>
          <a:p>
            <a:pPr algn="ctr"/>
            <a:r>
              <a:rPr lang="en-GB" sz="4000" dirty="0">
                <a:solidFill>
                  <a:srgbClr val="FFFF00"/>
                </a:solidFill>
              </a:rPr>
              <a:t>MBA </a:t>
            </a:r>
          </a:p>
          <a:p>
            <a:pPr algn="ctr"/>
            <a:r>
              <a:rPr lang="en-GB" sz="4000" dirty="0">
                <a:solidFill>
                  <a:srgbClr val="FFFF00"/>
                </a:solidFill>
              </a:rPr>
              <a:t>Entrepreneurship </a:t>
            </a:r>
            <a:r>
              <a:rPr lang="en-GB" sz="2800" dirty="0">
                <a:solidFill>
                  <a:srgbClr val="FFFF00"/>
                </a:solidFill>
              </a:rPr>
              <a:t>(LCMB 7004 BIRM)</a:t>
            </a:r>
          </a:p>
        </p:txBody>
      </p:sp>
      <p:sp>
        <p:nvSpPr>
          <p:cNvPr id="3" name="TextBox 2">
            <a:extLst>
              <a:ext uri="{FF2B5EF4-FFF2-40B4-BE49-F238E27FC236}">
                <a16:creationId xmlns:a16="http://schemas.microsoft.com/office/drawing/2014/main" id="{96FAD093-C774-A363-CDA8-E3F8B071B25D}"/>
              </a:ext>
            </a:extLst>
          </p:cNvPr>
          <p:cNvSpPr txBox="1"/>
          <p:nvPr/>
        </p:nvSpPr>
        <p:spPr>
          <a:xfrm>
            <a:off x="3419475" y="4229100"/>
            <a:ext cx="5762625" cy="1200329"/>
          </a:xfrm>
          <a:prstGeom prst="rect">
            <a:avLst/>
          </a:prstGeom>
          <a:noFill/>
        </p:spPr>
        <p:txBody>
          <a:bodyPr wrap="square" rtlCol="0">
            <a:spAutoFit/>
          </a:bodyPr>
          <a:lstStyle/>
          <a:p>
            <a:pPr algn="ctr"/>
            <a:r>
              <a:rPr lang="en-GB" sz="2400" dirty="0">
                <a:solidFill>
                  <a:schemeClr val="bg1"/>
                </a:solidFill>
              </a:rPr>
              <a:t>Cash flow budgeting for assignment one</a:t>
            </a:r>
          </a:p>
          <a:p>
            <a:pPr algn="ctr"/>
            <a:endParaRPr lang="en-GB" sz="2400" dirty="0">
              <a:solidFill>
                <a:schemeClr val="bg1"/>
              </a:solidFill>
            </a:endParaRPr>
          </a:p>
          <a:p>
            <a:pPr algn="ctr"/>
            <a:r>
              <a:rPr lang="en-GB" sz="2400" dirty="0">
                <a:solidFill>
                  <a:schemeClr val="bg1"/>
                </a:solidFill>
              </a:rPr>
              <a:t>Dr David Jenkins</a:t>
            </a:r>
          </a:p>
        </p:txBody>
      </p:sp>
    </p:spTree>
    <p:extLst>
      <p:ext uri="{BB962C8B-B14F-4D97-AF65-F5344CB8AC3E}">
        <p14:creationId xmlns:p14="http://schemas.microsoft.com/office/powerpoint/2010/main" val="6801238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D15C2-9064-7762-2BFD-A2758A265FE1}"/>
              </a:ext>
            </a:extLst>
          </p:cNvPr>
          <p:cNvSpPr>
            <a:spLocks noGrp="1"/>
          </p:cNvSpPr>
          <p:nvPr>
            <p:ph type="title"/>
          </p:nvPr>
        </p:nvSpPr>
        <p:spPr>
          <a:xfrm>
            <a:off x="0" y="0"/>
            <a:ext cx="12192000" cy="1143000"/>
          </a:xfrm>
          <a:solidFill>
            <a:schemeClr val="tx2">
              <a:lumMod val="20000"/>
              <a:lumOff val="80000"/>
            </a:schemeClr>
          </a:solidFill>
        </p:spPr>
        <p:txBody>
          <a:bodyPr>
            <a:normAutofit/>
          </a:bodyPr>
          <a:lstStyle/>
          <a:p>
            <a:r>
              <a:rPr lang="en-GB" sz="4200" dirty="0">
                <a:latin typeface="Arial" panose="020B0604020202020204" pitchFamily="34" charset="0"/>
                <a:cs typeface="Arial" panose="020B0604020202020204" pitchFamily="34" charset="0"/>
              </a:rPr>
              <a:t>Cash flow budget component of assignment one</a:t>
            </a:r>
          </a:p>
        </p:txBody>
      </p:sp>
      <p:sp>
        <p:nvSpPr>
          <p:cNvPr id="3" name="Content Placeholder 2">
            <a:extLst>
              <a:ext uri="{FF2B5EF4-FFF2-40B4-BE49-F238E27FC236}">
                <a16:creationId xmlns:a16="http://schemas.microsoft.com/office/drawing/2014/main" id="{7B3EC3C5-077C-8CA1-0A19-A1F91E668AA2}"/>
              </a:ext>
            </a:extLst>
          </p:cNvPr>
          <p:cNvSpPr>
            <a:spLocks noGrp="1"/>
          </p:cNvSpPr>
          <p:nvPr>
            <p:ph idx="1"/>
          </p:nvPr>
        </p:nvSpPr>
        <p:spPr>
          <a:xfrm>
            <a:off x="0" y="1209676"/>
            <a:ext cx="12192000" cy="4429124"/>
          </a:xfrm>
          <a:solidFill>
            <a:schemeClr val="tx2">
              <a:lumMod val="75000"/>
            </a:schemeClr>
          </a:solidFill>
        </p:spPr>
        <p:txBody>
          <a:bodyPr>
            <a:normAutofit fontScale="92500" lnSpcReduction="20000"/>
          </a:bodyPr>
          <a:lstStyle/>
          <a:p>
            <a:pPr marL="107315" indent="0">
              <a:buNone/>
            </a:pPr>
            <a:r>
              <a:rPr lang="en-US" sz="26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Your business plan should cover the following key business plan components.</a:t>
            </a:r>
            <a:endParaRPr lang="en-GB" sz="26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107315" indent="0">
              <a:buNone/>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 </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Title page (program of study, module name and code, your assignment title and the lecturer’s name).</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Table of Contents </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An overview of your proposed business idea (Product/Service).</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Identify a gap in the market and provide a brief discussion on how your business idea/plan aims to address it. </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The proposed location of your business and it’s legal entity, along with a justification for both.</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Clear understanding of the business’s strengths, weaknesses, opportunities and threats (SWOT analysis).</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Explanation of your target market and the strategies you will adopt to capture your target Market.</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rgbClr val="FFFF00"/>
                </a:solidFill>
                <a:effectLst/>
                <a:latin typeface="Arial" panose="020B0604020202020204" pitchFamily="34" charset="0"/>
                <a:ea typeface="Arial" panose="020B0604020202020204" pitchFamily="34" charset="0"/>
                <a:cs typeface="Arial" panose="020B0604020202020204" pitchFamily="34" charset="0"/>
              </a:rPr>
              <a:t>Include a brief budgeting or financial plan and determine the funding requirements. Identify the potential external funding sources and provide justification of your choices. </a:t>
            </a:r>
            <a:endParaRPr lang="en-GB" sz="18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Font typeface="+mj-lt"/>
              <a:buAutoNum type="arabicPeriod"/>
            </a:pPr>
            <a:r>
              <a:rPr lang="en-US" sz="1800" dirty="0">
                <a:solidFill>
                  <a:schemeClr val="tx2">
                    <a:lumMod val="20000"/>
                    <a:lumOff val="80000"/>
                  </a:schemeClr>
                </a:solidFill>
                <a:effectLst/>
                <a:latin typeface="Arial" panose="020B0604020202020204" pitchFamily="34" charset="0"/>
                <a:ea typeface="Arial" panose="020B0604020202020204" pitchFamily="34" charset="0"/>
                <a:cs typeface="Arial" panose="020B0604020202020204" pitchFamily="34" charset="0"/>
              </a:rPr>
              <a:t>List of References (not included in the word count)</a:t>
            </a:r>
            <a:endParaRPr lang="en-GB" sz="1800" dirty="0">
              <a:solidFill>
                <a:schemeClr val="tx2">
                  <a:lumMod val="20000"/>
                  <a:lumOff val="80000"/>
                </a:schemeClr>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D656D767-AD26-D33B-E71A-0D306CEB181C}"/>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3110008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143000"/>
          </a:xfrm>
          <a:solidFill>
            <a:schemeClr val="tx2">
              <a:lumMod val="20000"/>
              <a:lumOff val="80000"/>
            </a:schemeClr>
          </a:solidFill>
        </p:spPr>
        <p:txBody>
          <a:bodyPr/>
          <a:lstStyle/>
          <a:p>
            <a:pPr algn="ctr"/>
            <a:r>
              <a:rPr lang="en-GB" dirty="0">
                <a:solidFill>
                  <a:schemeClr val="tx2">
                    <a:lumMod val="75000"/>
                  </a:schemeClr>
                </a:solidFill>
                <a:latin typeface="Arial" panose="020B0604020202020204" pitchFamily="34" charset="0"/>
                <a:cs typeface="Arial" panose="020B0604020202020204" pitchFamily="34" charset="0"/>
              </a:rPr>
              <a:t>Cash and profit - 1</a:t>
            </a:r>
          </a:p>
        </p:txBody>
      </p:sp>
      <p:sp>
        <p:nvSpPr>
          <p:cNvPr id="3" name="Content Placeholder 2"/>
          <p:cNvSpPr>
            <a:spLocks noGrp="1"/>
          </p:cNvSpPr>
          <p:nvPr>
            <p:ph idx="1"/>
          </p:nvPr>
        </p:nvSpPr>
        <p:spPr>
          <a:xfrm>
            <a:off x="0" y="1228725"/>
            <a:ext cx="12192000" cy="4391025"/>
          </a:xfrm>
          <a:solidFill>
            <a:schemeClr val="tx2">
              <a:lumMod val="75000"/>
            </a:schemeClr>
          </a:solidFill>
        </p:spPr>
        <p:txBody>
          <a:bodyPr>
            <a:noAutofit/>
          </a:bodyPr>
          <a:lstStyle/>
          <a:p>
            <a:pPr marL="171450" indent="-171450" defTabSz="685800">
              <a:lnSpc>
                <a:spcPct val="90000"/>
              </a:lnSpc>
              <a:defRPr/>
            </a:pPr>
            <a:endParaRPr lang="en-GB" sz="2600" kern="0" dirty="0">
              <a:solidFill>
                <a:schemeClr val="bg1"/>
              </a:solidFill>
              <a:latin typeface="Arial" panose="020B0604020202020204" pitchFamily="34" charset="0"/>
              <a:cs typeface="Arial" panose="020B0604020202020204" pitchFamily="34" charset="0"/>
            </a:endParaRPr>
          </a:p>
          <a:p>
            <a:pPr marL="171450" indent="-171450" defTabSz="685800">
              <a:lnSpc>
                <a:spcPct val="90000"/>
              </a:lnSpc>
              <a:defRPr/>
            </a:pPr>
            <a:r>
              <a:rPr lang="en-GB" sz="2800" kern="0" dirty="0">
                <a:solidFill>
                  <a:schemeClr val="tx2">
                    <a:lumMod val="20000"/>
                    <a:lumOff val="80000"/>
                  </a:schemeClr>
                </a:solidFill>
                <a:latin typeface="Arial" panose="020B0604020202020204" pitchFamily="34" charset="0"/>
                <a:cs typeface="Arial" panose="020B0604020202020204" pitchFamily="34" charset="0"/>
              </a:rPr>
              <a:t>The first thing to note is the difference between cash and profit</a:t>
            </a:r>
          </a:p>
          <a:p>
            <a:pPr marL="0" indent="0" defTabSz="685800">
              <a:lnSpc>
                <a:spcPct val="90000"/>
              </a:lnSpc>
              <a:buNone/>
              <a:defRPr/>
            </a:pPr>
            <a:endParaRPr lang="en-GB" sz="2800" kern="0" dirty="0">
              <a:solidFill>
                <a:schemeClr val="tx2">
                  <a:lumMod val="20000"/>
                  <a:lumOff val="80000"/>
                </a:schemeClr>
              </a:solidFill>
              <a:latin typeface="Arial" panose="020B0604020202020204" pitchFamily="34" charset="0"/>
              <a:cs typeface="Arial" panose="020B0604020202020204" pitchFamily="34" charset="0"/>
            </a:endParaRPr>
          </a:p>
          <a:p>
            <a:pPr marL="171450" indent="-171450" defTabSz="685800">
              <a:lnSpc>
                <a:spcPct val="90000"/>
              </a:lnSpc>
              <a:defRPr/>
            </a:pPr>
            <a:r>
              <a:rPr lang="en-GB" sz="2800" kern="0" dirty="0">
                <a:solidFill>
                  <a:schemeClr val="tx2">
                    <a:lumMod val="20000"/>
                    <a:lumOff val="80000"/>
                  </a:schemeClr>
                </a:solidFill>
                <a:latin typeface="Arial" panose="020B0604020202020204" pitchFamily="34" charset="0"/>
                <a:cs typeface="Arial" panose="020B0604020202020204" pitchFamily="34" charset="0"/>
              </a:rPr>
              <a:t>Cash is the most liquid form of asset and is immediately exchangeable for goods and services</a:t>
            </a:r>
          </a:p>
          <a:p>
            <a:pPr marL="0" indent="0" defTabSz="685800">
              <a:lnSpc>
                <a:spcPct val="90000"/>
              </a:lnSpc>
              <a:buNone/>
              <a:defRPr/>
            </a:pPr>
            <a:endParaRPr lang="en-GB" sz="2800" kern="0" dirty="0">
              <a:solidFill>
                <a:schemeClr val="tx2">
                  <a:lumMod val="20000"/>
                  <a:lumOff val="80000"/>
                </a:schemeClr>
              </a:solidFill>
              <a:latin typeface="Arial" panose="020B0604020202020204" pitchFamily="34" charset="0"/>
              <a:cs typeface="Arial" panose="020B0604020202020204" pitchFamily="34" charset="0"/>
            </a:endParaRPr>
          </a:p>
          <a:p>
            <a:pPr marL="171450" indent="-171450" defTabSz="685800">
              <a:lnSpc>
                <a:spcPct val="90000"/>
              </a:lnSpc>
              <a:defRPr/>
            </a:pPr>
            <a:r>
              <a:rPr lang="en-GB" sz="2800" kern="0" dirty="0">
                <a:solidFill>
                  <a:schemeClr val="tx2">
                    <a:lumMod val="20000"/>
                    <a:lumOff val="80000"/>
                  </a:schemeClr>
                </a:solidFill>
                <a:latin typeface="Arial" panose="020B0604020202020204" pitchFamily="34" charset="0"/>
                <a:cs typeface="Arial" panose="020B0604020202020204" pitchFamily="34" charset="0"/>
              </a:rPr>
              <a:t>In terms of profit, there are many different types. For example, profit before tax and interest, profit distributable to shareholders, retained profit etc.</a:t>
            </a:r>
          </a:p>
          <a:p>
            <a:endParaRPr lang="en-GB" sz="1800" dirty="0"/>
          </a:p>
        </p:txBody>
      </p:sp>
      <p:sp>
        <p:nvSpPr>
          <p:cNvPr id="4" name="Slide Number Placeholder 3">
            <a:extLst>
              <a:ext uri="{FF2B5EF4-FFF2-40B4-BE49-F238E27FC236}">
                <a16:creationId xmlns:a16="http://schemas.microsoft.com/office/drawing/2014/main" id="{B7FA907E-EA10-4475-8E27-F4520A1499D9}"/>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165691949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15850"/>
          </a:xfrm>
          <a:solidFill>
            <a:schemeClr val="tx2">
              <a:lumMod val="20000"/>
              <a:lumOff val="80000"/>
            </a:schemeClr>
          </a:solidFill>
        </p:spPr>
        <p:txBody>
          <a:bodyPr/>
          <a:lstStyle/>
          <a:p>
            <a:pPr algn="ctr"/>
            <a:r>
              <a:rPr lang="en-GB" dirty="0">
                <a:solidFill>
                  <a:schemeClr val="tx2">
                    <a:lumMod val="75000"/>
                  </a:schemeClr>
                </a:solidFill>
              </a:rPr>
              <a:t>Cash and profit - 2</a:t>
            </a:r>
          </a:p>
        </p:txBody>
      </p:sp>
      <p:sp>
        <p:nvSpPr>
          <p:cNvPr id="3" name="Content Placeholder 2"/>
          <p:cNvSpPr>
            <a:spLocks noGrp="1"/>
          </p:cNvSpPr>
          <p:nvPr>
            <p:ph idx="1"/>
          </p:nvPr>
        </p:nvSpPr>
        <p:spPr>
          <a:xfrm>
            <a:off x="0" y="1000850"/>
            <a:ext cx="12192000" cy="4665800"/>
          </a:xfrm>
          <a:solidFill>
            <a:schemeClr val="tx2">
              <a:lumMod val="75000"/>
            </a:schemeClr>
          </a:solidFill>
        </p:spPr>
        <p:txBody>
          <a:bodyPr>
            <a:noAutofit/>
          </a:bodyPr>
          <a:lstStyle/>
          <a:p>
            <a:pPr>
              <a:buFont typeface="Arial" panose="020B0604020202020204" pitchFamily="34" charset="0"/>
              <a:buChar char="•"/>
            </a:pPr>
            <a:r>
              <a:rPr lang="en-GB" sz="2200" dirty="0">
                <a:solidFill>
                  <a:schemeClr val="bg1"/>
                </a:solidFill>
                <a:latin typeface="Arial" panose="020B0604020202020204" pitchFamily="34" charset="0"/>
                <a:cs typeface="Arial" panose="020B0604020202020204" pitchFamily="34" charset="0"/>
              </a:rPr>
              <a:t>However, for our purposes here, we will focus on gross profit and net profit – the terms normally associated with smaller businesses</a:t>
            </a:r>
          </a:p>
          <a:p>
            <a:pPr>
              <a:buFont typeface="Arial" panose="020B0604020202020204" pitchFamily="34" charset="0"/>
              <a:buChar char="•"/>
            </a:pPr>
            <a:endParaRPr lang="en-GB" sz="2200" dirty="0">
              <a:solidFill>
                <a:schemeClr val="bg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200" dirty="0">
                <a:solidFill>
                  <a:schemeClr val="bg1"/>
                </a:solidFill>
                <a:latin typeface="Arial" panose="020B0604020202020204" pitchFamily="34" charset="0"/>
                <a:cs typeface="Arial" panose="020B0604020202020204" pitchFamily="34" charset="0"/>
              </a:rPr>
              <a:t>Gross profit is the amount that results from deducting the cost of sales from the sales figure. Gross profit is not distributable, it tells us how well the business has managed its buying and selling</a:t>
            </a:r>
          </a:p>
          <a:p>
            <a:pPr>
              <a:buFont typeface="Arial" panose="020B0604020202020204" pitchFamily="34" charset="0"/>
              <a:buChar char="•"/>
            </a:pPr>
            <a:endParaRPr lang="en-GB" sz="2200" dirty="0">
              <a:solidFill>
                <a:schemeClr val="bg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200" dirty="0">
                <a:solidFill>
                  <a:schemeClr val="bg1"/>
                </a:solidFill>
                <a:latin typeface="Arial" panose="020B0604020202020204" pitchFamily="34" charset="0"/>
                <a:cs typeface="Arial" panose="020B0604020202020204" pitchFamily="34" charset="0"/>
              </a:rPr>
              <a:t>Net profit is the amount that results from subtracting the total amount of overheads (expenses) from the gross profit . Net profit may be distributable, but only if all the sales amounts have been realised</a:t>
            </a:r>
          </a:p>
        </p:txBody>
      </p:sp>
      <p:sp>
        <p:nvSpPr>
          <p:cNvPr id="4" name="Slide Number Placeholder 3">
            <a:extLst>
              <a:ext uri="{FF2B5EF4-FFF2-40B4-BE49-F238E27FC236}">
                <a16:creationId xmlns:a16="http://schemas.microsoft.com/office/drawing/2014/main" id="{AE57A3F5-2C8E-4571-9C79-CC3D596B796E}"/>
              </a:ext>
            </a:extLst>
          </p:cNvPr>
          <p:cNvSpPr>
            <a:spLocks noGrp="1"/>
          </p:cNvSpPr>
          <p:nvPr>
            <p:ph type="sldNum" sz="quarter" idx="12"/>
          </p:nvPr>
        </p:nvSpPr>
        <p:spPr/>
        <p:txBody>
          <a:bodyPr/>
          <a:lstStyle/>
          <a:p>
            <a:fld id="{C3F65BB1-9206-4D7F-97F9-47DCC7DC6334}" type="slidenum">
              <a:rPr lang="en-GB">
                <a:solidFill>
                  <a:prstClr val="black">
                    <a:tint val="75000"/>
                  </a:prstClr>
                </a:solidFill>
                <a:latin typeface="Myriad Pro"/>
              </a:rPr>
              <a:pPr/>
              <a:t>4</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2086652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CC02-A590-44C5-A3D4-4CAA20E7DC77}"/>
              </a:ext>
            </a:extLst>
          </p:cNvPr>
          <p:cNvSpPr>
            <a:spLocks noGrp="1"/>
          </p:cNvSpPr>
          <p:nvPr>
            <p:ph type="title"/>
          </p:nvPr>
        </p:nvSpPr>
        <p:spPr>
          <a:xfrm>
            <a:off x="0" y="-257852"/>
            <a:ext cx="12268200" cy="1143000"/>
          </a:xfrm>
          <a:solidFill>
            <a:schemeClr val="tx2">
              <a:lumMod val="20000"/>
              <a:lumOff val="80000"/>
            </a:schemeClr>
          </a:solidFill>
        </p:spPr>
        <p:txBody>
          <a:bodyPr>
            <a:normAutofit/>
          </a:bodyPr>
          <a:lstStyle/>
          <a:p>
            <a:pPr algn="ctr"/>
            <a:r>
              <a:rPr lang="en-GB" sz="3600" dirty="0">
                <a:solidFill>
                  <a:schemeClr val="tx2">
                    <a:lumMod val="75000"/>
                  </a:schemeClr>
                </a:solidFill>
              </a:rPr>
              <a:t>Cash and profit - 3</a:t>
            </a:r>
          </a:p>
        </p:txBody>
      </p:sp>
      <p:sp>
        <p:nvSpPr>
          <p:cNvPr id="3" name="Content Placeholder 2">
            <a:extLst>
              <a:ext uri="{FF2B5EF4-FFF2-40B4-BE49-F238E27FC236}">
                <a16:creationId xmlns:a16="http://schemas.microsoft.com/office/drawing/2014/main" id="{3CE2F02E-415A-41EB-AAE5-7B94BBAB6E44}"/>
              </a:ext>
            </a:extLst>
          </p:cNvPr>
          <p:cNvSpPr>
            <a:spLocks noGrp="1"/>
          </p:cNvSpPr>
          <p:nvPr>
            <p:ph idx="1"/>
          </p:nvPr>
        </p:nvSpPr>
        <p:spPr>
          <a:xfrm>
            <a:off x="0" y="980728"/>
            <a:ext cx="12268200" cy="4658072"/>
          </a:xfrm>
          <a:solidFill>
            <a:schemeClr val="tx2">
              <a:lumMod val="75000"/>
            </a:schemeClr>
          </a:solidFill>
        </p:spPr>
        <p:txBody>
          <a:bodyPr>
            <a:noAutofit/>
          </a:bodyPr>
          <a:lstStyle/>
          <a:p>
            <a:pPr marL="0" indent="0">
              <a:buNone/>
            </a:pPr>
            <a:r>
              <a:rPr lang="en-GB" sz="1600" dirty="0">
                <a:solidFill>
                  <a:schemeClr val="tx2">
                    <a:lumMod val="20000"/>
                    <a:lumOff val="80000"/>
                  </a:schemeClr>
                </a:solidFill>
                <a:latin typeface="Arial" panose="020B0604020202020204" pitchFamily="34" charset="0"/>
                <a:cs typeface="Arial" panose="020B0604020202020204" pitchFamily="34" charset="0"/>
              </a:rPr>
              <a:t>At the end of the financial year it is unlikely that the value of profit will be the same as the cash balance. Differences between cash and profit can arise for a number of reasons.</a:t>
            </a:r>
          </a:p>
          <a:p>
            <a:pPr marL="0" indent="0">
              <a:buNone/>
            </a:pPr>
            <a:r>
              <a:rPr lang="en-GB" sz="1600" dirty="0">
                <a:solidFill>
                  <a:schemeClr val="tx2">
                    <a:lumMod val="20000"/>
                    <a:lumOff val="80000"/>
                  </a:schemeClr>
                </a:solidFill>
                <a:latin typeface="Arial" panose="020B0604020202020204" pitchFamily="34" charset="0"/>
                <a:cs typeface="Arial" panose="020B0604020202020204" pitchFamily="34" charset="0"/>
              </a:rPr>
              <a:t>For example…</a:t>
            </a:r>
          </a:p>
          <a:p>
            <a:pPr marL="0" indent="0">
              <a:buNone/>
            </a:pPr>
            <a:endParaRPr lang="en-GB" sz="1600" dirty="0">
              <a:solidFill>
                <a:schemeClr val="tx2">
                  <a:lumMod val="20000"/>
                  <a:lumOff val="80000"/>
                </a:schemeClr>
              </a:solidFill>
              <a:latin typeface="Arial" panose="020B0604020202020204" pitchFamily="34" charset="0"/>
              <a:cs typeface="Arial" panose="020B0604020202020204" pitchFamily="34" charset="0"/>
            </a:endParaRPr>
          </a:p>
          <a:p>
            <a:pPr>
              <a:spcBef>
                <a:spcPts val="0"/>
              </a:spcBef>
            </a:pPr>
            <a:r>
              <a:rPr lang="en-GB" sz="1600" dirty="0">
                <a:solidFill>
                  <a:schemeClr val="tx2">
                    <a:lumMod val="20000"/>
                    <a:lumOff val="80000"/>
                  </a:schemeClr>
                </a:solidFill>
                <a:latin typeface="Arial" panose="020B0604020202020204" pitchFamily="34" charset="0"/>
                <a:cs typeface="Arial" panose="020B0604020202020204" pitchFamily="34" charset="0"/>
              </a:rPr>
              <a:t>If goods have been sold on credit, payment for the goods may not yet have been received but the sale will have been recorded in the profit and loss account </a:t>
            </a:r>
          </a:p>
          <a:p>
            <a:pPr>
              <a:spcBef>
                <a:spcPts val="0"/>
              </a:spcBef>
            </a:pPr>
            <a:endParaRPr lang="en-GB" sz="1600" dirty="0">
              <a:solidFill>
                <a:schemeClr val="tx2">
                  <a:lumMod val="20000"/>
                  <a:lumOff val="80000"/>
                </a:schemeClr>
              </a:solidFill>
              <a:latin typeface="Arial" panose="020B0604020202020204" pitchFamily="34" charset="0"/>
              <a:cs typeface="Arial" panose="020B0604020202020204" pitchFamily="34" charset="0"/>
            </a:endParaRPr>
          </a:p>
          <a:p>
            <a:pPr>
              <a:spcBef>
                <a:spcPts val="0"/>
              </a:spcBef>
            </a:pPr>
            <a:r>
              <a:rPr lang="en-GB" sz="1600" dirty="0">
                <a:solidFill>
                  <a:schemeClr val="tx2">
                    <a:lumMod val="20000"/>
                    <a:lumOff val="80000"/>
                  </a:schemeClr>
                </a:solidFill>
                <a:latin typeface="Arial" panose="020B0604020202020204" pitchFamily="34" charset="0"/>
                <a:cs typeface="Arial" panose="020B0604020202020204" pitchFamily="34" charset="0"/>
              </a:rPr>
              <a:t>Purchase of fixed assets will reduce cash balances but will have no effect on the profit which a company makes.</a:t>
            </a:r>
          </a:p>
          <a:p>
            <a:pPr>
              <a:spcBef>
                <a:spcPts val="0"/>
              </a:spcBef>
            </a:pPr>
            <a:endParaRPr lang="en-GB" sz="1600" dirty="0">
              <a:solidFill>
                <a:schemeClr val="tx2">
                  <a:lumMod val="20000"/>
                  <a:lumOff val="80000"/>
                </a:schemeClr>
              </a:solidFill>
              <a:latin typeface="Arial" panose="020B0604020202020204" pitchFamily="34" charset="0"/>
              <a:cs typeface="Arial" panose="020B0604020202020204" pitchFamily="34" charset="0"/>
            </a:endParaRPr>
          </a:p>
          <a:p>
            <a:pPr>
              <a:spcBef>
                <a:spcPts val="0"/>
              </a:spcBef>
            </a:pPr>
            <a:r>
              <a:rPr lang="en-GB" sz="1600" dirty="0">
                <a:solidFill>
                  <a:schemeClr val="tx2">
                    <a:lumMod val="20000"/>
                    <a:lumOff val="80000"/>
                  </a:schemeClr>
                </a:solidFill>
                <a:latin typeface="Arial" panose="020B0604020202020204" pitchFamily="34" charset="0"/>
                <a:cs typeface="Arial" panose="020B0604020202020204" pitchFamily="34" charset="0"/>
              </a:rPr>
              <a:t>Depreciation will reduce the profit but will have no effect on cash balances</a:t>
            </a:r>
          </a:p>
          <a:p>
            <a:pPr marL="0" indent="0">
              <a:spcBef>
                <a:spcPts val="0"/>
              </a:spcBef>
              <a:buNone/>
            </a:pPr>
            <a:endParaRPr lang="en-GB" sz="1600" dirty="0">
              <a:solidFill>
                <a:schemeClr val="tx2">
                  <a:lumMod val="20000"/>
                  <a:lumOff val="80000"/>
                </a:schemeClr>
              </a:solidFill>
              <a:latin typeface="Arial" panose="020B0604020202020204" pitchFamily="34" charset="0"/>
              <a:cs typeface="Arial" panose="020B0604020202020204" pitchFamily="34" charset="0"/>
            </a:endParaRPr>
          </a:p>
          <a:p>
            <a:pPr>
              <a:spcBef>
                <a:spcPts val="0"/>
              </a:spcBef>
            </a:pPr>
            <a:r>
              <a:rPr lang="en-GB" sz="1600" dirty="0">
                <a:solidFill>
                  <a:schemeClr val="tx2">
                    <a:lumMod val="20000"/>
                    <a:lumOff val="80000"/>
                  </a:schemeClr>
                </a:solidFill>
                <a:latin typeface="Arial" panose="020B0604020202020204" pitchFamily="34" charset="0"/>
                <a:cs typeface="Arial" panose="020B0604020202020204" pitchFamily="34" charset="0"/>
              </a:rPr>
              <a:t>Businesses must therefore keep records of both their cash and profit position</a:t>
            </a:r>
          </a:p>
          <a:p>
            <a:pPr>
              <a:spcBef>
                <a:spcPts val="0"/>
              </a:spcBef>
            </a:pPr>
            <a:endParaRPr lang="en-GB" sz="1600" dirty="0">
              <a:solidFill>
                <a:schemeClr val="tx2">
                  <a:lumMod val="20000"/>
                  <a:lumOff val="80000"/>
                </a:schemeClr>
              </a:solidFill>
              <a:latin typeface="Arial" panose="020B0604020202020204" pitchFamily="34" charset="0"/>
              <a:cs typeface="Arial" panose="020B0604020202020204" pitchFamily="34" charset="0"/>
            </a:endParaRPr>
          </a:p>
          <a:p>
            <a:pPr>
              <a:spcBef>
                <a:spcPts val="0"/>
              </a:spcBef>
            </a:pPr>
            <a:r>
              <a:rPr lang="en-GB" sz="1600" dirty="0">
                <a:solidFill>
                  <a:schemeClr val="tx2">
                    <a:lumMod val="20000"/>
                    <a:lumOff val="80000"/>
                  </a:schemeClr>
                </a:solidFill>
                <a:latin typeface="Arial" panose="020B0604020202020204" pitchFamily="34" charset="0"/>
                <a:cs typeface="Arial" panose="020B0604020202020204" pitchFamily="34" charset="0"/>
              </a:rPr>
              <a:t>It is possible for a business to trade for many years without making a profit.  For example, the Channel Tunnel was created in 1986 but recorded a profit for the first time in 2007</a:t>
            </a:r>
          </a:p>
          <a:p>
            <a:pPr>
              <a:spcBef>
                <a:spcPts val="0"/>
              </a:spcBef>
            </a:pPr>
            <a:endParaRPr lang="en-GB" sz="1600" dirty="0">
              <a:solidFill>
                <a:schemeClr val="tx2">
                  <a:lumMod val="20000"/>
                  <a:lumOff val="80000"/>
                </a:schemeClr>
              </a:solidFill>
              <a:latin typeface="Arial" panose="020B0604020202020204" pitchFamily="34" charset="0"/>
              <a:cs typeface="Arial" panose="020B0604020202020204" pitchFamily="34" charset="0"/>
            </a:endParaRPr>
          </a:p>
          <a:p>
            <a:pPr>
              <a:spcBef>
                <a:spcPts val="0"/>
              </a:spcBef>
            </a:pPr>
            <a:r>
              <a:rPr lang="en-GB" sz="1600" dirty="0">
                <a:solidFill>
                  <a:schemeClr val="tx2">
                    <a:lumMod val="20000"/>
                    <a:lumOff val="80000"/>
                  </a:schemeClr>
                </a:solidFill>
                <a:latin typeface="Arial" panose="020B0604020202020204" pitchFamily="34" charset="0"/>
                <a:cs typeface="Arial" panose="020B0604020202020204" pitchFamily="34" charset="0"/>
              </a:rPr>
              <a:t>However, it is possible for a profitable business to collapse if it runs out of cash</a:t>
            </a:r>
          </a:p>
        </p:txBody>
      </p:sp>
      <p:sp>
        <p:nvSpPr>
          <p:cNvPr id="4" name="Slide Number Placeholder 3">
            <a:extLst>
              <a:ext uri="{FF2B5EF4-FFF2-40B4-BE49-F238E27FC236}">
                <a16:creationId xmlns:a16="http://schemas.microsoft.com/office/drawing/2014/main" id="{C146B337-8202-47C2-BCB5-363C8E740C2A}"/>
              </a:ext>
            </a:extLst>
          </p:cNvPr>
          <p:cNvSpPr>
            <a:spLocks noGrp="1"/>
          </p:cNvSpPr>
          <p:nvPr>
            <p:ph type="sldNum" sz="quarter" idx="12"/>
          </p:nvPr>
        </p:nvSpPr>
        <p:spPr/>
        <p:txBody>
          <a:bodyPr/>
          <a:lstStyle/>
          <a:p>
            <a:fld id="{D57F1E4F-1CFF-5643-939E-217C01CDF565}" type="slidenum">
              <a:rPr lang="en-US">
                <a:solidFill>
                  <a:prstClr val="black">
                    <a:tint val="75000"/>
                  </a:prstClr>
                </a:solidFill>
                <a:latin typeface="Myriad Pro"/>
              </a:rPr>
              <a:pPr/>
              <a:t>5</a:t>
            </a:fld>
            <a:endParaRPr lang="en-US" dirty="0">
              <a:solidFill>
                <a:prstClr val="black">
                  <a:tint val="75000"/>
                </a:prstClr>
              </a:solidFill>
              <a:latin typeface="Myriad Pro"/>
            </a:endParaRPr>
          </a:p>
        </p:txBody>
      </p:sp>
    </p:spTree>
    <p:extLst>
      <p:ext uri="{BB962C8B-B14F-4D97-AF65-F5344CB8AC3E}">
        <p14:creationId xmlns:p14="http://schemas.microsoft.com/office/powerpoint/2010/main" val="60046644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2B61-08B6-4060-BFB4-6AF8E6499C02}"/>
              </a:ext>
            </a:extLst>
          </p:cNvPr>
          <p:cNvSpPr>
            <a:spLocks noGrp="1"/>
          </p:cNvSpPr>
          <p:nvPr>
            <p:ph type="title"/>
          </p:nvPr>
        </p:nvSpPr>
        <p:spPr>
          <a:xfrm>
            <a:off x="0" y="-22882"/>
            <a:ext cx="12192000" cy="1143000"/>
          </a:xfrm>
          <a:solidFill>
            <a:schemeClr val="tx2">
              <a:lumMod val="20000"/>
              <a:lumOff val="80000"/>
            </a:schemeClr>
          </a:solidFill>
        </p:spPr>
        <p:txBody>
          <a:bodyPr>
            <a:normAutofit/>
          </a:bodyPr>
          <a:lstStyle/>
          <a:p>
            <a:pPr algn="ctr"/>
            <a:r>
              <a:rPr lang="en-GB" sz="4000" dirty="0">
                <a:solidFill>
                  <a:schemeClr val="tx2">
                    <a:lumMod val="75000"/>
                  </a:schemeClr>
                </a:solidFill>
              </a:rPr>
              <a:t>Cash and profit - 4</a:t>
            </a:r>
          </a:p>
        </p:txBody>
      </p:sp>
      <p:pic>
        <p:nvPicPr>
          <p:cNvPr id="4" name="Content Placeholder 3">
            <a:extLst>
              <a:ext uri="{FF2B5EF4-FFF2-40B4-BE49-F238E27FC236}">
                <a16:creationId xmlns:a16="http://schemas.microsoft.com/office/drawing/2014/main" id="{585D430B-0413-4032-AEF6-CA862412C208}"/>
              </a:ext>
            </a:extLst>
          </p:cNvPr>
          <p:cNvPicPr>
            <a:picLocks noGrp="1" noChangeAspect="1"/>
          </p:cNvPicPr>
          <p:nvPr>
            <p:ph idx="1"/>
          </p:nvPr>
        </p:nvPicPr>
        <p:blipFill>
          <a:blip r:embed="rId2"/>
          <a:stretch>
            <a:fillRect/>
          </a:stretch>
        </p:blipFill>
        <p:spPr>
          <a:xfrm>
            <a:off x="2202000" y="1589244"/>
            <a:ext cx="3362716" cy="2952328"/>
          </a:xfrm>
          <a:prstGeom prst="rect">
            <a:avLst/>
          </a:prstGeom>
        </p:spPr>
      </p:pic>
      <p:sp>
        <p:nvSpPr>
          <p:cNvPr id="3" name="Slide Number Placeholder 2">
            <a:extLst>
              <a:ext uri="{FF2B5EF4-FFF2-40B4-BE49-F238E27FC236}">
                <a16:creationId xmlns:a16="http://schemas.microsoft.com/office/drawing/2014/main" id="{E3734939-4FCC-490F-951B-00ECB3023189}"/>
              </a:ext>
            </a:extLst>
          </p:cNvPr>
          <p:cNvSpPr>
            <a:spLocks noGrp="1"/>
          </p:cNvSpPr>
          <p:nvPr>
            <p:ph type="sldNum" sz="quarter" idx="12"/>
          </p:nvPr>
        </p:nvSpPr>
        <p:spPr/>
        <p:txBody>
          <a:bodyPr/>
          <a:lstStyle/>
          <a:p>
            <a:fld id="{D57F1E4F-1CFF-5643-939E-217C01CDF565}" type="slidenum">
              <a:rPr lang="en-US">
                <a:solidFill>
                  <a:prstClr val="black">
                    <a:tint val="75000"/>
                  </a:prstClr>
                </a:solidFill>
                <a:latin typeface="Myriad Pro"/>
              </a:rPr>
              <a:pPr/>
              <a:t>6</a:t>
            </a:fld>
            <a:endParaRPr lang="en-US" dirty="0">
              <a:solidFill>
                <a:prstClr val="black">
                  <a:tint val="75000"/>
                </a:prstClr>
              </a:solidFill>
              <a:latin typeface="Myriad Pro"/>
            </a:endParaRPr>
          </a:p>
        </p:txBody>
      </p:sp>
      <p:pic>
        <p:nvPicPr>
          <p:cNvPr id="5" name="Picture 4">
            <a:extLst>
              <a:ext uri="{FF2B5EF4-FFF2-40B4-BE49-F238E27FC236}">
                <a16:creationId xmlns:a16="http://schemas.microsoft.com/office/drawing/2014/main" id="{64143D68-8BE0-430F-A290-0890382B3C47}"/>
              </a:ext>
            </a:extLst>
          </p:cNvPr>
          <p:cNvPicPr>
            <a:picLocks noChangeAspect="1"/>
          </p:cNvPicPr>
          <p:nvPr/>
        </p:nvPicPr>
        <p:blipFill>
          <a:blip r:embed="rId3"/>
          <a:stretch>
            <a:fillRect/>
          </a:stretch>
        </p:blipFill>
        <p:spPr>
          <a:xfrm>
            <a:off x="5953189" y="1589244"/>
            <a:ext cx="3599383" cy="2952328"/>
          </a:xfrm>
          <a:prstGeom prst="rect">
            <a:avLst/>
          </a:prstGeom>
        </p:spPr>
      </p:pic>
      <p:sp>
        <p:nvSpPr>
          <p:cNvPr id="10" name="TextBox 9">
            <a:extLst>
              <a:ext uri="{FF2B5EF4-FFF2-40B4-BE49-F238E27FC236}">
                <a16:creationId xmlns:a16="http://schemas.microsoft.com/office/drawing/2014/main" id="{C46453D1-44B3-4ECE-A5E6-1C47E183F61D}"/>
              </a:ext>
            </a:extLst>
          </p:cNvPr>
          <p:cNvSpPr txBox="1"/>
          <p:nvPr/>
        </p:nvSpPr>
        <p:spPr>
          <a:xfrm>
            <a:off x="2202000" y="1170015"/>
            <a:ext cx="3362716" cy="369332"/>
          </a:xfrm>
          <a:prstGeom prst="rect">
            <a:avLst/>
          </a:prstGeom>
          <a:noFill/>
        </p:spPr>
        <p:txBody>
          <a:bodyPr wrap="square" rtlCol="0">
            <a:spAutoFit/>
          </a:bodyPr>
          <a:lstStyle/>
          <a:p>
            <a:endParaRPr lang="en-GB" dirty="0">
              <a:solidFill>
                <a:prstClr val="black"/>
              </a:solidFill>
              <a:latin typeface="Myriad Pro"/>
            </a:endParaRPr>
          </a:p>
        </p:txBody>
      </p:sp>
    </p:spTree>
    <p:extLst>
      <p:ext uri="{BB962C8B-B14F-4D97-AF65-F5344CB8AC3E}">
        <p14:creationId xmlns:p14="http://schemas.microsoft.com/office/powerpoint/2010/main" val="26210132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E6D8C-9BCB-4846-BC76-C65BB4756514}"/>
              </a:ext>
            </a:extLst>
          </p:cNvPr>
          <p:cNvSpPr>
            <a:spLocks noGrp="1"/>
          </p:cNvSpPr>
          <p:nvPr>
            <p:ph type="title"/>
          </p:nvPr>
        </p:nvSpPr>
        <p:spPr>
          <a:xfrm>
            <a:off x="0" y="0"/>
            <a:ext cx="12192000" cy="904875"/>
          </a:xfrm>
          <a:solidFill>
            <a:schemeClr val="tx2">
              <a:lumMod val="20000"/>
              <a:lumOff val="80000"/>
            </a:schemeClr>
          </a:solidFill>
        </p:spPr>
        <p:txBody>
          <a:bodyPr/>
          <a:lstStyle/>
          <a:p>
            <a:pPr algn="ctr"/>
            <a:r>
              <a:rPr lang="en-GB" dirty="0">
                <a:solidFill>
                  <a:schemeClr val="tx2">
                    <a:lumMod val="75000"/>
                  </a:schemeClr>
                </a:solidFill>
              </a:rPr>
              <a:t>Cash and profit - 4</a:t>
            </a:r>
          </a:p>
        </p:txBody>
      </p:sp>
      <p:sp>
        <p:nvSpPr>
          <p:cNvPr id="4" name="Slide Number Placeholder 3">
            <a:extLst>
              <a:ext uri="{FF2B5EF4-FFF2-40B4-BE49-F238E27FC236}">
                <a16:creationId xmlns:a16="http://schemas.microsoft.com/office/drawing/2014/main" id="{EF72BE42-3B49-4A21-9338-C81335E8324E}"/>
              </a:ext>
            </a:extLst>
          </p:cNvPr>
          <p:cNvSpPr>
            <a:spLocks noGrp="1"/>
          </p:cNvSpPr>
          <p:nvPr>
            <p:ph type="sldNum" sz="quarter" idx="12"/>
          </p:nvPr>
        </p:nvSpPr>
        <p:spPr/>
        <p:txBody>
          <a:bodyPr/>
          <a:lstStyle/>
          <a:p>
            <a:fld id="{D57F1E4F-1CFF-5643-939E-217C01CDF565}" type="slidenum">
              <a:rPr lang="en-US">
                <a:solidFill>
                  <a:prstClr val="black">
                    <a:tint val="75000"/>
                  </a:prstClr>
                </a:solidFill>
                <a:latin typeface="Myriad Pro"/>
              </a:rPr>
              <a:pPr/>
              <a:t>7</a:t>
            </a:fld>
            <a:endParaRPr lang="en-US" dirty="0">
              <a:solidFill>
                <a:prstClr val="black">
                  <a:tint val="75000"/>
                </a:prstClr>
              </a:solidFill>
              <a:latin typeface="Myriad Pro"/>
            </a:endParaRPr>
          </a:p>
        </p:txBody>
      </p:sp>
      <p:graphicFrame>
        <p:nvGraphicFramePr>
          <p:cNvPr id="5" name="Table 4">
            <a:extLst>
              <a:ext uri="{FF2B5EF4-FFF2-40B4-BE49-F238E27FC236}">
                <a16:creationId xmlns:a16="http://schemas.microsoft.com/office/drawing/2014/main" id="{A243696B-8B04-4257-904A-F2782FF158ED}"/>
              </a:ext>
            </a:extLst>
          </p:cNvPr>
          <p:cNvGraphicFramePr>
            <a:graphicFrameLocks noGrp="1"/>
          </p:cNvGraphicFramePr>
          <p:nvPr>
            <p:extLst>
              <p:ext uri="{D42A27DB-BD31-4B8C-83A1-F6EECF244321}">
                <p14:modId xmlns:p14="http://schemas.microsoft.com/office/powerpoint/2010/main" val="3310539155"/>
              </p:ext>
            </p:extLst>
          </p:nvPr>
        </p:nvGraphicFramePr>
        <p:xfrm>
          <a:off x="4660386" y="1108062"/>
          <a:ext cx="3695700" cy="3358178"/>
        </p:xfrm>
        <a:graphic>
          <a:graphicData uri="http://schemas.openxmlformats.org/drawingml/2006/table">
            <a:tbl>
              <a:tblPr firstRow="1" firstCol="1" bandRow="1">
                <a:tableStyleId>{5C22544A-7EE6-4342-B048-85BDC9FD1C3A}</a:tableStyleId>
              </a:tblPr>
              <a:tblGrid>
                <a:gridCol w="2565720">
                  <a:extLst>
                    <a:ext uri="{9D8B030D-6E8A-4147-A177-3AD203B41FA5}">
                      <a16:colId xmlns:a16="http://schemas.microsoft.com/office/drawing/2014/main" val="20000"/>
                    </a:ext>
                  </a:extLst>
                </a:gridCol>
                <a:gridCol w="1129980">
                  <a:extLst>
                    <a:ext uri="{9D8B030D-6E8A-4147-A177-3AD203B41FA5}">
                      <a16:colId xmlns:a16="http://schemas.microsoft.com/office/drawing/2014/main" val="20001"/>
                    </a:ext>
                  </a:extLst>
                </a:gridCol>
              </a:tblGrid>
              <a:tr h="532279">
                <a:tc>
                  <a:txBody>
                    <a:bodyPr/>
                    <a:lstStyle/>
                    <a:p>
                      <a:pPr algn="l"/>
                      <a:r>
                        <a:rPr lang="en-GB" sz="1400" dirty="0">
                          <a:solidFill>
                            <a:schemeClr val="tx2">
                              <a:lumMod val="75000"/>
                            </a:schemeClr>
                          </a:solidFill>
                          <a:effectLst/>
                          <a:latin typeface="Arial" panose="020B0604020202020204" pitchFamily="34" charset="0"/>
                          <a:cs typeface="Arial" panose="020B0604020202020204" pitchFamily="34" charset="0"/>
                        </a:rPr>
                        <a:t>Cash flow budget</a:t>
                      </a:r>
                    </a:p>
                  </a:txBody>
                  <a:tcPr marL="68580" marR="68580" marT="34290" marB="34290">
                    <a:solidFill>
                      <a:schemeClr val="tx2">
                        <a:lumMod val="20000"/>
                        <a:lumOff val="80000"/>
                      </a:schemeClr>
                    </a:solidFill>
                  </a:tcPr>
                </a:tc>
                <a:tc>
                  <a:txBody>
                    <a:bodyPr/>
                    <a:lstStyle/>
                    <a:p>
                      <a:pPr algn="ct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January</a:t>
                      </a:r>
                    </a:p>
                    <a:p>
                      <a:pPr algn="ctr">
                        <a:spcAft>
                          <a:spcPts val="0"/>
                        </a:spcAft>
                      </a:pPr>
                      <a:r>
                        <a:rPr lang="en-GB" sz="1400" dirty="0">
                          <a:solidFill>
                            <a:schemeClr val="tx2">
                              <a:lumMod val="75000"/>
                            </a:schemeClr>
                          </a:solidFill>
                          <a:effectLst/>
                          <a:latin typeface="Arial" panose="020B0604020202020204" pitchFamily="34" charset="0"/>
                          <a:ea typeface="Times New Roman"/>
                          <a:cs typeface="Arial" panose="020B0604020202020204" pitchFamily="34" charset="0"/>
                        </a:rPr>
                        <a:t>(£)</a:t>
                      </a:r>
                    </a:p>
                  </a:txBody>
                  <a:tcPr marL="68580" marR="68580" marT="34290" marB="34290">
                    <a:solidFill>
                      <a:schemeClr val="tx2">
                        <a:lumMod val="20000"/>
                        <a:lumOff val="80000"/>
                      </a:schemeClr>
                    </a:solidFill>
                  </a:tcPr>
                </a:tc>
                <a:extLst>
                  <a:ext uri="{0D108BD9-81ED-4DB2-BD59-A6C34878D82A}">
                    <a16:rowId xmlns:a16="http://schemas.microsoft.com/office/drawing/2014/main" val="10000"/>
                  </a:ext>
                </a:extLst>
              </a:tr>
              <a:tr h="302989">
                <a:tc>
                  <a:txBody>
                    <a:bodyPr/>
                    <a:lstStyle/>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Balance b/fwd </a:t>
                      </a:r>
                      <a:endParaRPr lang="en-GB" sz="1400" dirty="0">
                        <a:solidFill>
                          <a:schemeClr val="tx2">
                            <a:lumMod val="75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lumMod val="20000"/>
                        <a:lumOff val="80000"/>
                      </a:schemeClr>
                    </a:solidFill>
                  </a:tcPr>
                </a:tc>
                <a:tc>
                  <a:txBody>
                    <a:bodyPr/>
                    <a:lstStyle/>
                    <a:p>
                      <a:pPr algn="r"/>
                      <a:r>
                        <a:rPr lang="en-GB" sz="1600" dirty="0">
                          <a:solidFill>
                            <a:schemeClr val="tx2">
                              <a:lumMod val="75000"/>
                            </a:schemeClr>
                          </a:solidFill>
                          <a:effectLst/>
                          <a:latin typeface="Arial" panose="020B0604020202020204" pitchFamily="34" charset="0"/>
                          <a:cs typeface="Arial" panose="020B0604020202020204" pitchFamily="34" charset="0"/>
                        </a:rPr>
                        <a:t>1,000</a:t>
                      </a:r>
                    </a:p>
                  </a:txBody>
                  <a:tcPr marL="68580" marR="68580" marT="34290" marB="34290">
                    <a:solidFill>
                      <a:schemeClr val="tx2">
                        <a:lumMod val="20000"/>
                        <a:lumOff val="80000"/>
                      </a:schemeClr>
                    </a:solidFill>
                  </a:tcPr>
                </a:tc>
                <a:extLst>
                  <a:ext uri="{0D108BD9-81ED-4DB2-BD59-A6C34878D82A}">
                    <a16:rowId xmlns:a16="http://schemas.microsoft.com/office/drawing/2014/main" val="10001"/>
                  </a:ext>
                </a:extLst>
              </a:tr>
              <a:tr h="532279">
                <a:tc>
                  <a:txBody>
                    <a:bodyPr/>
                    <a:lstStyle/>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Receipts:</a:t>
                      </a:r>
                    </a:p>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Sales (20% cash) </a:t>
                      </a:r>
                      <a:endParaRPr lang="en-GB" sz="1400" dirty="0">
                        <a:solidFill>
                          <a:schemeClr val="tx2">
                            <a:lumMod val="75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lumMod val="20000"/>
                        <a:lumOff val="80000"/>
                      </a:schemeClr>
                    </a:solidFill>
                  </a:tcPr>
                </a:tc>
                <a:tc>
                  <a:txBody>
                    <a:bodyPr/>
                    <a:lstStyle/>
                    <a:p>
                      <a:pPr algn="r"/>
                      <a:r>
                        <a:rPr lang="en-GB" sz="1600" dirty="0">
                          <a:solidFill>
                            <a:schemeClr val="tx2">
                              <a:lumMod val="75000"/>
                            </a:schemeClr>
                          </a:solidFill>
                          <a:effectLst/>
                          <a:latin typeface="Arial" panose="020B0604020202020204" pitchFamily="34" charset="0"/>
                          <a:cs typeface="Arial" panose="020B0604020202020204" pitchFamily="34" charset="0"/>
                        </a:rPr>
                        <a:t>2,000</a:t>
                      </a:r>
                    </a:p>
                  </a:txBody>
                  <a:tcPr marL="68580" marR="68580" marT="34290" marB="34290">
                    <a:solidFill>
                      <a:schemeClr val="tx2">
                        <a:lumMod val="20000"/>
                        <a:lumOff val="80000"/>
                      </a:schemeClr>
                    </a:solidFill>
                  </a:tcPr>
                </a:tc>
                <a:extLst>
                  <a:ext uri="{0D108BD9-81ED-4DB2-BD59-A6C34878D82A}">
                    <a16:rowId xmlns:a16="http://schemas.microsoft.com/office/drawing/2014/main" val="10002"/>
                  </a:ext>
                </a:extLst>
              </a:tr>
              <a:tr h="302989">
                <a:tc>
                  <a:txBody>
                    <a:bodyPr/>
                    <a:lstStyle/>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TOTAL RECEIPTS </a:t>
                      </a:r>
                      <a:endParaRPr lang="en-GB" sz="1400" dirty="0">
                        <a:solidFill>
                          <a:schemeClr val="tx2">
                            <a:lumMod val="75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lumMod val="20000"/>
                        <a:lumOff val="80000"/>
                      </a:schemeClr>
                    </a:solidFill>
                  </a:tcPr>
                </a:tc>
                <a:tc>
                  <a:txBody>
                    <a:bodyPr/>
                    <a:lstStyle/>
                    <a:p>
                      <a:pPr algn="r"/>
                      <a:r>
                        <a:rPr lang="en-GB" sz="1600" dirty="0">
                          <a:solidFill>
                            <a:schemeClr val="tx2">
                              <a:lumMod val="75000"/>
                            </a:schemeClr>
                          </a:solidFill>
                          <a:effectLst/>
                          <a:latin typeface="Arial" panose="020B0604020202020204" pitchFamily="34" charset="0"/>
                          <a:cs typeface="Arial" panose="020B0604020202020204" pitchFamily="34" charset="0"/>
                        </a:rPr>
                        <a:t>3,000</a:t>
                      </a:r>
                    </a:p>
                  </a:txBody>
                  <a:tcPr marL="68580" marR="68580" marT="34290" marB="34290">
                    <a:solidFill>
                      <a:schemeClr val="tx2">
                        <a:lumMod val="20000"/>
                        <a:lumOff val="80000"/>
                      </a:schemeClr>
                    </a:solidFill>
                  </a:tcPr>
                </a:tc>
                <a:extLst>
                  <a:ext uri="{0D108BD9-81ED-4DB2-BD59-A6C34878D82A}">
                    <a16:rowId xmlns:a16="http://schemas.microsoft.com/office/drawing/2014/main" val="10003"/>
                  </a:ext>
                </a:extLst>
              </a:tr>
              <a:tr h="990857">
                <a:tc>
                  <a:txBody>
                    <a:bodyPr/>
                    <a:lstStyle/>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Payments:</a:t>
                      </a:r>
                    </a:p>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Purchases</a:t>
                      </a:r>
                    </a:p>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Overheads</a:t>
                      </a:r>
                    </a:p>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New Equipment </a:t>
                      </a:r>
                      <a:endParaRPr lang="en-GB" sz="1400" dirty="0">
                        <a:solidFill>
                          <a:schemeClr val="tx2">
                            <a:lumMod val="75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lumMod val="20000"/>
                        <a:lumOff val="80000"/>
                      </a:schemeClr>
                    </a:solidFill>
                  </a:tcPr>
                </a:tc>
                <a:tc>
                  <a:txBody>
                    <a:bodyPr/>
                    <a:lstStyle/>
                    <a:p>
                      <a:pPr algn="r"/>
                      <a:endParaRPr lang="en-GB" sz="1600" dirty="0">
                        <a:solidFill>
                          <a:schemeClr val="tx2">
                            <a:lumMod val="75000"/>
                          </a:schemeClr>
                        </a:solidFill>
                        <a:effectLst/>
                        <a:latin typeface="Arial" panose="020B0604020202020204" pitchFamily="34" charset="0"/>
                        <a:cs typeface="Arial" panose="020B0604020202020204" pitchFamily="34" charset="0"/>
                      </a:endParaRPr>
                    </a:p>
                    <a:p>
                      <a:pPr algn="r"/>
                      <a:r>
                        <a:rPr lang="en-GB" sz="1600" dirty="0">
                          <a:solidFill>
                            <a:schemeClr val="tx2">
                              <a:lumMod val="75000"/>
                            </a:schemeClr>
                          </a:solidFill>
                          <a:effectLst/>
                          <a:latin typeface="Arial" panose="020B0604020202020204" pitchFamily="34" charset="0"/>
                          <a:cs typeface="Arial" panose="020B0604020202020204" pitchFamily="34" charset="0"/>
                        </a:rPr>
                        <a:t>4,000</a:t>
                      </a:r>
                    </a:p>
                    <a:p>
                      <a:pPr algn="r"/>
                      <a:r>
                        <a:rPr lang="en-GB" sz="1600" dirty="0">
                          <a:solidFill>
                            <a:schemeClr val="tx2">
                              <a:lumMod val="75000"/>
                            </a:schemeClr>
                          </a:solidFill>
                          <a:effectLst/>
                          <a:latin typeface="Arial" panose="020B0604020202020204" pitchFamily="34" charset="0"/>
                          <a:cs typeface="Arial" panose="020B0604020202020204" pitchFamily="34" charset="0"/>
                        </a:rPr>
                        <a:t>3,000</a:t>
                      </a:r>
                    </a:p>
                    <a:p>
                      <a:pPr algn="r"/>
                      <a:r>
                        <a:rPr lang="en-GB" sz="1600" dirty="0">
                          <a:solidFill>
                            <a:schemeClr val="tx2">
                              <a:lumMod val="75000"/>
                            </a:schemeClr>
                          </a:solidFill>
                          <a:effectLst/>
                          <a:latin typeface="Arial" panose="020B0604020202020204" pitchFamily="34" charset="0"/>
                          <a:cs typeface="Arial" panose="020B0604020202020204" pitchFamily="34" charset="0"/>
                        </a:rPr>
                        <a:t>2,000</a:t>
                      </a:r>
                    </a:p>
                  </a:txBody>
                  <a:tcPr marL="68580" marR="68580" marT="34290" marB="34290">
                    <a:solidFill>
                      <a:schemeClr val="tx2">
                        <a:lumMod val="20000"/>
                        <a:lumOff val="80000"/>
                      </a:schemeClr>
                    </a:solidFill>
                  </a:tcPr>
                </a:tc>
                <a:extLst>
                  <a:ext uri="{0D108BD9-81ED-4DB2-BD59-A6C34878D82A}">
                    <a16:rowId xmlns:a16="http://schemas.microsoft.com/office/drawing/2014/main" val="10004"/>
                  </a:ext>
                </a:extLst>
              </a:tr>
              <a:tr h="302989">
                <a:tc>
                  <a:txBody>
                    <a:bodyPr/>
                    <a:lstStyle/>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TOTAL PAYMENTS </a:t>
                      </a:r>
                      <a:endParaRPr lang="en-GB" sz="1400" dirty="0">
                        <a:solidFill>
                          <a:schemeClr val="tx2">
                            <a:lumMod val="75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lumMod val="20000"/>
                        <a:lumOff val="80000"/>
                      </a:schemeClr>
                    </a:solidFill>
                  </a:tcPr>
                </a:tc>
                <a:tc>
                  <a:txBody>
                    <a:bodyPr/>
                    <a:lstStyle/>
                    <a:p>
                      <a:pPr algn="r"/>
                      <a:r>
                        <a:rPr lang="en-GB" sz="1600" dirty="0">
                          <a:solidFill>
                            <a:schemeClr val="tx2">
                              <a:lumMod val="75000"/>
                            </a:schemeClr>
                          </a:solidFill>
                          <a:effectLst/>
                          <a:latin typeface="Arial" panose="020B0604020202020204" pitchFamily="34" charset="0"/>
                          <a:cs typeface="Arial" panose="020B0604020202020204" pitchFamily="34" charset="0"/>
                        </a:rPr>
                        <a:t>9,000</a:t>
                      </a:r>
                    </a:p>
                  </a:txBody>
                  <a:tcPr marL="68580" marR="68580" marT="34290" marB="34290">
                    <a:solidFill>
                      <a:schemeClr val="tx2">
                        <a:lumMod val="20000"/>
                        <a:lumOff val="80000"/>
                      </a:schemeClr>
                    </a:solidFill>
                  </a:tcPr>
                </a:tc>
                <a:extLst>
                  <a:ext uri="{0D108BD9-81ED-4DB2-BD59-A6C34878D82A}">
                    <a16:rowId xmlns:a16="http://schemas.microsoft.com/office/drawing/2014/main" val="10005"/>
                  </a:ext>
                </a:extLst>
              </a:tr>
              <a:tr h="302989">
                <a:tc>
                  <a:txBody>
                    <a:bodyPr/>
                    <a:lstStyle/>
                    <a:p>
                      <a:pPr>
                        <a:spcAft>
                          <a:spcPts val="0"/>
                        </a:spcAft>
                      </a:pPr>
                      <a:r>
                        <a:rPr lang="en-GB" sz="1400" dirty="0">
                          <a:solidFill>
                            <a:schemeClr val="tx2">
                              <a:lumMod val="75000"/>
                            </a:schemeClr>
                          </a:solidFill>
                          <a:effectLst/>
                          <a:latin typeface="Arial" panose="020B0604020202020204" pitchFamily="34" charset="0"/>
                          <a:cs typeface="Arial" panose="020B0604020202020204" pitchFamily="34" charset="0"/>
                        </a:rPr>
                        <a:t>Balance c/fwd </a:t>
                      </a:r>
                      <a:endParaRPr lang="en-GB" sz="1400" dirty="0">
                        <a:solidFill>
                          <a:schemeClr val="tx2">
                            <a:lumMod val="75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lumMod val="20000"/>
                        <a:lumOff val="80000"/>
                      </a:schemeClr>
                    </a:solidFill>
                  </a:tcPr>
                </a:tc>
                <a:tc>
                  <a:txBody>
                    <a:bodyPr/>
                    <a:lstStyle/>
                    <a:p>
                      <a:pPr algn="r"/>
                      <a:r>
                        <a:rPr lang="en-GB" sz="1600" dirty="0">
                          <a:solidFill>
                            <a:schemeClr val="tx2">
                              <a:lumMod val="75000"/>
                            </a:schemeClr>
                          </a:solidFill>
                          <a:effectLst/>
                          <a:latin typeface="Arial" panose="020B0604020202020204" pitchFamily="34" charset="0"/>
                          <a:cs typeface="Arial" panose="020B0604020202020204" pitchFamily="34" charset="0"/>
                        </a:rPr>
                        <a:t>(6,000)</a:t>
                      </a:r>
                    </a:p>
                  </a:txBody>
                  <a:tcPr marL="68580" marR="68580" marT="34290" marB="34290">
                    <a:solidFill>
                      <a:schemeClr val="tx2">
                        <a:lumMod val="20000"/>
                        <a:lumOff val="80000"/>
                      </a:schemeClr>
                    </a:solidFill>
                  </a:tcPr>
                </a:tc>
                <a:extLst>
                  <a:ext uri="{0D108BD9-81ED-4DB2-BD59-A6C34878D82A}">
                    <a16:rowId xmlns:a16="http://schemas.microsoft.com/office/drawing/2014/main" val="10006"/>
                  </a:ext>
                </a:extLst>
              </a:tr>
            </a:tbl>
          </a:graphicData>
        </a:graphic>
      </p:graphicFrame>
      <p:graphicFrame>
        <p:nvGraphicFramePr>
          <p:cNvPr id="6" name="Table 5">
            <a:extLst>
              <a:ext uri="{FF2B5EF4-FFF2-40B4-BE49-F238E27FC236}">
                <a16:creationId xmlns:a16="http://schemas.microsoft.com/office/drawing/2014/main" id="{5C08AAAE-D95D-4738-B4F8-9D2CA303E35C}"/>
              </a:ext>
            </a:extLst>
          </p:cNvPr>
          <p:cNvGraphicFramePr>
            <a:graphicFrameLocks noGrp="1"/>
          </p:cNvGraphicFramePr>
          <p:nvPr>
            <p:extLst>
              <p:ext uri="{D42A27DB-BD31-4B8C-83A1-F6EECF244321}">
                <p14:modId xmlns:p14="http://schemas.microsoft.com/office/powerpoint/2010/main" val="3509883433"/>
              </p:ext>
            </p:extLst>
          </p:nvPr>
        </p:nvGraphicFramePr>
        <p:xfrm>
          <a:off x="8496300" y="1123950"/>
          <a:ext cx="3524250" cy="3358179"/>
        </p:xfrm>
        <a:graphic>
          <a:graphicData uri="http://schemas.openxmlformats.org/drawingml/2006/table">
            <a:tbl>
              <a:tblPr firstRow="1" firstCol="1" bandRow="1">
                <a:tableStyleId>{5C22544A-7EE6-4342-B048-85BDC9FD1C3A}</a:tableStyleId>
              </a:tblPr>
              <a:tblGrid>
                <a:gridCol w="2181395">
                  <a:extLst>
                    <a:ext uri="{9D8B030D-6E8A-4147-A177-3AD203B41FA5}">
                      <a16:colId xmlns:a16="http://schemas.microsoft.com/office/drawing/2014/main" val="20000"/>
                    </a:ext>
                  </a:extLst>
                </a:gridCol>
                <a:gridCol w="1342855">
                  <a:extLst>
                    <a:ext uri="{9D8B030D-6E8A-4147-A177-3AD203B41FA5}">
                      <a16:colId xmlns:a16="http://schemas.microsoft.com/office/drawing/2014/main" val="20001"/>
                    </a:ext>
                  </a:extLst>
                </a:gridCol>
              </a:tblGrid>
              <a:tr h="602988">
                <a:tc>
                  <a:txBody>
                    <a:bodyPr/>
                    <a:lstStyle/>
                    <a:p>
                      <a:r>
                        <a:rPr lang="en-GB" sz="1400" dirty="0">
                          <a:solidFill>
                            <a:schemeClr val="tx2">
                              <a:lumMod val="20000"/>
                              <a:lumOff val="80000"/>
                            </a:schemeClr>
                          </a:solidFill>
                          <a:effectLst/>
                          <a:latin typeface="Arial" panose="020B0604020202020204" pitchFamily="34" charset="0"/>
                          <a:cs typeface="Arial" panose="020B0604020202020204" pitchFamily="34" charset="0"/>
                        </a:rPr>
                        <a:t>Profit</a:t>
                      </a:r>
                      <a:r>
                        <a:rPr lang="en-GB" sz="1400" baseline="0" dirty="0">
                          <a:solidFill>
                            <a:schemeClr val="tx2">
                              <a:lumMod val="20000"/>
                              <a:lumOff val="80000"/>
                            </a:schemeClr>
                          </a:solidFill>
                          <a:effectLst/>
                          <a:latin typeface="Arial" panose="020B0604020202020204" pitchFamily="34" charset="0"/>
                          <a:cs typeface="Arial" panose="020B0604020202020204" pitchFamily="34" charset="0"/>
                        </a:rPr>
                        <a:t> and </a:t>
                      </a:r>
                      <a:r>
                        <a:rPr lang="en-GB" sz="1400" dirty="0">
                          <a:solidFill>
                            <a:schemeClr val="tx2">
                              <a:lumMod val="20000"/>
                              <a:lumOff val="80000"/>
                            </a:schemeClr>
                          </a:solidFill>
                          <a:effectLst/>
                          <a:latin typeface="Arial" panose="020B0604020202020204" pitchFamily="34" charset="0"/>
                          <a:cs typeface="Arial" panose="020B0604020202020204" pitchFamily="34" charset="0"/>
                        </a:rPr>
                        <a:t>loss budget</a:t>
                      </a:r>
                    </a:p>
                  </a:txBody>
                  <a:tcPr marL="68580" marR="68580" marT="34290" marB="34290">
                    <a:solidFill>
                      <a:schemeClr val="tx2"/>
                    </a:solidFill>
                  </a:tcPr>
                </a:tc>
                <a:tc>
                  <a:txBody>
                    <a:bodyPr/>
                    <a:lstStyle/>
                    <a:p>
                      <a:pPr algn="ctr"/>
                      <a:r>
                        <a:rPr lang="en-GB" sz="1400" dirty="0">
                          <a:solidFill>
                            <a:schemeClr val="tx2">
                              <a:lumMod val="20000"/>
                              <a:lumOff val="80000"/>
                            </a:schemeClr>
                          </a:solidFill>
                          <a:effectLst/>
                          <a:latin typeface="Arial" panose="020B0604020202020204" pitchFamily="34" charset="0"/>
                          <a:cs typeface="Arial" panose="020B0604020202020204" pitchFamily="34" charset="0"/>
                        </a:rPr>
                        <a:t>January</a:t>
                      </a:r>
                    </a:p>
                    <a:p>
                      <a:pPr algn="ctr"/>
                      <a:r>
                        <a:rPr lang="en-GB" sz="1400" dirty="0">
                          <a:solidFill>
                            <a:schemeClr val="tx2">
                              <a:lumMod val="20000"/>
                              <a:lumOff val="80000"/>
                            </a:schemeClr>
                          </a:solidFill>
                          <a:effectLst/>
                          <a:latin typeface="Arial" panose="020B0604020202020204" pitchFamily="34" charset="0"/>
                          <a:cs typeface="Arial" panose="020B0604020202020204" pitchFamily="34" charset="0"/>
                        </a:rPr>
                        <a:t>(£)</a:t>
                      </a:r>
                    </a:p>
                  </a:txBody>
                  <a:tcPr marL="68580" marR="68580" marT="34290" marB="34290">
                    <a:solidFill>
                      <a:schemeClr val="tx2"/>
                    </a:solidFill>
                  </a:tcPr>
                </a:tc>
                <a:extLst>
                  <a:ext uri="{0D108BD9-81ED-4DB2-BD59-A6C34878D82A}">
                    <a16:rowId xmlns:a16="http://schemas.microsoft.com/office/drawing/2014/main" val="10000"/>
                  </a:ext>
                </a:extLst>
              </a:tr>
              <a:tr h="343239">
                <a:tc>
                  <a:txBody>
                    <a:bodyPr/>
                    <a:lstStyle/>
                    <a:p>
                      <a:pPr>
                        <a:spcAft>
                          <a:spcPts val="0"/>
                        </a:spcAft>
                      </a:pPr>
                      <a:r>
                        <a:rPr lang="en-GB" sz="1400" dirty="0">
                          <a:solidFill>
                            <a:schemeClr val="tx2">
                              <a:lumMod val="20000"/>
                              <a:lumOff val="80000"/>
                            </a:schemeClr>
                          </a:solidFill>
                          <a:effectLst/>
                          <a:latin typeface="Arial" panose="020B0604020202020204" pitchFamily="34" charset="0"/>
                          <a:cs typeface="Arial" panose="020B0604020202020204" pitchFamily="34" charset="0"/>
                        </a:rPr>
                        <a:t>Sales </a:t>
                      </a:r>
                      <a:endParaRPr lang="en-GB" sz="1400" dirty="0">
                        <a:solidFill>
                          <a:schemeClr val="tx2">
                            <a:lumMod val="20000"/>
                            <a:lumOff val="80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solidFill>
                  </a:tcPr>
                </a:tc>
                <a:tc>
                  <a:txBody>
                    <a:bodyPr/>
                    <a:lstStyle/>
                    <a:p>
                      <a:pPr algn="r"/>
                      <a:r>
                        <a:rPr lang="en-GB" sz="1600" dirty="0">
                          <a:solidFill>
                            <a:schemeClr val="tx2">
                              <a:lumMod val="20000"/>
                              <a:lumOff val="80000"/>
                            </a:schemeClr>
                          </a:solidFill>
                          <a:effectLst/>
                          <a:latin typeface="Arial" panose="020B0604020202020204" pitchFamily="34" charset="0"/>
                          <a:cs typeface="Arial" panose="020B0604020202020204" pitchFamily="34" charset="0"/>
                        </a:rPr>
                        <a:t>10,000</a:t>
                      </a:r>
                    </a:p>
                  </a:txBody>
                  <a:tcPr marL="68580" marR="68580" marT="34290" marB="34290">
                    <a:solidFill>
                      <a:schemeClr val="tx2"/>
                    </a:solidFill>
                  </a:tcPr>
                </a:tc>
                <a:extLst>
                  <a:ext uri="{0D108BD9-81ED-4DB2-BD59-A6C34878D82A}">
                    <a16:rowId xmlns:a16="http://schemas.microsoft.com/office/drawing/2014/main" val="10001"/>
                  </a:ext>
                </a:extLst>
              </a:tr>
              <a:tr h="602988">
                <a:tc>
                  <a:txBody>
                    <a:bodyPr/>
                    <a:lstStyle/>
                    <a:p>
                      <a:pPr>
                        <a:spcAft>
                          <a:spcPts val="0"/>
                        </a:spcAft>
                      </a:pPr>
                      <a:r>
                        <a:rPr lang="en-GB" sz="1400" dirty="0">
                          <a:solidFill>
                            <a:schemeClr val="tx2">
                              <a:lumMod val="20000"/>
                              <a:lumOff val="80000"/>
                            </a:schemeClr>
                          </a:solidFill>
                          <a:effectLst/>
                          <a:latin typeface="Arial" panose="020B0604020202020204" pitchFamily="34" charset="0"/>
                          <a:cs typeface="Arial" panose="020B0604020202020204" pitchFamily="34" charset="0"/>
                        </a:rPr>
                        <a:t>Less cost of sales:</a:t>
                      </a:r>
                    </a:p>
                    <a:p>
                      <a:pPr>
                        <a:spcAft>
                          <a:spcPts val="0"/>
                        </a:spcAft>
                      </a:pPr>
                      <a:r>
                        <a:rPr lang="en-GB" sz="1400" dirty="0">
                          <a:solidFill>
                            <a:schemeClr val="tx2">
                              <a:lumMod val="20000"/>
                              <a:lumOff val="80000"/>
                            </a:schemeClr>
                          </a:solidFill>
                          <a:effectLst/>
                          <a:latin typeface="Arial" panose="020B0604020202020204" pitchFamily="34" charset="0"/>
                          <a:cs typeface="Arial" panose="020B0604020202020204" pitchFamily="34" charset="0"/>
                        </a:rPr>
                        <a:t>purchases </a:t>
                      </a:r>
                      <a:endParaRPr lang="en-GB" sz="1400" dirty="0">
                        <a:solidFill>
                          <a:schemeClr val="tx2">
                            <a:lumMod val="20000"/>
                            <a:lumOff val="80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solidFill>
                  </a:tcPr>
                </a:tc>
                <a:tc>
                  <a:txBody>
                    <a:bodyPr/>
                    <a:lstStyle/>
                    <a:p>
                      <a:pPr algn="r"/>
                      <a:r>
                        <a:rPr lang="en-GB" sz="1600" dirty="0">
                          <a:solidFill>
                            <a:schemeClr val="tx2">
                              <a:lumMod val="20000"/>
                              <a:lumOff val="80000"/>
                            </a:schemeClr>
                          </a:solidFill>
                          <a:effectLst/>
                          <a:latin typeface="Arial" panose="020B0604020202020204" pitchFamily="34" charset="0"/>
                          <a:cs typeface="Arial" panose="020B0604020202020204" pitchFamily="34" charset="0"/>
                        </a:rPr>
                        <a:t>4,000</a:t>
                      </a:r>
                    </a:p>
                  </a:txBody>
                  <a:tcPr marL="68580" marR="68580" marT="34290" marB="34290">
                    <a:solidFill>
                      <a:schemeClr val="tx2"/>
                    </a:solidFill>
                  </a:tcPr>
                </a:tc>
                <a:extLst>
                  <a:ext uri="{0D108BD9-81ED-4DB2-BD59-A6C34878D82A}">
                    <a16:rowId xmlns:a16="http://schemas.microsoft.com/office/drawing/2014/main" val="10002"/>
                  </a:ext>
                </a:extLst>
              </a:tr>
              <a:tr h="602988">
                <a:tc>
                  <a:txBody>
                    <a:bodyPr/>
                    <a:lstStyle/>
                    <a:p>
                      <a:pPr>
                        <a:spcAft>
                          <a:spcPts val="0"/>
                        </a:spcAft>
                      </a:pPr>
                      <a:r>
                        <a:rPr lang="en-GB" sz="1400" dirty="0">
                          <a:solidFill>
                            <a:schemeClr val="tx2">
                              <a:lumMod val="20000"/>
                              <a:lumOff val="80000"/>
                            </a:schemeClr>
                          </a:solidFill>
                          <a:effectLst/>
                          <a:latin typeface="Arial" panose="020B0604020202020204" pitchFamily="34" charset="0"/>
                          <a:cs typeface="Arial" panose="020B0604020202020204" pitchFamily="34" charset="0"/>
                        </a:rPr>
                        <a:t>GROSS PROFIT  (60%)</a:t>
                      </a:r>
                      <a:endParaRPr lang="en-GB" sz="1400" dirty="0">
                        <a:solidFill>
                          <a:schemeClr val="tx2">
                            <a:lumMod val="20000"/>
                            <a:lumOff val="80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solidFill>
                  </a:tcPr>
                </a:tc>
                <a:tc>
                  <a:txBody>
                    <a:bodyPr/>
                    <a:lstStyle/>
                    <a:p>
                      <a:pPr algn="r"/>
                      <a:r>
                        <a:rPr lang="en-GB" sz="1600" dirty="0">
                          <a:solidFill>
                            <a:schemeClr val="tx2">
                              <a:lumMod val="20000"/>
                              <a:lumOff val="80000"/>
                            </a:schemeClr>
                          </a:solidFill>
                          <a:effectLst/>
                          <a:latin typeface="Arial" panose="020B0604020202020204" pitchFamily="34" charset="0"/>
                          <a:cs typeface="Arial" panose="020B0604020202020204" pitchFamily="34" charset="0"/>
                        </a:rPr>
                        <a:t>6,000</a:t>
                      </a:r>
                    </a:p>
                  </a:txBody>
                  <a:tcPr marL="68580" marR="68580" marT="34290" marB="34290">
                    <a:solidFill>
                      <a:schemeClr val="tx2"/>
                    </a:solidFill>
                  </a:tcPr>
                </a:tc>
                <a:extLst>
                  <a:ext uri="{0D108BD9-81ED-4DB2-BD59-A6C34878D82A}">
                    <a16:rowId xmlns:a16="http://schemas.microsoft.com/office/drawing/2014/main" val="10003"/>
                  </a:ext>
                </a:extLst>
              </a:tr>
              <a:tr h="602988">
                <a:tc>
                  <a:txBody>
                    <a:bodyPr/>
                    <a:lstStyle/>
                    <a:p>
                      <a:pPr>
                        <a:spcAft>
                          <a:spcPts val="0"/>
                        </a:spcAft>
                      </a:pPr>
                      <a:r>
                        <a:rPr lang="en-GB" sz="1400" dirty="0">
                          <a:solidFill>
                            <a:schemeClr val="tx2">
                              <a:lumMod val="20000"/>
                              <a:lumOff val="80000"/>
                            </a:schemeClr>
                          </a:solidFill>
                          <a:effectLst/>
                          <a:latin typeface="Arial" panose="020B0604020202020204" pitchFamily="34" charset="0"/>
                          <a:cs typeface="Arial" panose="020B0604020202020204" pitchFamily="34" charset="0"/>
                        </a:rPr>
                        <a:t>Less expenses:</a:t>
                      </a:r>
                    </a:p>
                    <a:p>
                      <a:pPr>
                        <a:spcAft>
                          <a:spcPts val="0"/>
                        </a:spcAft>
                      </a:pPr>
                      <a:r>
                        <a:rPr lang="en-GB" sz="1400" dirty="0">
                          <a:solidFill>
                            <a:schemeClr val="tx2">
                              <a:lumMod val="20000"/>
                              <a:lumOff val="80000"/>
                            </a:schemeClr>
                          </a:solidFill>
                          <a:effectLst/>
                          <a:latin typeface="Arial" panose="020B0604020202020204" pitchFamily="34" charset="0"/>
                          <a:cs typeface="Arial" panose="020B0604020202020204" pitchFamily="34" charset="0"/>
                        </a:rPr>
                        <a:t>Overheads </a:t>
                      </a:r>
                      <a:endParaRPr lang="en-GB" sz="1400" dirty="0">
                        <a:solidFill>
                          <a:schemeClr val="tx2">
                            <a:lumMod val="20000"/>
                            <a:lumOff val="80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solidFill>
                  </a:tcPr>
                </a:tc>
                <a:tc>
                  <a:txBody>
                    <a:bodyPr/>
                    <a:lstStyle/>
                    <a:p>
                      <a:pPr algn="r"/>
                      <a:r>
                        <a:rPr lang="en-GB" sz="1600" dirty="0">
                          <a:solidFill>
                            <a:schemeClr val="tx2">
                              <a:lumMod val="20000"/>
                              <a:lumOff val="80000"/>
                            </a:schemeClr>
                          </a:solidFill>
                          <a:effectLst/>
                          <a:latin typeface="Arial" panose="020B0604020202020204" pitchFamily="34" charset="0"/>
                          <a:cs typeface="Arial" panose="020B0604020202020204" pitchFamily="34" charset="0"/>
                        </a:rPr>
                        <a:t>3,000</a:t>
                      </a:r>
                    </a:p>
                  </a:txBody>
                  <a:tcPr marL="68580" marR="68580" marT="34290" marB="34290">
                    <a:solidFill>
                      <a:schemeClr val="tx2"/>
                    </a:solidFill>
                  </a:tcPr>
                </a:tc>
                <a:extLst>
                  <a:ext uri="{0D108BD9-81ED-4DB2-BD59-A6C34878D82A}">
                    <a16:rowId xmlns:a16="http://schemas.microsoft.com/office/drawing/2014/main" val="10004"/>
                  </a:ext>
                </a:extLst>
              </a:tr>
              <a:tr h="602988">
                <a:tc>
                  <a:txBody>
                    <a:bodyPr/>
                    <a:lstStyle/>
                    <a:p>
                      <a:pPr>
                        <a:spcAft>
                          <a:spcPts val="0"/>
                        </a:spcAft>
                      </a:pPr>
                      <a:r>
                        <a:rPr lang="en-GB" sz="1400" dirty="0">
                          <a:solidFill>
                            <a:schemeClr val="tx2">
                              <a:lumMod val="20000"/>
                              <a:lumOff val="80000"/>
                            </a:schemeClr>
                          </a:solidFill>
                          <a:effectLst/>
                          <a:latin typeface="Arial" panose="020B0604020202020204" pitchFamily="34" charset="0"/>
                          <a:cs typeface="Arial" panose="020B0604020202020204" pitchFamily="34" charset="0"/>
                        </a:rPr>
                        <a:t>NET PROFIT  (30%)</a:t>
                      </a:r>
                      <a:endParaRPr lang="en-GB" sz="1400" dirty="0">
                        <a:solidFill>
                          <a:schemeClr val="tx2">
                            <a:lumMod val="20000"/>
                            <a:lumOff val="80000"/>
                          </a:schemeClr>
                        </a:solidFill>
                        <a:effectLst/>
                        <a:latin typeface="Arial" panose="020B0604020202020204" pitchFamily="34" charset="0"/>
                        <a:ea typeface="Times New Roman"/>
                        <a:cs typeface="Arial" panose="020B0604020202020204" pitchFamily="34" charset="0"/>
                      </a:endParaRPr>
                    </a:p>
                  </a:txBody>
                  <a:tcPr marL="68580" marR="68580" marT="34290" marB="34290">
                    <a:solidFill>
                      <a:schemeClr val="tx2"/>
                    </a:solidFill>
                  </a:tcPr>
                </a:tc>
                <a:tc>
                  <a:txBody>
                    <a:bodyPr/>
                    <a:lstStyle/>
                    <a:p>
                      <a:pPr algn="r"/>
                      <a:r>
                        <a:rPr lang="en-GB" sz="1600" dirty="0">
                          <a:solidFill>
                            <a:schemeClr val="tx2">
                              <a:lumMod val="20000"/>
                              <a:lumOff val="80000"/>
                            </a:schemeClr>
                          </a:solidFill>
                          <a:effectLst/>
                          <a:latin typeface="Arial" panose="020B0604020202020204" pitchFamily="34" charset="0"/>
                          <a:cs typeface="Arial" panose="020B0604020202020204" pitchFamily="34" charset="0"/>
                        </a:rPr>
                        <a:t>3,000</a:t>
                      </a:r>
                    </a:p>
                  </a:txBody>
                  <a:tcPr marL="68580" marR="68580" marT="34290" marB="34290">
                    <a:solidFill>
                      <a:schemeClr val="tx2"/>
                    </a:solidFill>
                  </a:tcPr>
                </a:tc>
                <a:extLst>
                  <a:ext uri="{0D108BD9-81ED-4DB2-BD59-A6C34878D82A}">
                    <a16:rowId xmlns:a16="http://schemas.microsoft.com/office/drawing/2014/main" val="10005"/>
                  </a:ext>
                </a:extLst>
              </a:tr>
            </a:tbl>
          </a:graphicData>
        </a:graphic>
      </p:graphicFrame>
      <p:graphicFrame>
        <p:nvGraphicFramePr>
          <p:cNvPr id="10" name="Table 10">
            <a:extLst>
              <a:ext uri="{FF2B5EF4-FFF2-40B4-BE49-F238E27FC236}">
                <a16:creationId xmlns:a16="http://schemas.microsoft.com/office/drawing/2014/main" id="{B8EA4F08-AC62-4D58-9837-AFCB2B811CEB}"/>
              </a:ext>
            </a:extLst>
          </p:cNvPr>
          <p:cNvGraphicFramePr>
            <a:graphicFrameLocks noGrp="1"/>
          </p:cNvGraphicFramePr>
          <p:nvPr>
            <p:ph idx="1"/>
            <p:extLst>
              <p:ext uri="{D42A27DB-BD31-4B8C-83A1-F6EECF244321}">
                <p14:modId xmlns:p14="http://schemas.microsoft.com/office/powerpoint/2010/main" val="3377588115"/>
              </p:ext>
            </p:extLst>
          </p:nvPr>
        </p:nvGraphicFramePr>
        <p:xfrm>
          <a:off x="104775" y="1104900"/>
          <a:ext cx="4325423" cy="3358178"/>
        </p:xfrm>
        <a:graphic>
          <a:graphicData uri="http://schemas.openxmlformats.org/drawingml/2006/table">
            <a:tbl>
              <a:tblPr firstRow="1" bandRow="1">
                <a:tableStyleId>{5C22544A-7EE6-4342-B048-85BDC9FD1C3A}</a:tableStyleId>
              </a:tblPr>
              <a:tblGrid>
                <a:gridCol w="1567199">
                  <a:extLst>
                    <a:ext uri="{9D8B030D-6E8A-4147-A177-3AD203B41FA5}">
                      <a16:colId xmlns:a16="http://schemas.microsoft.com/office/drawing/2014/main" val="53551444"/>
                    </a:ext>
                  </a:extLst>
                </a:gridCol>
                <a:gridCol w="1273026">
                  <a:extLst>
                    <a:ext uri="{9D8B030D-6E8A-4147-A177-3AD203B41FA5}">
                      <a16:colId xmlns:a16="http://schemas.microsoft.com/office/drawing/2014/main" val="3607493525"/>
                    </a:ext>
                  </a:extLst>
                </a:gridCol>
                <a:gridCol w="1485198">
                  <a:extLst>
                    <a:ext uri="{9D8B030D-6E8A-4147-A177-3AD203B41FA5}">
                      <a16:colId xmlns:a16="http://schemas.microsoft.com/office/drawing/2014/main" val="3581329032"/>
                    </a:ext>
                  </a:extLst>
                </a:gridCol>
              </a:tblGrid>
              <a:tr h="869606">
                <a:tc>
                  <a:txBody>
                    <a:bodyPr/>
                    <a:lstStyle/>
                    <a:p>
                      <a:r>
                        <a:rPr lang="en-GB" sz="1400" b="0" dirty="0">
                          <a:solidFill>
                            <a:schemeClr val="bg1"/>
                          </a:solidFill>
                          <a:latin typeface="Arial" panose="020B0604020202020204" pitchFamily="34" charset="0"/>
                          <a:cs typeface="Arial" panose="020B0604020202020204" pitchFamily="34" charset="0"/>
                        </a:rPr>
                        <a:t>Sales</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£10,000</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20% cash</a:t>
                      </a:r>
                    </a:p>
                    <a:p>
                      <a:r>
                        <a:rPr lang="en-GB" sz="1400" b="0" dirty="0">
                          <a:solidFill>
                            <a:schemeClr val="bg1"/>
                          </a:solidFill>
                          <a:latin typeface="Arial" panose="020B0604020202020204" pitchFamily="34" charset="0"/>
                          <a:cs typeface="Arial" panose="020B0604020202020204" pitchFamily="34" charset="0"/>
                        </a:rPr>
                        <a:t>80% credit</a:t>
                      </a:r>
                    </a:p>
                  </a:txBody>
                  <a:tcPr>
                    <a:solidFill>
                      <a:schemeClr val="accent1">
                        <a:lumMod val="50000"/>
                      </a:schemeClr>
                    </a:solidFill>
                  </a:tcPr>
                </a:tc>
                <a:extLst>
                  <a:ext uri="{0D108BD9-81ED-4DB2-BD59-A6C34878D82A}">
                    <a16:rowId xmlns:a16="http://schemas.microsoft.com/office/drawing/2014/main" val="387186328"/>
                  </a:ext>
                </a:extLst>
              </a:tr>
              <a:tr h="529304">
                <a:tc>
                  <a:txBody>
                    <a:bodyPr/>
                    <a:lstStyle/>
                    <a:p>
                      <a:r>
                        <a:rPr lang="en-GB" sz="1400" b="0" dirty="0">
                          <a:solidFill>
                            <a:schemeClr val="bg1"/>
                          </a:solidFill>
                          <a:latin typeface="Arial" panose="020B0604020202020204" pitchFamily="34" charset="0"/>
                          <a:cs typeface="Arial" panose="020B0604020202020204" pitchFamily="34" charset="0"/>
                        </a:rPr>
                        <a:t>Purchases</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£4,000</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Cash</a:t>
                      </a:r>
                    </a:p>
                  </a:txBody>
                  <a:tcPr>
                    <a:solidFill>
                      <a:schemeClr val="accent1">
                        <a:lumMod val="50000"/>
                      </a:schemeClr>
                    </a:solidFill>
                  </a:tcPr>
                </a:tc>
                <a:extLst>
                  <a:ext uri="{0D108BD9-81ED-4DB2-BD59-A6C34878D82A}">
                    <a16:rowId xmlns:a16="http://schemas.microsoft.com/office/drawing/2014/main" val="291313996"/>
                  </a:ext>
                </a:extLst>
              </a:tr>
              <a:tr h="529304">
                <a:tc>
                  <a:txBody>
                    <a:bodyPr/>
                    <a:lstStyle/>
                    <a:p>
                      <a:r>
                        <a:rPr lang="en-GB" sz="1400" b="0" dirty="0">
                          <a:solidFill>
                            <a:schemeClr val="bg1"/>
                          </a:solidFill>
                          <a:latin typeface="Arial" panose="020B0604020202020204" pitchFamily="34" charset="0"/>
                          <a:cs typeface="Arial" panose="020B0604020202020204" pitchFamily="34" charset="0"/>
                        </a:rPr>
                        <a:t>Overheads</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£3,000</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Cash</a:t>
                      </a:r>
                    </a:p>
                  </a:txBody>
                  <a:tcPr>
                    <a:solidFill>
                      <a:schemeClr val="accent1">
                        <a:lumMod val="50000"/>
                      </a:schemeClr>
                    </a:solidFill>
                  </a:tcPr>
                </a:tc>
                <a:extLst>
                  <a:ext uri="{0D108BD9-81ED-4DB2-BD59-A6C34878D82A}">
                    <a16:rowId xmlns:a16="http://schemas.microsoft.com/office/drawing/2014/main" val="700301153"/>
                  </a:ext>
                </a:extLst>
              </a:tr>
              <a:tr h="532045">
                <a:tc>
                  <a:txBody>
                    <a:bodyPr/>
                    <a:lstStyle/>
                    <a:p>
                      <a:r>
                        <a:rPr lang="en-GB" sz="1400" b="0" dirty="0">
                          <a:solidFill>
                            <a:schemeClr val="bg1"/>
                          </a:solidFill>
                          <a:latin typeface="Arial" panose="020B0604020202020204" pitchFamily="34" charset="0"/>
                          <a:cs typeface="Arial" panose="020B0604020202020204" pitchFamily="34" charset="0"/>
                        </a:rPr>
                        <a:t>New asset</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£2,000</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Paid for in January</a:t>
                      </a:r>
                    </a:p>
                  </a:txBody>
                  <a:tcPr>
                    <a:solidFill>
                      <a:schemeClr val="accent1">
                        <a:lumMod val="50000"/>
                      </a:schemeClr>
                    </a:solidFill>
                  </a:tcPr>
                </a:tc>
                <a:extLst>
                  <a:ext uri="{0D108BD9-81ED-4DB2-BD59-A6C34878D82A}">
                    <a16:rowId xmlns:a16="http://schemas.microsoft.com/office/drawing/2014/main" val="3116619980"/>
                  </a:ext>
                </a:extLst>
              </a:tr>
              <a:tr h="897919">
                <a:tc>
                  <a:txBody>
                    <a:bodyPr/>
                    <a:lstStyle/>
                    <a:p>
                      <a:r>
                        <a:rPr lang="en-GB" sz="1400" b="0" dirty="0">
                          <a:solidFill>
                            <a:schemeClr val="bg1"/>
                          </a:solidFill>
                          <a:latin typeface="Arial" panose="020B0604020202020204" pitchFamily="34" charset="0"/>
                          <a:cs typeface="Arial" panose="020B0604020202020204" pitchFamily="34" charset="0"/>
                        </a:rPr>
                        <a:t>Opening bank balance</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£1,000</a:t>
                      </a:r>
                    </a:p>
                  </a:txBody>
                  <a:tcPr>
                    <a:solidFill>
                      <a:schemeClr val="accent1">
                        <a:lumMod val="50000"/>
                      </a:schemeClr>
                    </a:solidFill>
                  </a:tcPr>
                </a:tc>
                <a:tc>
                  <a:txBody>
                    <a:bodyPr/>
                    <a:lstStyle/>
                    <a:p>
                      <a:r>
                        <a:rPr lang="en-GB" sz="1400" b="0" dirty="0">
                          <a:solidFill>
                            <a:schemeClr val="bg1"/>
                          </a:solidFill>
                          <a:latin typeface="Arial" panose="020B0604020202020204" pitchFamily="34" charset="0"/>
                          <a:cs typeface="Arial" panose="020B0604020202020204" pitchFamily="34" charset="0"/>
                        </a:rPr>
                        <a:t>Cash</a:t>
                      </a:r>
                    </a:p>
                  </a:txBody>
                  <a:tcPr>
                    <a:solidFill>
                      <a:schemeClr val="accent1">
                        <a:lumMod val="50000"/>
                      </a:schemeClr>
                    </a:solidFill>
                  </a:tcPr>
                </a:tc>
                <a:extLst>
                  <a:ext uri="{0D108BD9-81ED-4DB2-BD59-A6C34878D82A}">
                    <a16:rowId xmlns:a16="http://schemas.microsoft.com/office/drawing/2014/main" val="3682380934"/>
                  </a:ext>
                </a:extLst>
              </a:tr>
            </a:tbl>
          </a:graphicData>
        </a:graphic>
      </p:graphicFrame>
    </p:spTree>
    <p:extLst>
      <p:ext uri="{BB962C8B-B14F-4D97-AF65-F5344CB8AC3E}">
        <p14:creationId xmlns:p14="http://schemas.microsoft.com/office/powerpoint/2010/main" val="297653090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circle(in)">
                                      <p:cBhvr>
                                        <p:cTn id="11" dur="2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circle(in)">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circle(in)">
                                      <p:cBhvr>
                                        <p:cTn id="2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F518-636E-4F18-ADE8-6AB7A48B85EB}"/>
              </a:ext>
            </a:extLst>
          </p:cNvPr>
          <p:cNvSpPr>
            <a:spLocks noGrp="1"/>
          </p:cNvSpPr>
          <p:nvPr>
            <p:ph type="title"/>
          </p:nvPr>
        </p:nvSpPr>
        <p:spPr>
          <a:xfrm>
            <a:off x="0" y="11719"/>
            <a:ext cx="12192000" cy="616931"/>
          </a:xfrm>
          <a:solidFill>
            <a:schemeClr val="tx2">
              <a:lumMod val="20000"/>
              <a:lumOff val="80000"/>
            </a:schemeClr>
          </a:solidFill>
        </p:spPr>
        <p:txBody>
          <a:bodyPr>
            <a:normAutofit fontScale="90000"/>
          </a:bodyPr>
          <a:lstStyle/>
          <a:p>
            <a:r>
              <a:rPr lang="en-GB" sz="3600" dirty="0">
                <a:solidFill>
                  <a:schemeClr val="tx2">
                    <a:lumMod val="75000"/>
                  </a:schemeClr>
                </a:solidFill>
              </a:rPr>
              <a:t>Worked exercise in Excel</a:t>
            </a:r>
          </a:p>
        </p:txBody>
      </p:sp>
      <p:graphicFrame>
        <p:nvGraphicFramePr>
          <p:cNvPr id="5" name="Content Placeholder 4">
            <a:extLst>
              <a:ext uri="{FF2B5EF4-FFF2-40B4-BE49-F238E27FC236}">
                <a16:creationId xmlns:a16="http://schemas.microsoft.com/office/drawing/2014/main" id="{EFC69ED2-B5A0-4827-B19F-5394EA9292E3}"/>
              </a:ext>
            </a:extLst>
          </p:cNvPr>
          <p:cNvGraphicFramePr>
            <a:graphicFrameLocks noGrp="1"/>
          </p:cNvGraphicFramePr>
          <p:nvPr>
            <p:ph idx="1"/>
            <p:extLst>
              <p:ext uri="{D42A27DB-BD31-4B8C-83A1-F6EECF244321}">
                <p14:modId xmlns:p14="http://schemas.microsoft.com/office/powerpoint/2010/main" val="3439633572"/>
              </p:ext>
            </p:extLst>
          </p:nvPr>
        </p:nvGraphicFramePr>
        <p:xfrm>
          <a:off x="6773830" y="681985"/>
          <a:ext cx="5337890" cy="4905714"/>
        </p:xfrm>
        <a:graphic>
          <a:graphicData uri="http://schemas.openxmlformats.org/drawingml/2006/table">
            <a:tbl>
              <a:tblPr firstRow="1" firstCol="1" bandRow="1">
                <a:tableStyleId>{5C22544A-7EE6-4342-B048-85BDC9FD1C3A}</a:tableStyleId>
              </a:tblPr>
              <a:tblGrid>
                <a:gridCol w="897158">
                  <a:extLst>
                    <a:ext uri="{9D8B030D-6E8A-4147-A177-3AD203B41FA5}">
                      <a16:colId xmlns:a16="http://schemas.microsoft.com/office/drawing/2014/main" val="465069369"/>
                    </a:ext>
                  </a:extLst>
                </a:gridCol>
                <a:gridCol w="885671">
                  <a:extLst>
                    <a:ext uri="{9D8B030D-6E8A-4147-A177-3AD203B41FA5}">
                      <a16:colId xmlns:a16="http://schemas.microsoft.com/office/drawing/2014/main" val="3338518073"/>
                    </a:ext>
                  </a:extLst>
                </a:gridCol>
                <a:gridCol w="888941">
                  <a:extLst>
                    <a:ext uri="{9D8B030D-6E8A-4147-A177-3AD203B41FA5}">
                      <a16:colId xmlns:a16="http://schemas.microsoft.com/office/drawing/2014/main" val="1060166303"/>
                    </a:ext>
                  </a:extLst>
                </a:gridCol>
                <a:gridCol w="736625">
                  <a:extLst>
                    <a:ext uri="{9D8B030D-6E8A-4147-A177-3AD203B41FA5}">
                      <a16:colId xmlns:a16="http://schemas.microsoft.com/office/drawing/2014/main" val="582426603"/>
                    </a:ext>
                  </a:extLst>
                </a:gridCol>
                <a:gridCol w="914400">
                  <a:extLst>
                    <a:ext uri="{9D8B030D-6E8A-4147-A177-3AD203B41FA5}">
                      <a16:colId xmlns:a16="http://schemas.microsoft.com/office/drawing/2014/main" val="2946143898"/>
                    </a:ext>
                  </a:extLst>
                </a:gridCol>
                <a:gridCol w="1015095">
                  <a:extLst>
                    <a:ext uri="{9D8B030D-6E8A-4147-A177-3AD203B41FA5}">
                      <a16:colId xmlns:a16="http://schemas.microsoft.com/office/drawing/2014/main" val="4158515352"/>
                    </a:ext>
                  </a:extLst>
                </a:gridCol>
              </a:tblGrid>
              <a:tr h="1277092">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 </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Sales of beverages</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Wholesale purchases of beverages</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Labour</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Overheads</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Sundry sales</a:t>
                      </a:r>
                    </a:p>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commission</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105690272"/>
                  </a:ext>
                </a:extLst>
              </a:tr>
              <a:tr h="354859">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April</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1,000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550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250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2,500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1845781437"/>
                  </a:ext>
                </a:extLst>
              </a:tr>
              <a:tr h="354859">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May</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1,300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600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250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3,400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787034711"/>
                  </a:ext>
                </a:extLst>
              </a:tr>
              <a:tr h="354859">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June</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4,000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1,980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500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400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5,500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851977714"/>
                  </a:ext>
                </a:extLst>
              </a:tr>
              <a:tr h="354859">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July</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6,500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3,400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1,500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1,000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7,000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4119287798"/>
                  </a:ext>
                </a:extLst>
              </a:tr>
              <a:tr h="354859">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August</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5,400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2,700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1,100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1,000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6,100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2739923739"/>
                  </a:ext>
                </a:extLst>
              </a:tr>
              <a:tr h="369866">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September</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4,300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2,100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750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800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2,010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3574604821"/>
                  </a:ext>
                </a:extLst>
              </a:tr>
              <a:tr h="354859">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October</a:t>
                      </a: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2,100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1,100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500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700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1,100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566434042"/>
                  </a:ext>
                </a:extLst>
              </a:tr>
              <a:tr h="735931">
                <a:tc>
                  <a:txBody>
                    <a:bodyPr/>
                    <a:lstStyle/>
                    <a:p>
                      <a:pPr>
                        <a:lnSpc>
                          <a:spcPct val="107000"/>
                        </a:lnSpc>
                        <a:spcAft>
                          <a:spcPts val="0"/>
                        </a:spcAft>
                      </a:pPr>
                      <a:r>
                        <a:rPr lang="en-GB" sz="1000" dirty="0">
                          <a:solidFill>
                            <a:schemeClr val="tx2">
                              <a:lumMod val="20000"/>
                              <a:lumOff val="80000"/>
                            </a:schemeClr>
                          </a:solidFill>
                          <a:effectLst/>
                          <a:latin typeface="Arial" panose="020B0604020202020204" pitchFamily="34" charset="0"/>
                          <a:cs typeface="Arial" panose="020B0604020202020204" pitchFamily="34" charset="0"/>
                        </a:rPr>
                        <a:t>November</a:t>
                      </a:r>
                    </a:p>
                    <a:p>
                      <a:pPr>
                        <a:lnSpc>
                          <a:spcPct val="107000"/>
                        </a:lnSpc>
                        <a:spcAft>
                          <a:spcPts val="0"/>
                        </a:spcAft>
                      </a:pP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endParaRPr lang="en-GB" sz="10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1,980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2,000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500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300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tc>
                  <a:txBody>
                    <a:bodyPr/>
                    <a:lstStyle/>
                    <a:p>
                      <a:pPr algn="r">
                        <a:lnSpc>
                          <a:spcPct val="107000"/>
                        </a:lnSpc>
                        <a:spcAft>
                          <a:spcPts val="0"/>
                        </a:spcAft>
                      </a:pPr>
                      <a:r>
                        <a:rPr lang="en-GB" sz="1200" dirty="0">
                          <a:solidFill>
                            <a:schemeClr val="tx2">
                              <a:lumMod val="20000"/>
                              <a:lumOff val="80000"/>
                            </a:schemeClr>
                          </a:solidFill>
                          <a:effectLst/>
                          <a:latin typeface="Arial" panose="020B0604020202020204" pitchFamily="34" charset="0"/>
                          <a:cs typeface="Arial" panose="020B0604020202020204" pitchFamily="34" charset="0"/>
                        </a:rPr>
                        <a:t>1,000</a:t>
                      </a:r>
                      <a:endParaRPr lang="en-GB" sz="1200" dirty="0">
                        <a:solidFill>
                          <a:schemeClr val="tx2">
                            <a:lumMod val="20000"/>
                            <a:lumOff val="80000"/>
                          </a:schemeClr>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accent1">
                        <a:lumMod val="50000"/>
                      </a:schemeClr>
                    </a:solidFill>
                  </a:tcPr>
                </a:tc>
                <a:extLst>
                  <a:ext uri="{0D108BD9-81ED-4DB2-BD59-A6C34878D82A}">
                    <a16:rowId xmlns:a16="http://schemas.microsoft.com/office/drawing/2014/main" val="3942363027"/>
                  </a:ext>
                </a:extLst>
              </a:tr>
            </a:tbl>
          </a:graphicData>
        </a:graphic>
      </p:graphicFrame>
      <p:sp>
        <p:nvSpPr>
          <p:cNvPr id="4" name="Slide Number Placeholder 3">
            <a:extLst>
              <a:ext uri="{FF2B5EF4-FFF2-40B4-BE49-F238E27FC236}">
                <a16:creationId xmlns:a16="http://schemas.microsoft.com/office/drawing/2014/main" id="{4CA40241-BAB7-4D4B-BCC2-FADDC1CA7ED4}"/>
              </a:ext>
            </a:extLst>
          </p:cNvPr>
          <p:cNvSpPr>
            <a:spLocks noGrp="1"/>
          </p:cNvSpPr>
          <p:nvPr>
            <p:ph type="sldNum" sz="quarter" idx="12"/>
          </p:nvPr>
        </p:nvSpPr>
        <p:spPr/>
        <p:txBody>
          <a:bodyPr/>
          <a:lstStyle/>
          <a:p>
            <a:fld id="{C3F65BB1-9206-4D7F-97F9-47DCC7DC6334}" type="slidenum">
              <a:rPr lang="en-GB">
                <a:solidFill>
                  <a:prstClr val="black">
                    <a:tint val="75000"/>
                  </a:prstClr>
                </a:solidFill>
                <a:latin typeface="Myriad Pro"/>
              </a:rPr>
              <a:pPr/>
              <a:t>8</a:t>
            </a:fld>
            <a:endParaRPr lang="en-GB" dirty="0">
              <a:solidFill>
                <a:prstClr val="black">
                  <a:tint val="75000"/>
                </a:prstClr>
              </a:solidFill>
              <a:latin typeface="Myriad Pro"/>
            </a:endParaRPr>
          </a:p>
        </p:txBody>
      </p:sp>
      <p:sp>
        <p:nvSpPr>
          <p:cNvPr id="7" name="Rectangle 6">
            <a:extLst>
              <a:ext uri="{FF2B5EF4-FFF2-40B4-BE49-F238E27FC236}">
                <a16:creationId xmlns:a16="http://schemas.microsoft.com/office/drawing/2014/main" id="{2C3E96D9-60E3-40FA-9CB5-581ABE940C8F}"/>
              </a:ext>
            </a:extLst>
          </p:cNvPr>
          <p:cNvSpPr/>
          <p:nvPr/>
        </p:nvSpPr>
        <p:spPr>
          <a:xfrm>
            <a:off x="160560" y="1273765"/>
            <a:ext cx="2748257" cy="2443298"/>
          </a:xfrm>
          <a:prstGeom prst="rect">
            <a:avLst/>
          </a:prstGeom>
          <a:solidFill>
            <a:schemeClr val="tx2">
              <a:lumMod val="20000"/>
              <a:lumOff val="80000"/>
            </a:schemeClr>
          </a:solidFill>
        </p:spPr>
        <p:txBody>
          <a:bodyPr wrap="square">
            <a:spAutoFit/>
          </a:bodyPr>
          <a:lstStyle/>
          <a:p>
            <a:pPr marL="457200">
              <a:lnSpc>
                <a:spcPct val="107000"/>
              </a:lnSpc>
              <a:spcAft>
                <a:spcPts val="800"/>
              </a:spcAft>
            </a:pPr>
            <a:r>
              <a:rPr lang="en-GB" dirty="0">
                <a:solidFill>
                  <a:prstClr val="black"/>
                </a:solidFill>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pPr>
            <a:r>
              <a:rPr lang="en-GB" sz="2000" dirty="0">
                <a:solidFill>
                  <a:prstClr val="black"/>
                </a:solidFill>
                <a:latin typeface="Arial" panose="020B0604020202020204" pitchFamily="34" charset="0"/>
                <a:ea typeface="Calibri" panose="020F0502020204030204" pitchFamily="34" charset="0"/>
                <a:cs typeface="Arial" panose="020B0604020202020204" pitchFamily="34" charset="0"/>
              </a:rPr>
              <a:t>You are required to prepare both a cash and profit budget for the three-month period ending the 30</a:t>
            </a:r>
            <a:r>
              <a:rPr lang="en-GB" sz="2000" baseline="30000" dirty="0">
                <a:solidFill>
                  <a:prstClr val="black"/>
                </a:solidFill>
                <a:latin typeface="Arial" panose="020B0604020202020204" pitchFamily="34" charset="0"/>
                <a:ea typeface="Calibri" panose="020F0502020204030204" pitchFamily="34" charset="0"/>
                <a:cs typeface="Arial" panose="020B0604020202020204" pitchFamily="34" charset="0"/>
              </a:rPr>
              <a:t>th</a:t>
            </a:r>
            <a:r>
              <a:rPr lang="en-GB" sz="2000" dirty="0">
                <a:solidFill>
                  <a:prstClr val="black"/>
                </a:solidFill>
                <a:latin typeface="Arial" panose="020B0604020202020204" pitchFamily="34" charset="0"/>
                <a:ea typeface="Calibri" panose="020F0502020204030204" pitchFamily="34" charset="0"/>
                <a:cs typeface="Arial" panose="020B0604020202020204" pitchFamily="34" charset="0"/>
              </a:rPr>
              <a:t> of November 2020</a:t>
            </a:r>
          </a:p>
        </p:txBody>
      </p:sp>
      <p:sp>
        <p:nvSpPr>
          <p:cNvPr id="8" name="Rectangle 7">
            <a:extLst>
              <a:ext uri="{FF2B5EF4-FFF2-40B4-BE49-F238E27FC236}">
                <a16:creationId xmlns:a16="http://schemas.microsoft.com/office/drawing/2014/main" id="{FA7556CE-5384-49B6-B181-564020F18FD0}"/>
              </a:ext>
            </a:extLst>
          </p:cNvPr>
          <p:cNvSpPr/>
          <p:nvPr/>
        </p:nvSpPr>
        <p:spPr>
          <a:xfrm>
            <a:off x="3043722" y="681986"/>
            <a:ext cx="3595203" cy="4873001"/>
          </a:xfrm>
          <a:prstGeom prst="rect">
            <a:avLst/>
          </a:prstGeom>
          <a:solidFill>
            <a:schemeClr val="tx2">
              <a:lumMod val="20000"/>
              <a:lumOff val="80000"/>
            </a:schemeClr>
          </a:solidFill>
        </p:spPr>
        <p:txBody>
          <a:bodyPr wrap="square">
            <a:spAutoFit/>
          </a:bodyPr>
          <a:lstStyle/>
          <a:p>
            <a:pPr>
              <a:lnSpc>
                <a:spcPct val="107000"/>
              </a:lnSpc>
              <a:spcAft>
                <a:spcPts val="800"/>
              </a:spcAft>
            </a:pPr>
            <a:r>
              <a:rPr lang="en-GB" sz="1400" dirty="0">
                <a:solidFill>
                  <a:prstClr val="black"/>
                </a:solidFill>
                <a:latin typeface="Arial" panose="020B0604020202020204" pitchFamily="34" charset="0"/>
                <a:ea typeface="Calibri" panose="020F0502020204030204" pitchFamily="34" charset="0"/>
                <a:cs typeface="Arial" panose="020B0604020202020204" pitchFamily="34" charset="0"/>
              </a:rPr>
              <a:t>Notes</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Beverages sales are sold and paid for in the same month</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30% of wholesale purchases of beverages are paid in cash, 50% are paid with one month’s credit, and 20% are paid with two month’s credit</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Labour is paid one month in arrears</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50% of overheads are paid for in cash, and 50% are paid with two month’s credit</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Depreciation is charged at £1,600 per annum</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Sundry sales commission is paid one month in arrears</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Inventory is forecast to be £1,000 at the end of 31</a:t>
            </a:r>
            <a:r>
              <a:rPr lang="en-GB" sz="1300" baseline="300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st</a:t>
            </a: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 of August 2020 and £650 at the end of  30</a:t>
            </a:r>
            <a:r>
              <a:rPr lang="en-GB" sz="1300" baseline="300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th</a:t>
            </a: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 of November 2020</a:t>
            </a:r>
          </a:p>
          <a:p>
            <a:pPr marL="342900" indent="-342900">
              <a:lnSpc>
                <a:spcPct val="107000"/>
              </a:lnSpc>
              <a:buFont typeface="Symbol" panose="05050102010706020507" pitchFamily="18" charset="2"/>
              <a:buChar char=""/>
            </a:pP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The bank balance as at the 1</a:t>
            </a:r>
            <a:r>
              <a:rPr lang="en-GB" sz="1300" baseline="300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st</a:t>
            </a:r>
            <a:r>
              <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 of September is projected to be £8,500</a:t>
            </a:r>
          </a:p>
          <a:p>
            <a:pPr marL="342900" indent="-342900">
              <a:lnSpc>
                <a:spcPct val="107000"/>
              </a:lnSpc>
              <a:buFont typeface="Symbol" panose="05050102010706020507" pitchFamily="18" charset="2"/>
              <a:buChar char=""/>
            </a:pPr>
            <a:endParaRPr lang="en-GB" sz="13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endParaRPr>
          </a:p>
          <a:p>
            <a:pPr>
              <a:lnSpc>
                <a:spcPct val="107000"/>
              </a:lnSpc>
            </a:pPr>
            <a:endParaRPr lang="en-GB" sz="12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endParaRPr>
          </a:p>
          <a:p>
            <a:pPr marL="457200">
              <a:lnSpc>
                <a:spcPct val="107000"/>
              </a:lnSpc>
              <a:spcAft>
                <a:spcPts val="800"/>
              </a:spcAft>
            </a:pPr>
            <a:r>
              <a:rPr lang="en-GB" sz="1200" dirty="0">
                <a:solidFill>
                  <a:schemeClr val="tx2">
                    <a:lumMod val="75000"/>
                  </a:schemeClr>
                </a:solidFill>
                <a:latin typeface="Arial" panose="020B0604020202020204" pitchFamily="34" charset="0"/>
                <a:ea typeface="Calibri" panose="020F0502020204030204" pitchFamily="34" charset="0"/>
                <a:cs typeface="Arial" panose="020B0604020202020204" pitchFamily="34" charset="0"/>
              </a:rPr>
              <a:t> </a:t>
            </a:r>
          </a:p>
        </p:txBody>
      </p:sp>
      <mc:AlternateContent xmlns:mc="http://schemas.openxmlformats.org/markup-compatibility/2006">
        <mc:Choice xmlns:p14="http://schemas.microsoft.com/office/powerpoint/2010/main" Requires="p14">
          <p:contentPart p14:bwMode="auto" r:id="rId2">
            <p14:nvContentPartPr>
              <p14:cNvPr id="29" name="Ink 28">
                <a:extLst>
                  <a:ext uri="{FF2B5EF4-FFF2-40B4-BE49-F238E27FC236}">
                    <a16:creationId xmlns:a16="http://schemas.microsoft.com/office/drawing/2014/main" id="{423B9CB1-33A1-4681-BF42-7D9F5971DFBD}"/>
                  </a:ext>
                </a:extLst>
              </p14:cNvPr>
              <p14:cNvContentPartPr/>
              <p14:nvPr/>
            </p14:nvContentPartPr>
            <p14:xfrm>
              <a:off x="2133017" y="2819513"/>
              <a:ext cx="183600" cy="20520"/>
            </p14:xfrm>
          </p:contentPart>
        </mc:Choice>
        <mc:Fallback>
          <p:pic>
            <p:nvPicPr>
              <p:cNvPr id="29" name="Ink 28">
                <a:extLst>
                  <a:ext uri="{FF2B5EF4-FFF2-40B4-BE49-F238E27FC236}">
                    <a16:creationId xmlns:a16="http://schemas.microsoft.com/office/drawing/2014/main" id="{423B9CB1-33A1-4681-BF42-7D9F5971DFBD}"/>
                  </a:ext>
                </a:extLst>
              </p:cNvPr>
              <p:cNvPicPr/>
              <p:nvPr/>
            </p:nvPicPr>
            <p:blipFill>
              <a:blip r:embed="rId3"/>
              <a:stretch>
                <a:fillRect/>
              </a:stretch>
            </p:blipFill>
            <p:spPr>
              <a:xfrm>
                <a:off x="2128697" y="2815193"/>
                <a:ext cx="192240" cy="2916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31" name="Ink 30">
                <a:extLst>
                  <a:ext uri="{FF2B5EF4-FFF2-40B4-BE49-F238E27FC236}">
                    <a16:creationId xmlns:a16="http://schemas.microsoft.com/office/drawing/2014/main" id="{FED47C90-3FF6-45D9-B868-8D0B53811FCB}"/>
                  </a:ext>
                </a:extLst>
              </p14:cNvPr>
              <p14:cNvContentPartPr/>
              <p14:nvPr/>
            </p14:nvContentPartPr>
            <p14:xfrm>
              <a:off x="2667977" y="2997713"/>
              <a:ext cx="160560" cy="38880"/>
            </p14:xfrm>
          </p:contentPart>
        </mc:Choice>
        <mc:Fallback>
          <p:pic>
            <p:nvPicPr>
              <p:cNvPr id="31" name="Ink 30">
                <a:extLst>
                  <a:ext uri="{FF2B5EF4-FFF2-40B4-BE49-F238E27FC236}">
                    <a16:creationId xmlns:a16="http://schemas.microsoft.com/office/drawing/2014/main" id="{FED47C90-3FF6-45D9-B868-8D0B53811FCB}"/>
                  </a:ext>
                </a:extLst>
              </p:cNvPr>
              <p:cNvPicPr/>
              <p:nvPr/>
            </p:nvPicPr>
            <p:blipFill>
              <a:blip r:embed="rId5"/>
              <a:stretch>
                <a:fillRect/>
              </a:stretch>
            </p:blipFill>
            <p:spPr>
              <a:xfrm>
                <a:off x="2663657" y="2993433"/>
                <a:ext cx="169200" cy="47441"/>
              </a:xfrm>
              <a:prstGeom prst="rect">
                <a:avLst/>
              </a:prstGeom>
            </p:spPr>
          </p:pic>
        </mc:Fallback>
      </mc:AlternateContent>
    </p:spTree>
    <p:extLst>
      <p:ext uri="{BB962C8B-B14F-4D97-AF65-F5344CB8AC3E}">
        <p14:creationId xmlns:p14="http://schemas.microsoft.com/office/powerpoint/2010/main" val="121172447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8"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858</Words>
  <Application>Microsoft Office PowerPoint</Application>
  <PresentationFormat>Widescreen</PresentationFormat>
  <Paragraphs>181</Paragraphs>
  <Slides>8</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8</vt:i4>
      </vt:variant>
    </vt:vector>
  </HeadingPairs>
  <TitlesOfParts>
    <vt:vector size="15" baseType="lpstr">
      <vt:lpstr>Arial</vt:lpstr>
      <vt:lpstr>Myriad Pro</vt:lpstr>
      <vt:lpstr>Symbol</vt:lpstr>
      <vt:lpstr>Times New Roman</vt:lpstr>
      <vt:lpstr>Office Theme</vt:lpstr>
      <vt:lpstr>20140311PresentationUWTSDTemplate</vt:lpstr>
      <vt:lpstr>Custom Design</vt:lpstr>
      <vt:lpstr>PowerPoint Presentation</vt:lpstr>
      <vt:lpstr>Cash flow budget component of assignment one</vt:lpstr>
      <vt:lpstr>Cash and profit - 1</vt:lpstr>
      <vt:lpstr>Cash and profit - 2</vt:lpstr>
      <vt:lpstr>Cash and profit - 3</vt:lpstr>
      <vt:lpstr>Cash and profit - 4</vt:lpstr>
      <vt:lpstr>Cash and profit - 4</vt:lpstr>
      <vt:lpstr>Worked exercise in Excel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Jenkins</dc:creator>
  <cp:lastModifiedBy>David Jenkins</cp:lastModifiedBy>
  <cp:revision>2</cp:revision>
  <dcterms:created xsi:type="dcterms:W3CDTF">2023-06-15T07:13:55Z</dcterms:created>
  <dcterms:modified xsi:type="dcterms:W3CDTF">2023-06-15T08:23:45Z</dcterms:modified>
</cp:coreProperties>
</file>