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Override1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sldIdLst>
    <p:sldId id="298" r:id="rId5"/>
    <p:sldId id="330" r:id="rId6"/>
    <p:sldId id="333" r:id="rId7"/>
    <p:sldId id="291" r:id="rId8"/>
    <p:sldId id="322" r:id="rId9"/>
    <p:sldId id="331" r:id="rId10"/>
    <p:sldId id="313" r:id="rId11"/>
    <p:sldId id="305" r:id="rId12"/>
    <p:sldId id="307" r:id="rId13"/>
    <p:sldId id="301" r:id="rId14"/>
    <p:sldId id="286" r:id="rId15"/>
    <p:sldId id="302" r:id="rId16"/>
    <p:sldId id="303" r:id="rId17"/>
    <p:sldId id="304" r:id="rId18"/>
    <p:sldId id="327" r:id="rId19"/>
    <p:sldId id="324" r:id="rId20"/>
    <p:sldId id="306" r:id="rId21"/>
    <p:sldId id="308" r:id="rId22"/>
    <p:sldId id="309" r:id="rId23"/>
    <p:sldId id="312" r:id="rId24"/>
    <p:sldId id="310" r:id="rId25"/>
    <p:sldId id="314" r:id="rId26"/>
    <p:sldId id="315" r:id="rId27"/>
    <p:sldId id="328" r:id="rId28"/>
    <p:sldId id="318" r:id="rId29"/>
    <p:sldId id="329" r:id="rId30"/>
    <p:sldId id="319" r:id="rId31"/>
    <p:sldId id="320" r:id="rId32"/>
    <p:sldId id="321" r:id="rId33"/>
    <p:sldId id="323" r:id="rId34"/>
    <p:sldId id="326" r:id="rId35"/>
    <p:sldId id="262" r:id="rId36"/>
    <p:sldId id="332" r:id="rId37"/>
    <p:sldId id="325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19" autoAdjust="0"/>
  </p:normalViewPr>
  <p:slideViewPr>
    <p:cSldViewPr snapToGrid="0">
      <p:cViewPr varScale="1">
        <p:scale>
          <a:sx n="104" d="100"/>
          <a:sy n="104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56BC834-A4A8-40B7-859A-65F795428A29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4844B2F-0CFC-4D41-8A46-66E289DD3289}">
      <dgm:prSet/>
      <dgm:spPr/>
      <dgm:t>
        <a:bodyPr/>
        <a:lstStyle/>
        <a:p>
          <a:r>
            <a:rPr lang="en-GB"/>
            <a:t>Presence</a:t>
          </a:r>
          <a:endParaRPr lang="en-US"/>
        </a:p>
      </dgm:t>
    </dgm:pt>
    <dgm:pt modelId="{41A98372-31E4-497F-ABD9-7CE44C54DE5C}" type="parTrans" cxnId="{D4D59628-D8A0-40EA-8663-807D06D2B7D0}">
      <dgm:prSet/>
      <dgm:spPr/>
      <dgm:t>
        <a:bodyPr/>
        <a:lstStyle/>
        <a:p>
          <a:endParaRPr lang="en-US"/>
        </a:p>
      </dgm:t>
    </dgm:pt>
    <dgm:pt modelId="{282C3FAA-C028-44ED-9717-D03838282108}" type="sibTrans" cxnId="{D4D59628-D8A0-40EA-8663-807D06D2B7D0}">
      <dgm:prSet/>
      <dgm:spPr/>
      <dgm:t>
        <a:bodyPr/>
        <a:lstStyle/>
        <a:p>
          <a:endParaRPr lang="en-US"/>
        </a:p>
      </dgm:t>
    </dgm:pt>
    <dgm:pt modelId="{131D3A2D-F9D7-4CE4-A45A-50C561B2170C}">
      <dgm:prSet/>
      <dgm:spPr/>
      <dgm:t>
        <a:bodyPr/>
        <a:lstStyle/>
        <a:p>
          <a:r>
            <a:rPr lang="en-GB"/>
            <a:t>Relational depth</a:t>
          </a:r>
          <a:endParaRPr lang="en-US"/>
        </a:p>
      </dgm:t>
    </dgm:pt>
    <dgm:pt modelId="{B4E1BE13-1950-4AA5-86AD-72352E5AFB5C}" type="parTrans" cxnId="{87728803-3B7A-4069-B67D-2C818A06B10E}">
      <dgm:prSet/>
      <dgm:spPr/>
      <dgm:t>
        <a:bodyPr/>
        <a:lstStyle/>
        <a:p>
          <a:endParaRPr lang="en-US"/>
        </a:p>
      </dgm:t>
    </dgm:pt>
    <dgm:pt modelId="{A5C96091-DD9C-4544-B55F-1440B68179FB}" type="sibTrans" cxnId="{87728803-3B7A-4069-B67D-2C818A06B10E}">
      <dgm:prSet/>
      <dgm:spPr/>
      <dgm:t>
        <a:bodyPr/>
        <a:lstStyle/>
        <a:p>
          <a:endParaRPr lang="en-US"/>
        </a:p>
      </dgm:t>
    </dgm:pt>
    <dgm:pt modelId="{F994A100-0450-4E29-81B2-075F1E060F43}" type="pres">
      <dgm:prSet presAssocID="{556BC834-A4A8-40B7-859A-65F795428A2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93076BC-FF2D-4D16-B52B-230240F2A174}" type="pres">
      <dgm:prSet presAssocID="{24844B2F-0CFC-4D41-8A46-66E289DD3289}" presName="hierRoot1" presStyleCnt="0"/>
      <dgm:spPr/>
    </dgm:pt>
    <dgm:pt modelId="{0880D137-078E-439B-9CD8-086733CF2502}" type="pres">
      <dgm:prSet presAssocID="{24844B2F-0CFC-4D41-8A46-66E289DD3289}" presName="composite" presStyleCnt="0"/>
      <dgm:spPr/>
    </dgm:pt>
    <dgm:pt modelId="{E59151A5-CB1A-4AB5-9542-18971BBF36F7}" type="pres">
      <dgm:prSet presAssocID="{24844B2F-0CFC-4D41-8A46-66E289DD3289}" presName="background" presStyleLbl="node0" presStyleIdx="0" presStyleCnt="2"/>
      <dgm:spPr/>
    </dgm:pt>
    <dgm:pt modelId="{87577A6C-7A25-4CA2-A423-ECCF0B6B9029}" type="pres">
      <dgm:prSet presAssocID="{24844B2F-0CFC-4D41-8A46-66E289DD3289}" presName="text" presStyleLbl="fgAcc0" presStyleIdx="0" presStyleCnt="2">
        <dgm:presLayoutVars>
          <dgm:chPref val="3"/>
        </dgm:presLayoutVars>
      </dgm:prSet>
      <dgm:spPr/>
    </dgm:pt>
    <dgm:pt modelId="{D6D2C167-770A-4BB5-AC67-7C2DB9D0F7DC}" type="pres">
      <dgm:prSet presAssocID="{24844B2F-0CFC-4D41-8A46-66E289DD3289}" presName="hierChild2" presStyleCnt="0"/>
      <dgm:spPr/>
    </dgm:pt>
    <dgm:pt modelId="{53C2991D-2168-40C2-BA92-C9B350188E11}" type="pres">
      <dgm:prSet presAssocID="{131D3A2D-F9D7-4CE4-A45A-50C561B2170C}" presName="hierRoot1" presStyleCnt="0"/>
      <dgm:spPr/>
    </dgm:pt>
    <dgm:pt modelId="{EA44392A-64F0-41A1-8F96-B2046A48AD48}" type="pres">
      <dgm:prSet presAssocID="{131D3A2D-F9D7-4CE4-A45A-50C561B2170C}" presName="composite" presStyleCnt="0"/>
      <dgm:spPr/>
    </dgm:pt>
    <dgm:pt modelId="{5A3CA530-A661-49E5-8BC9-3983BDF7DE54}" type="pres">
      <dgm:prSet presAssocID="{131D3A2D-F9D7-4CE4-A45A-50C561B2170C}" presName="background" presStyleLbl="node0" presStyleIdx="1" presStyleCnt="2"/>
      <dgm:spPr/>
    </dgm:pt>
    <dgm:pt modelId="{66C38A74-2FB6-42A6-B861-61F196685B7F}" type="pres">
      <dgm:prSet presAssocID="{131D3A2D-F9D7-4CE4-A45A-50C561B2170C}" presName="text" presStyleLbl="fgAcc0" presStyleIdx="1" presStyleCnt="2">
        <dgm:presLayoutVars>
          <dgm:chPref val="3"/>
        </dgm:presLayoutVars>
      </dgm:prSet>
      <dgm:spPr/>
    </dgm:pt>
    <dgm:pt modelId="{C8E0CF15-1484-4178-90CD-B2FF59C93867}" type="pres">
      <dgm:prSet presAssocID="{131D3A2D-F9D7-4CE4-A45A-50C561B2170C}" presName="hierChild2" presStyleCnt="0"/>
      <dgm:spPr/>
    </dgm:pt>
  </dgm:ptLst>
  <dgm:cxnLst>
    <dgm:cxn modelId="{87728803-3B7A-4069-B67D-2C818A06B10E}" srcId="{556BC834-A4A8-40B7-859A-65F795428A29}" destId="{131D3A2D-F9D7-4CE4-A45A-50C561B2170C}" srcOrd="1" destOrd="0" parTransId="{B4E1BE13-1950-4AA5-86AD-72352E5AFB5C}" sibTransId="{A5C96091-DD9C-4544-B55F-1440B68179FB}"/>
    <dgm:cxn modelId="{6F2ED204-45BA-48D0-8099-BDE8DC3CB9AF}" type="presOf" srcId="{556BC834-A4A8-40B7-859A-65F795428A29}" destId="{F994A100-0450-4E29-81B2-075F1E060F43}" srcOrd="0" destOrd="0" presId="urn:microsoft.com/office/officeart/2005/8/layout/hierarchy1"/>
    <dgm:cxn modelId="{D4D59628-D8A0-40EA-8663-807D06D2B7D0}" srcId="{556BC834-A4A8-40B7-859A-65F795428A29}" destId="{24844B2F-0CFC-4D41-8A46-66E289DD3289}" srcOrd="0" destOrd="0" parTransId="{41A98372-31E4-497F-ABD9-7CE44C54DE5C}" sibTransId="{282C3FAA-C028-44ED-9717-D03838282108}"/>
    <dgm:cxn modelId="{EEA97EC9-AA47-4BA6-BFD4-CD237A398D82}" type="presOf" srcId="{24844B2F-0CFC-4D41-8A46-66E289DD3289}" destId="{87577A6C-7A25-4CA2-A423-ECCF0B6B9029}" srcOrd="0" destOrd="0" presId="urn:microsoft.com/office/officeart/2005/8/layout/hierarchy1"/>
    <dgm:cxn modelId="{0360FCD1-5264-4D71-9AA2-A98BA5FA145B}" type="presOf" srcId="{131D3A2D-F9D7-4CE4-A45A-50C561B2170C}" destId="{66C38A74-2FB6-42A6-B861-61F196685B7F}" srcOrd="0" destOrd="0" presId="urn:microsoft.com/office/officeart/2005/8/layout/hierarchy1"/>
    <dgm:cxn modelId="{E34D0BB3-6AB3-4BDA-A119-48349411A62E}" type="presParOf" srcId="{F994A100-0450-4E29-81B2-075F1E060F43}" destId="{A93076BC-FF2D-4D16-B52B-230240F2A174}" srcOrd="0" destOrd="0" presId="urn:microsoft.com/office/officeart/2005/8/layout/hierarchy1"/>
    <dgm:cxn modelId="{3CE299D2-8E1E-4D44-85FB-C05BBC2BC84A}" type="presParOf" srcId="{A93076BC-FF2D-4D16-B52B-230240F2A174}" destId="{0880D137-078E-439B-9CD8-086733CF2502}" srcOrd="0" destOrd="0" presId="urn:microsoft.com/office/officeart/2005/8/layout/hierarchy1"/>
    <dgm:cxn modelId="{4F443BB6-B801-453A-9811-47A8CCE38C96}" type="presParOf" srcId="{0880D137-078E-439B-9CD8-086733CF2502}" destId="{E59151A5-CB1A-4AB5-9542-18971BBF36F7}" srcOrd="0" destOrd="0" presId="urn:microsoft.com/office/officeart/2005/8/layout/hierarchy1"/>
    <dgm:cxn modelId="{D6DE08B3-EA28-4403-B1CB-209A764D80A0}" type="presParOf" srcId="{0880D137-078E-439B-9CD8-086733CF2502}" destId="{87577A6C-7A25-4CA2-A423-ECCF0B6B9029}" srcOrd="1" destOrd="0" presId="urn:microsoft.com/office/officeart/2005/8/layout/hierarchy1"/>
    <dgm:cxn modelId="{36A675D4-29BF-4BFC-95A0-704C9D5033B8}" type="presParOf" srcId="{A93076BC-FF2D-4D16-B52B-230240F2A174}" destId="{D6D2C167-770A-4BB5-AC67-7C2DB9D0F7DC}" srcOrd="1" destOrd="0" presId="urn:microsoft.com/office/officeart/2005/8/layout/hierarchy1"/>
    <dgm:cxn modelId="{C64D2281-BFFC-4DA0-8883-751950BBF8CF}" type="presParOf" srcId="{F994A100-0450-4E29-81B2-075F1E060F43}" destId="{53C2991D-2168-40C2-BA92-C9B350188E11}" srcOrd="1" destOrd="0" presId="urn:microsoft.com/office/officeart/2005/8/layout/hierarchy1"/>
    <dgm:cxn modelId="{5722C519-30DD-40F1-9EBA-90E7D7FFBAC9}" type="presParOf" srcId="{53C2991D-2168-40C2-BA92-C9B350188E11}" destId="{EA44392A-64F0-41A1-8F96-B2046A48AD48}" srcOrd="0" destOrd="0" presId="urn:microsoft.com/office/officeart/2005/8/layout/hierarchy1"/>
    <dgm:cxn modelId="{50783B83-34A5-4D1D-AF35-B30A78A82700}" type="presParOf" srcId="{EA44392A-64F0-41A1-8F96-B2046A48AD48}" destId="{5A3CA530-A661-49E5-8BC9-3983BDF7DE54}" srcOrd="0" destOrd="0" presId="urn:microsoft.com/office/officeart/2005/8/layout/hierarchy1"/>
    <dgm:cxn modelId="{15261785-514B-4DC8-8B96-ABBD373DC2CC}" type="presParOf" srcId="{EA44392A-64F0-41A1-8F96-B2046A48AD48}" destId="{66C38A74-2FB6-42A6-B861-61F196685B7F}" srcOrd="1" destOrd="0" presId="urn:microsoft.com/office/officeart/2005/8/layout/hierarchy1"/>
    <dgm:cxn modelId="{55B932DB-8768-442C-AF24-ED057A03EFBB}" type="presParOf" srcId="{53C2991D-2168-40C2-BA92-C9B350188E11}" destId="{C8E0CF15-1484-4178-90CD-B2FF59C9386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9151A5-CB1A-4AB5-9542-18971BBF36F7}">
      <dsp:nvSpPr>
        <dsp:cNvPr id="0" name=""/>
        <dsp:cNvSpPr/>
      </dsp:nvSpPr>
      <dsp:spPr>
        <a:xfrm>
          <a:off x="1227" y="297257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577A6C-7A25-4CA2-A423-ECCF0B6B9029}">
      <dsp:nvSpPr>
        <dsp:cNvPr id="0" name=""/>
        <dsp:cNvSpPr/>
      </dsp:nvSpPr>
      <dsp:spPr>
        <a:xfrm>
          <a:off x="480082" y="752169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Presence</a:t>
          </a:r>
          <a:endParaRPr lang="en-US" sz="6500" kern="1200"/>
        </a:p>
      </dsp:txBody>
      <dsp:txXfrm>
        <a:off x="560236" y="832323"/>
        <a:ext cx="4149382" cy="2576345"/>
      </dsp:txXfrm>
    </dsp:sp>
    <dsp:sp modelId="{5A3CA530-A661-49E5-8BC9-3983BDF7DE54}">
      <dsp:nvSpPr>
        <dsp:cNvPr id="0" name=""/>
        <dsp:cNvSpPr/>
      </dsp:nvSpPr>
      <dsp:spPr>
        <a:xfrm>
          <a:off x="5268627" y="297257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C38A74-2FB6-42A6-B861-61F196685B7F}">
      <dsp:nvSpPr>
        <dsp:cNvPr id="0" name=""/>
        <dsp:cNvSpPr/>
      </dsp:nvSpPr>
      <dsp:spPr>
        <a:xfrm>
          <a:off x="5747481" y="752169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Relational depth</a:t>
          </a:r>
          <a:endParaRPr lang="en-US" sz="6500" kern="1200"/>
        </a:p>
      </dsp:txBody>
      <dsp:txXfrm>
        <a:off x="5827635" y="832323"/>
        <a:ext cx="4149382" cy="25763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2/10/2021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3437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2/10/2021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465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2/10/2021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27835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2/10/2021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359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2/10/2021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9257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2/10/2021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8543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2/10/2021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93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1184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613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603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zyIN61kQ6VY" TargetMode="Externa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pic>
        <p:nvPicPr>
          <p:cNvPr id="4" name="Picture 3" descr="A close up of a piece of paper with a pencil laying on top">
            <a:extLst>
              <a:ext uri="{FF2B5EF4-FFF2-40B4-BE49-F238E27FC236}">
                <a16:creationId xmlns:a16="http://schemas.microsoft.com/office/drawing/2014/main" id="{65810330-F0B5-43C9-BC34-094FFB5C052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2607" y="1238442"/>
            <a:ext cx="3635926" cy="4355751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09334" y="1475234"/>
            <a:ext cx="3635926" cy="2901694"/>
          </a:xfrm>
        </p:spPr>
        <p:txBody>
          <a:bodyPr anchor="b">
            <a:normAutofit/>
          </a:bodyPr>
          <a:lstStyle/>
          <a:p>
            <a:r>
              <a:rPr lang="en-US" sz="3600" dirty="0">
                <a:solidFill>
                  <a:schemeClr val="tx1"/>
                </a:solidFill>
              </a:rPr>
              <a:t>REVIEW OF THE WORK OF THE MODULE AND ASSIGNMENTS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27750" y="4608576"/>
            <a:ext cx="3205640" cy="774186"/>
          </a:xfrm>
        </p:spPr>
        <p:txBody>
          <a:bodyPr anchor="t">
            <a:normAutofit fontScale="77500" lnSpcReduction="20000"/>
          </a:bodyPr>
          <a:lstStyle/>
          <a:p>
            <a:pPr>
              <a:lnSpc>
                <a:spcPct val="100000"/>
              </a:lnSpc>
            </a:pPr>
            <a:r>
              <a:rPr lang="en-US" sz="1600" dirty="0"/>
              <a:t>Reflexive counselling skills 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Dr Beverly Cole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76090" y="4508519"/>
            <a:ext cx="31089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Rectangle 38">
            <a:extLst>
              <a:ext uri="{FF2B5EF4-FFF2-40B4-BE49-F238E27FC236}">
                <a16:creationId xmlns:a16="http://schemas.microsoft.com/office/drawing/2014/main" id="{EDC90921-9082-491B-940E-827D679F3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31439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ECA1E2-E2F9-479D-BEE0-3BB4E75DE0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Format of this workshop: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4F5003-4F0E-4FD4-99B0-90BFA50438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32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O</a:t>
            </a:r>
            <a:r>
              <a:rPr lang="en-GB" sz="32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pening Round</a:t>
            </a:r>
          </a:p>
          <a:p>
            <a:pPr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32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Questions from asynchronous learning</a:t>
            </a:r>
          </a:p>
          <a:p>
            <a:pPr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32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Review of assignments</a:t>
            </a:r>
          </a:p>
          <a:p>
            <a:pPr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32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Question and Answer session</a:t>
            </a:r>
          </a:p>
          <a:p>
            <a:pPr marL="360363" indent="-360363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32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Writing up of assignments / </a:t>
            </a:r>
            <a:r>
              <a:rPr lang="en-GB" sz="3200" dirty="0">
                <a:latin typeface="+mj-lt"/>
              </a:rPr>
              <a:t>Outstanding recordings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98391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B0EB5-CDB5-4139-A1D9-0972C599F1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Timings 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6FE7DF-725F-4BD2-9536-9A73980F37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algn="l"/>
            <a:r>
              <a:rPr lang="en-GB" b="1" i="0" dirty="0">
                <a:solidFill>
                  <a:srgbClr val="373A3C"/>
                </a:solidFill>
                <a:effectLst/>
                <a:latin typeface="arial" panose="020B0604020202020204" pitchFamily="34" charset="0"/>
              </a:rPr>
              <a:t>MORNING GROUP</a:t>
            </a:r>
            <a:r>
              <a:rPr lang="en-GB" b="0" i="0" dirty="0">
                <a:solidFill>
                  <a:srgbClr val="373A3C"/>
                </a:solidFill>
                <a:effectLst/>
                <a:latin typeface="arial" panose="020B0604020202020204" pitchFamily="34" charset="0"/>
              </a:rPr>
              <a:t>:</a:t>
            </a:r>
            <a:endParaRPr lang="en-GB" b="0" i="0" dirty="0">
              <a:solidFill>
                <a:srgbClr val="373A3C"/>
              </a:solidFill>
              <a:effectLst/>
              <a:latin typeface="-apple-system"/>
            </a:endParaRPr>
          </a:p>
          <a:p>
            <a:pPr algn="l"/>
            <a:r>
              <a:rPr lang="en-GB" b="0" i="0" dirty="0">
                <a:solidFill>
                  <a:srgbClr val="373A3C"/>
                </a:solidFill>
                <a:effectLst/>
                <a:latin typeface="arial" panose="020B0604020202020204" pitchFamily="34" charset="0"/>
              </a:rPr>
              <a:t>9.00 - 11.00 a.m.     Taught lesson for full morning class.  </a:t>
            </a:r>
            <a:r>
              <a:rPr lang="en-GB" b="1" i="0" dirty="0">
                <a:solidFill>
                  <a:srgbClr val="373A3C"/>
                </a:solidFill>
                <a:effectLst/>
                <a:latin typeface="arial" panose="020B0604020202020204" pitchFamily="34" charset="0"/>
              </a:rPr>
              <a:t>All</a:t>
            </a:r>
            <a:r>
              <a:rPr lang="en-GB" b="0" i="0" dirty="0">
                <a:solidFill>
                  <a:srgbClr val="373A3C"/>
                </a:solidFill>
                <a:effectLst/>
                <a:latin typeface="arial" panose="020B0604020202020204" pitchFamily="34" charset="0"/>
              </a:rPr>
              <a:t> morning students join the general Team meeting.</a:t>
            </a:r>
            <a:endParaRPr lang="en-GB" b="0" i="0" dirty="0">
              <a:solidFill>
                <a:srgbClr val="373A3C"/>
              </a:solidFill>
              <a:effectLst/>
              <a:latin typeface="-apple-system"/>
            </a:endParaRPr>
          </a:p>
          <a:p>
            <a:pPr algn="l"/>
            <a:r>
              <a:rPr lang="en-GB" b="0" i="0" dirty="0">
                <a:solidFill>
                  <a:srgbClr val="373A3C"/>
                </a:solidFill>
                <a:effectLst/>
                <a:latin typeface="arial" panose="020B0604020202020204" pitchFamily="34" charset="0"/>
              </a:rPr>
              <a:t>11.00 -12.00 noon   Recordings for 5 students</a:t>
            </a:r>
            <a:endParaRPr lang="en-GB" b="0" i="0" dirty="0">
              <a:solidFill>
                <a:srgbClr val="373A3C"/>
              </a:solidFill>
              <a:effectLst/>
              <a:latin typeface="-apple-system"/>
            </a:endParaRPr>
          </a:p>
          <a:p>
            <a:pPr algn="l"/>
            <a:r>
              <a:rPr lang="en-GB" b="0" i="0" dirty="0">
                <a:solidFill>
                  <a:srgbClr val="373A3C"/>
                </a:solidFill>
                <a:effectLst/>
                <a:latin typeface="arial" panose="020B0604020202020204" pitchFamily="34" charset="0"/>
              </a:rPr>
              <a:t>11.00 -12.00 noon   Rest of morning group - Directed learning - Working on Assignments</a:t>
            </a:r>
            <a:endParaRPr lang="en-GB" b="0" i="0" dirty="0">
              <a:solidFill>
                <a:srgbClr val="373A3C"/>
              </a:solidFill>
              <a:effectLst/>
              <a:latin typeface="-apple-system"/>
            </a:endParaRPr>
          </a:p>
          <a:p>
            <a:pPr algn="l"/>
            <a:r>
              <a:rPr lang="en-GB" b="1" i="0" dirty="0">
                <a:solidFill>
                  <a:srgbClr val="373A3C"/>
                </a:solidFill>
                <a:effectLst/>
                <a:latin typeface="arial" panose="020B0604020202020204" pitchFamily="34" charset="0"/>
              </a:rPr>
              <a:t>AFTERNOON GROUP</a:t>
            </a:r>
            <a:r>
              <a:rPr lang="en-GB" b="0" i="0" dirty="0">
                <a:solidFill>
                  <a:srgbClr val="373A3C"/>
                </a:solidFill>
                <a:effectLst/>
                <a:latin typeface="arial" panose="020B0604020202020204" pitchFamily="34" charset="0"/>
              </a:rPr>
              <a:t>: </a:t>
            </a:r>
            <a:endParaRPr lang="en-GB" b="0" i="0" dirty="0">
              <a:solidFill>
                <a:srgbClr val="373A3C"/>
              </a:solidFill>
              <a:effectLst/>
              <a:latin typeface="-apple-system"/>
            </a:endParaRPr>
          </a:p>
          <a:p>
            <a:pPr algn="l"/>
            <a:r>
              <a:rPr lang="en-GB" b="0" i="0" dirty="0">
                <a:solidFill>
                  <a:srgbClr val="373A3C"/>
                </a:solidFill>
                <a:effectLst/>
                <a:latin typeface="arial" panose="020B0604020202020204" pitchFamily="34" charset="0"/>
              </a:rPr>
              <a:t>1.00 - 2.00 p.m.    Afternoon group except 5 recording students - Directed learning - Working on Assignments     </a:t>
            </a:r>
            <a:endParaRPr lang="en-GB" b="0" i="0" dirty="0">
              <a:solidFill>
                <a:srgbClr val="373A3C"/>
              </a:solidFill>
              <a:effectLst/>
              <a:latin typeface="-apple-system"/>
            </a:endParaRPr>
          </a:p>
          <a:p>
            <a:pPr algn="l"/>
            <a:r>
              <a:rPr lang="en-GB" b="0" i="0" dirty="0">
                <a:solidFill>
                  <a:srgbClr val="373A3C"/>
                </a:solidFill>
                <a:effectLst/>
                <a:latin typeface="arial" panose="020B0604020202020204" pitchFamily="34" charset="0"/>
              </a:rPr>
              <a:t>1.00 - 2.00 p.m.    Continuing of recordings for 5 students</a:t>
            </a:r>
            <a:endParaRPr lang="en-GB" b="0" i="0" dirty="0">
              <a:solidFill>
                <a:srgbClr val="373A3C"/>
              </a:solidFill>
              <a:effectLst/>
              <a:latin typeface="-apple-system"/>
            </a:endParaRPr>
          </a:p>
          <a:p>
            <a:pPr algn="l"/>
            <a:r>
              <a:rPr lang="en-GB" b="0" i="0" dirty="0">
                <a:solidFill>
                  <a:srgbClr val="373A3C"/>
                </a:solidFill>
                <a:effectLst/>
                <a:latin typeface="arial" panose="020B0604020202020204" pitchFamily="34" charset="0"/>
              </a:rPr>
              <a:t>2.00 - 4.00 p.m.    Taught lesson for </a:t>
            </a:r>
            <a:r>
              <a:rPr lang="en-GB" b="1" i="0" dirty="0">
                <a:solidFill>
                  <a:srgbClr val="373A3C"/>
                </a:solidFill>
                <a:effectLst/>
                <a:latin typeface="arial" panose="020B0604020202020204" pitchFamily="34" charset="0"/>
              </a:rPr>
              <a:t>all</a:t>
            </a:r>
            <a:r>
              <a:rPr lang="en-GB" b="0" i="0" dirty="0">
                <a:solidFill>
                  <a:srgbClr val="373A3C"/>
                </a:solidFill>
                <a:effectLst/>
                <a:latin typeface="arial" panose="020B0604020202020204" pitchFamily="34" charset="0"/>
              </a:rPr>
              <a:t> students in the afternoon class.  Join the general Team meeting</a:t>
            </a:r>
            <a:endParaRPr lang="en-GB" b="0" i="0" dirty="0">
              <a:solidFill>
                <a:srgbClr val="373A3C"/>
              </a:solidFill>
              <a:effectLst/>
              <a:latin typeface="-apple-system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51059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OPENING ROUND….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2022764"/>
            <a:ext cx="9144000" cy="4221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3570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39DEBC-7337-42E7-B77B-B05854E053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 FROM ASYNCHRONOUS LEARNING…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676ADD51-92F4-49EE-9345-2B517543C21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2619" y="2073897"/>
            <a:ext cx="9883061" cy="3949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05881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F4FAA6B4-BAFB-4474-9B14-DC83A9096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DAD34D-6FF7-4F1E-AD8D-D40A0D6CF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/>
              <a:t>Two assignments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4364CDC3-ADB0-4691-9286-5925F160C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E9A586-4561-4495-955F-97F1777B0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5575367" cy="3760891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4000" dirty="0"/>
              <a:t>Two </a:t>
            </a:r>
            <a:r>
              <a:rPr lang="en-GB" sz="4000" dirty="0" err="1"/>
              <a:t>Ponopto</a:t>
            </a:r>
            <a:r>
              <a:rPr lang="en-GB" sz="4000" dirty="0"/>
              <a:t> recordings  </a:t>
            </a:r>
          </a:p>
        </p:txBody>
      </p:sp>
      <p:pic>
        <p:nvPicPr>
          <p:cNvPr id="12" name="Picture 11" descr="Electronic circuit board">
            <a:extLst>
              <a:ext uri="{FF2B5EF4-FFF2-40B4-BE49-F238E27FC236}">
                <a16:creationId xmlns:a16="http://schemas.microsoft.com/office/drawing/2014/main" id="{A3727585-A77C-4589-93CD-47B27CB45B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898" r="972" b="-3"/>
          <a:stretch/>
        </p:blipFill>
        <p:spPr>
          <a:xfrm>
            <a:off x="7534656" y="2108200"/>
            <a:ext cx="3621024" cy="3600613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DB148495-5F82-48E2-A76C-C8E1C8949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091786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7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053" name="Straight Connector 7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59160FD5-F7A7-424F-BB31-F787D22ADBE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76" b="18024"/>
          <a:stretch/>
        </p:blipFill>
        <p:spPr bwMode="auto">
          <a:xfrm>
            <a:off x="-1" y="10"/>
            <a:ext cx="1219199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4" name="Rectangle 74">
            <a:extLst>
              <a:ext uri="{FF2B5EF4-FFF2-40B4-BE49-F238E27FC236}">
                <a16:creationId xmlns:a16="http://schemas.microsoft.com/office/drawing/2014/main" id="{A37E0400-E9ED-46D6-A946-A7B49DB41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5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4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CEFB03-C0E1-4982-ACCB-4DAC3A6FA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5791" y="3331444"/>
            <a:ext cx="6470692" cy="122930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>
                <a:solidFill>
                  <a:schemeClr val="bg1"/>
                </a:solidFill>
              </a:rPr>
              <a:t>Reflections on recording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5832DB-18B1-4B6A-9E5E-DD9A561BAA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5791" y="4735799"/>
            <a:ext cx="6470693" cy="60525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>
                <a:solidFill>
                  <a:schemeClr val="bg1"/>
                </a:solidFill>
              </a:rPr>
              <a:t>Hand in date 12th February</a:t>
            </a:r>
          </a:p>
        </p:txBody>
      </p:sp>
      <p:cxnSp>
        <p:nvCxnSpPr>
          <p:cNvPr id="2055" name="Straight Connector 76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2429" y="4641183"/>
            <a:ext cx="6309360" cy="0"/>
          </a:xfrm>
          <a:prstGeom prst="line">
            <a:avLst/>
          </a:prstGeom>
          <a:ln w="19050">
            <a:solidFill>
              <a:schemeClr val="bg1">
                <a:alpha val="9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09970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7A680-0CE5-4ABA-8FCA-99B3EF15CF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REFLECTION ON RECORDING: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8F5D4-9890-42C9-83B4-BE0711F289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spcAft>
                <a:spcPts val="1050"/>
              </a:spcAft>
              <a:buFont typeface="Wingdings" panose="05000000000000000000" pitchFamily="2" charset="2"/>
              <a:buChar char="Ø"/>
            </a:pPr>
            <a:r>
              <a:rPr lang="en-GB" sz="3200" dirty="0">
                <a:effectLst/>
                <a:latin typeface="+mj-lt"/>
                <a:ea typeface="Times New Roman" panose="02020603050405020304" pitchFamily="18" charset="0"/>
              </a:rPr>
              <a:t>Practical: Practical Skills Assessment 50%:</a:t>
            </a:r>
          </a:p>
          <a:p>
            <a:pPr marL="271463" indent="-271463" fontAlgn="base">
              <a:buFont typeface="Wingdings" panose="05000000000000000000" pitchFamily="2" charset="2"/>
              <a:buChar char="Ø"/>
            </a:pPr>
            <a:r>
              <a:rPr lang="en-GB" sz="3200" dirty="0">
                <a:effectLst/>
                <a:latin typeface="+mj-lt"/>
                <a:ea typeface="Times New Roman" panose="02020603050405020304" pitchFamily="18" charset="0"/>
              </a:rPr>
              <a:t>Produce a 20-minute video recording of counselling skills and a 2,000-word reflective commentary, linking theory to practice.   </a:t>
            </a:r>
          </a:p>
          <a:p>
            <a:pPr fontAlgn="base">
              <a:buFont typeface="Wingdings" panose="05000000000000000000" pitchFamily="2" charset="2"/>
              <a:buChar char="Ø"/>
            </a:pPr>
            <a:r>
              <a:rPr lang="en-GB" sz="3200" dirty="0">
                <a:latin typeface="+mj-lt"/>
                <a:ea typeface="Times New Roman" panose="02020603050405020304" pitchFamily="18" charset="0"/>
              </a:rPr>
              <a:t>12</a:t>
            </a:r>
            <a:r>
              <a:rPr lang="en-GB" sz="3200" baseline="30000" dirty="0">
                <a:latin typeface="+mj-lt"/>
                <a:ea typeface="Times New Roman" panose="02020603050405020304" pitchFamily="18" charset="0"/>
              </a:rPr>
              <a:t>th</a:t>
            </a:r>
            <a:r>
              <a:rPr lang="en-GB" sz="3200" dirty="0">
                <a:latin typeface="+mj-lt"/>
                <a:ea typeface="Times New Roman" panose="02020603050405020304" pitchFamily="18" charset="0"/>
              </a:rPr>
              <a:t> February 2021</a:t>
            </a:r>
            <a:endParaRPr lang="en-GB" sz="3200" dirty="0">
              <a:effectLst/>
              <a:latin typeface="+mj-lt"/>
              <a:ea typeface="Times New Roman" panose="02020603050405020304" pitchFamily="18" charset="0"/>
            </a:endParaRPr>
          </a:p>
          <a:p>
            <a:pPr marL="228600" indent="-228600" fontAlgn="base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90019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0265C8-0B90-4184-9EC1-7C311CB2C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Recording already done 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0104B0-D266-4DB4-B8A7-6519EE2DB3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987425" indent="-625475">
              <a:buFont typeface="Wingdings" panose="05000000000000000000" pitchFamily="2" charset="2"/>
              <a:buChar char="Ø"/>
            </a:pPr>
            <a:r>
              <a:rPr lang="en-GB" sz="4800" dirty="0">
                <a:effectLst/>
                <a:latin typeface="+mj-lt"/>
                <a:ea typeface="Times New Roman" panose="02020603050405020304" pitchFamily="18" charset="0"/>
              </a:rPr>
              <a:t>The video recording will inform your Reflective Commentary.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72553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31A97-E839-492D-9C31-594643BAEF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REFLECTION OF RECORDING: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56A4E-E83A-4BE8-824F-D8C866875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3331" y="2108201"/>
            <a:ext cx="10809837" cy="3760891"/>
          </a:xfrm>
        </p:spPr>
        <p:txBody>
          <a:bodyPr>
            <a:noAutofit/>
          </a:bodyPr>
          <a:lstStyle/>
          <a:p>
            <a:pPr marL="180975" indent="-180975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+mj-lt"/>
              </a:rPr>
              <a:t>The analysis of a counselling session requires you to CRITIQUE and evaluate your helping skills based on a recording of your work.</a:t>
            </a:r>
          </a:p>
          <a:p>
            <a:pPr marL="180975" indent="-180975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+mj-lt"/>
              </a:rPr>
              <a:t>You will need to focus on the impact of your skills on your client, an evaluation of the counselling skills and how these fit with the modality used</a:t>
            </a:r>
          </a:p>
          <a:p>
            <a:pPr marL="180975" indent="-180975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+mj-lt"/>
              </a:rPr>
              <a:t>Make suggestions for improvement</a:t>
            </a:r>
          </a:p>
          <a:p>
            <a:pPr marL="271463" indent="-271463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+mj-lt"/>
              </a:rPr>
              <a:t>So, for this task, you will need to </a:t>
            </a:r>
            <a:r>
              <a:rPr lang="en-GB" sz="2400" i="1" dirty="0">
                <a:solidFill>
                  <a:schemeClr val="tx1"/>
                </a:solidFill>
                <a:latin typeface="+mj-lt"/>
              </a:rPr>
              <a:t>reflect upon </a:t>
            </a:r>
            <a:r>
              <a:rPr lang="en-GB" sz="2400" dirty="0">
                <a:solidFill>
                  <a:schemeClr val="tx1"/>
                </a:solidFill>
                <a:latin typeface="+mj-lt"/>
              </a:rPr>
              <a:t>and</a:t>
            </a:r>
            <a:r>
              <a:rPr lang="en-GB" sz="2400" i="1" dirty="0">
                <a:solidFill>
                  <a:schemeClr val="tx1"/>
                </a:solidFill>
                <a:latin typeface="+mj-lt"/>
              </a:rPr>
              <a:t> assess </a:t>
            </a:r>
            <a:r>
              <a:rPr lang="en-GB" sz="2400" dirty="0">
                <a:solidFill>
                  <a:schemeClr val="tx1"/>
                </a:solidFill>
                <a:latin typeface="+mj-lt"/>
              </a:rPr>
              <a:t>your counselling skills</a:t>
            </a:r>
          </a:p>
        </p:txBody>
      </p:sp>
    </p:spTree>
    <p:extLst>
      <p:ext uri="{BB962C8B-B14F-4D97-AF65-F5344CB8AC3E}">
        <p14:creationId xmlns:p14="http://schemas.microsoft.com/office/powerpoint/2010/main" val="7207642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7AD52-3397-4255-BC7C-58BFD9C68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… …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CDA40F-3AD1-4620-AC89-6D60213BF7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3600" dirty="0">
                <a:solidFill>
                  <a:schemeClr val="tx1"/>
                </a:solidFill>
              </a:rPr>
              <a:t>Set the scene by providing a background to reflections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600" dirty="0">
                <a:solidFill>
                  <a:schemeClr val="tx1"/>
                </a:solidFill>
              </a:rPr>
              <a:t>Explain what you are going to do and how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600" dirty="0">
                <a:solidFill>
                  <a:schemeClr val="tx1"/>
                </a:solidFill>
              </a:rPr>
              <a:t>Describe your client – Gender???, age band, occupation, etc. ‘Confidentiality’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600" dirty="0">
                <a:solidFill>
                  <a:schemeClr val="tx1"/>
                </a:solidFill>
              </a:rPr>
              <a:t>Pseudonym or ‘The client’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600" dirty="0">
                <a:solidFill>
                  <a:schemeClr val="tx1"/>
                </a:solidFill>
              </a:rPr>
              <a:t>Session number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600" dirty="0">
                <a:solidFill>
                  <a:schemeClr val="tx1"/>
                </a:solidFill>
              </a:rPr>
              <a:t>Give brief details or overview of your client’s presenting issue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600" dirty="0">
                <a:solidFill>
                  <a:schemeClr val="tx1"/>
                </a:solidFill>
              </a:rPr>
              <a:t>Describe and evaluate the process of counselling </a:t>
            </a:r>
          </a:p>
        </p:txBody>
      </p:sp>
    </p:spTree>
    <p:extLst>
      <p:ext uri="{BB962C8B-B14F-4D97-AF65-F5344CB8AC3E}">
        <p14:creationId xmlns:p14="http://schemas.microsoft.com/office/powerpoint/2010/main" val="36320255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4E469-9EBD-437B-8818-C93241972E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 will need to address: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7A9AC8-4EB9-4F37-A57A-60E8EB2DB2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361950" indent="-3619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tx1"/>
                </a:solidFill>
                <a:latin typeface="+mj-lt"/>
              </a:rPr>
              <a:t>Your communication skills, e.g. opening a session and building rapport, pacing …</a:t>
            </a:r>
          </a:p>
          <a:p>
            <a:pPr marL="361950" indent="-3619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tx1"/>
                </a:solidFill>
                <a:latin typeface="+mj-lt"/>
              </a:rPr>
              <a:t>Your adherence to professional requirements, e.g. explaining  your contract, position on confidentiality, etc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tx1"/>
                </a:solidFill>
                <a:latin typeface="+mj-lt"/>
              </a:rPr>
              <a:t> How you apply humanistic techniques </a:t>
            </a:r>
          </a:p>
          <a:p>
            <a:pPr marL="361950" indent="-36195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tx1"/>
                </a:solidFill>
                <a:latin typeface="+mj-lt"/>
              </a:rPr>
              <a:t>You also need to reflect upon areas for improvement and future development.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92958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09960-8E18-4CE3-A618-64F8B4AB21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2350F6-017C-4444-8DFB-CAC3F28A42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1463" indent="-271463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+mj-lt"/>
              </a:rPr>
              <a:t>Avoid writing the assignment simply as a ‘story’ of the counselling session.</a:t>
            </a:r>
          </a:p>
          <a:p>
            <a:pPr marL="271463" indent="-271463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+mj-lt"/>
              </a:rPr>
              <a:t>Focus your assignment on the skills and approaches used in the session, and use what happened in the session to illustrate your counselling skills.</a:t>
            </a:r>
          </a:p>
          <a:p>
            <a:pPr marL="180975" indent="-180975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+mj-lt"/>
              </a:rPr>
              <a:t>Explain each critical skill/approach, using references, and back up your analysis and evaluation of each skill/approach with reference to theory.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56153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DB0142-B38A-445B-A8C4-C93A0F5F4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4C248E-7386-4E53-884E-FC7F705C9F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+mj-lt"/>
              </a:rPr>
              <a:t>Write in the first person ‘I’</a:t>
            </a:r>
          </a:p>
          <a:p>
            <a:pPr marL="271463" indent="-271463"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</a:rPr>
              <a:t>Critically reflect on the therapeutic process and relationship with a client and appraise a </a:t>
            </a:r>
            <a:r>
              <a:rPr lang="en-US" sz="24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range of therapeutic responses. 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Demonstrate your </a:t>
            </a:r>
            <a:r>
              <a:rPr lang="en-GB" sz="24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</a:rPr>
              <a:t>developing counselling skills.</a:t>
            </a:r>
          </a:p>
          <a:p>
            <a:pPr marL="271463" indent="-271463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+mj-lt"/>
              </a:rPr>
              <a:t>Suggest what you could have done to make the session more effective.</a:t>
            </a:r>
          </a:p>
          <a:p>
            <a:pPr marL="180975" indent="-180975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+mj-lt"/>
              </a:rPr>
              <a:t>Think about how you offer feedback and critique in your triad work and the feedback which you found most helpful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17667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8F0A37D-2337-4AAF-98B0-7E4E9B98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56E0CC-6076-4723-9253-DDAA07859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What about: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15CCCF0-E573-463A-9760-1FDC0B2CF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F7234D70-FB65-4E99-985E-64D219674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A4B07C-9349-4614-BCA4-A896A17290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2061798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585365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EF4E5B-82C1-4AA2-8ECC-D04747ADFA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814" y="640080"/>
            <a:ext cx="3659246" cy="28503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>
                <a:solidFill>
                  <a:srgbClr val="FFFFFF"/>
                </a:solidFill>
              </a:rPr>
              <a:t>Areas which did not go well … … …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2797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DD8A0792-AA2E-4DD1-9FE7-DD2046A9050B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26" r="-1" b="4821"/>
          <a:stretch/>
        </p:blipFill>
        <p:spPr>
          <a:xfrm>
            <a:off x="4635095" y="10"/>
            <a:ext cx="755688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15493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A7005-F501-43B7-BC54-F38EBE537E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Demonstrate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0C5F4A-C312-4AC2-AF2C-EE51D79BF4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fontAlgn="base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</a:rPr>
              <a:t>Understanding of self-awareness within the process.  </a:t>
            </a:r>
          </a:p>
          <a:p>
            <a:pPr marL="271463" indent="-271463" fontAlgn="base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How you u</a:t>
            </a:r>
            <a:r>
              <a:rPr lang="en-GB" sz="24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</a:rPr>
              <a:t>se counselling skills ethically and safely – ethical framework</a:t>
            </a:r>
          </a:p>
          <a:p>
            <a:pPr marL="271463" lvl="0" indent="-271463" fontAlgn="base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</a:rPr>
              <a:t>The establishment and maintenance of the boundaries of the helping role</a:t>
            </a:r>
          </a:p>
          <a:p>
            <a:pPr lvl="0" fontAlgn="base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</a:rPr>
              <a:t>How you can work empathically as a helper – the core conditions</a:t>
            </a:r>
          </a:p>
          <a:p>
            <a:pPr marL="180975" lvl="0" indent="-180975" fontAlgn="base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</a:rPr>
              <a:t>Your ability to use a range of counselling/helping skills competently and sensitively to facilitate the helping interaction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49915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E6B12-A899-481C-94F0-AE28AE83FD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 can use these reflexive models to assist your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6E1A27-B126-4582-AF3B-2924FD27B5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>
              <a:buFont typeface="Wingdings" panose="05000000000000000000" pitchFamily="2" charset="2"/>
              <a:buChar char="Ø"/>
            </a:pPr>
            <a:r>
              <a:rPr lang="en-GB" sz="4000" dirty="0">
                <a:effectLst/>
                <a:latin typeface="+mj-lt"/>
                <a:ea typeface="Times New Roman" panose="02020603050405020304" pitchFamily="18" charset="0"/>
              </a:rPr>
              <a:t>Gibbs Reflective Framework </a:t>
            </a:r>
          </a:p>
          <a:p>
            <a:pPr lvl="0" fontAlgn="base">
              <a:buFont typeface="Wingdings" panose="05000000000000000000" pitchFamily="2" charset="2"/>
              <a:buChar char="Ø"/>
            </a:pPr>
            <a:r>
              <a:rPr lang="en-GB" sz="4000" dirty="0">
                <a:effectLst/>
                <a:latin typeface="+mj-lt"/>
                <a:ea typeface="Times New Roman" panose="02020603050405020304" pitchFamily="18" charset="0"/>
              </a:rPr>
              <a:t>Relational Skills Model</a:t>
            </a:r>
          </a:p>
          <a:p>
            <a:pPr lvl="0" fontAlgn="base">
              <a:buFont typeface="Wingdings" panose="05000000000000000000" pitchFamily="2" charset="2"/>
              <a:buChar char="Ø"/>
            </a:pPr>
            <a:r>
              <a:rPr lang="en-GB" sz="4000" dirty="0">
                <a:effectLst/>
                <a:latin typeface="+mj-lt"/>
                <a:ea typeface="Times New Roman" panose="02020603050405020304" pitchFamily="18" charset="0"/>
              </a:rPr>
              <a:t>Wright/Bolton</a:t>
            </a:r>
          </a:p>
          <a:p>
            <a:pPr lvl="0" fontAlgn="base">
              <a:buFont typeface="Wingdings" panose="05000000000000000000" pitchFamily="2" charset="2"/>
              <a:buChar char="Ø"/>
            </a:pPr>
            <a:r>
              <a:rPr lang="en-GB" sz="4000" dirty="0">
                <a:latin typeface="+mj-lt"/>
                <a:ea typeface="Times New Roman" panose="02020603050405020304" pitchFamily="18" charset="0"/>
              </a:rPr>
              <a:t>IPR</a:t>
            </a:r>
            <a:endParaRPr lang="en-GB" sz="4000" dirty="0">
              <a:effectLst/>
              <a:latin typeface="+mj-lt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70850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3160D-56C9-4B1F-9870-F8D2956BC5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40F62-BB7C-4C04-B513-6429160531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361950" indent="-361950" algn="just">
              <a:buFont typeface="Wingdings" panose="05000000000000000000" pitchFamily="2" charset="2"/>
              <a:buChar char="Ø"/>
            </a:pPr>
            <a:r>
              <a:rPr lang="en-GB" sz="80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</a:rPr>
              <a:t>Whilst this is a reflective commentary, you will need to use literature to support your critiques.</a:t>
            </a:r>
          </a:p>
          <a:p>
            <a:pPr marL="361950" indent="-361950" algn="just">
              <a:buFont typeface="Wingdings" panose="05000000000000000000" pitchFamily="2" charset="2"/>
              <a:buChar char="Ø"/>
            </a:pPr>
            <a:r>
              <a:rPr lang="en-GB" sz="80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</a:rPr>
              <a:t>Your emphasis will need to be on reflexivity and critique, rather than discussion.</a:t>
            </a:r>
          </a:p>
          <a:p>
            <a:pPr marL="361950" indent="-361950" algn="just">
              <a:buFont typeface="Wingdings" panose="05000000000000000000" pitchFamily="2" charset="2"/>
              <a:buChar char="Ø"/>
            </a:pPr>
            <a:r>
              <a:rPr lang="en-GB" sz="80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</a:rPr>
              <a:t>Demonstrate awareness of the thinking processes behind the choice of particular counselling interventions</a:t>
            </a:r>
          </a:p>
          <a:p>
            <a:pPr marL="271463" indent="-271463" algn="just">
              <a:buFont typeface="Wingdings" panose="05000000000000000000" pitchFamily="2" charset="2"/>
              <a:buChar char="Ø"/>
            </a:pPr>
            <a:r>
              <a:rPr lang="en-GB" sz="80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</a:rPr>
              <a:t>Develop the ability to monitor reflexivity and self within the counselling process.</a:t>
            </a:r>
          </a:p>
          <a:p>
            <a:pPr marL="271463" indent="-271463" algn="just">
              <a:buFont typeface="Wingdings" panose="05000000000000000000" pitchFamily="2" charset="2"/>
              <a:buChar char="Ø"/>
            </a:pPr>
            <a:r>
              <a:rPr lang="en-GB" sz="80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</a:rPr>
              <a:t>Comply with APA Referencing conventions</a:t>
            </a:r>
          </a:p>
          <a:p>
            <a:pPr algn="just"/>
            <a:endParaRPr lang="en-GB" sz="3200" dirty="0">
              <a:effectLst/>
              <a:latin typeface="+mj-lt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56327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Rectangle 134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37" name="Straight Connector 136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orrecting, Proof, Paper, Correction, Correct, Mistake">
            <a:extLst>
              <a:ext uri="{FF2B5EF4-FFF2-40B4-BE49-F238E27FC236}">
                <a16:creationId xmlns:a16="http://schemas.microsoft.com/office/drawing/2014/main" id="{75FBD1E3-6C2D-49DD-93CC-B36265E827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30"/>
          <a:stretch/>
        </p:blipFill>
        <p:spPr bwMode="auto">
          <a:xfrm>
            <a:off x="20" y="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9" name="Rectangle 138">
            <a:extLst>
              <a:ext uri="{FF2B5EF4-FFF2-40B4-BE49-F238E27FC236}">
                <a16:creationId xmlns:a16="http://schemas.microsoft.com/office/drawing/2014/main" id="{A37E0400-E9ED-46D6-A946-A7B49DB41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5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4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84ED9D-9032-45A5-8DC1-173811C3D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5791" y="3331444"/>
            <a:ext cx="6470692" cy="122930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chemeClr val="bg1"/>
                </a:solidFill>
              </a:rPr>
              <a:t>ESSAY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78F9F5-2C03-424C-B0EF-D91AE19B23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5791" y="4735799"/>
            <a:ext cx="6470693" cy="60525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>
                <a:solidFill>
                  <a:schemeClr val="bg1"/>
                </a:solidFill>
              </a:rPr>
              <a:t>HAND IN DATE : 19TH FEBRUARY 2021</a:t>
            </a:r>
          </a:p>
        </p:txBody>
      </p:sp>
      <p:cxnSp>
        <p:nvCxnSpPr>
          <p:cNvPr id="141" name="Straight Connector 140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2429" y="4641183"/>
            <a:ext cx="6309360" cy="0"/>
          </a:xfrm>
          <a:prstGeom prst="line">
            <a:avLst/>
          </a:prstGeom>
          <a:ln w="19050">
            <a:solidFill>
              <a:schemeClr val="bg1">
                <a:alpha val="9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89152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C0506-B59E-4078-8633-86990CB44E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Essay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43ED2A-7174-4CAD-BE31-54D0EFB8A3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fontAlgn="base">
              <a:buNone/>
            </a:pPr>
            <a:r>
              <a:rPr lang="en-GB" sz="3600" dirty="0">
                <a:latin typeface="+mj-lt"/>
                <a:ea typeface="Times New Roman" panose="02020603050405020304" pitchFamily="18" charset="0"/>
              </a:rPr>
              <a:t>Coursework: </a:t>
            </a:r>
            <a:r>
              <a:rPr lang="en-GB" sz="3600" dirty="0">
                <a:effectLst/>
                <a:latin typeface="+mj-lt"/>
                <a:ea typeface="Times New Roman" panose="02020603050405020304" pitchFamily="18" charset="0"/>
              </a:rPr>
              <a:t>Essay 50%</a:t>
            </a:r>
          </a:p>
          <a:p>
            <a:pPr marL="442913" indent="-442913">
              <a:buFont typeface="Wingdings" panose="05000000000000000000" pitchFamily="2" charset="2"/>
              <a:buChar char="Ø"/>
            </a:pPr>
            <a:r>
              <a:rPr lang="en-GB" sz="36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</a:rPr>
              <a:t>A critically reflective essay on the role and impact of the core conditions within therapeutic settings</a:t>
            </a:r>
            <a:endParaRPr lang="en-GB" sz="3600" dirty="0">
              <a:solidFill>
                <a:schemeClr val="tx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835293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56A34-0BF6-44FD-AF82-B3184697AF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Essay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E0CB63-6E87-4381-8BA2-D3927B977A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228600" indent="-228600" fontAlgn="base"/>
            <a:r>
              <a:rPr lang="en-GB" sz="40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</a:rPr>
              <a:t>Mode of assessment:	       Essay</a:t>
            </a:r>
          </a:p>
          <a:p>
            <a:pPr marL="228600" indent="-228600" fontAlgn="base"/>
            <a:r>
              <a:rPr lang="en-GB" sz="40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</a:rPr>
              <a:t>Weighting:                             50%</a:t>
            </a:r>
          </a:p>
          <a:p>
            <a:pPr marL="228600" indent="-228600" fontAlgn="base"/>
            <a:r>
              <a:rPr lang="en-GB" sz="40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</a:rPr>
              <a:t>Word Count              	       3,000 words </a:t>
            </a:r>
          </a:p>
          <a:p>
            <a:pPr marL="271463" indent="-271463" fontAlgn="base"/>
            <a:r>
              <a:rPr lang="en-GB" sz="40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</a:rPr>
              <a:t>Produce a critically reflective essay on the role the core conditions play in achieving therapeutic relational depth and therapist self-care.   </a:t>
            </a:r>
          </a:p>
          <a:p>
            <a:pPr fontAlgn="base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36948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17253-117C-41DF-9D02-9E3A094203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Essay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989A7E-A44F-4273-867C-E97E371314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735" y="1911928"/>
            <a:ext cx="11946194" cy="4479636"/>
          </a:xfrm>
        </p:spPr>
        <p:txBody>
          <a:bodyPr>
            <a:normAutofit fontScale="25000" lnSpcReduction="20000"/>
          </a:bodyPr>
          <a:lstStyle/>
          <a:p>
            <a:pPr marL="354013" indent="-354013" algn="just">
              <a:buFont typeface="Wingdings" panose="05000000000000000000" pitchFamily="2" charset="2"/>
              <a:buChar char="Ø"/>
            </a:pPr>
            <a:r>
              <a:rPr lang="en-GB" sz="112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C</a:t>
            </a:r>
            <a:r>
              <a:rPr lang="en-GB" sz="112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</a:rPr>
              <a:t>ritically reflect upon the role and impact of the core conditions within therapeutic settings.  </a:t>
            </a:r>
          </a:p>
          <a:p>
            <a:pPr marL="265113" indent="-265113" algn="just">
              <a:buFont typeface="Wingdings" panose="05000000000000000000" pitchFamily="2" charset="2"/>
              <a:buChar char="Ø"/>
            </a:pPr>
            <a:r>
              <a:rPr lang="en-GB" sz="112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</a:rPr>
              <a:t>Demonstrate the importance of the role of the core conditions with therapy, working at relational depth and in self-care.</a:t>
            </a:r>
          </a:p>
          <a:p>
            <a:pPr marL="354013" indent="-354013" algn="just">
              <a:buFont typeface="Wingdings" panose="05000000000000000000" pitchFamily="2" charset="2"/>
              <a:buChar char="Ø"/>
            </a:pPr>
            <a:r>
              <a:rPr lang="en-GB" sz="112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</a:rPr>
              <a:t>Support your reflective comments with scholarly material, evidencing that you have accessed a wide </a:t>
            </a:r>
            <a:r>
              <a:rPr lang="en-GB" sz="11200" i="1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</a:rPr>
              <a:t>range</a:t>
            </a:r>
            <a:r>
              <a:rPr lang="en-GB" sz="112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</a:rPr>
              <a:t> of up-to-date, primary sources wherever possible. Your sources should be published within the last five years or so, although seminal/important works in the field may be older, for example the work of Carl Rogers and other early writers within this subject area.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2445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8B848-C1CC-466F-97F4-69DDBCE4A8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Essay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1501C9-03EB-48A3-8A0D-6253AE29B3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354013" indent="-354013" algn="just">
              <a:buFont typeface="Wingdings" panose="05000000000000000000" pitchFamily="2" charset="2"/>
              <a:buChar char="Ø"/>
            </a:pPr>
            <a:r>
              <a:rPr lang="en-GB" sz="26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Remember that academic journals are more credible sources than websites. which require careful consideration/selection and should be used sparingly.   </a:t>
            </a:r>
          </a:p>
          <a:p>
            <a:pPr marL="354013" indent="-354013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26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This is an academic essay, so written in the first, or third person?</a:t>
            </a:r>
          </a:p>
          <a:p>
            <a:pPr marL="354013" indent="-354013" algn="just">
              <a:buFont typeface="Wingdings" panose="05000000000000000000" pitchFamily="2" charset="2"/>
              <a:buChar char="Ø"/>
            </a:pPr>
            <a:r>
              <a:rPr lang="en-GB" sz="26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Comply with academic conventions, using the designated referencing system.  Include in-text citations in the main body of your work and a reference list at the end of your work. </a:t>
            </a:r>
          </a:p>
          <a:p>
            <a:pPr marL="180975" indent="-180975" algn="just"/>
            <a:r>
              <a:rPr lang="en-GB" sz="2600" dirty="0">
                <a:latin typeface="+mj-lt"/>
                <a:ea typeface="Times New Roman" panose="02020603050405020304" pitchFamily="18" charset="0"/>
              </a:rPr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30125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34C5C-A8C9-4269-BC9A-59273A258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Essay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47832-7F47-4256-87C0-FBA1A134C4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65113" indent="-265113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C</a:t>
            </a:r>
            <a:r>
              <a:rPr lang="en-GB" sz="24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</a:rPr>
              <a:t>ritically demonstrate how reflective/reflexive practices are important in using the core conditions and reflect upon how reflexivity contributes to, and supports, professional practices and personal growth for example, reflective/reflexive writing and personal development.</a:t>
            </a:r>
          </a:p>
          <a:p>
            <a:pPr marL="265113" indent="-265113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</a:rPr>
              <a:t>Aim to demonstrate coherent and detailed knowledge and systematic understanding of the core conditions and their contribution to working at relational depth.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100181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B5B51-F065-450C-96C8-79F3E12BA8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Essay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756346-A7F0-4F56-A177-2F7208CD9A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360363" indent="-265113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What are the limits of knowledge/conceptualisation of the core  conditions?</a:t>
            </a:r>
          </a:p>
          <a:p>
            <a:pPr marL="354013" indent="-354013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Demonstrate the knowledge and skills you have acquired through learning and reading about the value and application of the core conditions.</a:t>
            </a:r>
          </a:p>
          <a:p>
            <a:pPr marL="354013" indent="-354013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+mj-lt"/>
                <a:ea typeface="Times New Roman" panose="02020603050405020304" pitchFamily="18" charset="0"/>
              </a:rPr>
              <a:t>Reflect upon and explain concepts, skills, models, theories, etc. to demonstrate your understanding and application of the core conditions in therapy, relational depth, personal and professional development and self-care.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52949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E1A07-02B0-49E6-9FF9-1EE63EDDF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Essay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F03EF5-6C81-4707-88FF-12E014FE6B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361950" indent="-361950">
              <a:buFont typeface="Wingdings" panose="05000000000000000000" pitchFamily="2" charset="2"/>
              <a:buChar char="Ø"/>
            </a:pPr>
            <a:r>
              <a:rPr lang="en-GB" sz="128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</a:rPr>
              <a:t>Use conclusions from your counselling skills practice, your reading and research on the role of the core conditions.   </a:t>
            </a:r>
          </a:p>
          <a:p>
            <a:pPr marL="361950" indent="-361950" algn="just">
              <a:buFont typeface="Wingdings" panose="05000000000000000000" pitchFamily="2" charset="2"/>
              <a:buChar char="Ø"/>
            </a:pPr>
            <a:r>
              <a:rPr lang="en-GB" sz="128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</a:rPr>
              <a:t>How will your reflection on the role of the core conditions impact your counselling skills?</a:t>
            </a:r>
          </a:p>
          <a:p>
            <a:pPr marL="361950" indent="-361950" algn="just">
              <a:buFont typeface="Wingdings" panose="05000000000000000000" pitchFamily="2" charset="2"/>
              <a:buChar char="Ø"/>
            </a:pPr>
            <a:r>
              <a:rPr lang="en-GB" sz="128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</a:rPr>
              <a:t>In what manner will you apply the methods and techniques that you have learned? 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GB" sz="12800" dirty="0">
              <a:effectLst/>
              <a:latin typeface="+mj-lt"/>
              <a:ea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sz="4500" dirty="0">
              <a:solidFill>
                <a:schemeClr val="accent1"/>
              </a:solidFill>
              <a:effectLst/>
              <a:latin typeface="+mj-lt"/>
              <a:ea typeface="Times New Roman" panose="02020603050405020304" pitchFamily="18" charset="0"/>
            </a:endParaRPr>
          </a:p>
          <a:p>
            <a:pPr algn="just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042815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3A55C-DBD5-4C63-B333-3CE9D563C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Essay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613499-7D99-4C9B-9023-BC15DF7B5F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sz="67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</a:rPr>
              <a:t>In what way do the core conditions work in practice?</a:t>
            </a:r>
            <a:endParaRPr lang="en-GB" sz="6700" dirty="0">
              <a:solidFill>
                <a:schemeClr val="tx1"/>
              </a:solidFill>
              <a:latin typeface="+mj-lt"/>
              <a:ea typeface="Times New Roman" panose="02020603050405020304" pitchFamily="18" charset="0"/>
            </a:endParaRPr>
          </a:p>
          <a:p>
            <a:pPr marL="271463" indent="-271463" algn="just">
              <a:buFont typeface="Wingdings" panose="05000000000000000000" pitchFamily="2" charset="2"/>
              <a:buChar char="Ø"/>
            </a:pPr>
            <a:r>
              <a:rPr lang="en-GB" sz="67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</a:rPr>
              <a:t>Demonstrate how the core conditions relate to real world situations and/or a particular context.  </a:t>
            </a:r>
          </a:p>
          <a:p>
            <a:pPr marL="271463" indent="-271463" algn="just">
              <a:buFont typeface="Wingdings" panose="05000000000000000000" pitchFamily="2" charset="2"/>
              <a:buChar char="Ø"/>
            </a:pPr>
            <a:r>
              <a:rPr lang="en-GB" sz="67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</a:rPr>
              <a:t>Compare and contrast one theory about the core conditions to another. </a:t>
            </a:r>
          </a:p>
          <a:p>
            <a:pPr marL="271463" indent="-271463" algn="just">
              <a:buFont typeface="Wingdings" panose="05000000000000000000" pitchFamily="2" charset="2"/>
              <a:buChar char="Ø"/>
            </a:pPr>
            <a:r>
              <a:rPr lang="en-GB" sz="67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</a:rPr>
              <a:t>Show awareness of any possible limitations of concepts and theories in relation to the core conditions, when applied in particular contexts.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367962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702CA-539A-4ECD-BAC7-7F6EEF597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 sum this essay up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072A7F-7CCA-4166-994F-BAF04A2345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271463" indent="-271463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36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</a:rPr>
              <a:t>Within this piece of work, critically demonstrate the reflective/reflexive practices important in using the core conditions and reflect upon how reflexivity contributes to, and supports, professional practices and personal growth for example, reflective/reflexive writing and personal development.</a:t>
            </a:r>
          </a:p>
          <a:p>
            <a:pPr marL="271463" indent="-271463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36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</a:rPr>
              <a:t>Aim to demonstrate coherent and detailed knowledge and systematic understanding of the core conditions and their contribution to working at relational depth and self care.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845803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DAF9F-BAF3-4A4E-8214-0BA05B692F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 ON ASSIGNMENTS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9A477A9-57D9-4D88-AB3F-5EA92235E9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235" y="2108200"/>
            <a:ext cx="9703515" cy="3760788"/>
          </a:xfrm>
        </p:spPr>
      </p:pic>
    </p:spTree>
    <p:extLst>
      <p:ext uri="{BB962C8B-B14F-4D97-AF65-F5344CB8AC3E}">
        <p14:creationId xmlns:p14="http://schemas.microsoft.com/office/powerpoint/2010/main" val="59796822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96467-1B87-44B7-8D41-A2CF5FD073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Free writing for ten minutes ----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010016-AEBE-4B0C-9533-B2F75B5B78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6600" dirty="0">
                <a:latin typeface="+mj-lt"/>
              </a:rPr>
              <a:t>Core conditions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6600" dirty="0">
                <a:latin typeface="+mj-lt"/>
              </a:rPr>
              <a:t>Relational Depth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6600" dirty="0">
                <a:latin typeface="+mj-lt"/>
              </a:rPr>
              <a:t>Self care</a:t>
            </a:r>
          </a:p>
        </p:txBody>
      </p:sp>
    </p:spTree>
    <p:extLst>
      <p:ext uri="{BB962C8B-B14F-4D97-AF65-F5344CB8AC3E}">
        <p14:creationId xmlns:p14="http://schemas.microsoft.com/office/powerpoint/2010/main" val="314075638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648593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89F1A8-61FE-4BE5-934B-7B79E52A4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r>
              <a:rPr lang="en-GB" sz="4400">
                <a:solidFill>
                  <a:srgbClr val="FFFFFF"/>
                </a:solidFill>
              </a:rPr>
              <a:t>Free writing : Getting started —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7FE4E7-C2FD-4728-8132-E6148BA87E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1958" y="605896"/>
            <a:ext cx="5923721" cy="5646208"/>
          </a:xfrm>
        </p:spPr>
        <p:txBody>
          <a:bodyPr anchor="ctr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400"/>
              <a:t>Write down your topic for consideration? Write this in less than 25 words.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/>
              <a:t>Brainstorm all the ideas that come to mind. Let your ideas flow and write down everything. Don’t censor.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/>
              <a:t>What do I already know about this topic/question?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/>
              <a:t>What do I need to find out?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/>
              <a:t>Consider the following points: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/>
              <a:t>What / Who / When / How / Why </a:t>
            </a:r>
          </a:p>
        </p:txBody>
      </p:sp>
    </p:spTree>
    <p:extLst>
      <p:ext uri="{BB962C8B-B14F-4D97-AF65-F5344CB8AC3E}">
        <p14:creationId xmlns:p14="http://schemas.microsoft.com/office/powerpoint/2010/main" val="380658476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56B75-0A75-4C51-A3CC-F3275FDD0C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2AA67C-8C05-43DB-8686-528CD5429F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Person </a:t>
            </a:r>
            <a:r>
              <a:rPr lang="en-GB" dirty="0" err="1">
                <a:hlinkClick r:id="rId2"/>
              </a:rPr>
              <a:t>centered</a:t>
            </a:r>
            <a:r>
              <a:rPr lang="en-GB" dirty="0">
                <a:hlinkClick r:id="rId2"/>
              </a:rPr>
              <a:t> counselling session [10 minutes]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379669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CLOSING ROUND….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2013528"/>
            <a:ext cx="9144000" cy="4211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2216649"/>
      </p:ext>
    </p:extLst>
  </p:cSld>
  <p:clrMapOvr>
    <a:masterClrMapping/>
  </p:clrMapOvr>
</p:sld>
</file>

<file path=ppt/theme/theme1.xml><?xml version="1.0" encoding="utf-8"?>
<a:theme xmlns:a="http://schemas.openxmlformats.org/drawingml/2006/main" name="1_RetrospectVTI">
  <a:themeElements>
    <a:clrScheme name="Custom 34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C7016"/>
      </a:accent1>
      <a:accent2>
        <a:srgbClr val="F8931D"/>
      </a:accent2>
      <a:accent3>
        <a:srgbClr val="CE8D3E"/>
      </a:accent3>
      <a:accent4>
        <a:srgbClr val="E64823"/>
      </a:accent4>
      <a:accent5>
        <a:srgbClr val="FFCA08"/>
      </a:accent5>
      <a:accent6>
        <a:srgbClr val="9C6A6A"/>
      </a:accent6>
      <a:hlink>
        <a:srgbClr val="2998E3"/>
      </a:hlink>
      <a:folHlink>
        <a:srgbClr val="7F723D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Override1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03EEFF0-FB57-4CB4-8BFC-DF397689E2ED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93932EF5-314F-409E-8020-FEE5FA0795B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A3F7EDC-E5B4-4BBC-9D2A-CBE6D46C37A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264</TotalTime>
  <Words>1408</Words>
  <Application>Microsoft Office PowerPoint</Application>
  <PresentationFormat>Widescreen</PresentationFormat>
  <Paragraphs>155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3" baseType="lpstr">
      <vt:lpstr>-apple-system</vt:lpstr>
      <vt:lpstr>arial</vt:lpstr>
      <vt:lpstr>arial</vt:lpstr>
      <vt:lpstr>Bookman Old Style</vt:lpstr>
      <vt:lpstr>Calibri</vt:lpstr>
      <vt:lpstr>Franklin Gothic Book</vt:lpstr>
      <vt:lpstr>Times New Roman</vt:lpstr>
      <vt:lpstr>Wingdings</vt:lpstr>
      <vt:lpstr>1_RetrospectVTI</vt:lpstr>
      <vt:lpstr>REVIEW OF THE WORK OF THE MODULE AND ASSIGNMENTS</vt:lpstr>
      <vt:lpstr>Format of this workshop:</vt:lpstr>
      <vt:lpstr>Timings ….</vt:lpstr>
      <vt:lpstr>OPENING ROUND….</vt:lpstr>
      <vt:lpstr>QUESTIONS FROM ASYNCHRONOUS LEARNING…</vt:lpstr>
      <vt:lpstr>Two assignments</vt:lpstr>
      <vt:lpstr>Reflections on recording</vt:lpstr>
      <vt:lpstr>REFLECTION ON RECORDING:</vt:lpstr>
      <vt:lpstr>Recording already done ….</vt:lpstr>
      <vt:lpstr>REFLECTION OF RECORDING:</vt:lpstr>
      <vt:lpstr>INTRODUCTION … … …</vt:lpstr>
      <vt:lpstr>You will need to address:</vt:lpstr>
      <vt:lpstr>Remember:</vt:lpstr>
      <vt:lpstr>Remember:</vt:lpstr>
      <vt:lpstr>What about:</vt:lpstr>
      <vt:lpstr>Areas which did not go well … … …</vt:lpstr>
      <vt:lpstr>Demonstrate …</vt:lpstr>
      <vt:lpstr>You can use these reflexive models to assist your reflection</vt:lpstr>
      <vt:lpstr>Remember …</vt:lpstr>
      <vt:lpstr>ESSAY</vt:lpstr>
      <vt:lpstr>Essay …</vt:lpstr>
      <vt:lpstr>Essay …</vt:lpstr>
      <vt:lpstr>Essay …</vt:lpstr>
      <vt:lpstr>Essay …</vt:lpstr>
      <vt:lpstr>Essay …</vt:lpstr>
      <vt:lpstr>Essay …</vt:lpstr>
      <vt:lpstr>Essay …</vt:lpstr>
      <vt:lpstr>Essay …</vt:lpstr>
      <vt:lpstr>To sum this essay up …</vt:lpstr>
      <vt:lpstr>QUESTIONS ON ASSIGNMENTS</vt:lpstr>
      <vt:lpstr>Free writing for ten minutes ----</vt:lpstr>
      <vt:lpstr>Free writing : Getting started —</vt:lpstr>
      <vt:lpstr>Activity …..</vt:lpstr>
      <vt:lpstr>CLOSING ROUND….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REVIEW OF THE WORK OF THE MODULE AND ASSIGNMENTS</dc:title>
  <dc:creator>Beverly Cole</dc:creator>
  <cp:lastModifiedBy>Beverly Cole</cp:lastModifiedBy>
  <cp:revision>12</cp:revision>
  <dcterms:created xsi:type="dcterms:W3CDTF">2021-02-04T20:59:01Z</dcterms:created>
  <dcterms:modified xsi:type="dcterms:W3CDTF">2021-02-10T11:07:02Z</dcterms:modified>
</cp:coreProperties>
</file>