
<file path=[Content_Types].xml><?xml version="1.0" encoding="utf-8"?>
<Types xmlns="http://schemas.openxmlformats.org/package/2006/content-types">
  <Default Extension="png" ContentType="image/png"/>
  <Default Extension="bin" ContentType="application/vnd.ms-office.activeX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activeX/activeX1.xml" ContentType="application/vnd.ms-office.activeX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7" r:id="rId1"/>
  </p:sldMasterIdLst>
  <p:notesMasterIdLst>
    <p:notesMasterId r:id="rId38"/>
  </p:notesMasterIdLst>
  <p:sldIdLst>
    <p:sldId id="306" r:id="rId2"/>
    <p:sldId id="308" r:id="rId3"/>
    <p:sldId id="309" r:id="rId4"/>
    <p:sldId id="310" r:id="rId5"/>
    <p:sldId id="311" r:id="rId6"/>
    <p:sldId id="312" r:id="rId7"/>
    <p:sldId id="313" r:id="rId8"/>
    <p:sldId id="314" r:id="rId9"/>
    <p:sldId id="315" r:id="rId10"/>
    <p:sldId id="341" r:id="rId11"/>
    <p:sldId id="316" r:id="rId12"/>
    <p:sldId id="317" r:id="rId13"/>
    <p:sldId id="318" r:id="rId14"/>
    <p:sldId id="319" r:id="rId15"/>
    <p:sldId id="320" r:id="rId16"/>
    <p:sldId id="321" r:id="rId17"/>
    <p:sldId id="322" r:id="rId18"/>
    <p:sldId id="323" r:id="rId19"/>
    <p:sldId id="324" r:id="rId20"/>
    <p:sldId id="325" r:id="rId21"/>
    <p:sldId id="326" r:id="rId22"/>
    <p:sldId id="327" r:id="rId23"/>
    <p:sldId id="328" r:id="rId24"/>
    <p:sldId id="329" r:id="rId25"/>
    <p:sldId id="330" r:id="rId26"/>
    <p:sldId id="331" r:id="rId27"/>
    <p:sldId id="332" r:id="rId28"/>
    <p:sldId id="333" r:id="rId29"/>
    <p:sldId id="334" r:id="rId30"/>
    <p:sldId id="335" r:id="rId31"/>
    <p:sldId id="336" r:id="rId32"/>
    <p:sldId id="337" r:id="rId33"/>
    <p:sldId id="338" r:id="rId34"/>
    <p:sldId id="339" r:id="rId35"/>
    <p:sldId id="340" r:id="rId36"/>
    <p:sldId id="303" r:id="rId37"/>
  </p:sldIdLst>
  <p:sldSz cx="9144000" cy="6858000" type="screen4x3"/>
  <p:notesSz cx="68580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35153"/>
    <a:srgbClr val="8A8A8A"/>
    <a:srgbClr val="6B6B6B"/>
    <a:srgbClr val="264DAE"/>
    <a:srgbClr val="4ADAD7"/>
    <a:srgbClr val="90A3A6"/>
    <a:srgbClr val="EDDFF5"/>
    <a:srgbClr val="493B93"/>
    <a:srgbClr val="808080"/>
    <a:srgbClr val="96969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780" autoAdjust="0"/>
    <p:restoredTop sz="76174" autoAdjust="0"/>
  </p:normalViewPr>
  <p:slideViewPr>
    <p:cSldViewPr snapToGrid="0">
      <p:cViewPr varScale="1">
        <p:scale>
          <a:sx n="67" d="100"/>
          <a:sy n="67" d="100"/>
        </p:scale>
        <p:origin x="2174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activeX1.xml><?xml version="1.0" encoding="utf-8"?>
<ax:ocx xmlns:ax="http://schemas.microsoft.com/office/2006/activeX" xmlns:r="http://schemas.openxmlformats.org/officeDocument/2006/relationships" ax:classid="{D27CDB6E-AE6D-11CF-96B8-444553540000}" ax:persistence="persistStorage" r:id="rId1"/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1AAF1A-6DA0-4AD9-942D-5A939B28DDA8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B186B3FE-3F98-49A5-A50C-A0BC14AAAC99}">
      <dgm:prSet phldrT="[Text]"/>
      <dgm:spPr/>
      <dgm:t>
        <a:bodyPr/>
        <a:lstStyle/>
        <a:p>
          <a:r>
            <a:rPr lang="en-GB" dirty="0" smtClean="0"/>
            <a:t>Multiple types of traffic but only one network to manage</a:t>
          </a:r>
          <a:endParaRPr lang="en-GB" dirty="0"/>
        </a:p>
      </dgm:t>
    </dgm:pt>
    <dgm:pt modelId="{1B4128E0-F5E8-48C6-96BC-39996EC3562A}" type="parTrans" cxnId="{9F6BA2D9-5D5C-4F3D-9723-BBE7B11EB0E2}">
      <dgm:prSet/>
      <dgm:spPr/>
      <dgm:t>
        <a:bodyPr/>
        <a:lstStyle/>
        <a:p>
          <a:endParaRPr lang="en-GB"/>
        </a:p>
      </dgm:t>
    </dgm:pt>
    <dgm:pt modelId="{8EB69876-963B-4583-895B-DFF12E7C5004}" type="sibTrans" cxnId="{9F6BA2D9-5D5C-4F3D-9723-BBE7B11EB0E2}">
      <dgm:prSet/>
      <dgm:spPr/>
      <dgm:t>
        <a:bodyPr/>
        <a:lstStyle/>
        <a:p>
          <a:endParaRPr lang="en-GB"/>
        </a:p>
      </dgm:t>
    </dgm:pt>
    <dgm:pt modelId="{E2513BCA-957A-405B-B011-EB121FF3A821}">
      <dgm:prSet phldrT="[Text]"/>
      <dgm:spPr/>
      <dgm:t>
        <a:bodyPr/>
        <a:lstStyle/>
        <a:p>
          <a:r>
            <a:rPr lang="en-GB" dirty="0" smtClean="0"/>
            <a:t>Savings over installation and maintenance of separate voice networks. </a:t>
          </a:r>
          <a:endParaRPr lang="en-GB" dirty="0"/>
        </a:p>
      </dgm:t>
    </dgm:pt>
    <dgm:pt modelId="{4BA5922B-3972-41E5-9F3C-4B6E9A8394FB}" type="parTrans" cxnId="{C4F2915A-DAC9-4F16-845D-BD1F7694C345}">
      <dgm:prSet/>
      <dgm:spPr/>
      <dgm:t>
        <a:bodyPr/>
        <a:lstStyle/>
        <a:p>
          <a:endParaRPr lang="en-GB"/>
        </a:p>
      </dgm:t>
    </dgm:pt>
    <dgm:pt modelId="{9AAC652F-D0FA-4D5E-8041-AD004F61BB41}" type="sibTrans" cxnId="{C4F2915A-DAC9-4F16-845D-BD1F7694C345}">
      <dgm:prSet/>
      <dgm:spPr/>
      <dgm:t>
        <a:bodyPr/>
        <a:lstStyle/>
        <a:p>
          <a:endParaRPr lang="en-GB"/>
        </a:p>
      </dgm:t>
    </dgm:pt>
    <dgm:pt modelId="{2FFB3B60-630A-4B84-82C5-5B95D5519060}">
      <dgm:prSet phldrT="[Text]"/>
      <dgm:spPr/>
      <dgm:t>
        <a:bodyPr/>
        <a:lstStyle/>
        <a:p>
          <a:r>
            <a:rPr lang="en-GB" dirty="0" smtClean="0"/>
            <a:t>Integrates IT management</a:t>
          </a:r>
          <a:endParaRPr lang="en-GB" dirty="0"/>
        </a:p>
      </dgm:t>
    </dgm:pt>
    <dgm:pt modelId="{E16A5026-827C-4EE9-B9BC-08AEDDF6E2F7}" type="parTrans" cxnId="{03C3DF5B-C3D6-41F0-B6D9-988C36AB9AC1}">
      <dgm:prSet/>
      <dgm:spPr/>
      <dgm:t>
        <a:bodyPr/>
        <a:lstStyle/>
        <a:p>
          <a:endParaRPr lang="en-GB"/>
        </a:p>
      </dgm:t>
    </dgm:pt>
    <dgm:pt modelId="{7D80A9F7-8478-4D67-AB7C-357369B5D8C0}" type="sibTrans" cxnId="{03C3DF5B-C3D6-41F0-B6D9-988C36AB9AC1}">
      <dgm:prSet/>
      <dgm:spPr/>
      <dgm:t>
        <a:bodyPr/>
        <a:lstStyle/>
        <a:p>
          <a:endParaRPr lang="en-GB"/>
        </a:p>
      </dgm:t>
    </dgm:pt>
    <dgm:pt modelId="{CEEC9138-316D-46BD-8B5A-14567A123F87}" type="pres">
      <dgm:prSet presAssocID="{811AAF1A-6DA0-4AD9-942D-5A939B28DDA8}" presName="linearFlow" presStyleCnt="0">
        <dgm:presLayoutVars>
          <dgm:dir/>
          <dgm:resizeHandles val="exact"/>
        </dgm:presLayoutVars>
      </dgm:prSet>
      <dgm:spPr/>
    </dgm:pt>
    <dgm:pt modelId="{8D84B2E3-2E84-4B95-9E55-FCCD6EEAA1AF}" type="pres">
      <dgm:prSet presAssocID="{B186B3FE-3F98-49A5-A50C-A0BC14AAAC99}" presName="composite" presStyleCnt="0"/>
      <dgm:spPr/>
    </dgm:pt>
    <dgm:pt modelId="{BB0B11DD-0E69-4102-953A-B62019C18777}" type="pres">
      <dgm:prSet presAssocID="{B186B3FE-3F98-49A5-A50C-A0BC14AAAC99}" presName="imgShp" presStyleLbl="fgImgPlace1" presStyleIdx="0" presStyleCnt="3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</dgm:pt>
    <dgm:pt modelId="{00BAB92E-DCD2-4C46-BD25-D2DB0FED9435}" type="pres">
      <dgm:prSet presAssocID="{B186B3FE-3F98-49A5-A50C-A0BC14AAAC99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DFB1337-40A4-4B58-83F4-A483439B1188}" type="pres">
      <dgm:prSet presAssocID="{8EB69876-963B-4583-895B-DFF12E7C5004}" presName="spacing" presStyleCnt="0"/>
      <dgm:spPr/>
    </dgm:pt>
    <dgm:pt modelId="{4BE77C3A-92E2-49AC-A306-7663F15C8B63}" type="pres">
      <dgm:prSet presAssocID="{E2513BCA-957A-405B-B011-EB121FF3A821}" presName="composite" presStyleCnt="0"/>
      <dgm:spPr/>
    </dgm:pt>
    <dgm:pt modelId="{4C58F296-9B1D-4C0E-B670-183B8DA6567B}" type="pres">
      <dgm:prSet presAssocID="{E2513BCA-957A-405B-B011-EB121FF3A821}" presName="imgShp" presStyleLbl="fgImgPlace1" presStyleIdx="1" presStyleCnt="3"/>
      <dgm:spPr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000" b="-1000"/>
          </a:stretch>
        </a:blipFill>
      </dgm:spPr>
    </dgm:pt>
    <dgm:pt modelId="{87BE86EA-5021-426D-B99A-3FFB48C0034F}" type="pres">
      <dgm:prSet presAssocID="{E2513BCA-957A-405B-B011-EB121FF3A821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38CAD8B-F3B5-4EC5-9B3B-1D1859E3B9E7}" type="pres">
      <dgm:prSet presAssocID="{9AAC652F-D0FA-4D5E-8041-AD004F61BB41}" presName="spacing" presStyleCnt="0"/>
      <dgm:spPr/>
    </dgm:pt>
    <dgm:pt modelId="{0AD6F60C-E72C-49F7-B498-40845D2B30C5}" type="pres">
      <dgm:prSet presAssocID="{2FFB3B60-630A-4B84-82C5-5B95D5519060}" presName="composite" presStyleCnt="0"/>
      <dgm:spPr/>
    </dgm:pt>
    <dgm:pt modelId="{EC85217D-A3AD-4B4F-A852-65682EA56D5A}" type="pres">
      <dgm:prSet presAssocID="{2FFB3B60-630A-4B84-82C5-5B95D5519060}" presName="imgShp" presStyleLbl="fgImgPlace1" presStyleIdx="2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</dgm:spPr>
    </dgm:pt>
    <dgm:pt modelId="{AB0D1068-943D-41DE-9237-E13E4DA6389F}" type="pres">
      <dgm:prSet presAssocID="{2FFB3B60-630A-4B84-82C5-5B95D5519060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BA68EF60-2C13-45FD-BDA5-45A6A89B5F7C}" type="presOf" srcId="{811AAF1A-6DA0-4AD9-942D-5A939B28DDA8}" destId="{CEEC9138-316D-46BD-8B5A-14567A123F87}" srcOrd="0" destOrd="0" presId="urn:microsoft.com/office/officeart/2005/8/layout/vList3"/>
    <dgm:cxn modelId="{03C3DF5B-C3D6-41F0-B6D9-988C36AB9AC1}" srcId="{811AAF1A-6DA0-4AD9-942D-5A939B28DDA8}" destId="{2FFB3B60-630A-4B84-82C5-5B95D5519060}" srcOrd="2" destOrd="0" parTransId="{E16A5026-827C-4EE9-B9BC-08AEDDF6E2F7}" sibTransId="{7D80A9F7-8478-4D67-AB7C-357369B5D8C0}"/>
    <dgm:cxn modelId="{C4F2915A-DAC9-4F16-845D-BD1F7694C345}" srcId="{811AAF1A-6DA0-4AD9-942D-5A939B28DDA8}" destId="{E2513BCA-957A-405B-B011-EB121FF3A821}" srcOrd="1" destOrd="0" parTransId="{4BA5922B-3972-41E5-9F3C-4B6E9A8394FB}" sibTransId="{9AAC652F-D0FA-4D5E-8041-AD004F61BB41}"/>
    <dgm:cxn modelId="{79227100-7351-491A-ADE5-A4B2AF0344C7}" type="presOf" srcId="{E2513BCA-957A-405B-B011-EB121FF3A821}" destId="{87BE86EA-5021-426D-B99A-3FFB48C0034F}" srcOrd="0" destOrd="0" presId="urn:microsoft.com/office/officeart/2005/8/layout/vList3"/>
    <dgm:cxn modelId="{9F6BA2D9-5D5C-4F3D-9723-BBE7B11EB0E2}" srcId="{811AAF1A-6DA0-4AD9-942D-5A939B28DDA8}" destId="{B186B3FE-3F98-49A5-A50C-A0BC14AAAC99}" srcOrd="0" destOrd="0" parTransId="{1B4128E0-F5E8-48C6-96BC-39996EC3562A}" sibTransId="{8EB69876-963B-4583-895B-DFF12E7C5004}"/>
    <dgm:cxn modelId="{AA661DBD-556B-4C36-BE49-01DC5CC4AD5B}" type="presOf" srcId="{B186B3FE-3F98-49A5-A50C-A0BC14AAAC99}" destId="{00BAB92E-DCD2-4C46-BD25-D2DB0FED9435}" srcOrd="0" destOrd="0" presId="urn:microsoft.com/office/officeart/2005/8/layout/vList3"/>
    <dgm:cxn modelId="{2995E086-4BC1-4114-8433-5E55B007EF96}" type="presOf" srcId="{2FFB3B60-630A-4B84-82C5-5B95D5519060}" destId="{AB0D1068-943D-41DE-9237-E13E4DA6389F}" srcOrd="0" destOrd="0" presId="urn:microsoft.com/office/officeart/2005/8/layout/vList3"/>
    <dgm:cxn modelId="{E61EF897-1494-49D2-B311-38C3E1BD0CC2}" type="presParOf" srcId="{CEEC9138-316D-46BD-8B5A-14567A123F87}" destId="{8D84B2E3-2E84-4B95-9E55-FCCD6EEAA1AF}" srcOrd="0" destOrd="0" presId="urn:microsoft.com/office/officeart/2005/8/layout/vList3"/>
    <dgm:cxn modelId="{07CCF993-8AE6-4569-AA17-4811B7336910}" type="presParOf" srcId="{8D84B2E3-2E84-4B95-9E55-FCCD6EEAA1AF}" destId="{BB0B11DD-0E69-4102-953A-B62019C18777}" srcOrd="0" destOrd="0" presId="urn:microsoft.com/office/officeart/2005/8/layout/vList3"/>
    <dgm:cxn modelId="{5D801BD3-FB24-407E-9211-1CAA0BEBF9B2}" type="presParOf" srcId="{8D84B2E3-2E84-4B95-9E55-FCCD6EEAA1AF}" destId="{00BAB92E-DCD2-4C46-BD25-D2DB0FED9435}" srcOrd="1" destOrd="0" presId="urn:microsoft.com/office/officeart/2005/8/layout/vList3"/>
    <dgm:cxn modelId="{D4A56CD1-9477-4B81-BC9D-48050EFA95E0}" type="presParOf" srcId="{CEEC9138-316D-46BD-8B5A-14567A123F87}" destId="{8DFB1337-40A4-4B58-83F4-A483439B1188}" srcOrd="1" destOrd="0" presId="urn:microsoft.com/office/officeart/2005/8/layout/vList3"/>
    <dgm:cxn modelId="{BC15BBD7-E33F-4C2D-BDFD-E33DBCD45B70}" type="presParOf" srcId="{CEEC9138-316D-46BD-8B5A-14567A123F87}" destId="{4BE77C3A-92E2-49AC-A306-7663F15C8B63}" srcOrd="2" destOrd="0" presId="urn:microsoft.com/office/officeart/2005/8/layout/vList3"/>
    <dgm:cxn modelId="{4B44D37A-5DB2-4F8F-B465-7C5DF902209B}" type="presParOf" srcId="{4BE77C3A-92E2-49AC-A306-7663F15C8B63}" destId="{4C58F296-9B1D-4C0E-B670-183B8DA6567B}" srcOrd="0" destOrd="0" presId="urn:microsoft.com/office/officeart/2005/8/layout/vList3"/>
    <dgm:cxn modelId="{BF3AC5F0-FD80-4740-8915-30B3CA88A594}" type="presParOf" srcId="{4BE77C3A-92E2-49AC-A306-7663F15C8B63}" destId="{87BE86EA-5021-426D-B99A-3FFB48C0034F}" srcOrd="1" destOrd="0" presId="urn:microsoft.com/office/officeart/2005/8/layout/vList3"/>
    <dgm:cxn modelId="{863BF856-1512-4593-8163-A8453C99978E}" type="presParOf" srcId="{CEEC9138-316D-46BD-8B5A-14567A123F87}" destId="{338CAD8B-F3B5-4EC5-9B3B-1D1859E3B9E7}" srcOrd="3" destOrd="0" presId="urn:microsoft.com/office/officeart/2005/8/layout/vList3"/>
    <dgm:cxn modelId="{935452EB-691C-4508-BE42-DAD4EF1AE205}" type="presParOf" srcId="{CEEC9138-316D-46BD-8B5A-14567A123F87}" destId="{0AD6F60C-E72C-49F7-B498-40845D2B30C5}" srcOrd="4" destOrd="0" presId="urn:microsoft.com/office/officeart/2005/8/layout/vList3"/>
    <dgm:cxn modelId="{4880FA31-B5F9-4817-9DC8-58B9A220B9EA}" type="presParOf" srcId="{0AD6F60C-E72C-49F7-B498-40845D2B30C5}" destId="{EC85217D-A3AD-4B4F-A852-65682EA56D5A}" srcOrd="0" destOrd="0" presId="urn:microsoft.com/office/officeart/2005/8/layout/vList3"/>
    <dgm:cxn modelId="{872D8CE7-C05A-4BA9-934B-91F66562CDEB}" type="presParOf" srcId="{0AD6F60C-E72C-49F7-B498-40845D2B30C5}" destId="{AB0D1068-943D-41DE-9237-E13E4DA6389F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BAB92E-DCD2-4C46-BD25-D2DB0FED9435}">
      <dsp:nvSpPr>
        <dsp:cNvPr id="0" name=""/>
        <dsp:cNvSpPr/>
      </dsp:nvSpPr>
      <dsp:spPr>
        <a:xfrm rot="10800000">
          <a:off x="1303273" y="1895"/>
          <a:ext cx="4053840" cy="1128772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757" tIns="83820" rIns="156464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Multiple types of traffic but only one network to manage</a:t>
          </a:r>
          <a:endParaRPr lang="en-GB" sz="2200" kern="1200" dirty="0"/>
        </a:p>
      </dsp:txBody>
      <dsp:txXfrm rot="10800000">
        <a:off x="1585466" y="1895"/>
        <a:ext cx="3771647" cy="1128772"/>
      </dsp:txXfrm>
    </dsp:sp>
    <dsp:sp modelId="{BB0B11DD-0E69-4102-953A-B62019C18777}">
      <dsp:nvSpPr>
        <dsp:cNvPr id="0" name=""/>
        <dsp:cNvSpPr/>
      </dsp:nvSpPr>
      <dsp:spPr>
        <a:xfrm>
          <a:off x="738886" y="1895"/>
          <a:ext cx="1128772" cy="1128772"/>
        </a:xfrm>
        <a:prstGeom prst="ellipse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BE86EA-5021-426D-B99A-3FFB48C0034F}">
      <dsp:nvSpPr>
        <dsp:cNvPr id="0" name=""/>
        <dsp:cNvSpPr/>
      </dsp:nvSpPr>
      <dsp:spPr>
        <a:xfrm rot="10800000">
          <a:off x="1303273" y="1467613"/>
          <a:ext cx="4053840" cy="1128772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757" tIns="83820" rIns="156464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Savings over installation and maintenance of separate voice networks. </a:t>
          </a:r>
          <a:endParaRPr lang="en-GB" sz="2200" kern="1200" dirty="0"/>
        </a:p>
      </dsp:txBody>
      <dsp:txXfrm rot="10800000">
        <a:off x="1585466" y="1467613"/>
        <a:ext cx="3771647" cy="1128772"/>
      </dsp:txXfrm>
    </dsp:sp>
    <dsp:sp modelId="{4C58F296-9B1D-4C0E-B670-183B8DA6567B}">
      <dsp:nvSpPr>
        <dsp:cNvPr id="0" name=""/>
        <dsp:cNvSpPr/>
      </dsp:nvSpPr>
      <dsp:spPr>
        <a:xfrm>
          <a:off x="738886" y="1467613"/>
          <a:ext cx="1128772" cy="1128772"/>
        </a:xfrm>
        <a:prstGeom prst="ellipse">
          <a:avLst/>
        </a:prstGeom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000" b="-1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0D1068-943D-41DE-9237-E13E4DA6389F}">
      <dsp:nvSpPr>
        <dsp:cNvPr id="0" name=""/>
        <dsp:cNvSpPr/>
      </dsp:nvSpPr>
      <dsp:spPr>
        <a:xfrm rot="10800000">
          <a:off x="1303273" y="2933332"/>
          <a:ext cx="4053840" cy="1128772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757" tIns="83820" rIns="156464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Integrates IT management</a:t>
          </a:r>
          <a:endParaRPr lang="en-GB" sz="2200" kern="1200" dirty="0"/>
        </a:p>
      </dsp:txBody>
      <dsp:txXfrm rot="10800000">
        <a:off x="1585466" y="2933332"/>
        <a:ext cx="3771647" cy="1128772"/>
      </dsp:txXfrm>
    </dsp:sp>
    <dsp:sp modelId="{EC85217D-A3AD-4B4F-A852-65682EA56D5A}">
      <dsp:nvSpPr>
        <dsp:cNvPr id="0" name=""/>
        <dsp:cNvSpPr/>
      </dsp:nvSpPr>
      <dsp:spPr>
        <a:xfrm>
          <a:off x="738886" y="2933332"/>
          <a:ext cx="1128772" cy="1128772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651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651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D33006-993C-46CE-BE81-A42F2D8A6269}" type="datetimeFigureOut">
              <a:rPr lang="en-US" smtClean="0"/>
              <a:t>2/24/2016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04900" y="696913"/>
            <a:ext cx="4648200" cy="34861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16425"/>
            <a:ext cx="5486400" cy="418306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29675"/>
            <a:ext cx="2971800" cy="4651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829675"/>
            <a:ext cx="2971800" cy="4651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72CD79-D36A-4E01-AE1C-064887FE95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42722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3835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70EE284-7961-42D5-9E4B-29540E276A78}" type="slidenum">
              <a:rPr lang="en-US" smtClean="0"/>
              <a:pPr/>
              <a:t>2</a:t>
            </a:fld>
            <a:endParaRPr lang="en-US" dirty="0" smtClean="0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Chapter 1</a:t>
            </a:r>
          </a:p>
        </p:txBody>
      </p:sp>
    </p:spTree>
    <p:extLst>
      <p:ext uri="{BB962C8B-B14F-4D97-AF65-F5344CB8AC3E}">
        <p14:creationId xmlns:p14="http://schemas.microsoft.com/office/powerpoint/2010/main" val="7258689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1.</a:t>
            </a:r>
          </a:p>
        </p:txBody>
      </p:sp>
    </p:spTree>
    <p:extLst>
      <p:ext uri="{BB962C8B-B14F-4D97-AF65-F5344CB8AC3E}">
        <p14:creationId xmlns:p14="http://schemas.microsoft.com/office/powerpoint/2010/main" val="34504054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1.1.1.1 Growing</a:t>
            </a:r>
            <a:r>
              <a:rPr lang="en-US" b="1" baseline="0" dirty="0" smtClean="0"/>
              <a:t> Complexity of </a:t>
            </a:r>
            <a:r>
              <a:rPr lang="en-US" b="1" dirty="0" smtClean="0"/>
              <a:t>Networks</a:t>
            </a:r>
          </a:p>
          <a:p>
            <a:pPr>
              <a:buFontTx/>
              <a:buNone/>
            </a:pPr>
            <a:endParaRPr lang="en-US" b="1" dirty="0" smtClean="0"/>
          </a:p>
          <a:p>
            <a:pPr>
              <a:buFontTx/>
              <a:buNone/>
            </a:pPr>
            <a:r>
              <a:rPr lang="en-US" b="1" dirty="0" smtClean="0"/>
              <a:t>Digital world</a:t>
            </a:r>
            <a:r>
              <a:rPr lang="en-US" b="1" baseline="0" dirty="0" smtClean="0"/>
              <a:t> is changing &gt;&gt;&gt; Information must be accessed from anywhere &gt;&gt;&gt; we must ensure our networks are secure, reliable and highly available.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7284139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5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1.1.1.2 </a:t>
            </a:r>
            <a:r>
              <a:rPr lang="en-US" b="1" dirty="0" smtClean="0">
                <a:ea typeface="ＭＳ Ｐゴシック" pitchFamily="34" charset="-128"/>
              </a:rPr>
              <a:t>Elements Of A Converged Network</a:t>
            </a:r>
            <a:endParaRPr lang="en-US" b="1" dirty="0" smtClean="0"/>
          </a:p>
          <a:p>
            <a:pPr>
              <a:buFontTx/>
              <a:buNone/>
            </a:pPr>
            <a:endParaRPr lang="en-US" b="1" dirty="0" smtClean="0"/>
          </a:p>
          <a:p>
            <a:pPr>
              <a:buFontTx/>
              <a:buNone/>
            </a:pPr>
            <a:r>
              <a:rPr lang="en-US" b="1" dirty="0" smtClean="0"/>
              <a:t>These features</a:t>
            </a:r>
            <a:r>
              <a:rPr lang="en-US" b="1" baseline="0" dirty="0" smtClean="0"/>
              <a:t> are added to data services.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27032935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6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1.1.1.2 </a:t>
            </a:r>
            <a:r>
              <a:rPr lang="en-US" b="1" dirty="0" smtClean="0">
                <a:ea typeface="ＭＳ Ｐゴシック" pitchFamily="34" charset="-128"/>
              </a:rPr>
              <a:t>Elements Of A Converged Network</a:t>
            </a:r>
            <a:endParaRPr lang="en-US" b="1" dirty="0" smtClean="0"/>
          </a:p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0095711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7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1.1.1.3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Borderless Switched Networks</a:t>
            </a:r>
            <a:endParaRPr lang="en-US" b="1" dirty="0" smtClean="0"/>
          </a:p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927130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8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1.1.1.3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Borderless Switched Networks</a:t>
            </a:r>
            <a:endParaRPr lang="en-US" b="1" dirty="0" smtClean="0"/>
          </a:p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6086556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9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1.1.1.4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Hierarchy in the Borderless Switched Network</a:t>
            </a:r>
            <a:endParaRPr lang="en-US" b="1" dirty="0" smtClean="0"/>
          </a:p>
          <a:p>
            <a:pPr>
              <a:buFontTx/>
              <a:buNone/>
            </a:pPr>
            <a:r>
              <a:rPr lang="en-US" b="0" dirty="0" smtClean="0"/>
              <a:t>On the left= principles that borderless</a:t>
            </a:r>
            <a:r>
              <a:rPr lang="en-US" b="0" baseline="0" dirty="0" smtClean="0"/>
              <a:t> switched network are designed based on</a:t>
            </a:r>
          </a:p>
          <a:p>
            <a:pPr>
              <a:buFontTx/>
              <a:buNone/>
            </a:pPr>
            <a:endParaRPr lang="en-US" b="0" baseline="0" dirty="0" smtClean="0"/>
          </a:p>
          <a:p>
            <a:pPr>
              <a:buFontTx/>
              <a:buNone/>
            </a:pPr>
            <a:r>
              <a:rPr lang="en-US" b="0" baseline="0" dirty="0" smtClean="0"/>
              <a:t>On the right=couple of examples on how the hierarchy is set to work.</a:t>
            </a:r>
          </a:p>
          <a:p>
            <a:pPr>
              <a:buFontTx/>
              <a:buNone/>
            </a:pPr>
            <a:endParaRPr lang="en-US" b="0" baseline="0" dirty="0" smtClean="0"/>
          </a:p>
          <a:p>
            <a:pPr>
              <a:buFontTx/>
              <a:buNone/>
            </a:pPr>
            <a:r>
              <a:rPr lang="en-US" b="0" baseline="0" dirty="0" smtClean="0"/>
              <a:t>Hierarchical: each device has a defined role in each layer &gt;&gt;&gt;&gt;&gt;&gt; modular: seamless network expansion and integrated service enablement. &gt;&gt;&gt;&gt;&gt; resilience: satisfies user expectations (always on network)&gt;&gt;&gt;&gt;&gt; flexible: intelligent traffic load sharing (resource usage)</a:t>
            </a:r>
            <a:endParaRPr lang="en-US" b="0" dirty="0" smtClean="0"/>
          </a:p>
        </p:txBody>
      </p:sp>
    </p:spTree>
    <p:extLst>
      <p:ext uri="{BB962C8B-B14F-4D97-AF65-F5344CB8AC3E}">
        <p14:creationId xmlns:p14="http://schemas.microsoft.com/office/powerpoint/2010/main" val="135153492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10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1.1.1.4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Hierarchy in the Borderless </a:t>
            </a:r>
            <a:r>
              <a:rPr lang="en-US" sz="1200" b="1" i="0" kern="120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Switched Network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7539514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11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indent="0" fontAlgn="base">
              <a:buNone/>
            </a:pP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1.1.1.5 Core, Distribution, Access</a:t>
            </a:r>
          </a:p>
          <a:p>
            <a:pPr marL="0" indent="0" fontAlgn="base">
              <a:buNone/>
            </a:pPr>
            <a:endParaRPr lang="en-US" sz="1200" b="1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  <a:p>
            <a:pPr marL="0" indent="0" fontAlgn="base">
              <a:buNone/>
            </a:pP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Access: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 edge of the network – where the traffic enters/exits</a:t>
            </a:r>
            <a:r>
              <a:rPr lang="en-US" sz="1200" b="0" i="0" kern="1200" baseline="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 the campus network. – provide access to the end user – recently more intelligence is built into these switches to ease operation of net applications.</a:t>
            </a:r>
            <a:br>
              <a:rPr lang="en-US" sz="1200" b="0" i="0" kern="1200" baseline="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</a:br>
            <a:r>
              <a:rPr lang="en-US" sz="1200" b="1" i="0" kern="1200" baseline="0" dirty="0" err="1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Dist</a:t>
            </a:r>
            <a:r>
              <a:rPr lang="en-US" sz="1200" b="0" i="0" kern="1200" baseline="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: aggregation of wiring closet networks – aggregation of L2 broadcast and L3 routing domains. – Intelligent switching, routing and network </a:t>
            </a:r>
            <a:r>
              <a:rPr lang="en-US" sz="1200" b="0" i="0" kern="1200" baseline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access policies </a:t>
            </a:r>
            <a:r>
              <a:rPr lang="en-US" sz="1200" b="0" i="0" kern="1200" baseline="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– high availability to core for the end-user.</a:t>
            </a:r>
          </a:p>
          <a:p>
            <a:pPr marL="0" indent="0" fontAlgn="base">
              <a:buNone/>
            </a:pPr>
            <a:r>
              <a:rPr lang="en-US" sz="1200" b="1" i="0" kern="1200" baseline="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Core:</a:t>
            </a:r>
            <a:r>
              <a:rPr lang="en-US" sz="1200" b="0" i="0" kern="1200" baseline="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 backbone – connects several layers of the campus network. – aggregator of all other campus blocks – ties network together.</a:t>
            </a:r>
            <a:endParaRPr lang="en-US" sz="1200" b="1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0939422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12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indent="0" fontAlgn="base">
              <a:buNone/>
            </a:pP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1.1.1.5 Core, Distribution, Access</a:t>
            </a:r>
          </a:p>
          <a:p>
            <a:pPr marL="0" indent="0" fontAlgn="base">
              <a:buNone/>
            </a:pP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EXAMPLE.</a:t>
            </a:r>
            <a:endParaRPr lang="en-US" sz="1200" b="0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  <a:p>
            <a:pPr marL="0" indent="0" fontAlgn="base">
              <a:buNone/>
            </a:pP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A</a:t>
            </a:r>
            <a:r>
              <a:rPr lang="en-US" sz="1200" b="0" i="0" kern="1200" baseline="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 few campus blocks, aggregated at core. </a:t>
            </a:r>
            <a:r>
              <a:rPr lang="en-US" sz="1200" b="0" i="0" kern="1200" baseline="0" dirty="0" err="1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Dist</a:t>
            </a:r>
            <a:r>
              <a:rPr lang="en-US" sz="1200" b="0" i="0" kern="1200" baseline="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 switches in each block, and access switches in each floor where users are connecting to the network.</a:t>
            </a:r>
            <a:endParaRPr lang="en-US" sz="1200" b="0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7317416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13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1.1.2.1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Role of Switched Networks</a:t>
            </a:r>
            <a:endParaRPr lang="en-US" b="1" dirty="0" smtClean="0"/>
          </a:p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37415716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14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1.1.2.2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Form Factor</a:t>
            </a:r>
            <a:endParaRPr lang="en-US" b="1" dirty="0" smtClean="0"/>
          </a:p>
          <a:p>
            <a:pPr>
              <a:buFontTx/>
              <a:buNone/>
            </a:pPr>
            <a:r>
              <a:rPr lang="en-US" b="0" dirty="0" smtClean="0"/>
              <a:t>Various</a:t>
            </a:r>
            <a:r>
              <a:rPr lang="en-US" b="0" baseline="0" dirty="0" smtClean="0"/>
              <a:t> types of switches  &gt;&gt;&gt; deploy the correct type for the business </a:t>
            </a:r>
          </a:p>
          <a:p>
            <a:pPr>
              <a:buFontTx/>
              <a:buNone/>
            </a:pPr>
            <a:endParaRPr lang="en-US" b="0" baseline="0" dirty="0" smtClean="0"/>
          </a:p>
          <a:p>
            <a:pPr>
              <a:buFontTx/>
              <a:buNone/>
            </a:pPr>
            <a:r>
              <a:rPr lang="en-US" b="0" baseline="0" dirty="0" smtClean="0"/>
              <a:t>In terms of form factor, we can have :  FIXED PLATFORM or MODULAR or STACKABLE</a:t>
            </a:r>
          </a:p>
          <a:p>
            <a:pPr>
              <a:buFontTx/>
              <a:buNone/>
            </a:pPr>
            <a:endParaRPr lang="en-US" b="0" baseline="0" dirty="0" smtClean="0"/>
          </a:p>
          <a:p>
            <a:pPr>
              <a:buFontTx/>
              <a:buNone/>
            </a:pP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For example, a 24-port gigabit fixed switch cannot support additional ports.</a:t>
            </a:r>
            <a:endParaRPr lang="en-US" b="0" dirty="0" smtClean="0"/>
          </a:p>
        </p:txBody>
      </p:sp>
    </p:spTree>
    <p:extLst>
      <p:ext uri="{BB962C8B-B14F-4D97-AF65-F5344CB8AC3E}">
        <p14:creationId xmlns:p14="http://schemas.microsoft.com/office/powerpoint/2010/main" val="37825770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15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1.1.2.2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Form Factor</a:t>
            </a:r>
            <a:endParaRPr lang="en-US" b="1" dirty="0" smtClean="0"/>
          </a:p>
          <a:p>
            <a:pPr>
              <a:buFontTx/>
              <a:buNone/>
            </a:pPr>
            <a:endParaRPr lang="en-US" b="1" dirty="0" smtClean="0"/>
          </a:p>
          <a:p>
            <a:pPr>
              <a:buFontTx/>
              <a:buNone/>
            </a:pPr>
            <a:r>
              <a:rPr lang="en-US" b="0" dirty="0" smtClean="0"/>
              <a:t>More</a:t>
            </a:r>
            <a:r>
              <a:rPr lang="en-US" b="0" baseline="0" dirty="0" smtClean="0"/>
              <a:t> flexibility &gt;&gt;&gt;&gt; comes with 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different sized chassis &gt;&gt;&gt;&gt;</a:t>
            </a:r>
            <a:r>
              <a:rPr lang="en-GB" sz="1200" b="0" i="0" kern="1200" baseline="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 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installation of different numbers of modular line cards</a:t>
            </a:r>
          </a:p>
          <a:p>
            <a:pPr>
              <a:buFontTx/>
              <a:buNone/>
            </a:pP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larger the chassis, the more modules it can support</a:t>
            </a:r>
            <a:endParaRPr lang="en-US" b="0" dirty="0" smtClean="0"/>
          </a:p>
        </p:txBody>
      </p:sp>
    </p:spTree>
    <p:extLst>
      <p:ext uri="{BB962C8B-B14F-4D97-AF65-F5344CB8AC3E}">
        <p14:creationId xmlns:p14="http://schemas.microsoft.com/office/powerpoint/2010/main" val="61738522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16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1" dirty="0" smtClean="0"/>
              <a:t>1.1.2.2 </a:t>
            </a: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Form Factor</a:t>
            </a:r>
            <a:endParaRPr lang="en-US" b="1" dirty="0" smtClean="0"/>
          </a:p>
          <a:p>
            <a:pPr>
              <a:buFontTx/>
              <a:buNone/>
            </a:pPr>
            <a:r>
              <a:rPr lang="en-US" b="0" dirty="0" smtClean="0"/>
              <a:t>Switches</a:t>
            </a:r>
            <a:r>
              <a:rPr lang="en-US" b="0" baseline="0" dirty="0" smtClean="0"/>
              <a:t> can be connected using a special cable.</a:t>
            </a:r>
          </a:p>
          <a:p>
            <a:pPr>
              <a:buFontTx/>
              <a:buNone/>
            </a:pPr>
            <a:r>
              <a:rPr lang="en-US" b="0" baseline="0" dirty="0" smtClean="0"/>
              <a:t>Cisco </a:t>
            </a:r>
            <a:r>
              <a:rPr lang="en-US" b="0" baseline="0" dirty="0" err="1" smtClean="0"/>
              <a:t>Stackwise</a:t>
            </a:r>
            <a:r>
              <a:rPr lang="en-US" b="0" baseline="0" dirty="0" smtClean="0"/>
              <a:t> allows interconnection of up to 9 switches.</a:t>
            </a:r>
          </a:p>
          <a:p>
            <a:pPr>
              <a:buFontTx/>
              <a:buNone/>
            </a:pPr>
            <a:endParaRPr lang="en-US" b="0" baseline="0" dirty="0" smtClean="0"/>
          </a:p>
          <a:p>
            <a:pPr>
              <a:buFontTx/>
              <a:buNone/>
            </a:pPr>
            <a:r>
              <a:rPr lang="en-US" b="0" baseline="0" dirty="0" smtClean="0"/>
              <a:t>&gt;&gt;&gt; switches stacked on top of each other and connected in a 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daisy chain fashion.  effectively operate as a single larger switch</a:t>
            </a:r>
          </a:p>
          <a:p>
            <a:pPr>
              <a:buFontTx/>
              <a:buNone/>
            </a:pPr>
            <a:endParaRPr lang="en-GB" sz="1200" b="0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  <a:p>
            <a:pPr>
              <a:buFontTx/>
              <a:buNone/>
            </a:pP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Desirable when:</a:t>
            </a:r>
            <a:r>
              <a:rPr lang="en-GB" sz="1200" b="0" i="0" kern="1200" baseline="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 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 fault tolerance and bandwidth availability are critical and a modular switch is too costly to implement.</a:t>
            </a:r>
          </a:p>
          <a:p>
            <a:pPr>
              <a:buFontTx/>
              <a:buNone/>
            </a:pPr>
            <a:endParaRPr lang="en-GB" sz="1200" b="0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  <a:p>
            <a:pPr>
              <a:buFontTx/>
              <a:buNone/>
            </a:pP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StackPower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 technology, which enables power sharing among stack members.</a:t>
            </a:r>
            <a:endParaRPr lang="en-US" b="0" dirty="0" smtClean="0"/>
          </a:p>
        </p:txBody>
      </p:sp>
    </p:spTree>
    <p:extLst>
      <p:ext uri="{BB962C8B-B14F-4D97-AF65-F5344CB8AC3E}">
        <p14:creationId xmlns:p14="http://schemas.microsoft.com/office/powerpoint/2010/main" val="84371958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17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2713" marR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b="0" dirty="0" smtClean="0"/>
              <a:t>Cost &lt;&gt;&lt;&gt;&lt;&gt; Port</a:t>
            </a:r>
            <a:r>
              <a:rPr lang="en-US" b="0" baseline="0" dirty="0" smtClean="0"/>
              <a:t> Density:  No of devices supported &lt;&gt;&lt;&gt;&lt;&gt; Power:  </a:t>
            </a:r>
            <a:r>
              <a:rPr lang="en-US" b="0" baseline="0" dirty="0" err="1" smtClean="0"/>
              <a:t>PoE</a:t>
            </a:r>
            <a:r>
              <a:rPr lang="en-US" b="0" baseline="0" dirty="0" smtClean="0"/>
              <a:t> &gt; IP phones, AP, compact switches &lt;&gt;&lt;&gt;&lt;&gt;&lt;&gt; Reliability &lt;&gt;&lt;&gt;&lt;&gt;&lt;&gt;Port speed &lt;&gt;&lt;&gt;&lt;&gt;&lt;&gt; Frame buffers: ability to store frames &lt;&gt;&lt;&gt;&lt;&gt;&lt;&gt; Scalability: future growth.</a:t>
            </a:r>
            <a:endParaRPr lang="en-US" b="0" dirty="0" smtClean="0"/>
          </a:p>
        </p:txBody>
      </p:sp>
    </p:spTree>
    <p:extLst>
      <p:ext uri="{BB962C8B-B14F-4D97-AF65-F5344CB8AC3E}">
        <p14:creationId xmlns:p14="http://schemas.microsoft.com/office/powerpoint/2010/main" val="232634466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18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1.2.1.1 Switching as a General Concept in Networking and Telecommunications</a:t>
            </a:r>
          </a:p>
          <a:p>
            <a:pPr marL="0" marR="0" indent="0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sz="1200" b="1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  <a:p>
            <a:pPr marL="0" marR="0" indent="0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Ingress: frame enters device. </a:t>
            </a:r>
          </a:p>
          <a:p>
            <a:pPr marL="0" marR="0" indent="0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Egress: frame</a:t>
            </a:r>
            <a:r>
              <a:rPr lang="en-US" sz="1200" b="0" i="0" kern="1200" baseline="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 exits device.</a:t>
            </a:r>
            <a:endParaRPr lang="en-US" sz="1200" b="0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7710314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19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1.2.1.2 Dynamically Populating a Switch MAC Address Table</a:t>
            </a:r>
          </a:p>
        </p:txBody>
      </p:sp>
    </p:spTree>
    <p:extLst>
      <p:ext uri="{BB962C8B-B14F-4D97-AF65-F5344CB8AC3E}">
        <p14:creationId xmlns:p14="http://schemas.microsoft.com/office/powerpoint/2010/main" val="345223808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20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1.2.1.2 Dynamically Populating a Switch MAC Address Table</a:t>
            </a:r>
          </a:p>
        </p:txBody>
      </p:sp>
    </p:spTree>
    <p:extLst>
      <p:ext uri="{BB962C8B-B14F-4D97-AF65-F5344CB8AC3E}">
        <p14:creationId xmlns:p14="http://schemas.microsoft.com/office/powerpoint/2010/main" val="369303885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21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1.2.1.2 Dynamically Populating a Switch MAC Address Table</a:t>
            </a:r>
          </a:p>
        </p:txBody>
      </p:sp>
    </p:spTree>
    <p:extLst>
      <p:ext uri="{BB962C8B-B14F-4D97-AF65-F5344CB8AC3E}">
        <p14:creationId xmlns:p14="http://schemas.microsoft.com/office/powerpoint/2010/main" val="209437570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22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1.2.1.2 Dynamically Populating a Switch MAC Address Table</a:t>
            </a:r>
          </a:p>
        </p:txBody>
      </p:sp>
    </p:spTree>
    <p:extLst>
      <p:ext uri="{BB962C8B-B14F-4D97-AF65-F5344CB8AC3E}">
        <p14:creationId xmlns:p14="http://schemas.microsoft.com/office/powerpoint/2010/main" val="144301418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23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1.2.1.2 Dynamically Populating a Switch MAC Address Table</a:t>
            </a:r>
          </a:p>
        </p:txBody>
      </p:sp>
    </p:spTree>
    <p:extLst>
      <p:ext uri="{BB962C8B-B14F-4D97-AF65-F5344CB8AC3E}">
        <p14:creationId xmlns:p14="http://schemas.microsoft.com/office/powerpoint/2010/main" val="377092369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24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1.2.1.2 Dynamically Populating a Switch MAC Address Table</a:t>
            </a:r>
          </a:p>
        </p:txBody>
      </p:sp>
    </p:spTree>
    <p:extLst>
      <p:ext uri="{BB962C8B-B14F-4D97-AF65-F5344CB8AC3E}">
        <p14:creationId xmlns:p14="http://schemas.microsoft.com/office/powerpoint/2010/main" val="244245892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25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1.2.1.2 Dynamically Populating a Switch MAC Address Table</a:t>
            </a:r>
          </a:p>
        </p:txBody>
      </p:sp>
    </p:spTree>
    <p:extLst>
      <p:ext uri="{BB962C8B-B14F-4D97-AF65-F5344CB8AC3E}">
        <p14:creationId xmlns:p14="http://schemas.microsoft.com/office/powerpoint/2010/main" val="280462087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26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indent="0" fontAlgn="base">
              <a:buNone/>
            </a:pP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1.2.1.3 Switch Forwarding Methods</a:t>
            </a:r>
            <a:endParaRPr lang="en-US" sz="1200" b="1" i="0" kern="1200" dirty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0568591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27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1.2.1.4 Store-and-Forward Switching</a:t>
            </a:r>
          </a:p>
          <a:p>
            <a:pPr marL="0" marR="0" indent="0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GB" dirty="0" smtClean="0"/>
              <a:t>switching-mode store-forward</a:t>
            </a:r>
            <a:endParaRPr lang="en-US" sz="1200" b="1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5718759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28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1.2.1.4 Store-and-Forward Switching</a:t>
            </a:r>
          </a:p>
        </p:txBody>
      </p:sp>
    </p:spTree>
    <p:extLst>
      <p:ext uri="{BB962C8B-B14F-4D97-AF65-F5344CB8AC3E}">
        <p14:creationId xmlns:p14="http://schemas.microsoft.com/office/powerpoint/2010/main" val="181430251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29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1.2.1.5 Cut-Through Switching</a:t>
            </a:r>
          </a:p>
          <a:p>
            <a:pPr marL="0" marR="0" indent="0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GB" dirty="0" smtClean="0"/>
              <a:t>switching-mode store-forward</a:t>
            </a:r>
            <a:endParaRPr lang="en-US" sz="1200" b="1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  <a:p>
            <a:pPr marL="0" marR="0" indent="0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endParaRPr lang="en-US" sz="1200" b="1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261165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30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1.2.1.5 Cut-Through Switching</a:t>
            </a:r>
          </a:p>
          <a:p>
            <a:pPr marL="0" marR="0" indent="0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Fast forward</a:t>
            </a:r>
          </a:p>
          <a:p>
            <a:pPr marL="0" marR="0" indent="0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Fragment</a:t>
            </a:r>
            <a:r>
              <a:rPr lang="en-US" sz="1200" b="1" i="0" kern="1200" baseline="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 free: keeps the first 64 bytes</a:t>
            </a:r>
            <a:endParaRPr lang="en-US" sz="1200" b="1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9078092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31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1.2.2.1 Collision</a:t>
            </a:r>
            <a:r>
              <a:rPr lang="en-US" sz="1200" b="1" i="0" kern="1200" baseline="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 Domains</a:t>
            </a:r>
            <a:endParaRPr lang="en-US" sz="1200" b="1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887463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32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1.2.2.2 Broadcast</a:t>
            </a:r>
            <a:r>
              <a:rPr lang="en-US" sz="1200" b="1" i="0" kern="1200" baseline="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 Domains</a:t>
            </a:r>
            <a:endParaRPr lang="en-US" sz="1200" b="1" i="0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475119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33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sz="1200" b="1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+mn-cs"/>
              </a:rPr>
              <a:t>1.2.2.4 Alleviating Network Congestion</a:t>
            </a:r>
            <a:endParaRPr lang="en-US" sz="1200" b="1" i="0" kern="1200" dirty="0">
              <a:solidFill>
                <a:schemeClr val="tx1"/>
              </a:solidFill>
              <a:effectLst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6959993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D5F77EF-9F5D-4805-BD17-79024BE7C85C}" type="slidenum">
              <a:rPr lang="en-US" smtClean="0"/>
              <a:pPr/>
              <a:t>34</a:t>
            </a:fld>
            <a:endParaRPr lang="en-US" dirty="0" smtClean="0"/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Chapter 1 Summary</a:t>
            </a:r>
          </a:p>
        </p:txBody>
      </p:sp>
    </p:spTree>
    <p:extLst>
      <p:ext uri="{BB962C8B-B14F-4D97-AF65-F5344CB8AC3E}">
        <p14:creationId xmlns:p14="http://schemas.microsoft.com/office/powerpoint/2010/main" val="219807260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D5F77EF-9F5D-4805-BD17-79024BE7C85C}" type="slidenum">
              <a:rPr lang="en-US" smtClean="0"/>
              <a:pPr/>
              <a:t>35</a:t>
            </a:fld>
            <a:endParaRPr lang="en-US" dirty="0" smtClean="0"/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Chapter 1 Summary</a:t>
            </a:r>
          </a:p>
        </p:txBody>
      </p:sp>
    </p:spTree>
    <p:extLst>
      <p:ext uri="{BB962C8B-B14F-4D97-AF65-F5344CB8AC3E}">
        <p14:creationId xmlns:p14="http://schemas.microsoft.com/office/powerpoint/2010/main" val="5980317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42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8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36383" y="4464066"/>
            <a:ext cx="3657600" cy="384721"/>
          </a:xfrm>
        </p:spPr>
        <p:txBody>
          <a:bodyPr wrap="square">
            <a:spAutoFit/>
          </a:bodyPr>
          <a:lstStyle>
            <a:lvl1pPr marL="0" marR="0" indent="0" algn="l" defTabSz="914400" rtl="0" eaLnBrk="1" fontAlgn="auto" latinLnBrk="0" hangingPunct="1">
              <a:lnSpc>
                <a:spcPct val="95000"/>
              </a:lnSpc>
              <a:spcBef>
                <a:spcPct val="20000"/>
              </a:spcBef>
              <a:spcAft>
                <a:spcPts val="0"/>
              </a:spcAft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5000"/>
              </a:lnSpc>
              <a:spcBef>
                <a:spcPct val="20000"/>
              </a:spcBef>
              <a:spcAft>
                <a:spcPts val="0"/>
              </a:spcAft>
              <a:buClr>
                <a:srgbClr val="92D050"/>
              </a:buClr>
              <a:buSzPct val="90000"/>
              <a:buFont typeface="Arial" pitchFamily="34" charset="0"/>
              <a:buNone/>
              <a:tabLst/>
              <a:defRPr/>
            </a:pPr>
            <a:r>
              <a:rPr lang="en-US" dirty="0" smtClean="0"/>
              <a:t>Speaker Name</a:t>
            </a:r>
          </a:p>
        </p:txBody>
      </p:sp>
      <p:sp>
        <p:nvSpPr>
          <p:cNvPr id="50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1248229"/>
            <a:ext cx="8112125" cy="2907239"/>
          </a:xfrm>
        </p:spPr>
        <p:txBody>
          <a:bodyPr/>
          <a:lstStyle>
            <a:lvl1pPr algn="l" defTabSz="914400" rtl="0" eaLnBrk="1" latinLnBrk="0" hangingPunct="1">
              <a:lnSpc>
                <a:spcPts val="6200"/>
              </a:lnSpc>
              <a:spcBef>
                <a:spcPct val="0"/>
              </a:spcBef>
              <a:buNone/>
              <a:defRPr lang="en-US" sz="5400" b="0" kern="1200" dirty="0">
                <a:solidFill>
                  <a:schemeClr val="bg1"/>
                </a:solidFill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Presentation Title Goes Here</a:t>
            </a:r>
            <a:endParaRPr lang="en-US" dirty="0"/>
          </a:p>
        </p:txBody>
      </p:sp>
      <p:pic>
        <p:nvPicPr>
          <p:cNvPr id="44" name="Picture 2"/>
          <p:cNvPicPr>
            <a:picLocks noChangeAspect="1" noChangeArrowheads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912068" y="330200"/>
            <a:ext cx="2889136" cy="480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36383" y="4862154"/>
            <a:ext cx="3657600" cy="355482"/>
          </a:xfrm>
        </p:spPr>
        <p:txBody>
          <a:bodyPr wrap="square">
            <a:spAutoFit/>
          </a:bodyPr>
          <a:lstStyle>
            <a:lvl1pPr marL="0" indent="0">
              <a:buFontTx/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Speaker Title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236382" y="5231003"/>
            <a:ext cx="3657600" cy="297004"/>
          </a:xfrm>
        </p:spPr>
        <p:txBody>
          <a:bodyPr>
            <a:spAutoFit/>
          </a:bodyPr>
          <a:lstStyle>
            <a:lvl1pPr marL="0" indent="0">
              <a:buFontTx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Date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8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36382" y="4464066"/>
            <a:ext cx="3657600" cy="384721"/>
          </a:xfrm>
        </p:spPr>
        <p:txBody>
          <a:bodyPr>
            <a:spAutoFit/>
          </a:bodyPr>
          <a:lstStyle>
            <a:lvl1pPr marL="0" marR="0" indent="0" algn="l" defTabSz="914400" rtl="0" eaLnBrk="1" fontAlgn="auto" latinLnBrk="0" hangingPunct="1">
              <a:lnSpc>
                <a:spcPct val="95000"/>
              </a:lnSpc>
              <a:spcBef>
                <a:spcPct val="20000"/>
              </a:spcBef>
              <a:spcAft>
                <a:spcPts val="0"/>
              </a:spcAft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5000"/>
              </a:lnSpc>
              <a:spcBef>
                <a:spcPct val="20000"/>
              </a:spcBef>
              <a:spcAft>
                <a:spcPts val="0"/>
              </a:spcAft>
              <a:buClr>
                <a:srgbClr val="92D050"/>
              </a:buClr>
              <a:buSzPct val="90000"/>
              <a:buFont typeface="Arial" pitchFamily="34" charset="0"/>
              <a:buNone/>
              <a:tabLst/>
              <a:defRPr/>
            </a:pPr>
            <a:r>
              <a:rPr lang="en-US" dirty="0" smtClean="0"/>
              <a:t>Speaker Name</a:t>
            </a:r>
          </a:p>
        </p:txBody>
      </p:sp>
      <p:sp>
        <p:nvSpPr>
          <p:cNvPr id="50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1248229"/>
            <a:ext cx="8112125" cy="2907239"/>
          </a:xfrm>
        </p:spPr>
        <p:txBody>
          <a:bodyPr/>
          <a:lstStyle>
            <a:lvl1pPr algn="l" defTabSz="914400" rtl="0" eaLnBrk="1" latinLnBrk="0" hangingPunct="1">
              <a:lnSpc>
                <a:spcPts val="6200"/>
              </a:lnSpc>
              <a:spcBef>
                <a:spcPct val="0"/>
              </a:spcBef>
              <a:buNone/>
              <a:defRPr lang="en-US" sz="5400" b="0" kern="1200" dirty="0">
                <a:solidFill>
                  <a:schemeClr val="bg1"/>
                </a:solidFill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Presentation Title Goes Here</a:t>
            </a:r>
            <a:endParaRPr lang="en-US" dirty="0"/>
          </a:p>
        </p:txBody>
      </p:sp>
      <p:pic>
        <p:nvPicPr>
          <p:cNvPr id="44" name="Picture 2"/>
          <p:cNvPicPr>
            <a:picLocks noChangeAspect="1" noChangeArrowheads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912068" y="330200"/>
            <a:ext cx="2889136" cy="480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36383" y="4862154"/>
            <a:ext cx="3657600" cy="355482"/>
          </a:xfrm>
        </p:spPr>
        <p:txBody>
          <a:bodyPr wrap="square">
            <a:spAutoFit/>
          </a:bodyPr>
          <a:lstStyle>
            <a:lvl1pPr marL="0" indent="0">
              <a:buFontTx/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Speaker Title</a:t>
            </a:r>
            <a:endParaRPr lang="en-US" dirty="0"/>
          </a:p>
        </p:txBody>
      </p:sp>
      <p:sp>
        <p:nvSpPr>
          <p:cNvPr id="8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236382" y="5231003"/>
            <a:ext cx="3657600" cy="297004"/>
          </a:xfrm>
        </p:spPr>
        <p:txBody>
          <a:bodyPr>
            <a:spAutoFit/>
          </a:bodyPr>
          <a:lstStyle>
            <a:lvl1pPr marL="0" indent="0">
              <a:buFontTx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Date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0477232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36383" y="4464066"/>
            <a:ext cx="8110728" cy="384175"/>
          </a:xfr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>
            <a:normAutofit/>
          </a:bodyPr>
          <a:lstStyle>
            <a:lvl1pPr marL="0" indent="0" algn="l">
              <a:buNone/>
              <a:defRPr lang="en-US" sz="2000" kern="1200" dirty="0">
                <a:solidFill>
                  <a:srgbClr val="493B93"/>
                </a:solidFill>
                <a:latin typeface="+mj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</a:pPr>
            <a:r>
              <a:rPr lang="en-US" dirty="0" smtClean="0"/>
              <a:t>Presenter Name</a:t>
            </a:r>
            <a:endParaRPr lang="en-US" dirty="0"/>
          </a:p>
        </p:txBody>
      </p:sp>
      <p:sp>
        <p:nvSpPr>
          <p:cNvPr id="50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1248229"/>
            <a:ext cx="8112125" cy="2907239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  <a:defRPr lang="en-US" sz="60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Presentation </a:t>
            </a:r>
            <a:br>
              <a:rPr lang="en-US" dirty="0" smtClean="0"/>
            </a:br>
            <a:r>
              <a:rPr lang="en-US" dirty="0" smtClean="0"/>
              <a:t>Title Goes Here</a:t>
            </a:r>
            <a:endParaRPr lang="en-US" dirty="0"/>
          </a:p>
        </p:txBody>
      </p:sp>
      <p:pic>
        <p:nvPicPr>
          <p:cNvPr id="51" name="Picture 4"/>
          <p:cNvPicPr>
            <a:picLocks noChangeAspect="1" noChangeArrowheads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03053" y="325971"/>
            <a:ext cx="2920207" cy="485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36382" y="4862154"/>
            <a:ext cx="8110728" cy="355482"/>
          </a:xfrm>
        </p:spPr>
        <p:txBody>
          <a:bodyPr wrap="square">
            <a:spAutoFit/>
          </a:bodyPr>
          <a:lstStyle>
            <a:lvl1pPr marL="0" indent="0">
              <a:buFontTx/>
              <a:buNone/>
              <a:defRPr sz="1800">
                <a:solidFill>
                  <a:srgbClr val="493B93"/>
                </a:solidFill>
              </a:defRPr>
            </a:lvl1pPr>
          </a:lstStyle>
          <a:p>
            <a:pPr lvl="0"/>
            <a:r>
              <a:rPr lang="en-US" dirty="0" smtClean="0"/>
              <a:t>Speaker Title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236381" y="5231003"/>
            <a:ext cx="8110728" cy="297004"/>
          </a:xfrm>
        </p:spPr>
        <p:txBody>
          <a:bodyPr wrap="square">
            <a:spAutoFit/>
          </a:bodyPr>
          <a:lstStyle>
            <a:lvl1pPr marL="0" indent="0">
              <a:buFontTx/>
              <a:buNone/>
              <a:defRPr sz="1400">
                <a:solidFill>
                  <a:srgbClr val="493B93"/>
                </a:solidFill>
              </a:defRPr>
            </a:lvl1pPr>
          </a:lstStyle>
          <a:p>
            <a:pPr lvl="0"/>
            <a:r>
              <a:rPr lang="en-US" dirty="0" smtClean="0"/>
              <a:t>Date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lternate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1248229"/>
            <a:ext cx="8112125" cy="2907239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  <a:defRPr lang="en-US" sz="60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Presentation </a:t>
            </a:r>
            <a:br>
              <a:rPr lang="en-US" dirty="0" smtClean="0"/>
            </a:br>
            <a:r>
              <a:rPr lang="en-US" dirty="0" smtClean="0"/>
              <a:t>Title Goes Here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793137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3376" y="4712451"/>
            <a:ext cx="8477250" cy="1828800"/>
          </a:xfrm>
          <a:prstGeom prst="rect">
            <a:avLst/>
          </a:prstGeom>
        </p:spPr>
      </p:pic>
      <p:sp>
        <p:nvSpPr>
          <p:cNvPr id="27" name="Rectangle 3"/>
          <p:cNvSpPr>
            <a:spLocks noChangeArrowheads="1"/>
          </p:cNvSpPr>
          <p:nvPr/>
        </p:nvSpPr>
        <p:spPr bwMode="white">
          <a:xfrm>
            <a:off x="0" y="0"/>
            <a:ext cx="9144000" cy="177800"/>
          </a:xfrm>
          <a:prstGeom prst="rect">
            <a:avLst/>
          </a:prstGeom>
          <a:solidFill>
            <a:schemeClr val="bg2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399142"/>
            <a:ext cx="8548802" cy="4134758"/>
          </a:xfrm>
        </p:spPr>
        <p:txBody>
          <a:bodyPr/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lang="en-US" sz="54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pPr marL="0" lv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</a:pPr>
            <a:r>
              <a:rPr lang="en-US" dirty="0" smtClean="0"/>
              <a:t>Segue Title Here</a:t>
            </a:r>
            <a:endParaRPr lang="en-US" dirty="0"/>
          </a:p>
        </p:txBody>
      </p:sp>
      <p:sp>
        <p:nvSpPr>
          <p:cNvPr id="47" name="Rectangle 3"/>
          <p:cNvSpPr>
            <a:spLocks noChangeArrowheads="1"/>
          </p:cNvSpPr>
          <p:nvPr/>
        </p:nvSpPr>
        <p:spPr bwMode="hidden">
          <a:xfrm>
            <a:off x="0" y="0"/>
            <a:ext cx="9144000" cy="177800"/>
          </a:xfrm>
          <a:prstGeom prst="rect">
            <a:avLst/>
          </a:prstGeom>
          <a:solidFill>
            <a:srgbClr val="FFFFFF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4" name="Rectangle 5"/>
          <p:cNvSpPr>
            <a:spLocks noChangeArrowheads="1"/>
          </p:cNvSpPr>
          <p:nvPr userDrawn="1"/>
        </p:nvSpPr>
        <p:spPr bwMode="ltGray">
          <a:xfrm>
            <a:off x="7763787" y="6584512"/>
            <a:ext cx="59225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Cisco </a:t>
            </a: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Public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© 2013 Cisco and/or its affiliates. All rights reserved.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9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gu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3376" y="4696378"/>
            <a:ext cx="8477250" cy="1844873"/>
          </a:xfrm>
          <a:prstGeom prst="rect">
            <a:avLst/>
          </a:prstGeom>
        </p:spPr>
      </p:pic>
      <p:sp>
        <p:nvSpPr>
          <p:cNvPr id="27" name="Rectangle 3"/>
          <p:cNvSpPr>
            <a:spLocks noChangeArrowheads="1"/>
          </p:cNvSpPr>
          <p:nvPr/>
        </p:nvSpPr>
        <p:spPr bwMode="white">
          <a:xfrm>
            <a:off x="0" y="0"/>
            <a:ext cx="9144000" cy="177800"/>
          </a:xfrm>
          <a:prstGeom prst="rect">
            <a:avLst/>
          </a:prstGeom>
          <a:solidFill>
            <a:schemeClr val="bg2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399142"/>
            <a:ext cx="8548802" cy="4134758"/>
          </a:xfrm>
        </p:spPr>
        <p:txBody>
          <a:bodyPr/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lang="en-US" sz="54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pPr marL="0" lv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</a:pPr>
            <a:r>
              <a:rPr lang="en-US" dirty="0" smtClean="0"/>
              <a:t>Segue Title Here</a:t>
            </a:r>
            <a:endParaRPr lang="en-US" dirty="0"/>
          </a:p>
        </p:txBody>
      </p:sp>
      <p:sp>
        <p:nvSpPr>
          <p:cNvPr id="47" name="Rectangle 3"/>
          <p:cNvSpPr>
            <a:spLocks noChangeArrowheads="1"/>
          </p:cNvSpPr>
          <p:nvPr/>
        </p:nvSpPr>
        <p:spPr bwMode="hidden">
          <a:xfrm>
            <a:off x="0" y="0"/>
            <a:ext cx="9144000" cy="177800"/>
          </a:xfrm>
          <a:prstGeom prst="rect">
            <a:avLst/>
          </a:prstGeom>
          <a:solidFill>
            <a:srgbClr val="FFFFFF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4" name="Rectangle 5"/>
          <p:cNvSpPr>
            <a:spLocks noChangeArrowheads="1"/>
          </p:cNvSpPr>
          <p:nvPr userDrawn="1"/>
        </p:nvSpPr>
        <p:spPr bwMode="ltGray">
          <a:xfrm>
            <a:off x="7763787" y="6584512"/>
            <a:ext cx="592251" cy="175257"/>
          </a:xfrm>
          <a:prstGeom prst="rect">
            <a:avLst/>
          </a:prstGeom>
        </p:spPr>
        <p:txBody>
          <a:bodyPr wrap="none" lIns="82124" tIns="41061" rIns="82124" bIns="41061" anchor="b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Cisco </a:t>
            </a: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Public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</p:spPr>
        <p:txBody>
          <a:bodyPr wrap="square" lIns="82124" tIns="41061" rIns="82124" bIns="41061" anchor="b" anchorCtr="0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© 2013 Cisco and/or its affiliates. All rights reserved.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12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6571527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 Segu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3"/>
          <p:cNvSpPr>
            <a:spLocks noChangeArrowheads="1"/>
          </p:cNvSpPr>
          <p:nvPr/>
        </p:nvSpPr>
        <p:spPr bwMode="white">
          <a:xfrm>
            <a:off x="0" y="0"/>
            <a:ext cx="9144000" cy="177800"/>
          </a:xfrm>
          <a:prstGeom prst="rect">
            <a:avLst/>
          </a:prstGeom>
          <a:solidFill>
            <a:schemeClr val="bg2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399142"/>
            <a:ext cx="8548802" cy="4134758"/>
          </a:xfrm>
        </p:spPr>
        <p:txBody>
          <a:bodyPr/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lang="en-US" sz="54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pPr marL="0" lv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</a:pPr>
            <a:r>
              <a:rPr lang="en-US" dirty="0" smtClean="0"/>
              <a:t>Segue Title Here</a:t>
            </a:r>
            <a:endParaRPr lang="en-US" dirty="0"/>
          </a:p>
        </p:txBody>
      </p:sp>
      <p:sp>
        <p:nvSpPr>
          <p:cNvPr id="47" name="Rectangle 3"/>
          <p:cNvSpPr>
            <a:spLocks noChangeArrowheads="1"/>
          </p:cNvSpPr>
          <p:nvPr/>
        </p:nvSpPr>
        <p:spPr bwMode="hidden">
          <a:xfrm>
            <a:off x="0" y="0"/>
            <a:ext cx="9144000" cy="177800"/>
          </a:xfrm>
          <a:prstGeom prst="rect">
            <a:avLst/>
          </a:prstGeom>
          <a:solidFill>
            <a:srgbClr val="FFFFFF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4" name="Rectangle 5"/>
          <p:cNvSpPr>
            <a:spLocks noChangeArrowheads="1"/>
          </p:cNvSpPr>
          <p:nvPr userDrawn="1"/>
        </p:nvSpPr>
        <p:spPr bwMode="ltGray">
          <a:xfrm>
            <a:off x="7763787" y="6584512"/>
            <a:ext cx="59225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Cisco </a:t>
            </a: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Public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© 2013 Cisco and/or its affiliates. All rights reserved.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pic>
        <p:nvPicPr>
          <p:cNvPr id="12" name="Picture 11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3375" y="6380780"/>
            <a:ext cx="8477250" cy="160471"/>
          </a:xfrm>
          <a:prstGeom prst="rect">
            <a:avLst/>
          </a:prstGeom>
          <a:noFill/>
        </p:spPr>
      </p:pic>
      <p:sp>
        <p:nvSpPr>
          <p:cNvPr id="9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8724397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29702" y="432215"/>
            <a:ext cx="8588861" cy="8382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 smtClean="0"/>
              <a:t>Slide Title Goes Here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28600" y="1344168"/>
            <a:ext cx="8577072" cy="4965192"/>
          </a:xfrm>
        </p:spPr>
        <p:txBody>
          <a:bodyPr vert="horz" lIns="91440" tIns="45720" rIns="91440" bIns="45720" rtlCol="0">
            <a:noAutofit/>
          </a:bodyPr>
          <a:lstStyle>
            <a:lvl1pPr>
              <a:defRPr lang="en-US" sz="2000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lvl="0"/>
            <a:r>
              <a:rPr lang="en-US" dirty="0" smtClean="0"/>
              <a:t>Body text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554809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_Heavy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3"/>
          <p:cNvSpPr>
            <a:spLocks noGrp="1"/>
          </p:cNvSpPr>
          <p:nvPr>
            <p:ph type="body" sz="quarter" idx="11"/>
          </p:nvPr>
        </p:nvSpPr>
        <p:spPr>
          <a:xfrm>
            <a:off x="4706781" y="1339745"/>
            <a:ext cx="4122425" cy="496570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5000"/>
              </a:lnSpc>
              <a:spcBef>
                <a:spcPts val="1480"/>
              </a:spcBef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algn="l" defTabSz="914400" rtl="0" eaLnBrk="1" latinLnBrk="0" hangingPunct="1">
              <a:lnSpc>
                <a:spcPct val="95000"/>
              </a:lnSpc>
              <a:spcBef>
                <a:spcPts val="600"/>
              </a:spcBef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69912" indent="0"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algn="l" defTabSz="914400" rtl="0" eaLnBrk="1" latinLnBrk="0" hangingPunct="1">
              <a:lnSpc>
                <a:spcPct val="95000"/>
              </a:lnSpc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6" name="Title Placeholder 1"/>
          <p:cNvSpPr>
            <a:spLocks noGrp="1"/>
          </p:cNvSpPr>
          <p:nvPr>
            <p:ph type="title"/>
          </p:nvPr>
        </p:nvSpPr>
        <p:spPr>
          <a:xfrm>
            <a:off x="229702" y="432215"/>
            <a:ext cx="8588861" cy="838200"/>
          </a:xfrm>
          <a:prstGeom prst="rect">
            <a:avLst/>
          </a:prstGeom>
        </p:spPr>
        <p:txBody>
          <a:bodyPr vert="horz" lIns="82296" tIns="45720" rIns="82296" bIns="45720" rtlCol="0" anchor="b" anchorCtr="0">
            <a:noAutofit/>
          </a:bodyPr>
          <a:lstStyle/>
          <a:p>
            <a:pPr lvl="0"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</a:pPr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quarter" idx="12"/>
          </p:nvPr>
        </p:nvSpPr>
        <p:spPr>
          <a:xfrm>
            <a:off x="229702" y="1339745"/>
            <a:ext cx="4122425" cy="496570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5000"/>
              </a:lnSpc>
              <a:spcBef>
                <a:spcPts val="1480"/>
              </a:spcBef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algn="l" defTabSz="914400" rtl="0" eaLnBrk="1" latinLnBrk="0" hangingPunct="1">
              <a:lnSpc>
                <a:spcPct val="95000"/>
              </a:lnSpc>
              <a:spcBef>
                <a:spcPts val="600"/>
              </a:spcBef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69912" indent="0"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algn="l" defTabSz="914400" rtl="0" eaLnBrk="1" latinLnBrk="0" hangingPunct="1">
              <a:lnSpc>
                <a:spcPct val="95000"/>
              </a:lnSpc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 with pull 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239713" y="1339745"/>
            <a:ext cx="4103687" cy="4965700"/>
          </a:xfrm>
        </p:spPr>
        <p:txBody>
          <a:bodyPr/>
          <a:lstStyle>
            <a:lvl1pPr>
              <a:lnSpc>
                <a:spcPct val="95000"/>
              </a:lnSpc>
              <a:spcBef>
                <a:spcPts val="1480"/>
              </a:spcBef>
              <a:defRPr sz="2200">
                <a:solidFill>
                  <a:srgbClr val="435153"/>
                </a:solidFill>
                <a:latin typeface="+mj-lt"/>
              </a:defRPr>
            </a:lvl1pPr>
            <a:lvl2pPr>
              <a:lnSpc>
                <a:spcPct val="95000"/>
              </a:lnSpc>
              <a:spcBef>
                <a:spcPts val="600"/>
              </a:spcBef>
              <a:defRPr>
                <a:solidFill>
                  <a:srgbClr val="435153"/>
                </a:solidFill>
                <a:latin typeface="+mj-lt"/>
              </a:defRPr>
            </a:lvl2pPr>
            <a:lvl3pPr>
              <a:defRPr>
                <a:solidFill>
                  <a:srgbClr val="435153"/>
                </a:solidFill>
                <a:latin typeface="+mj-lt"/>
              </a:defRPr>
            </a:lvl3pPr>
            <a:lvl4pPr>
              <a:defRPr>
                <a:solidFill>
                  <a:srgbClr val="435153"/>
                </a:solidFill>
                <a:latin typeface="+mj-lt"/>
              </a:defRPr>
            </a:lvl4pPr>
            <a:lvl5pPr>
              <a:defRPr>
                <a:solidFill>
                  <a:srgbClr val="435153"/>
                </a:solidFill>
                <a:latin typeface="+mj-lt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229702" y="432215"/>
            <a:ext cx="8588861" cy="838200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0" name="Rounded Rectangle 9"/>
          <p:cNvSpPr/>
          <p:nvPr userDrawn="1"/>
        </p:nvSpPr>
        <p:spPr>
          <a:xfrm>
            <a:off x="4984231" y="1416140"/>
            <a:ext cx="3759720" cy="4599033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tx1">
                  <a:lumMod val="20000"/>
                  <a:lumOff val="80000"/>
                </a:schemeClr>
              </a:gs>
              <a:gs pos="47000">
                <a:schemeClr val="bg1"/>
              </a:gs>
              <a:gs pos="100000">
                <a:srgbClr val="EDDFF5"/>
              </a:gs>
            </a:gsLst>
            <a:lin ang="2700000" scaled="1"/>
            <a:tileRect/>
          </a:gradFill>
          <a:ln>
            <a:noFill/>
          </a:ln>
          <a:effectLst>
            <a:outerShdw blurRad="1143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+mj-lt"/>
            </a:endParaRPr>
          </a:p>
        </p:txBody>
      </p:sp>
      <p:sp>
        <p:nvSpPr>
          <p:cNvPr id="15" name="Text Placeholder 3"/>
          <p:cNvSpPr>
            <a:spLocks noGrp="1"/>
          </p:cNvSpPr>
          <p:nvPr>
            <p:ph type="body" sz="quarter" idx="15"/>
          </p:nvPr>
        </p:nvSpPr>
        <p:spPr>
          <a:xfrm>
            <a:off x="5221224" y="1747683"/>
            <a:ext cx="3236976" cy="1900292"/>
          </a:xfrm>
        </p:spPr>
        <p:txBody>
          <a:bodyPr/>
          <a:lstStyle>
            <a:lvl1pPr marL="114300" indent="-114300">
              <a:buFontTx/>
              <a:buNone/>
              <a:defRPr sz="20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7" name="Text Placeholder 21"/>
          <p:cNvSpPr>
            <a:spLocks noGrp="1"/>
          </p:cNvSpPr>
          <p:nvPr>
            <p:ph type="body" sz="quarter" idx="16"/>
          </p:nvPr>
        </p:nvSpPr>
        <p:spPr>
          <a:xfrm>
            <a:off x="5310124" y="4876800"/>
            <a:ext cx="3044497" cy="326243"/>
          </a:xfrm>
        </p:spPr>
        <p:txBody>
          <a:bodyPr wrap="square">
            <a:spAutoFit/>
          </a:bodyPr>
          <a:lstStyle>
            <a:lvl1pPr marL="0" indent="0">
              <a:buFontTx/>
              <a:buNone/>
              <a:defRPr sz="1600"/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9" name="Straight Connector 18"/>
          <p:cNvCxnSpPr/>
          <p:nvPr userDrawn="1"/>
        </p:nvCxnSpPr>
        <p:spPr>
          <a:xfrm flipH="1">
            <a:off x="4990141" y="1335313"/>
            <a:ext cx="1" cy="4760687"/>
          </a:xfrm>
          <a:prstGeom prst="line">
            <a:avLst/>
          </a:prstGeom>
          <a:ln w="76200" cap="rnd">
            <a:gradFill>
              <a:gsLst>
                <a:gs pos="0">
                  <a:schemeClr val="tx1"/>
                </a:gs>
                <a:gs pos="50000">
                  <a:schemeClr val="accent4"/>
                </a:gs>
                <a:gs pos="100000">
                  <a:schemeClr val="tx2"/>
                </a:gs>
              </a:gsLst>
              <a:lin ang="12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332592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_2-Colum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29702" y="301752"/>
            <a:ext cx="4123944" cy="838200"/>
          </a:xfrm>
        </p:spPr>
        <p:txBody>
          <a:bodyPr vert="horz" lIns="82296" tIns="45720" rIns="82296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kumimoji="0" lang="en-US" sz="36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Two Column</a:t>
            </a:r>
            <a:br>
              <a:rPr lang="en-US" dirty="0" smtClean="0"/>
            </a:br>
            <a:r>
              <a:rPr lang="en-US" dirty="0" smtClean="0"/>
              <a:t>Title Left</a:t>
            </a:r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1" hasCustomPrompt="1"/>
          </p:nvPr>
        </p:nvSpPr>
        <p:spPr>
          <a:xfrm>
            <a:off x="219455" y="1600200"/>
            <a:ext cx="4142232" cy="4526280"/>
          </a:xfrm>
        </p:spPr>
        <p:txBody>
          <a:bodyPr/>
          <a:lstStyle>
            <a:lvl1pPr marL="0" indent="0">
              <a:buNone/>
              <a:defRPr>
                <a:solidFill>
                  <a:schemeClr val="tx2"/>
                </a:solidFill>
                <a:latin typeface="+mj-lt"/>
              </a:defRPr>
            </a:lvl1pPr>
            <a:lvl2pPr marL="406400" indent="0">
              <a:buClr>
                <a:schemeClr val="accent5"/>
              </a:buClr>
              <a:buFontTx/>
              <a:buNone/>
              <a:tabLst/>
              <a:defRPr>
                <a:solidFill>
                  <a:schemeClr val="tx2"/>
                </a:solidFill>
                <a:latin typeface="+mj-lt"/>
              </a:defRPr>
            </a:lvl2pPr>
          </a:lstStyle>
          <a:p>
            <a:pPr lvl="0"/>
            <a:r>
              <a:rPr lang="en-US" dirty="0" smtClean="0"/>
              <a:t>Body copy uses sentence capital letters only, size 20, left aligned</a:t>
            </a:r>
          </a:p>
          <a:p>
            <a:pPr lvl="1"/>
            <a:r>
              <a:rPr lang="en-US" dirty="0" smtClean="0"/>
              <a:t>Sub-bullets are size 18 </a:t>
            </a:r>
            <a:br>
              <a:rPr lang="en-US" dirty="0" smtClean="0"/>
            </a:br>
            <a:r>
              <a:rPr lang="en-US" dirty="0" smtClean="0"/>
              <a:t>and indented</a:t>
            </a:r>
          </a:p>
          <a:p>
            <a:pPr lvl="1"/>
            <a:r>
              <a:rPr lang="en-US" dirty="0" smtClean="0"/>
              <a:t>Hyperlink: www.cisco.com </a:t>
            </a:r>
          </a:p>
          <a:p>
            <a:pPr lvl="0"/>
            <a:r>
              <a:rPr lang="en-US" dirty="0" smtClean="0"/>
              <a:t>Use Cisco highlight color, bold, or both when emphasizing words, </a:t>
            </a:r>
            <a:br>
              <a:rPr lang="en-US" dirty="0" smtClean="0"/>
            </a:br>
            <a:r>
              <a:rPr lang="en-US" dirty="0" smtClean="0"/>
              <a:t>do not italicize; use yellow on the </a:t>
            </a:r>
            <a:br>
              <a:rPr lang="en-US" dirty="0" smtClean="0"/>
            </a:br>
            <a:r>
              <a:rPr lang="en-US" dirty="0" smtClean="0"/>
              <a:t>black template and red for the white template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2" hasCustomPrompt="1"/>
          </p:nvPr>
        </p:nvSpPr>
        <p:spPr>
          <a:xfrm>
            <a:off x="4818888" y="1600200"/>
            <a:ext cx="4005072" cy="4526280"/>
          </a:xfrm>
        </p:spPr>
        <p:txBody>
          <a:bodyPr/>
          <a:lstStyle>
            <a:lvl1pPr marL="0" indent="0">
              <a:buFontTx/>
              <a:buNone/>
              <a:defRPr>
                <a:solidFill>
                  <a:schemeClr val="tx1"/>
                </a:solidFill>
                <a:latin typeface="+mj-lt"/>
              </a:defRPr>
            </a:lvl1pPr>
            <a:lvl2pPr marL="406400" indent="0"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None/>
              <a:defRPr>
                <a:solidFill>
                  <a:schemeClr val="tx1"/>
                </a:solidFill>
                <a:latin typeface="+mj-lt"/>
              </a:defRPr>
            </a:lvl2pPr>
          </a:lstStyle>
          <a:p>
            <a:pPr lvl="0"/>
            <a:r>
              <a:rPr lang="en-US" dirty="0" smtClean="0"/>
              <a:t>Body copy uses sentence capital letters only, size 20, left aligned</a:t>
            </a:r>
          </a:p>
          <a:p>
            <a:pPr lvl="1"/>
            <a:r>
              <a:rPr lang="en-US" dirty="0" smtClean="0"/>
              <a:t>Sub-bullets are size 18 </a:t>
            </a:r>
            <a:br>
              <a:rPr lang="en-US" dirty="0" smtClean="0"/>
            </a:br>
            <a:r>
              <a:rPr lang="en-US" dirty="0" smtClean="0"/>
              <a:t>and indented</a:t>
            </a:r>
          </a:p>
          <a:p>
            <a:pPr lvl="1"/>
            <a:r>
              <a:rPr lang="en-US" dirty="0" smtClean="0"/>
              <a:t>Hyperlink: www.cisco.com </a:t>
            </a:r>
          </a:p>
          <a:p>
            <a:pPr lvl="0"/>
            <a:r>
              <a:rPr lang="en-US" dirty="0" smtClean="0"/>
              <a:t>Use Cisco highlight color, bold, or both when emphasizing words, do not italicize; use yellow on the black template and red for the white template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 hasCustomPrompt="1"/>
          </p:nvPr>
        </p:nvSpPr>
        <p:spPr>
          <a:xfrm>
            <a:off x="4818887" y="301752"/>
            <a:ext cx="3951308" cy="838200"/>
          </a:xfr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en-US" sz="3600" b="0" i="0" u="none" strike="noStrike" kern="1200" cap="none" spc="0" normalizeH="0" baseline="0" noProof="0" dirty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rPr>
              <a:t>Two Column</a:t>
            </a:r>
            <a:b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rPr>
            </a:br>
            <a: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rPr>
              <a:t>Title Right</a:t>
            </a:r>
            <a:endParaRPr kumimoji="0" lang="en-US" sz="3600" b="0" i="0" u="none" strike="noStrike" kern="1200" cap="none" spc="0" normalizeH="0" baseline="0" noProof="0" dirty="0">
              <a:ln>
                <a:noFill/>
              </a:ln>
              <a:gradFill flip="none" rotWithShape="1">
                <a:gsLst>
                  <a:gs pos="16000">
                    <a:schemeClr val="tx2"/>
                  </a:gs>
                  <a:gs pos="100000">
                    <a:srgbClr val="28A7DF"/>
                  </a:gs>
                </a:gsLst>
                <a:lin ang="1800000" scaled="0"/>
                <a:tileRect/>
              </a:gradFill>
              <a:effectLst/>
              <a:uLnTx/>
              <a:uFillTx/>
              <a:latin typeface="+mj-lt"/>
              <a:ea typeface="+mj-ea"/>
              <a:cs typeface="Arial" pitchFamily="34" charset="0"/>
            </a:endParaRPr>
          </a:p>
        </p:txBody>
      </p:sp>
      <p:cxnSp>
        <p:nvCxnSpPr>
          <p:cNvPr id="14" name="Straight Connector 13"/>
          <p:cNvCxnSpPr/>
          <p:nvPr userDrawn="1"/>
        </p:nvCxnSpPr>
        <p:spPr>
          <a:xfrm>
            <a:off x="4486587" y="777667"/>
            <a:ext cx="0" cy="5287676"/>
          </a:xfrm>
          <a:prstGeom prst="line">
            <a:avLst/>
          </a:prstGeom>
          <a:ln w="76200" cap="rnd">
            <a:gradFill>
              <a:gsLst>
                <a:gs pos="0">
                  <a:schemeClr val="tx1"/>
                </a:gs>
                <a:gs pos="50000">
                  <a:schemeClr val="accent4"/>
                </a:gs>
                <a:gs pos="100000">
                  <a:schemeClr val="tx2"/>
                </a:gs>
              </a:gsLst>
              <a:lin ang="12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_3-Column Layout No Bottom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12"/>
          <p:cNvSpPr>
            <a:spLocks noGrp="1"/>
          </p:cNvSpPr>
          <p:nvPr>
            <p:ph type="body" sz="quarter" idx="14"/>
          </p:nvPr>
        </p:nvSpPr>
        <p:spPr>
          <a:xfrm>
            <a:off x="244475" y="1866900"/>
            <a:ext cx="2622550" cy="4391025"/>
          </a:xfrm>
        </p:spPr>
        <p:txBody>
          <a:bodyPr/>
          <a:lstStyle>
            <a:lvl1pPr algn="l" defTabSz="914400" rtl="0" eaLnBrk="1" latinLnBrk="0" hangingPunct="1">
              <a:lnSpc>
                <a:spcPct val="95000"/>
              </a:lnSpc>
              <a:defRPr lang="en-US" sz="20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algn="l" defTabSz="914400" rtl="0" eaLnBrk="1" latinLnBrk="0" hangingPunct="1">
              <a:lnSpc>
                <a:spcPct val="95000"/>
              </a:lnSpc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2pPr>
            <a:lvl3pPr marL="569912" indent="0"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3pPr>
            <a:lvl4pPr algn="l" defTabSz="914400" rtl="0" eaLnBrk="1" latinLnBrk="0" hangingPunct="1">
              <a:lnSpc>
                <a:spcPct val="95000"/>
              </a:lnSpc>
              <a:defRPr lang="en-US" sz="12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4pPr>
            <a:lvl5pPr algn="l" defTabSz="914400" rtl="0" eaLnBrk="1" latinLnBrk="0" hangingPunct="1">
              <a:lnSpc>
                <a:spcPct val="95000"/>
              </a:lnSpc>
              <a:defRPr lang="en-US" sz="1200" kern="1200" dirty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4" name="Text Placeholder 12"/>
          <p:cNvSpPr>
            <a:spLocks noGrp="1"/>
          </p:cNvSpPr>
          <p:nvPr>
            <p:ph type="body" sz="quarter" idx="15"/>
          </p:nvPr>
        </p:nvSpPr>
        <p:spPr>
          <a:xfrm>
            <a:off x="3292474" y="1866900"/>
            <a:ext cx="2593975" cy="4362450"/>
          </a:xfrm>
        </p:spPr>
        <p:txBody>
          <a:bodyPr/>
          <a:lstStyle>
            <a:lvl1pPr algn="l" defTabSz="914400" rtl="0" eaLnBrk="1" latinLnBrk="0" hangingPunct="1">
              <a:lnSpc>
                <a:spcPct val="95000"/>
              </a:lnSpc>
              <a:defRPr lang="en-US" sz="20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algn="l" defTabSz="914400" rtl="0" eaLnBrk="1" latinLnBrk="0" hangingPunct="1">
              <a:lnSpc>
                <a:spcPct val="95000"/>
              </a:lnSpc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2pPr>
            <a:lvl3pPr marL="569912" indent="0"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3pPr>
            <a:lvl4pPr algn="l" defTabSz="914400" rtl="0" eaLnBrk="1" latinLnBrk="0" hangingPunct="1">
              <a:lnSpc>
                <a:spcPct val="95000"/>
              </a:lnSpc>
              <a:defRPr lang="en-US" sz="12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4pPr>
            <a:lvl5pPr algn="l" defTabSz="914400" rtl="0" eaLnBrk="1" latinLnBrk="0" hangingPunct="1">
              <a:lnSpc>
                <a:spcPct val="95000"/>
              </a:lnSpc>
              <a:defRPr lang="en-US" sz="1200" kern="1200" dirty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5" name="Text Placeholder 12"/>
          <p:cNvSpPr>
            <a:spLocks noGrp="1"/>
          </p:cNvSpPr>
          <p:nvPr>
            <p:ph type="body" sz="quarter" idx="16"/>
          </p:nvPr>
        </p:nvSpPr>
        <p:spPr>
          <a:xfrm>
            <a:off x="6275388" y="1866900"/>
            <a:ext cx="2633662" cy="4333875"/>
          </a:xfrm>
        </p:spPr>
        <p:txBody>
          <a:bodyPr/>
          <a:lstStyle>
            <a:lvl1pPr algn="l" defTabSz="914400" rtl="0" eaLnBrk="1" latinLnBrk="0" hangingPunct="1">
              <a:lnSpc>
                <a:spcPct val="95000"/>
              </a:lnSpc>
              <a:defRPr lang="en-US" sz="20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algn="l" defTabSz="914400" rtl="0" eaLnBrk="1" latinLnBrk="0" hangingPunct="1">
              <a:lnSpc>
                <a:spcPct val="95000"/>
              </a:lnSpc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2pPr>
            <a:lvl3pPr marL="569912" indent="0"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3pPr>
            <a:lvl4pPr algn="l" defTabSz="914400" rtl="0" eaLnBrk="1" latinLnBrk="0" hangingPunct="1">
              <a:lnSpc>
                <a:spcPct val="95000"/>
              </a:lnSpc>
              <a:defRPr lang="en-US" sz="12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4pPr>
            <a:lvl5pPr algn="l" defTabSz="914400" rtl="0" eaLnBrk="1" latinLnBrk="0" hangingPunct="1">
              <a:lnSpc>
                <a:spcPct val="95000"/>
              </a:lnSpc>
              <a:defRPr lang="en-US" sz="1200" kern="1200" dirty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1" name="Text Placeholder 20"/>
          <p:cNvSpPr>
            <a:spLocks noGrp="1" noChangeAspect="1"/>
          </p:cNvSpPr>
          <p:nvPr>
            <p:ph type="body" sz="quarter" idx="17"/>
          </p:nvPr>
        </p:nvSpPr>
        <p:spPr>
          <a:xfrm>
            <a:off x="219456" y="319099"/>
            <a:ext cx="2670048" cy="1200329"/>
          </a:xfrm>
        </p:spPr>
        <p:txBody>
          <a:bodyPr anchor="b" anchorCtr="0">
            <a:spAutoFit/>
          </a:bodyPr>
          <a:lstStyle>
            <a:lvl1pPr marL="0" marR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en-US" sz="3000" b="0" i="0" u="none" strike="noStrike" kern="1200" cap="none" spc="0" normalizeH="0" baseline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22" name="Text Placeholder 20"/>
          <p:cNvSpPr>
            <a:spLocks noGrp="1"/>
          </p:cNvSpPr>
          <p:nvPr>
            <p:ph type="body" sz="quarter" idx="18"/>
          </p:nvPr>
        </p:nvSpPr>
        <p:spPr>
          <a:xfrm>
            <a:off x="3255264" y="319099"/>
            <a:ext cx="2670048" cy="1200329"/>
          </a:xfrm>
        </p:spPr>
        <p:txBody>
          <a:bodyPr anchor="b" anchorCtr="0">
            <a:spAutoFit/>
          </a:bodyPr>
          <a:lstStyle>
            <a:lvl1pPr marL="0" marR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en-US" sz="3000" b="0" i="0" u="none" strike="noStrike" kern="1200" cap="none" spc="0" normalizeH="0" baseline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Click to edit Master text styles</a:t>
            </a:r>
          </a:p>
        </p:txBody>
      </p:sp>
      <p:sp>
        <p:nvSpPr>
          <p:cNvPr id="24" name="Text Placeholder 20"/>
          <p:cNvSpPr>
            <a:spLocks noGrp="1" noChangeAspect="1"/>
          </p:cNvSpPr>
          <p:nvPr>
            <p:ph type="body" sz="quarter" idx="19"/>
          </p:nvPr>
        </p:nvSpPr>
        <p:spPr>
          <a:xfrm>
            <a:off x="6247902" y="319099"/>
            <a:ext cx="2670048" cy="1200329"/>
          </a:xfrm>
        </p:spPr>
        <p:txBody>
          <a:bodyPr anchor="b" anchorCtr="0">
            <a:spAutoFit/>
          </a:bodyPr>
          <a:lstStyle>
            <a:lvl1pPr marL="0" marR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en-US" sz="3000" b="0" i="0" u="none" strike="noStrike" kern="1200" cap="none" spc="0" normalizeH="0" baseline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Click to edit Master text styles</a:t>
            </a:r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3082817" y="869003"/>
            <a:ext cx="0" cy="5287676"/>
          </a:xfrm>
          <a:prstGeom prst="line">
            <a:avLst/>
          </a:prstGeom>
          <a:ln w="76200" cap="rnd">
            <a:gradFill>
              <a:gsLst>
                <a:gs pos="0">
                  <a:schemeClr val="tx1"/>
                </a:gs>
                <a:gs pos="50000">
                  <a:schemeClr val="accent4"/>
                </a:gs>
                <a:gs pos="100000">
                  <a:schemeClr val="tx2"/>
                </a:gs>
              </a:gsLst>
              <a:lin ang="12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 userDrawn="1"/>
        </p:nvCxnSpPr>
        <p:spPr>
          <a:xfrm>
            <a:off x="6083084" y="869003"/>
            <a:ext cx="0" cy="5287676"/>
          </a:xfrm>
          <a:prstGeom prst="line">
            <a:avLst/>
          </a:prstGeom>
          <a:ln w="76200" cap="rnd">
            <a:gradFill>
              <a:gsLst>
                <a:gs pos="0">
                  <a:schemeClr val="tx1"/>
                </a:gs>
                <a:gs pos="50000">
                  <a:schemeClr val="accent4"/>
                </a:gs>
                <a:gs pos="100000">
                  <a:schemeClr val="tx2"/>
                </a:gs>
              </a:gsLst>
              <a:lin ang="12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Title 1"/>
          <p:cNvSpPr>
            <a:spLocks noGrp="1"/>
          </p:cNvSpPr>
          <p:nvPr>
            <p:ph type="title" hasCustomPrompt="1"/>
          </p:nvPr>
        </p:nvSpPr>
        <p:spPr>
          <a:xfrm>
            <a:off x="246972" y="439710"/>
            <a:ext cx="8567244" cy="838200"/>
          </a:xfrm>
        </p:spPr>
        <p:txBody>
          <a:bodyPr/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kumimoji="0" lang="en-US" sz="36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Slide Title Goes Here</a:t>
            </a:r>
            <a:endParaRPr lang="en-US" dirty="0"/>
          </a:p>
        </p:txBody>
      </p:sp>
      <p:sp>
        <p:nvSpPr>
          <p:cNvPr id="36" name="Chart Placeholder 35"/>
          <p:cNvSpPr>
            <a:spLocks noGrp="1"/>
          </p:cNvSpPr>
          <p:nvPr>
            <p:ph type="chart" sz="quarter" idx="10"/>
          </p:nvPr>
        </p:nvSpPr>
        <p:spPr>
          <a:xfrm>
            <a:off x="359764" y="1476375"/>
            <a:ext cx="8439461" cy="4305300"/>
          </a:xfrm>
        </p:spPr>
        <p:txBody>
          <a:bodyPr anchor="ctr" anchorCtr="1"/>
          <a:lstStyle>
            <a:lvl1pPr>
              <a:buNone/>
              <a:defRPr>
                <a:latin typeface="+mj-lt"/>
              </a:defRPr>
            </a:lvl1pPr>
          </a:lstStyle>
          <a:p>
            <a:r>
              <a:rPr lang="en-US" dirty="0" smtClean="0"/>
              <a:t>Click icon to add chart</a:t>
            </a:r>
            <a:endParaRPr lang="en-US" dirty="0"/>
          </a:p>
        </p:txBody>
      </p:sp>
      <p:sp>
        <p:nvSpPr>
          <p:cNvPr id="4" name="Text Placeholder 9"/>
          <p:cNvSpPr>
            <a:spLocks noGrp="1"/>
          </p:cNvSpPr>
          <p:nvPr>
            <p:ph type="body" sz="quarter" idx="11" hasCustomPrompt="1"/>
          </p:nvPr>
        </p:nvSpPr>
        <p:spPr>
          <a:xfrm>
            <a:off x="249466" y="6062114"/>
            <a:ext cx="7461250" cy="276999"/>
          </a:xfrm>
        </p:spPr>
        <p:txBody>
          <a:bodyPr wrap="square" anchor="b" anchorCtr="0">
            <a:spAutoFit/>
          </a:bodyPr>
          <a:lstStyle>
            <a:lvl1pPr algn="l" defTabSz="804863">
              <a:lnSpc>
                <a:spcPct val="100000"/>
              </a:lnSpc>
              <a:spcBef>
                <a:spcPct val="50000"/>
              </a:spcBef>
              <a:buNone/>
              <a:defRPr sz="1200">
                <a:solidFill>
                  <a:srgbClr val="435153"/>
                </a:solidFill>
                <a:latin typeface="+mj-lt"/>
              </a:defRPr>
            </a:lvl1pPr>
            <a:lvl2pPr>
              <a:buFont typeface="Arial" pitchFamily="34" charset="0"/>
              <a:buNone/>
              <a:defRPr sz="1400"/>
            </a:lvl2pPr>
            <a:lvl3pPr>
              <a:buFont typeface="Arial" pitchFamily="34" charset="0"/>
              <a:buNone/>
              <a:defRPr sz="1400"/>
            </a:lvl3pPr>
            <a:lvl4pPr>
              <a:buFont typeface="Arial" pitchFamily="34" charset="0"/>
              <a:buNone/>
              <a:defRPr sz="1400"/>
            </a:lvl4pPr>
            <a:lvl5pPr>
              <a:buFont typeface="Arial" pitchFamily="34" charset="0"/>
              <a:buNone/>
              <a:defRPr sz="1400"/>
            </a:lvl5pPr>
          </a:lstStyle>
          <a:p>
            <a:pPr lvl="0"/>
            <a:r>
              <a:rPr lang="en-US" dirty="0" smtClean="0"/>
              <a:t>Source: Placeholder for Notes Is 12 Points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ttom title_photo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29702" y="5430244"/>
            <a:ext cx="8558698" cy="838200"/>
          </a:xfrm>
        </p:spPr>
        <p:txBody>
          <a:bodyPr vert="horz" lIns="82296" tIns="45720" rIns="82296" bIns="45720" rtlCol="0" anchor="b" anchorCtr="0">
            <a:noAutofit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kumimoji="0" lang="en-US" sz="36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Slide Title Goes Here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46888" y="1600200"/>
            <a:ext cx="4005072" cy="3749040"/>
          </a:xfrm>
        </p:spPr>
        <p:txBody>
          <a:bodyPr anchor="ctr" anchorCtr="0">
            <a:normAutofit/>
          </a:bodyPr>
          <a:lstStyle>
            <a:lvl1pPr marL="0" indent="0">
              <a:buFontTx/>
              <a:buNone/>
              <a:defRPr sz="2400" baseline="0">
                <a:solidFill>
                  <a:schemeClr val="tx1">
                    <a:lumMod val="75000"/>
                  </a:schemeClr>
                </a:solidFill>
                <a:latin typeface="+mj-lt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 smtClean="0"/>
              <a:t>Simple text goes here and can wrap to accommodate more lines of information</a:t>
            </a:r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1" hasCustomPrompt="1"/>
          </p:nvPr>
        </p:nvSpPr>
        <p:spPr>
          <a:xfrm>
            <a:off x="4873752" y="1947672"/>
            <a:ext cx="3429000" cy="2990088"/>
          </a:xfrm>
        </p:spPr>
        <p:txBody>
          <a:bodyPr anchor="ctr" anchorCtr="1"/>
          <a:lstStyle>
            <a:lvl1pPr algn="ctr">
              <a:buFontTx/>
              <a:buNone/>
              <a:defRPr>
                <a:latin typeface="+mj-lt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ttom 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29702" y="5430244"/>
            <a:ext cx="8558698" cy="838200"/>
          </a:xfrm>
        </p:spPr>
        <p:txBody>
          <a:bodyPr vert="horz" lIns="82296" tIns="45720" rIns="82296" bIns="45720" rtlCol="0" anchor="b" anchorCtr="0">
            <a:noAutofit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kumimoji="0" lang="en-US" sz="36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Slide Title Goes Here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493776" y="5852160"/>
            <a:ext cx="8112126" cy="384175"/>
          </a:xfr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rgbClr val="493B93"/>
                </a:solidFill>
                <a:latin typeface="+mj-lt"/>
                <a:ea typeface="+mn-ea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 dirty="0" smtClean="0"/>
              <a:t>Presenter Name and Title Go Here</a:t>
            </a:r>
            <a:endParaRPr lang="en-US" dirty="0"/>
          </a:p>
        </p:txBody>
      </p:sp>
      <p:sp>
        <p:nvSpPr>
          <p:cNvPr id="27" name="Rectangle 3"/>
          <p:cNvSpPr>
            <a:spLocks noChangeArrowheads="1"/>
          </p:cNvSpPr>
          <p:nvPr/>
        </p:nvSpPr>
        <p:spPr bwMode="white">
          <a:xfrm>
            <a:off x="0" y="0"/>
            <a:ext cx="9144000" cy="177800"/>
          </a:xfrm>
          <a:prstGeom prst="rect">
            <a:avLst/>
          </a:prstGeom>
          <a:solidFill>
            <a:schemeClr val="bg2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19456" y="649224"/>
            <a:ext cx="8112125" cy="4480560"/>
          </a:xfrm>
        </p:spPr>
        <p:txBody>
          <a:bodyPr/>
          <a:lstStyle>
            <a:lvl1pPr marL="236538" indent="-236538" algn="l" defTabSz="914400" rtl="0" eaLnBrk="1" latinLnBrk="0" hangingPunct="1">
              <a:lnSpc>
                <a:spcPts val="5200"/>
              </a:lnSpc>
              <a:spcBef>
                <a:spcPct val="20000"/>
              </a:spcBef>
              <a:buClr>
                <a:schemeClr val="tx1"/>
              </a:buClr>
              <a:buFont typeface="Arial" pitchFamily="34" charset="0"/>
              <a:buNone/>
              <a:defRPr kumimoji="0" lang="en-US" sz="54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“Format large quotes using this slide layout. Be sure to cite your source below.”</a:t>
            </a:r>
            <a:endParaRPr lang="en-US" dirty="0"/>
          </a:p>
        </p:txBody>
      </p:sp>
      <p:sp>
        <p:nvSpPr>
          <p:cNvPr id="49" name="Rectangle 3"/>
          <p:cNvSpPr>
            <a:spLocks noChangeArrowheads="1"/>
          </p:cNvSpPr>
          <p:nvPr/>
        </p:nvSpPr>
        <p:spPr bwMode="hidden">
          <a:xfrm>
            <a:off x="0" y="0"/>
            <a:ext cx="9144000" cy="177800"/>
          </a:xfrm>
          <a:prstGeom prst="rect">
            <a:avLst/>
          </a:prstGeom>
          <a:solidFill>
            <a:srgbClr val="FFFFFF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37744" y="484632"/>
            <a:ext cx="8755128" cy="4372131"/>
          </a:xfrm>
        </p:spPr>
        <p:txBody>
          <a:bodyPr anchor="b" anchorCtr="0"/>
          <a:lstStyle>
            <a:lvl1pPr marL="228600" indent="-228600">
              <a:buFont typeface="Arial" pitchFamily="34" charset="0"/>
              <a:buChar char="“"/>
              <a:defRPr sz="6000" spc="-2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 smtClean="0"/>
              <a:t>Format large quotes using this slide layout. Be sure to cite your source below.”</a:t>
            </a:r>
            <a:endParaRPr lang="en-US" dirty="0"/>
          </a:p>
        </p:txBody>
      </p:sp>
      <p:sp>
        <p:nvSpPr>
          <p:cNvPr id="28" name="Rectangle 5"/>
          <p:cNvSpPr>
            <a:spLocks noChangeArrowheads="1"/>
          </p:cNvSpPr>
          <p:nvPr/>
        </p:nvSpPr>
        <p:spPr bwMode="ltGray">
          <a:xfrm>
            <a:off x="7762659" y="6584513"/>
            <a:ext cx="81299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chemeClr val="bg1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chemeClr val="bg1"/>
                </a:solidFill>
                <a:latin typeface="+mj-lt"/>
              </a:rPr>
              <a:t>Public</a:t>
            </a:r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7" name="Text Placeholder 4"/>
          <p:cNvSpPr>
            <a:spLocks noGrp="1"/>
          </p:cNvSpPr>
          <p:nvPr>
            <p:ph type="body" sz="quarter" idx="11" hasCustomPrompt="1"/>
          </p:nvPr>
        </p:nvSpPr>
        <p:spPr>
          <a:xfrm>
            <a:off x="460248" y="5358903"/>
            <a:ext cx="8574685" cy="61436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4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</a:pPr>
            <a:r>
              <a:rPr lang="en-US" dirty="0" smtClean="0"/>
              <a:t>Source</a:t>
            </a:r>
            <a:endParaRPr lang="en-US" dirty="0"/>
          </a:p>
        </p:txBody>
      </p:sp>
      <p:sp>
        <p:nvSpPr>
          <p:cNvPr id="21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FFFFFF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22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chemeClr val="bg1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orytell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 hasCustomPrompt="1"/>
          </p:nvPr>
        </p:nvSpPr>
        <p:spPr>
          <a:xfrm>
            <a:off x="229702" y="1918741"/>
            <a:ext cx="4117446" cy="3020518"/>
          </a:xfrm>
        </p:spPr>
        <p:txBody>
          <a:bodyPr vert="horz" lIns="82296" tIns="45720" rIns="82296" bIns="4572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  <a:defRPr kumimoji="0" lang="en-US" sz="54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Telling Shared Experiences</a:t>
            </a:r>
            <a:endParaRPr lang="en-US" dirty="0"/>
          </a:p>
        </p:txBody>
      </p:sp>
      <p:sp>
        <p:nvSpPr>
          <p:cNvPr id="9" name="Text Placeholder 3"/>
          <p:cNvSpPr>
            <a:spLocks noGrp="1"/>
          </p:cNvSpPr>
          <p:nvPr>
            <p:ph type="body" sz="quarter" idx="11" hasCustomPrompt="1"/>
          </p:nvPr>
        </p:nvSpPr>
        <p:spPr>
          <a:xfrm>
            <a:off x="4922519" y="777667"/>
            <a:ext cx="3895344" cy="5287676"/>
          </a:xfrm>
        </p:spPr>
        <p:txBody>
          <a:bodyPr anchor="ctr" anchorCtr="0">
            <a:normAutofit/>
          </a:bodyPr>
          <a:lstStyle>
            <a:lvl1pPr marL="0" indent="0">
              <a:buFontTx/>
              <a:buNone/>
              <a:defRPr lang="en-US" sz="2000" kern="1200" dirty="0">
                <a:solidFill>
                  <a:srgbClr val="493B93"/>
                </a:solidFill>
                <a:latin typeface="+mj-lt"/>
                <a:ea typeface="+mn-ea"/>
                <a:cs typeface="+mn-cs"/>
              </a:defRPr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marL="0" lvl="0" indent="0" algn="l" defTabSz="914400" rtl="0" eaLnBrk="1" latinLnBrk="0" hangingPunct="1">
              <a:lnSpc>
                <a:spcPts val="2400"/>
              </a:lnSpc>
              <a:spcBef>
                <a:spcPts val="0"/>
              </a:spcBef>
              <a:buClr>
                <a:srgbClr val="435153"/>
              </a:buClr>
              <a:buFont typeface="Arial" pitchFamily="34" charset="0"/>
              <a:buNone/>
            </a:pPr>
            <a:r>
              <a:rPr lang="en-US" dirty="0" smtClean="0"/>
              <a:t>Tell your story here</a:t>
            </a:r>
            <a:endParaRPr lang="en-US" dirty="0"/>
          </a:p>
        </p:txBody>
      </p:sp>
      <p:cxnSp>
        <p:nvCxnSpPr>
          <p:cNvPr id="5" name="Straight Connector 4"/>
          <p:cNvCxnSpPr/>
          <p:nvPr userDrawn="1"/>
        </p:nvCxnSpPr>
        <p:spPr>
          <a:xfrm>
            <a:off x="4486587" y="777667"/>
            <a:ext cx="0" cy="5287676"/>
          </a:xfrm>
          <a:prstGeom prst="line">
            <a:avLst/>
          </a:prstGeom>
          <a:ln w="76200" cap="rnd">
            <a:gradFill>
              <a:gsLst>
                <a:gs pos="0">
                  <a:schemeClr val="tx1"/>
                </a:gs>
                <a:gs pos="50000">
                  <a:schemeClr val="accent4"/>
                </a:gs>
                <a:gs pos="100000">
                  <a:schemeClr val="tx2"/>
                </a:gs>
              </a:gsLst>
              <a:lin ang="12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1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 build="p">
        <p:tmplLst>
          <p:tmpl lvl="1">
            <p:tnLst>
              <p:par>
                <p:cTn presetID="10" presetClass="entr" presetSubtype="0" fill="hold" nodeType="withEffect">
                  <p:stCondLst>
                    <p:cond delay="4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100"/>
                        <p:tgtEl>
                          <p:spTgt spid="9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m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36383" y="4279392"/>
            <a:ext cx="4684867" cy="384175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5000"/>
              </a:lnSpc>
              <a:spcBef>
                <a:spcPct val="2000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kumimoji="0" lang="en-US" sz="2000" b="0" i="0" u="none" strike="noStrike" kern="1200" cap="none" spc="0" normalizeH="0" baseline="0" dirty="0">
                <a:ln>
                  <a:noFill/>
                </a:ln>
                <a:solidFill>
                  <a:srgbClr val="493B93"/>
                </a:solidFill>
                <a:effectLst/>
                <a:uLnTx/>
                <a:uFillTx/>
                <a:latin typeface="+mj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</a:pPr>
            <a:r>
              <a:rPr lang="en-US" dirty="0" smtClean="0"/>
              <a:t>Presenter Name and Title Go Here</a:t>
            </a:r>
            <a:endParaRPr lang="en-US" dirty="0"/>
          </a:p>
        </p:txBody>
      </p:sp>
      <p:sp>
        <p:nvSpPr>
          <p:cNvPr id="27" name="Rectangle 3"/>
          <p:cNvSpPr>
            <a:spLocks noChangeArrowheads="1"/>
          </p:cNvSpPr>
          <p:nvPr/>
        </p:nvSpPr>
        <p:spPr bwMode="white">
          <a:xfrm>
            <a:off x="0" y="0"/>
            <a:ext cx="9144000" cy="177800"/>
          </a:xfrm>
          <a:prstGeom prst="rect">
            <a:avLst/>
          </a:prstGeom>
          <a:solidFill>
            <a:schemeClr val="bg2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08693" y="3282696"/>
            <a:ext cx="4712557" cy="1022350"/>
          </a:xfrm>
        </p:spPr>
        <p:txBody>
          <a:bodyPr vert="horz" lIns="82296" tIns="45720" rIns="82296" bIns="45720" rtlCol="0" anchor="b" anchorCtr="0">
            <a:no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  <a:defRPr lang="en-US" sz="60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pPr marL="0" lv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</a:pPr>
            <a:r>
              <a:rPr lang="en-US" dirty="0" smtClean="0"/>
              <a:t>Demo Title</a:t>
            </a:r>
            <a:endParaRPr lang="en-US" dirty="0"/>
          </a:p>
        </p:txBody>
      </p:sp>
      <p:sp>
        <p:nvSpPr>
          <p:cNvPr id="49" name="Rectangle 3"/>
          <p:cNvSpPr>
            <a:spLocks noChangeArrowheads="1"/>
          </p:cNvSpPr>
          <p:nvPr/>
        </p:nvSpPr>
        <p:spPr bwMode="hidden">
          <a:xfrm>
            <a:off x="0" y="0"/>
            <a:ext cx="9144000" cy="177800"/>
          </a:xfrm>
          <a:prstGeom prst="rect">
            <a:avLst/>
          </a:prstGeom>
          <a:solidFill>
            <a:srgbClr val="FFFFFF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31" name="Picture Placeholder 30"/>
          <p:cNvSpPr>
            <a:spLocks noGrp="1"/>
          </p:cNvSpPr>
          <p:nvPr>
            <p:ph type="pic" sz="quarter" idx="10" hasCustomPrompt="1"/>
          </p:nvPr>
        </p:nvSpPr>
        <p:spPr>
          <a:xfrm>
            <a:off x="5540375" y="1917700"/>
            <a:ext cx="2676525" cy="2889250"/>
          </a:xfrm>
        </p:spPr>
        <p:txBody>
          <a:bodyPr anchor="ctr" anchorCtr="1"/>
          <a:lstStyle>
            <a:lvl1pPr algn="ctr">
              <a:buFontTx/>
              <a:buNone/>
              <a:defRPr>
                <a:latin typeface="+mj-lt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ingle photo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9" name="Rectangle 28"/>
          <p:cNvSpPr/>
          <p:nvPr/>
        </p:nvSpPr>
        <p:spPr>
          <a:xfrm>
            <a:off x="1891875" y="795528"/>
            <a:ext cx="5349240" cy="4005072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23" name="Rectangle 22"/>
          <p:cNvSpPr/>
          <p:nvPr userDrawn="1"/>
        </p:nvSpPr>
        <p:spPr>
          <a:xfrm>
            <a:off x="1891874" y="4794352"/>
            <a:ext cx="5347552" cy="99637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143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26" name="Picture Placeholder 25"/>
          <p:cNvSpPr>
            <a:spLocks noGrp="1"/>
          </p:cNvSpPr>
          <p:nvPr>
            <p:ph type="pic" sz="quarter" idx="10" hasCustomPrompt="1"/>
          </p:nvPr>
        </p:nvSpPr>
        <p:spPr>
          <a:xfrm>
            <a:off x="1900238" y="795528"/>
            <a:ext cx="5329238" cy="4005072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</p:spPr>
        <p:txBody>
          <a:bodyPr anchor="ctr" anchorCtr="0"/>
          <a:lstStyle>
            <a:lvl1pPr algn="ctr">
              <a:buFontTx/>
              <a:buNone/>
              <a:defRPr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2065871" y="4873438"/>
            <a:ext cx="5074070" cy="838200"/>
          </a:xfrm>
        </p:spPr>
        <p:txBody>
          <a:bodyPr anchor="ctr"/>
          <a:lstStyle>
            <a:lvl1pPr>
              <a:defRPr sz="260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Rectangle 5"/>
          <p:cNvSpPr>
            <a:spLocks noChangeArrowheads="1"/>
          </p:cNvSpPr>
          <p:nvPr userDrawn="1"/>
        </p:nvSpPr>
        <p:spPr bwMode="ltGray">
          <a:xfrm>
            <a:off x="7762659" y="6584513"/>
            <a:ext cx="81299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chemeClr val="bg1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chemeClr val="bg1"/>
                </a:solidFill>
                <a:latin typeface="+mj-lt"/>
              </a:rPr>
              <a:t>Public</a:t>
            </a:r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FFFFFF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12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chemeClr val="bg1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mall phot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2" name="Rectangle 31"/>
          <p:cNvSpPr/>
          <p:nvPr/>
        </p:nvSpPr>
        <p:spPr>
          <a:xfrm>
            <a:off x="338328" y="310896"/>
            <a:ext cx="3273552" cy="2459736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26" name="Picture Placeholder 25"/>
          <p:cNvSpPr>
            <a:spLocks noGrp="1"/>
          </p:cNvSpPr>
          <p:nvPr>
            <p:ph type="pic" sz="quarter" idx="10" hasCustomPrompt="1"/>
          </p:nvPr>
        </p:nvSpPr>
        <p:spPr>
          <a:xfrm>
            <a:off x="338328" y="310896"/>
            <a:ext cx="3273552" cy="2459736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 hasCustomPrompt="1"/>
          </p:nvPr>
        </p:nvSpPr>
        <p:spPr>
          <a:xfrm>
            <a:off x="229703" y="3429000"/>
            <a:ext cx="7009298" cy="1421928"/>
          </a:xfrm>
        </p:spPr>
        <p:txBody>
          <a:bodyPr anchor="t">
            <a:spAutoFit/>
          </a:bodyPr>
          <a:lstStyle>
            <a:lvl1pPr marL="0" marR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4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 smtClean="0"/>
              <a:t>Large photo </a:t>
            </a:r>
            <a:br>
              <a:rPr lang="en-US" dirty="0" smtClean="0"/>
            </a:br>
            <a:r>
              <a:rPr lang="en-US" dirty="0" smtClean="0"/>
              <a:t>caption here.</a:t>
            </a:r>
          </a:p>
        </p:txBody>
      </p:sp>
      <p:sp>
        <p:nvSpPr>
          <p:cNvPr id="7" name="Rectangle 5"/>
          <p:cNvSpPr>
            <a:spLocks noChangeArrowheads="1"/>
          </p:cNvSpPr>
          <p:nvPr userDrawn="1"/>
        </p:nvSpPr>
        <p:spPr bwMode="ltGray">
          <a:xfrm>
            <a:off x="7762659" y="6584513"/>
            <a:ext cx="81299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chemeClr val="bg1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chemeClr val="bg1"/>
                </a:solidFill>
                <a:latin typeface="+mj-lt"/>
              </a:rPr>
              <a:t>Public</a:t>
            </a:r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FFFFFF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11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chemeClr val="bg1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ortrait photo_right s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0" name="Rectangle 39"/>
          <p:cNvSpPr/>
          <p:nvPr/>
        </p:nvSpPr>
        <p:spPr>
          <a:xfrm>
            <a:off x="4992624" y="859536"/>
            <a:ext cx="3630168" cy="5029200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26" name="Picture Placeholder 25"/>
          <p:cNvSpPr>
            <a:spLocks noGrp="1"/>
          </p:cNvSpPr>
          <p:nvPr>
            <p:ph type="pic" sz="quarter" idx="10" hasCustomPrompt="1"/>
          </p:nvPr>
        </p:nvSpPr>
        <p:spPr>
          <a:xfrm>
            <a:off x="4992624" y="859536"/>
            <a:ext cx="3630168" cy="5029200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anchor="ctr" anchorCtr="0"/>
          <a:lstStyle>
            <a:lvl1pPr algn="ctr">
              <a:buFontTx/>
              <a:buNone/>
              <a:defRPr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229703" y="728972"/>
            <a:ext cx="4349918" cy="1089529"/>
          </a:xfrm>
        </p:spPr>
        <p:txBody>
          <a:bodyPr anchor="t">
            <a:spAutoFit/>
          </a:bodyPr>
          <a:lstStyle>
            <a:lvl1pPr>
              <a:lnSpc>
                <a:spcPct val="90000"/>
              </a:lnSpc>
              <a:defRPr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Rectangle 5"/>
          <p:cNvSpPr>
            <a:spLocks noChangeArrowheads="1"/>
          </p:cNvSpPr>
          <p:nvPr userDrawn="1"/>
        </p:nvSpPr>
        <p:spPr bwMode="ltGray">
          <a:xfrm>
            <a:off x="7762659" y="6584513"/>
            <a:ext cx="81299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chemeClr val="bg1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chemeClr val="bg1"/>
                </a:solidFill>
                <a:latin typeface="+mj-lt"/>
              </a:rPr>
              <a:t>Public</a:t>
            </a:r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FFFFFF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11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chemeClr val="bg1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Multipl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8" name="Rectangle 47"/>
          <p:cNvSpPr/>
          <p:nvPr/>
        </p:nvSpPr>
        <p:spPr>
          <a:xfrm>
            <a:off x="3668713" y="311149"/>
            <a:ext cx="3268136" cy="2660652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49" name="Picture Placeholder 25"/>
          <p:cNvSpPr>
            <a:spLocks noGrp="1"/>
          </p:cNvSpPr>
          <p:nvPr>
            <p:ph type="pic" sz="quarter" idx="11" hasCustomPrompt="1"/>
          </p:nvPr>
        </p:nvSpPr>
        <p:spPr>
          <a:xfrm>
            <a:off x="3668989" y="311149"/>
            <a:ext cx="3267861" cy="2660652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29" name="Rectangle 28"/>
          <p:cNvSpPr/>
          <p:nvPr/>
        </p:nvSpPr>
        <p:spPr>
          <a:xfrm>
            <a:off x="334963" y="311149"/>
            <a:ext cx="3258612" cy="2660652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26" name="Picture Placeholder 25"/>
          <p:cNvSpPr>
            <a:spLocks noGrp="1"/>
          </p:cNvSpPr>
          <p:nvPr>
            <p:ph type="pic" sz="quarter" idx="10" hasCustomPrompt="1"/>
          </p:nvPr>
        </p:nvSpPr>
        <p:spPr>
          <a:xfrm>
            <a:off x="320824" y="311149"/>
            <a:ext cx="3272751" cy="2660652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50" name="Rectangle 49"/>
          <p:cNvSpPr/>
          <p:nvPr/>
        </p:nvSpPr>
        <p:spPr>
          <a:xfrm>
            <a:off x="7011988" y="311149"/>
            <a:ext cx="1806574" cy="1308101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51" name="Picture Placeholder 25"/>
          <p:cNvSpPr>
            <a:spLocks noGrp="1"/>
          </p:cNvSpPr>
          <p:nvPr>
            <p:ph type="pic" sz="quarter" idx="12" hasCustomPrompt="1"/>
          </p:nvPr>
        </p:nvSpPr>
        <p:spPr>
          <a:xfrm>
            <a:off x="7011988" y="311149"/>
            <a:ext cx="1806573" cy="1308101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52" name="Rectangle 51"/>
          <p:cNvSpPr/>
          <p:nvPr/>
        </p:nvSpPr>
        <p:spPr>
          <a:xfrm>
            <a:off x="334963" y="3028951"/>
            <a:ext cx="2501965" cy="3458934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53" name="Picture Placeholder 25"/>
          <p:cNvSpPr>
            <a:spLocks noGrp="1"/>
          </p:cNvSpPr>
          <p:nvPr>
            <p:ph type="pic" sz="quarter" idx="13" hasCustomPrompt="1"/>
          </p:nvPr>
        </p:nvSpPr>
        <p:spPr>
          <a:xfrm>
            <a:off x="320824" y="3028951"/>
            <a:ext cx="2516104" cy="3458934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54" name="Rectangle 53"/>
          <p:cNvSpPr/>
          <p:nvPr/>
        </p:nvSpPr>
        <p:spPr>
          <a:xfrm>
            <a:off x="2911476" y="3028951"/>
            <a:ext cx="4025374" cy="3458934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55" name="Picture Placeholder 25"/>
          <p:cNvSpPr>
            <a:spLocks noGrp="1"/>
          </p:cNvSpPr>
          <p:nvPr>
            <p:ph type="pic" sz="quarter" idx="14" hasCustomPrompt="1"/>
          </p:nvPr>
        </p:nvSpPr>
        <p:spPr>
          <a:xfrm>
            <a:off x="2908334" y="3028951"/>
            <a:ext cx="4028516" cy="3458934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56" name="Rectangle 55"/>
          <p:cNvSpPr/>
          <p:nvPr/>
        </p:nvSpPr>
        <p:spPr>
          <a:xfrm>
            <a:off x="7011988" y="1683657"/>
            <a:ext cx="1806574" cy="3442153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57" name="Picture Placeholder 25"/>
          <p:cNvSpPr>
            <a:spLocks noGrp="1"/>
          </p:cNvSpPr>
          <p:nvPr>
            <p:ph type="pic" sz="quarter" idx="15" hasCustomPrompt="1"/>
          </p:nvPr>
        </p:nvSpPr>
        <p:spPr>
          <a:xfrm>
            <a:off x="7011988" y="1676400"/>
            <a:ext cx="1806573" cy="3449410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58" name="Rectangle 57"/>
          <p:cNvSpPr/>
          <p:nvPr/>
        </p:nvSpPr>
        <p:spPr>
          <a:xfrm>
            <a:off x="7011988" y="5182960"/>
            <a:ext cx="1806574" cy="1304925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59" name="Picture Placeholder 25"/>
          <p:cNvSpPr>
            <a:spLocks noGrp="1"/>
          </p:cNvSpPr>
          <p:nvPr>
            <p:ph type="pic" sz="quarter" idx="16" hasCustomPrompt="1"/>
          </p:nvPr>
        </p:nvSpPr>
        <p:spPr>
          <a:xfrm>
            <a:off x="7011988" y="5182960"/>
            <a:ext cx="1806573" cy="1304925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18" name="Rectangle 5"/>
          <p:cNvSpPr>
            <a:spLocks noChangeArrowheads="1"/>
          </p:cNvSpPr>
          <p:nvPr userDrawn="1"/>
        </p:nvSpPr>
        <p:spPr bwMode="ltGray">
          <a:xfrm>
            <a:off x="7762659" y="6584513"/>
            <a:ext cx="81299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chemeClr val="bg1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chemeClr val="bg1"/>
                </a:solidFill>
                <a:latin typeface="+mj-lt"/>
              </a:rPr>
              <a:t>Public</a:t>
            </a:r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FFFFFF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21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chemeClr val="bg1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arge photo with bottom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38328" y="310896"/>
            <a:ext cx="8476488" cy="6075390"/>
          </a:xfrm>
          <a:prstGeom prst="rect">
            <a:avLst/>
          </a:prstGeom>
          <a:solidFill>
            <a:schemeClr val="bg1">
              <a:lumMod val="9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n-lt"/>
            </a:endParaRPr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 hasCustomPrompt="1"/>
          </p:nvPr>
        </p:nvSpPr>
        <p:spPr>
          <a:xfrm>
            <a:off x="333375" y="339924"/>
            <a:ext cx="8474869" cy="6054185"/>
          </a:xfrm>
          <a:ln>
            <a:solidFill>
              <a:srgbClr val="FFFFFF"/>
            </a:solidFill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baseline="0" dirty="0">
                <a:solidFill>
                  <a:srgbClr val="546568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 dirty="0" smtClean="0"/>
              <a:t>Photo placeholder</a:t>
            </a:r>
            <a:endParaRPr lang="en-US" dirty="0"/>
          </a:p>
        </p:txBody>
      </p:sp>
      <p:sp>
        <p:nvSpPr>
          <p:cNvPr id="11" name="Rectangle 5"/>
          <p:cNvSpPr>
            <a:spLocks noChangeArrowheads="1"/>
          </p:cNvSpPr>
          <p:nvPr userDrawn="1"/>
        </p:nvSpPr>
        <p:spPr bwMode="ltGray">
          <a:xfrm>
            <a:off x="7983399" y="6584512"/>
            <a:ext cx="59225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marL="0" algn="r" defTabSz="814388" rtl="0" eaLnBrk="1" latinLnBrk="0" hangingPunct="1">
              <a:lnSpc>
                <a:spcPct val="100000"/>
              </a:lnSpc>
            </a:pPr>
            <a:r>
              <a:rPr lang="en-US" sz="600" kern="1200" dirty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Cisco </a:t>
            </a: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Public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8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808080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  <p:sp>
        <p:nvSpPr>
          <p:cNvPr id="10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3375" y="6380780"/>
            <a:ext cx="8477250" cy="160471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Full bleed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 hasCustomPrompt="1"/>
          </p:nvPr>
        </p:nvSpPr>
        <p:spPr>
          <a:xfrm>
            <a:off x="-91440" y="-91440"/>
            <a:ext cx="9326880" cy="7040880"/>
          </a:xfrm>
        </p:spPr>
        <p:txBody>
          <a:bodyPr anchor="ctr" anchorCtr="1">
            <a:noAutofit/>
          </a:bodyPr>
          <a:lstStyle>
            <a:lvl1pPr algn="ctr">
              <a:buNone/>
              <a:defRPr>
                <a:latin typeface="+mj-lt"/>
              </a:defRPr>
            </a:lvl1pPr>
          </a:lstStyle>
          <a:p>
            <a:r>
              <a:rPr lang="en-US" dirty="0" smtClean="0"/>
              <a:t>Full bleed image placeholder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ndard vide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1" name="Media Placeholder 20"/>
          <p:cNvSpPr>
            <a:spLocks noGrp="1"/>
          </p:cNvSpPr>
          <p:nvPr>
            <p:ph type="media" sz="quarter" idx="10" hasCustomPrompt="1"/>
          </p:nvPr>
        </p:nvSpPr>
        <p:spPr>
          <a:xfrm>
            <a:off x="2642616" y="777240"/>
            <a:ext cx="5897880" cy="4425696"/>
          </a:xfrm>
          <a:solidFill>
            <a:srgbClr val="000000"/>
          </a:solidFill>
          <a:ln>
            <a:noFill/>
          </a:ln>
          <a:effectLst>
            <a:innerShdw blurRad="419100">
              <a:prstClr val="black">
                <a:alpha val="47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1800" kern="1200">
                <a:solidFill>
                  <a:schemeClr val="lt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Click icon to add video</a:t>
            </a:r>
            <a:endParaRPr lang="en-US" dirty="0"/>
          </a:p>
        </p:txBody>
      </p:sp>
      <p:pic>
        <p:nvPicPr>
          <p:cNvPr id="23" name="Picture 2"/>
          <p:cNvPicPr>
            <a:picLocks noChangeAspect="1" noChangeArrowheads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6148" y="6042098"/>
            <a:ext cx="2889136" cy="480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Blank_gradient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587" y="-1587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22361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5"/>
          <p:cNvSpPr>
            <a:spLocks noChangeArrowheads="1"/>
          </p:cNvSpPr>
          <p:nvPr userDrawn="1"/>
        </p:nvSpPr>
        <p:spPr bwMode="ltGray">
          <a:xfrm>
            <a:off x="7983399" y="6584512"/>
            <a:ext cx="59225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marL="0" algn="r" defTabSz="814388" rtl="0" eaLnBrk="1" latinLnBrk="0" hangingPunct="1">
              <a:lnSpc>
                <a:spcPct val="100000"/>
              </a:lnSpc>
            </a:pPr>
            <a:r>
              <a:rPr lang="en-US" sz="600" kern="1200" dirty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Cisco </a:t>
            </a: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Public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5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808080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  <p:sp>
        <p:nvSpPr>
          <p:cNvPr id="6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_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587" y="-1587"/>
            <a:ext cx="9144000" cy="6858000"/>
          </a:xfrm>
          <a:prstGeom prst="rect">
            <a:avLst/>
          </a:prstGeom>
        </p:spPr>
      </p:pic>
      <p:sp>
        <p:nvSpPr>
          <p:cNvPr id="20" name="Rectangle 19"/>
          <p:cNvSpPr>
            <a:spLocks noChangeArrowheads="1"/>
          </p:cNvSpPr>
          <p:nvPr/>
        </p:nvSpPr>
        <p:spPr bwMode="black">
          <a:xfrm>
            <a:off x="4373702" y="5844550"/>
            <a:ext cx="41443" cy="157016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1" name="Freeform 20"/>
          <p:cNvSpPr>
            <a:spLocks/>
          </p:cNvSpPr>
          <p:nvPr/>
        </p:nvSpPr>
        <p:spPr bwMode="black">
          <a:xfrm>
            <a:off x="4615130" y="5840202"/>
            <a:ext cx="119991" cy="165712"/>
          </a:xfrm>
          <a:custGeom>
            <a:avLst/>
            <a:gdLst/>
            <a:ahLst/>
            <a:cxnLst>
              <a:cxn ang="0">
                <a:pos x="58" y="24"/>
              </a:cxn>
              <a:cxn ang="0">
                <a:pos x="42" y="20"/>
              </a:cxn>
              <a:cxn ang="0">
                <a:pos x="21" y="40"/>
              </a:cxn>
              <a:cxn ang="0">
                <a:pos x="42" y="60"/>
              </a:cxn>
              <a:cxn ang="0">
                <a:pos x="58" y="56"/>
              </a:cxn>
              <a:cxn ang="0">
                <a:pos x="58" y="77"/>
              </a:cxn>
              <a:cxn ang="0">
                <a:pos x="41" y="80"/>
              </a:cxn>
              <a:cxn ang="0">
                <a:pos x="0" y="40"/>
              </a:cxn>
              <a:cxn ang="0">
                <a:pos x="41" y="0"/>
              </a:cxn>
              <a:cxn ang="0">
                <a:pos x="58" y="3"/>
              </a:cxn>
              <a:cxn ang="0">
                <a:pos x="58" y="24"/>
              </a:cxn>
            </a:cxnLst>
            <a:rect l="0" t="0" r="r" b="b"/>
            <a:pathLst>
              <a:path w="58" h="80">
                <a:moveTo>
                  <a:pt x="58" y="24"/>
                </a:moveTo>
                <a:cubicBezTo>
                  <a:pt x="58" y="23"/>
                  <a:pt x="51" y="20"/>
                  <a:pt x="42" y="20"/>
                </a:cubicBezTo>
                <a:cubicBezTo>
                  <a:pt x="30" y="20"/>
                  <a:pt x="21" y="28"/>
                  <a:pt x="21" y="40"/>
                </a:cubicBezTo>
                <a:cubicBezTo>
                  <a:pt x="21" y="51"/>
                  <a:pt x="29" y="60"/>
                  <a:pt x="42" y="60"/>
                </a:cubicBezTo>
                <a:cubicBezTo>
                  <a:pt x="51" y="60"/>
                  <a:pt x="57" y="57"/>
                  <a:pt x="58" y="56"/>
                </a:cubicBezTo>
                <a:cubicBezTo>
                  <a:pt x="58" y="77"/>
                  <a:pt x="58" y="77"/>
                  <a:pt x="58" y="77"/>
                </a:cubicBezTo>
                <a:cubicBezTo>
                  <a:pt x="56" y="78"/>
                  <a:pt x="49" y="80"/>
                  <a:pt x="41" y="80"/>
                </a:cubicBezTo>
                <a:cubicBezTo>
                  <a:pt x="19" y="80"/>
                  <a:pt x="0" y="65"/>
                  <a:pt x="0" y="40"/>
                </a:cubicBezTo>
                <a:cubicBezTo>
                  <a:pt x="0" y="17"/>
                  <a:pt x="17" y="0"/>
                  <a:pt x="41" y="0"/>
                </a:cubicBezTo>
                <a:cubicBezTo>
                  <a:pt x="50" y="0"/>
                  <a:pt x="56" y="3"/>
                  <a:pt x="58" y="3"/>
                </a:cubicBezTo>
                <a:lnTo>
                  <a:pt x="58" y="24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2" name="Freeform 21"/>
          <p:cNvSpPr>
            <a:spLocks/>
          </p:cNvSpPr>
          <p:nvPr/>
        </p:nvSpPr>
        <p:spPr bwMode="black">
          <a:xfrm>
            <a:off x="4200221" y="5840202"/>
            <a:ext cx="119991" cy="165712"/>
          </a:xfrm>
          <a:custGeom>
            <a:avLst/>
            <a:gdLst/>
            <a:ahLst/>
            <a:cxnLst>
              <a:cxn ang="0">
                <a:pos x="58" y="24"/>
              </a:cxn>
              <a:cxn ang="0">
                <a:pos x="42" y="20"/>
              </a:cxn>
              <a:cxn ang="0">
                <a:pos x="21" y="40"/>
              </a:cxn>
              <a:cxn ang="0">
                <a:pos x="42" y="60"/>
              </a:cxn>
              <a:cxn ang="0">
                <a:pos x="58" y="56"/>
              </a:cxn>
              <a:cxn ang="0">
                <a:pos x="58" y="77"/>
              </a:cxn>
              <a:cxn ang="0">
                <a:pos x="40" y="80"/>
              </a:cxn>
              <a:cxn ang="0">
                <a:pos x="0" y="40"/>
              </a:cxn>
              <a:cxn ang="0">
                <a:pos x="40" y="0"/>
              </a:cxn>
              <a:cxn ang="0">
                <a:pos x="58" y="3"/>
              </a:cxn>
              <a:cxn ang="0">
                <a:pos x="58" y="24"/>
              </a:cxn>
            </a:cxnLst>
            <a:rect l="0" t="0" r="r" b="b"/>
            <a:pathLst>
              <a:path w="58" h="80">
                <a:moveTo>
                  <a:pt x="58" y="24"/>
                </a:moveTo>
                <a:cubicBezTo>
                  <a:pt x="57" y="23"/>
                  <a:pt x="51" y="20"/>
                  <a:pt x="42" y="20"/>
                </a:cubicBezTo>
                <a:cubicBezTo>
                  <a:pt x="29" y="20"/>
                  <a:pt x="21" y="28"/>
                  <a:pt x="21" y="40"/>
                </a:cubicBezTo>
                <a:cubicBezTo>
                  <a:pt x="21" y="51"/>
                  <a:pt x="29" y="60"/>
                  <a:pt x="42" y="60"/>
                </a:cubicBezTo>
                <a:cubicBezTo>
                  <a:pt x="51" y="60"/>
                  <a:pt x="57" y="57"/>
                  <a:pt x="58" y="56"/>
                </a:cubicBezTo>
                <a:cubicBezTo>
                  <a:pt x="58" y="77"/>
                  <a:pt x="58" y="77"/>
                  <a:pt x="58" y="77"/>
                </a:cubicBezTo>
                <a:cubicBezTo>
                  <a:pt x="56" y="78"/>
                  <a:pt x="49" y="80"/>
                  <a:pt x="40" y="80"/>
                </a:cubicBezTo>
                <a:cubicBezTo>
                  <a:pt x="19" y="80"/>
                  <a:pt x="0" y="65"/>
                  <a:pt x="0" y="40"/>
                </a:cubicBezTo>
                <a:cubicBezTo>
                  <a:pt x="0" y="17"/>
                  <a:pt x="17" y="0"/>
                  <a:pt x="40" y="0"/>
                </a:cubicBezTo>
                <a:cubicBezTo>
                  <a:pt x="49" y="0"/>
                  <a:pt x="56" y="3"/>
                  <a:pt x="58" y="3"/>
                </a:cubicBezTo>
                <a:lnTo>
                  <a:pt x="58" y="24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3" name="Freeform 22"/>
          <p:cNvSpPr>
            <a:spLocks noEditPoints="1"/>
          </p:cNvSpPr>
          <p:nvPr userDrawn="1"/>
        </p:nvSpPr>
        <p:spPr bwMode="black">
          <a:xfrm>
            <a:off x="4778491" y="5840202"/>
            <a:ext cx="164807" cy="165712"/>
          </a:xfrm>
          <a:custGeom>
            <a:avLst/>
            <a:gdLst/>
            <a:ahLst/>
            <a:cxnLst>
              <a:cxn ang="0">
                <a:pos x="80" y="40"/>
              </a:cxn>
              <a:cxn ang="0">
                <a:pos x="40" y="80"/>
              </a:cxn>
              <a:cxn ang="0">
                <a:pos x="0" y="40"/>
              </a:cxn>
              <a:cxn ang="0">
                <a:pos x="40" y="0"/>
              </a:cxn>
              <a:cxn ang="0">
                <a:pos x="80" y="40"/>
              </a:cxn>
              <a:cxn ang="0">
                <a:pos x="40" y="20"/>
              </a:cxn>
              <a:cxn ang="0">
                <a:pos x="20" y="40"/>
              </a:cxn>
              <a:cxn ang="0">
                <a:pos x="40" y="60"/>
              </a:cxn>
              <a:cxn ang="0">
                <a:pos x="60" y="40"/>
              </a:cxn>
              <a:cxn ang="0">
                <a:pos x="40" y="20"/>
              </a:cxn>
            </a:cxnLst>
            <a:rect l="0" t="0" r="r" b="b"/>
            <a:pathLst>
              <a:path w="80" h="80">
                <a:moveTo>
                  <a:pt x="80" y="40"/>
                </a:moveTo>
                <a:cubicBezTo>
                  <a:pt x="80" y="62"/>
                  <a:pt x="64" y="80"/>
                  <a:pt x="40" y="80"/>
                </a:cubicBezTo>
                <a:cubicBezTo>
                  <a:pt x="16" y="80"/>
                  <a:pt x="0" y="62"/>
                  <a:pt x="0" y="40"/>
                </a:cubicBezTo>
                <a:cubicBezTo>
                  <a:pt x="0" y="18"/>
                  <a:pt x="16" y="0"/>
                  <a:pt x="40" y="0"/>
                </a:cubicBezTo>
                <a:cubicBezTo>
                  <a:pt x="64" y="0"/>
                  <a:pt x="80" y="18"/>
                  <a:pt x="80" y="40"/>
                </a:cubicBezTo>
                <a:moveTo>
                  <a:pt x="40" y="20"/>
                </a:moveTo>
                <a:cubicBezTo>
                  <a:pt x="29" y="20"/>
                  <a:pt x="20" y="29"/>
                  <a:pt x="20" y="40"/>
                </a:cubicBezTo>
                <a:cubicBezTo>
                  <a:pt x="20" y="51"/>
                  <a:pt x="29" y="60"/>
                  <a:pt x="40" y="60"/>
                </a:cubicBezTo>
                <a:cubicBezTo>
                  <a:pt x="51" y="60"/>
                  <a:pt x="60" y="51"/>
                  <a:pt x="60" y="40"/>
                </a:cubicBezTo>
                <a:cubicBezTo>
                  <a:pt x="60" y="29"/>
                  <a:pt x="51" y="20"/>
                  <a:pt x="40" y="20"/>
                </a:cubicBezTo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4" name="Freeform 23"/>
          <p:cNvSpPr>
            <a:spLocks/>
          </p:cNvSpPr>
          <p:nvPr/>
        </p:nvSpPr>
        <p:spPr bwMode="black">
          <a:xfrm>
            <a:off x="4468634" y="5840202"/>
            <a:ext cx="107462" cy="165712"/>
          </a:xfrm>
          <a:custGeom>
            <a:avLst/>
            <a:gdLst/>
            <a:ahLst/>
            <a:cxnLst>
              <a:cxn ang="0">
                <a:pos x="47" y="19"/>
              </a:cxn>
              <a:cxn ang="0">
                <a:pos x="32" y="17"/>
              </a:cxn>
              <a:cxn ang="0">
                <a:pos x="20" y="23"/>
              </a:cxn>
              <a:cxn ang="0">
                <a:pos x="29" y="30"/>
              </a:cxn>
              <a:cxn ang="0">
                <a:pos x="34" y="32"/>
              </a:cxn>
              <a:cxn ang="0">
                <a:pos x="52" y="54"/>
              </a:cxn>
              <a:cxn ang="0">
                <a:pos x="21" y="80"/>
              </a:cxn>
              <a:cxn ang="0">
                <a:pos x="0" y="77"/>
              </a:cxn>
              <a:cxn ang="0">
                <a:pos x="0" y="60"/>
              </a:cxn>
              <a:cxn ang="0">
                <a:pos x="18" y="63"/>
              </a:cxn>
              <a:cxn ang="0">
                <a:pos x="32" y="56"/>
              </a:cxn>
              <a:cxn ang="0">
                <a:pos x="23" y="48"/>
              </a:cxn>
              <a:cxn ang="0">
                <a:pos x="19" y="47"/>
              </a:cxn>
              <a:cxn ang="0">
                <a:pos x="0" y="24"/>
              </a:cxn>
              <a:cxn ang="0">
                <a:pos x="28" y="0"/>
              </a:cxn>
              <a:cxn ang="0">
                <a:pos x="47" y="3"/>
              </a:cxn>
              <a:cxn ang="0">
                <a:pos x="47" y="19"/>
              </a:cxn>
            </a:cxnLst>
            <a:rect l="0" t="0" r="r" b="b"/>
            <a:pathLst>
              <a:path w="52" h="80">
                <a:moveTo>
                  <a:pt x="47" y="19"/>
                </a:moveTo>
                <a:cubicBezTo>
                  <a:pt x="47" y="19"/>
                  <a:pt x="38" y="17"/>
                  <a:pt x="32" y="17"/>
                </a:cubicBezTo>
                <a:cubicBezTo>
                  <a:pt x="24" y="17"/>
                  <a:pt x="20" y="19"/>
                  <a:pt x="20" y="23"/>
                </a:cubicBezTo>
                <a:cubicBezTo>
                  <a:pt x="20" y="28"/>
                  <a:pt x="26" y="29"/>
                  <a:pt x="29" y="30"/>
                </a:cubicBezTo>
                <a:cubicBezTo>
                  <a:pt x="34" y="32"/>
                  <a:pt x="34" y="32"/>
                  <a:pt x="34" y="32"/>
                </a:cubicBezTo>
                <a:cubicBezTo>
                  <a:pt x="47" y="36"/>
                  <a:pt x="52" y="45"/>
                  <a:pt x="52" y="54"/>
                </a:cubicBezTo>
                <a:cubicBezTo>
                  <a:pt x="52" y="73"/>
                  <a:pt x="35" y="80"/>
                  <a:pt x="21" y="80"/>
                </a:cubicBezTo>
                <a:cubicBezTo>
                  <a:pt x="10" y="80"/>
                  <a:pt x="1" y="78"/>
                  <a:pt x="0" y="77"/>
                </a:cubicBezTo>
                <a:cubicBezTo>
                  <a:pt x="0" y="60"/>
                  <a:pt x="0" y="60"/>
                  <a:pt x="0" y="60"/>
                </a:cubicBezTo>
                <a:cubicBezTo>
                  <a:pt x="2" y="60"/>
                  <a:pt x="10" y="63"/>
                  <a:pt x="18" y="63"/>
                </a:cubicBezTo>
                <a:cubicBezTo>
                  <a:pt x="28" y="63"/>
                  <a:pt x="32" y="60"/>
                  <a:pt x="32" y="56"/>
                </a:cubicBezTo>
                <a:cubicBezTo>
                  <a:pt x="32" y="52"/>
                  <a:pt x="28" y="49"/>
                  <a:pt x="23" y="48"/>
                </a:cubicBezTo>
                <a:cubicBezTo>
                  <a:pt x="22" y="48"/>
                  <a:pt x="21" y="47"/>
                  <a:pt x="19" y="47"/>
                </a:cubicBezTo>
                <a:cubicBezTo>
                  <a:pt x="9" y="43"/>
                  <a:pt x="0" y="37"/>
                  <a:pt x="0" y="24"/>
                </a:cubicBezTo>
                <a:cubicBezTo>
                  <a:pt x="0" y="10"/>
                  <a:pt x="10" y="0"/>
                  <a:pt x="28" y="0"/>
                </a:cubicBezTo>
                <a:cubicBezTo>
                  <a:pt x="37" y="0"/>
                  <a:pt x="46" y="3"/>
                  <a:pt x="47" y="3"/>
                </a:cubicBezTo>
                <a:lnTo>
                  <a:pt x="47" y="1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5" name="Freeform 24"/>
          <p:cNvSpPr>
            <a:spLocks/>
          </p:cNvSpPr>
          <p:nvPr/>
        </p:nvSpPr>
        <p:spPr bwMode="black">
          <a:xfrm>
            <a:off x="4117817" y="5654198"/>
            <a:ext cx="39033" cy="80682"/>
          </a:xfrm>
          <a:custGeom>
            <a:avLst/>
            <a:gdLst/>
            <a:ahLst/>
            <a:cxnLst>
              <a:cxn ang="0">
                <a:pos x="19" y="10"/>
              </a:cxn>
              <a:cxn ang="0">
                <a:pos x="10" y="0"/>
              </a:cxn>
              <a:cxn ang="0">
                <a:pos x="0" y="10"/>
              </a:cxn>
              <a:cxn ang="0">
                <a:pos x="0" y="30"/>
              </a:cxn>
              <a:cxn ang="0">
                <a:pos x="10" y="39"/>
              </a:cxn>
              <a:cxn ang="0">
                <a:pos x="19" y="30"/>
              </a:cxn>
              <a:cxn ang="0">
                <a:pos x="19" y="10"/>
              </a:cxn>
            </a:cxnLst>
            <a:rect l="0" t="0" r="r" b="b"/>
            <a:pathLst>
              <a:path w="19" h="39">
                <a:moveTo>
                  <a:pt x="19" y="10"/>
                </a:moveTo>
                <a:cubicBezTo>
                  <a:pt x="19" y="4"/>
                  <a:pt x="15" y="0"/>
                  <a:pt x="10" y="0"/>
                </a:cubicBezTo>
                <a:cubicBezTo>
                  <a:pt x="4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4" y="39"/>
                  <a:pt x="10" y="39"/>
                </a:cubicBezTo>
                <a:cubicBezTo>
                  <a:pt x="15" y="39"/>
                  <a:pt x="19" y="35"/>
                  <a:pt x="19" y="30"/>
                </a:cubicBezTo>
                <a:lnTo>
                  <a:pt x="19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6" name="Freeform 25"/>
          <p:cNvSpPr>
            <a:spLocks/>
          </p:cNvSpPr>
          <p:nvPr/>
        </p:nvSpPr>
        <p:spPr bwMode="black">
          <a:xfrm>
            <a:off x="4227206" y="5600088"/>
            <a:ext cx="39033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56"/>
              </a:cxn>
              <a:cxn ang="0">
                <a:pos x="9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4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9" y="65"/>
                </a:cubicBezTo>
                <a:cubicBezTo>
                  <a:pt x="14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7" name="Freeform 26"/>
          <p:cNvSpPr>
            <a:spLocks/>
          </p:cNvSpPr>
          <p:nvPr/>
        </p:nvSpPr>
        <p:spPr bwMode="black">
          <a:xfrm>
            <a:off x="4334669" y="5525687"/>
            <a:ext cx="39033" cy="248327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111"/>
              </a:cxn>
              <a:cxn ang="0">
                <a:pos x="10" y="120"/>
              </a:cxn>
              <a:cxn ang="0">
                <a:pos x="19" y="111"/>
              </a:cxn>
              <a:cxn ang="0">
                <a:pos x="19" y="9"/>
              </a:cxn>
            </a:cxnLst>
            <a:rect l="0" t="0" r="r" b="b"/>
            <a:pathLst>
              <a:path w="19" h="120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5" y="0"/>
                  <a:pt x="0" y="4"/>
                  <a:pt x="0" y="9"/>
                </a:cubicBezTo>
                <a:cubicBezTo>
                  <a:pt x="0" y="111"/>
                  <a:pt x="0" y="111"/>
                  <a:pt x="0" y="111"/>
                </a:cubicBezTo>
                <a:cubicBezTo>
                  <a:pt x="0" y="116"/>
                  <a:pt x="5" y="120"/>
                  <a:pt x="10" y="120"/>
                </a:cubicBezTo>
                <a:cubicBezTo>
                  <a:pt x="15" y="120"/>
                  <a:pt x="19" y="116"/>
                  <a:pt x="19" y="111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8" name="Freeform 27"/>
          <p:cNvSpPr>
            <a:spLocks/>
          </p:cNvSpPr>
          <p:nvPr/>
        </p:nvSpPr>
        <p:spPr bwMode="black">
          <a:xfrm>
            <a:off x="4444058" y="5600088"/>
            <a:ext cx="39033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56"/>
              </a:cxn>
              <a:cxn ang="0">
                <a:pos x="9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9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9" name="Freeform 28"/>
          <p:cNvSpPr>
            <a:spLocks/>
          </p:cNvSpPr>
          <p:nvPr/>
        </p:nvSpPr>
        <p:spPr bwMode="black">
          <a:xfrm>
            <a:off x="4551038" y="5654198"/>
            <a:ext cx="41443" cy="80682"/>
          </a:xfrm>
          <a:custGeom>
            <a:avLst/>
            <a:gdLst/>
            <a:ahLst/>
            <a:cxnLst>
              <a:cxn ang="0">
                <a:pos x="20" y="10"/>
              </a:cxn>
              <a:cxn ang="0">
                <a:pos x="10" y="0"/>
              </a:cxn>
              <a:cxn ang="0">
                <a:pos x="0" y="10"/>
              </a:cxn>
              <a:cxn ang="0">
                <a:pos x="0" y="30"/>
              </a:cxn>
              <a:cxn ang="0">
                <a:pos x="10" y="39"/>
              </a:cxn>
              <a:cxn ang="0">
                <a:pos x="20" y="30"/>
              </a:cxn>
              <a:cxn ang="0">
                <a:pos x="20" y="10"/>
              </a:cxn>
            </a:cxnLst>
            <a:rect l="0" t="0" r="r" b="b"/>
            <a:pathLst>
              <a:path w="20" h="39">
                <a:moveTo>
                  <a:pt x="20" y="10"/>
                </a:moveTo>
                <a:cubicBezTo>
                  <a:pt x="20" y="4"/>
                  <a:pt x="15" y="0"/>
                  <a:pt x="10" y="0"/>
                </a:cubicBezTo>
                <a:cubicBezTo>
                  <a:pt x="5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5" y="39"/>
                  <a:pt x="10" y="39"/>
                </a:cubicBezTo>
                <a:cubicBezTo>
                  <a:pt x="15" y="39"/>
                  <a:pt x="20" y="35"/>
                  <a:pt x="20" y="30"/>
                </a:cubicBezTo>
                <a:lnTo>
                  <a:pt x="20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30" name="Freeform 29"/>
          <p:cNvSpPr>
            <a:spLocks/>
          </p:cNvSpPr>
          <p:nvPr/>
        </p:nvSpPr>
        <p:spPr bwMode="black">
          <a:xfrm>
            <a:off x="4660428" y="5600088"/>
            <a:ext cx="39515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56"/>
              </a:cxn>
              <a:cxn ang="0">
                <a:pos x="10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10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31" name="Freeform 30"/>
          <p:cNvSpPr>
            <a:spLocks/>
          </p:cNvSpPr>
          <p:nvPr/>
        </p:nvSpPr>
        <p:spPr bwMode="black">
          <a:xfrm>
            <a:off x="4769818" y="5525687"/>
            <a:ext cx="39515" cy="248327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111"/>
              </a:cxn>
              <a:cxn ang="0">
                <a:pos x="9" y="120"/>
              </a:cxn>
              <a:cxn ang="0">
                <a:pos x="19" y="111"/>
              </a:cxn>
              <a:cxn ang="0">
                <a:pos x="19" y="9"/>
              </a:cxn>
            </a:cxnLst>
            <a:rect l="0" t="0" r="r" b="b"/>
            <a:pathLst>
              <a:path w="19" h="120">
                <a:moveTo>
                  <a:pt x="19" y="9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111"/>
                  <a:pt x="0" y="111"/>
                  <a:pt x="0" y="111"/>
                </a:cubicBezTo>
                <a:cubicBezTo>
                  <a:pt x="0" y="116"/>
                  <a:pt x="4" y="120"/>
                  <a:pt x="9" y="120"/>
                </a:cubicBezTo>
                <a:cubicBezTo>
                  <a:pt x="15" y="120"/>
                  <a:pt x="19" y="116"/>
                  <a:pt x="19" y="111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32" name="Freeform 31"/>
          <p:cNvSpPr>
            <a:spLocks/>
          </p:cNvSpPr>
          <p:nvPr/>
        </p:nvSpPr>
        <p:spPr bwMode="black">
          <a:xfrm>
            <a:off x="4877279" y="5600088"/>
            <a:ext cx="39515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56"/>
              </a:cxn>
              <a:cxn ang="0">
                <a:pos x="10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5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5" y="65"/>
                  <a:pt x="10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33" name="Freeform 32"/>
          <p:cNvSpPr>
            <a:spLocks/>
          </p:cNvSpPr>
          <p:nvPr/>
        </p:nvSpPr>
        <p:spPr bwMode="black">
          <a:xfrm>
            <a:off x="4986669" y="5654198"/>
            <a:ext cx="39515" cy="80682"/>
          </a:xfrm>
          <a:custGeom>
            <a:avLst/>
            <a:gdLst/>
            <a:ahLst/>
            <a:cxnLst>
              <a:cxn ang="0">
                <a:pos x="19" y="10"/>
              </a:cxn>
              <a:cxn ang="0">
                <a:pos x="9" y="0"/>
              </a:cxn>
              <a:cxn ang="0">
                <a:pos x="0" y="10"/>
              </a:cxn>
              <a:cxn ang="0">
                <a:pos x="0" y="30"/>
              </a:cxn>
              <a:cxn ang="0">
                <a:pos x="9" y="39"/>
              </a:cxn>
              <a:cxn ang="0">
                <a:pos x="19" y="30"/>
              </a:cxn>
              <a:cxn ang="0">
                <a:pos x="19" y="10"/>
              </a:cxn>
            </a:cxnLst>
            <a:rect l="0" t="0" r="r" b="b"/>
            <a:pathLst>
              <a:path w="19" h="39">
                <a:moveTo>
                  <a:pt x="19" y="10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4" y="39"/>
                  <a:pt x="9" y="39"/>
                </a:cubicBezTo>
                <a:cubicBezTo>
                  <a:pt x="15" y="39"/>
                  <a:pt x="19" y="35"/>
                  <a:pt x="19" y="30"/>
                </a:cubicBezTo>
                <a:lnTo>
                  <a:pt x="19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7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91391E-6 L -5.55556E-7 0.02314 " pathEditMode="relative" rAng="0" ptsTypes="AA">
                                      <p:cBhvr>
                                        <p:cTn id="33" dur="700" spd="-100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34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93242E-6 L 4.72222E-6 0.02962 " pathEditMode="relative" rAng="0" ptsTypes="AA">
                                      <p:cBhvr>
                                        <p:cTn id="35" dur="700" spd="-100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5"/>
                                    </p:animMotion>
                                  </p:childTnLst>
                                </p:cTn>
                              </p:par>
                              <p:par>
                                <p:cTn id="36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91391E-6 L 0 0.02314 " pathEditMode="relative" rAng="0" ptsTypes="AA">
                                      <p:cBhvr>
                                        <p:cTn id="37" dur="700" spd="-100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38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1.93242E-6 L -4.72222E-6 0.02962 " pathEditMode="relative" rAng="0" ptsTypes="AA">
                                      <p:cBhvr>
                                        <p:cTn id="39" dur="700" spd="-100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5"/>
                                    </p:animMotion>
                                  </p:childTnLst>
                                </p:cTn>
                              </p:par>
                              <p:par>
                                <p:cTn id="40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91391E-6 L 4.16667E-6 0.02314 " pathEditMode="relative" rAng="0" ptsTypes="AA">
                                      <p:cBhvr>
                                        <p:cTn id="41" dur="700" spd="-100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42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36056E-6 L 2.77778E-7 -0.02338 " pathEditMode="relative" rAng="0" ptsTypes="AA">
                                      <p:cBhvr>
                                        <p:cTn id="43" dur="700" spd="-100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4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36056E-6 L -8.33333E-7 -0.02338 " pathEditMode="relative" rAng="0" ptsTypes="AA">
                                      <p:cBhvr>
                                        <p:cTn id="45" dur="700" spd="-100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6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2.36056E-6 L 4.44444E-6 -0.02338 " pathEditMode="relative" rAng="0" ptsTypes="AA">
                                      <p:cBhvr>
                                        <p:cTn id="47" dur="700" spd="-100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8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36056E-6 L 3.33333E-6 -0.02338 " pathEditMode="relative" rAng="0" ptsTypes="AA">
                                      <p:cBhvr>
                                        <p:cTn id="49" dur="700" spd="-100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7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7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7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7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7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32" grpId="0" animBg="1"/>
      <p:bldP spid="32" grpId="1" animBg="1"/>
      <p:bldP spid="33" grpId="0" animBg="1"/>
      <p:bldP spid="33" grpId="1" animBg="1"/>
    </p:bld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-blue 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Picture 34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587" y="-1587"/>
            <a:ext cx="9144000" cy="6858000"/>
          </a:xfrm>
          <a:prstGeom prst="rect">
            <a:avLst/>
          </a:prstGeom>
        </p:spPr>
      </p:pic>
      <p:sp>
        <p:nvSpPr>
          <p:cNvPr id="34" name="TextBox 33"/>
          <p:cNvSpPr txBox="1"/>
          <p:nvPr userDrawn="1"/>
        </p:nvSpPr>
        <p:spPr>
          <a:xfrm>
            <a:off x="644691" y="3060488"/>
            <a:ext cx="24372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>
                <a:solidFill>
                  <a:srgbClr val="FFFFFF"/>
                </a:solidFill>
                <a:latin typeface="+mj-lt"/>
              </a:rPr>
              <a:t>Thank you.</a:t>
            </a:r>
            <a:endParaRPr lang="en-US" sz="3600" dirty="0">
              <a:solidFill>
                <a:srgbClr val="FFFFFF"/>
              </a:solidFill>
              <a:latin typeface="+mj-lt"/>
            </a:endParaRPr>
          </a:p>
        </p:txBody>
      </p:sp>
      <p:pic>
        <p:nvPicPr>
          <p:cNvPr id="18" name="Picture 2"/>
          <p:cNvPicPr>
            <a:picLocks noChangeAspect="1" noChangeArrowheads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69746" y="3078070"/>
            <a:ext cx="3669899" cy="610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625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</p:bld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-r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Rectangle 3"/>
          <p:cNvSpPr>
            <a:spLocks noChangeArrowheads="1"/>
          </p:cNvSpPr>
          <p:nvPr/>
        </p:nvSpPr>
        <p:spPr bwMode="black">
          <a:xfrm>
            <a:off x="4373702" y="5844550"/>
            <a:ext cx="41443" cy="157016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5" name="Freeform 4"/>
          <p:cNvSpPr>
            <a:spLocks/>
          </p:cNvSpPr>
          <p:nvPr/>
        </p:nvSpPr>
        <p:spPr bwMode="black">
          <a:xfrm>
            <a:off x="4615130" y="5840202"/>
            <a:ext cx="119991" cy="165712"/>
          </a:xfrm>
          <a:custGeom>
            <a:avLst/>
            <a:gdLst/>
            <a:ahLst/>
            <a:cxnLst>
              <a:cxn ang="0">
                <a:pos x="58" y="24"/>
              </a:cxn>
              <a:cxn ang="0">
                <a:pos x="42" y="20"/>
              </a:cxn>
              <a:cxn ang="0">
                <a:pos x="21" y="40"/>
              </a:cxn>
              <a:cxn ang="0">
                <a:pos x="42" y="60"/>
              </a:cxn>
              <a:cxn ang="0">
                <a:pos x="58" y="56"/>
              </a:cxn>
              <a:cxn ang="0">
                <a:pos x="58" y="77"/>
              </a:cxn>
              <a:cxn ang="0">
                <a:pos x="41" y="80"/>
              </a:cxn>
              <a:cxn ang="0">
                <a:pos x="0" y="40"/>
              </a:cxn>
              <a:cxn ang="0">
                <a:pos x="41" y="0"/>
              </a:cxn>
              <a:cxn ang="0">
                <a:pos x="58" y="3"/>
              </a:cxn>
              <a:cxn ang="0">
                <a:pos x="58" y="24"/>
              </a:cxn>
            </a:cxnLst>
            <a:rect l="0" t="0" r="r" b="b"/>
            <a:pathLst>
              <a:path w="58" h="80">
                <a:moveTo>
                  <a:pt x="58" y="24"/>
                </a:moveTo>
                <a:cubicBezTo>
                  <a:pt x="58" y="23"/>
                  <a:pt x="51" y="20"/>
                  <a:pt x="42" y="20"/>
                </a:cubicBezTo>
                <a:cubicBezTo>
                  <a:pt x="30" y="20"/>
                  <a:pt x="21" y="28"/>
                  <a:pt x="21" y="40"/>
                </a:cubicBezTo>
                <a:cubicBezTo>
                  <a:pt x="21" y="51"/>
                  <a:pt x="29" y="60"/>
                  <a:pt x="42" y="60"/>
                </a:cubicBezTo>
                <a:cubicBezTo>
                  <a:pt x="51" y="60"/>
                  <a:pt x="57" y="57"/>
                  <a:pt x="58" y="56"/>
                </a:cubicBezTo>
                <a:cubicBezTo>
                  <a:pt x="58" y="77"/>
                  <a:pt x="58" y="77"/>
                  <a:pt x="58" y="77"/>
                </a:cubicBezTo>
                <a:cubicBezTo>
                  <a:pt x="56" y="78"/>
                  <a:pt x="49" y="80"/>
                  <a:pt x="41" y="80"/>
                </a:cubicBezTo>
                <a:cubicBezTo>
                  <a:pt x="19" y="80"/>
                  <a:pt x="0" y="65"/>
                  <a:pt x="0" y="40"/>
                </a:cubicBezTo>
                <a:cubicBezTo>
                  <a:pt x="0" y="17"/>
                  <a:pt x="17" y="0"/>
                  <a:pt x="41" y="0"/>
                </a:cubicBezTo>
                <a:cubicBezTo>
                  <a:pt x="50" y="0"/>
                  <a:pt x="56" y="3"/>
                  <a:pt x="58" y="3"/>
                </a:cubicBezTo>
                <a:lnTo>
                  <a:pt x="58" y="24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6" name="Freeform 5"/>
          <p:cNvSpPr>
            <a:spLocks/>
          </p:cNvSpPr>
          <p:nvPr/>
        </p:nvSpPr>
        <p:spPr bwMode="black">
          <a:xfrm>
            <a:off x="4200221" y="5840202"/>
            <a:ext cx="119991" cy="165712"/>
          </a:xfrm>
          <a:custGeom>
            <a:avLst/>
            <a:gdLst/>
            <a:ahLst/>
            <a:cxnLst>
              <a:cxn ang="0">
                <a:pos x="58" y="24"/>
              </a:cxn>
              <a:cxn ang="0">
                <a:pos x="42" y="20"/>
              </a:cxn>
              <a:cxn ang="0">
                <a:pos x="21" y="40"/>
              </a:cxn>
              <a:cxn ang="0">
                <a:pos x="42" y="60"/>
              </a:cxn>
              <a:cxn ang="0">
                <a:pos x="58" y="56"/>
              </a:cxn>
              <a:cxn ang="0">
                <a:pos x="58" y="77"/>
              </a:cxn>
              <a:cxn ang="0">
                <a:pos x="40" y="80"/>
              </a:cxn>
              <a:cxn ang="0">
                <a:pos x="0" y="40"/>
              </a:cxn>
              <a:cxn ang="0">
                <a:pos x="40" y="0"/>
              </a:cxn>
              <a:cxn ang="0">
                <a:pos x="58" y="3"/>
              </a:cxn>
              <a:cxn ang="0">
                <a:pos x="58" y="24"/>
              </a:cxn>
            </a:cxnLst>
            <a:rect l="0" t="0" r="r" b="b"/>
            <a:pathLst>
              <a:path w="58" h="80">
                <a:moveTo>
                  <a:pt x="58" y="24"/>
                </a:moveTo>
                <a:cubicBezTo>
                  <a:pt x="57" y="23"/>
                  <a:pt x="51" y="20"/>
                  <a:pt x="42" y="20"/>
                </a:cubicBezTo>
                <a:cubicBezTo>
                  <a:pt x="29" y="20"/>
                  <a:pt x="21" y="28"/>
                  <a:pt x="21" y="40"/>
                </a:cubicBezTo>
                <a:cubicBezTo>
                  <a:pt x="21" y="51"/>
                  <a:pt x="29" y="60"/>
                  <a:pt x="42" y="60"/>
                </a:cubicBezTo>
                <a:cubicBezTo>
                  <a:pt x="51" y="60"/>
                  <a:pt x="57" y="57"/>
                  <a:pt x="58" y="56"/>
                </a:cubicBezTo>
                <a:cubicBezTo>
                  <a:pt x="58" y="77"/>
                  <a:pt x="58" y="77"/>
                  <a:pt x="58" y="77"/>
                </a:cubicBezTo>
                <a:cubicBezTo>
                  <a:pt x="56" y="78"/>
                  <a:pt x="49" y="80"/>
                  <a:pt x="40" y="80"/>
                </a:cubicBezTo>
                <a:cubicBezTo>
                  <a:pt x="19" y="80"/>
                  <a:pt x="0" y="65"/>
                  <a:pt x="0" y="40"/>
                </a:cubicBezTo>
                <a:cubicBezTo>
                  <a:pt x="0" y="17"/>
                  <a:pt x="17" y="0"/>
                  <a:pt x="40" y="0"/>
                </a:cubicBezTo>
                <a:cubicBezTo>
                  <a:pt x="49" y="0"/>
                  <a:pt x="56" y="3"/>
                  <a:pt x="58" y="3"/>
                </a:cubicBezTo>
                <a:lnTo>
                  <a:pt x="58" y="24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7" name="Freeform 6"/>
          <p:cNvSpPr>
            <a:spLocks noEditPoints="1"/>
          </p:cNvSpPr>
          <p:nvPr userDrawn="1"/>
        </p:nvSpPr>
        <p:spPr bwMode="black">
          <a:xfrm>
            <a:off x="4778491" y="5840202"/>
            <a:ext cx="164807" cy="165712"/>
          </a:xfrm>
          <a:custGeom>
            <a:avLst/>
            <a:gdLst/>
            <a:ahLst/>
            <a:cxnLst>
              <a:cxn ang="0">
                <a:pos x="80" y="40"/>
              </a:cxn>
              <a:cxn ang="0">
                <a:pos x="40" y="80"/>
              </a:cxn>
              <a:cxn ang="0">
                <a:pos x="0" y="40"/>
              </a:cxn>
              <a:cxn ang="0">
                <a:pos x="40" y="0"/>
              </a:cxn>
              <a:cxn ang="0">
                <a:pos x="80" y="40"/>
              </a:cxn>
              <a:cxn ang="0">
                <a:pos x="40" y="20"/>
              </a:cxn>
              <a:cxn ang="0">
                <a:pos x="20" y="40"/>
              </a:cxn>
              <a:cxn ang="0">
                <a:pos x="40" y="60"/>
              </a:cxn>
              <a:cxn ang="0">
                <a:pos x="60" y="40"/>
              </a:cxn>
              <a:cxn ang="0">
                <a:pos x="40" y="20"/>
              </a:cxn>
            </a:cxnLst>
            <a:rect l="0" t="0" r="r" b="b"/>
            <a:pathLst>
              <a:path w="80" h="80">
                <a:moveTo>
                  <a:pt x="80" y="40"/>
                </a:moveTo>
                <a:cubicBezTo>
                  <a:pt x="80" y="62"/>
                  <a:pt x="64" y="80"/>
                  <a:pt x="40" y="80"/>
                </a:cubicBezTo>
                <a:cubicBezTo>
                  <a:pt x="16" y="80"/>
                  <a:pt x="0" y="62"/>
                  <a:pt x="0" y="40"/>
                </a:cubicBezTo>
                <a:cubicBezTo>
                  <a:pt x="0" y="18"/>
                  <a:pt x="16" y="0"/>
                  <a:pt x="40" y="0"/>
                </a:cubicBezTo>
                <a:cubicBezTo>
                  <a:pt x="64" y="0"/>
                  <a:pt x="80" y="18"/>
                  <a:pt x="80" y="40"/>
                </a:cubicBezTo>
                <a:moveTo>
                  <a:pt x="40" y="20"/>
                </a:moveTo>
                <a:cubicBezTo>
                  <a:pt x="29" y="20"/>
                  <a:pt x="20" y="29"/>
                  <a:pt x="20" y="40"/>
                </a:cubicBezTo>
                <a:cubicBezTo>
                  <a:pt x="20" y="51"/>
                  <a:pt x="29" y="60"/>
                  <a:pt x="40" y="60"/>
                </a:cubicBezTo>
                <a:cubicBezTo>
                  <a:pt x="51" y="60"/>
                  <a:pt x="60" y="51"/>
                  <a:pt x="60" y="40"/>
                </a:cubicBezTo>
                <a:cubicBezTo>
                  <a:pt x="60" y="29"/>
                  <a:pt x="51" y="20"/>
                  <a:pt x="40" y="20"/>
                </a:cubicBezTo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black">
          <a:xfrm>
            <a:off x="4468634" y="5840202"/>
            <a:ext cx="107462" cy="165712"/>
          </a:xfrm>
          <a:custGeom>
            <a:avLst/>
            <a:gdLst/>
            <a:ahLst/>
            <a:cxnLst>
              <a:cxn ang="0">
                <a:pos x="47" y="19"/>
              </a:cxn>
              <a:cxn ang="0">
                <a:pos x="32" y="17"/>
              </a:cxn>
              <a:cxn ang="0">
                <a:pos x="20" y="23"/>
              </a:cxn>
              <a:cxn ang="0">
                <a:pos x="29" y="30"/>
              </a:cxn>
              <a:cxn ang="0">
                <a:pos x="34" y="32"/>
              </a:cxn>
              <a:cxn ang="0">
                <a:pos x="52" y="54"/>
              </a:cxn>
              <a:cxn ang="0">
                <a:pos x="21" y="80"/>
              </a:cxn>
              <a:cxn ang="0">
                <a:pos x="0" y="77"/>
              </a:cxn>
              <a:cxn ang="0">
                <a:pos x="0" y="60"/>
              </a:cxn>
              <a:cxn ang="0">
                <a:pos x="18" y="63"/>
              </a:cxn>
              <a:cxn ang="0">
                <a:pos x="32" y="56"/>
              </a:cxn>
              <a:cxn ang="0">
                <a:pos x="23" y="48"/>
              </a:cxn>
              <a:cxn ang="0">
                <a:pos x="19" y="47"/>
              </a:cxn>
              <a:cxn ang="0">
                <a:pos x="0" y="24"/>
              </a:cxn>
              <a:cxn ang="0">
                <a:pos x="28" y="0"/>
              </a:cxn>
              <a:cxn ang="0">
                <a:pos x="47" y="3"/>
              </a:cxn>
              <a:cxn ang="0">
                <a:pos x="47" y="19"/>
              </a:cxn>
            </a:cxnLst>
            <a:rect l="0" t="0" r="r" b="b"/>
            <a:pathLst>
              <a:path w="52" h="80">
                <a:moveTo>
                  <a:pt x="47" y="19"/>
                </a:moveTo>
                <a:cubicBezTo>
                  <a:pt x="47" y="19"/>
                  <a:pt x="38" y="17"/>
                  <a:pt x="32" y="17"/>
                </a:cubicBezTo>
                <a:cubicBezTo>
                  <a:pt x="24" y="17"/>
                  <a:pt x="20" y="19"/>
                  <a:pt x="20" y="23"/>
                </a:cubicBezTo>
                <a:cubicBezTo>
                  <a:pt x="20" y="28"/>
                  <a:pt x="26" y="29"/>
                  <a:pt x="29" y="30"/>
                </a:cubicBezTo>
                <a:cubicBezTo>
                  <a:pt x="34" y="32"/>
                  <a:pt x="34" y="32"/>
                  <a:pt x="34" y="32"/>
                </a:cubicBezTo>
                <a:cubicBezTo>
                  <a:pt x="47" y="36"/>
                  <a:pt x="52" y="45"/>
                  <a:pt x="52" y="54"/>
                </a:cubicBezTo>
                <a:cubicBezTo>
                  <a:pt x="52" y="73"/>
                  <a:pt x="35" y="80"/>
                  <a:pt x="21" y="80"/>
                </a:cubicBezTo>
                <a:cubicBezTo>
                  <a:pt x="10" y="80"/>
                  <a:pt x="1" y="78"/>
                  <a:pt x="0" y="77"/>
                </a:cubicBezTo>
                <a:cubicBezTo>
                  <a:pt x="0" y="60"/>
                  <a:pt x="0" y="60"/>
                  <a:pt x="0" y="60"/>
                </a:cubicBezTo>
                <a:cubicBezTo>
                  <a:pt x="2" y="60"/>
                  <a:pt x="10" y="63"/>
                  <a:pt x="18" y="63"/>
                </a:cubicBezTo>
                <a:cubicBezTo>
                  <a:pt x="28" y="63"/>
                  <a:pt x="32" y="60"/>
                  <a:pt x="32" y="56"/>
                </a:cubicBezTo>
                <a:cubicBezTo>
                  <a:pt x="32" y="52"/>
                  <a:pt x="28" y="49"/>
                  <a:pt x="23" y="48"/>
                </a:cubicBezTo>
                <a:cubicBezTo>
                  <a:pt x="22" y="48"/>
                  <a:pt x="21" y="47"/>
                  <a:pt x="19" y="47"/>
                </a:cubicBezTo>
                <a:cubicBezTo>
                  <a:pt x="9" y="43"/>
                  <a:pt x="0" y="37"/>
                  <a:pt x="0" y="24"/>
                </a:cubicBezTo>
                <a:cubicBezTo>
                  <a:pt x="0" y="10"/>
                  <a:pt x="10" y="0"/>
                  <a:pt x="28" y="0"/>
                </a:cubicBezTo>
                <a:cubicBezTo>
                  <a:pt x="37" y="0"/>
                  <a:pt x="46" y="3"/>
                  <a:pt x="47" y="3"/>
                </a:cubicBezTo>
                <a:lnTo>
                  <a:pt x="47" y="1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9" name="Freeform 8"/>
          <p:cNvSpPr>
            <a:spLocks/>
          </p:cNvSpPr>
          <p:nvPr/>
        </p:nvSpPr>
        <p:spPr bwMode="black">
          <a:xfrm>
            <a:off x="4117817" y="5654198"/>
            <a:ext cx="39033" cy="80682"/>
          </a:xfrm>
          <a:custGeom>
            <a:avLst/>
            <a:gdLst/>
            <a:ahLst/>
            <a:cxnLst>
              <a:cxn ang="0">
                <a:pos x="19" y="10"/>
              </a:cxn>
              <a:cxn ang="0">
                <a:pos x="10" y="0"/>
              </a:cxn>
              <a:cxn ang="0">
                <a:pos x="0" y="10"/>
              </a:cxn>
              <a:cxn ang="0">
                <a:pos x="0" y="30"/>
              </a:cxn>
              <a:cxn ang="0">
                <a:pos x="10" y="39"/>
              </a:cxn>
              <a:cxn ang="0">
                <a:pos x="19" y="30"/>
              </a:cxn>
              <a:cxn ang="0">
                <a:pos x="19" y="10"/>
              </a:cxn>
            </a:cxnLst>
            <a:rect l="0" t="0" r="r" b="b"/>
            <a:pathLst>
              <a:path w="19" h="39">
                <a:moveTo>
                  <a:pt x="19" y="10"/>
                </a:moveTo>
                <a:cubicBezTo>
                  <a:pt x="19" y="4"/>
                  <a:pt x="15" y="0"/>
                  <a:pt x="10" y="0"/>
                </a:cubicBezTo>
                <a:cubicBezTo>
                  <a:pt x="4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4" y="39"/>
                  <a:pt x="10" y="39"/>
                </a:cubicBezTo>
                <a:cubicBezTo>
                  <a:pt x="15" y="39"/>
                  <a:pt x="19" y="35"/>
                  <a:pt x="19" y="30"/>
                </a:cubicBezTo>
                <a:lnTo>
                  <a:pt x="19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0" name="Freeform 9"/>
          <p:cNvSpPr>
            <a:spLocks/>
          </p:cNvSpPr>
          <p:nvPr/>
        </p:nvSpPr>
        <p:spPr bwMode="black">
          <a:xfrm>
            <a:off x="4227206" y="5600088"/>
            <a:ext cx="39033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56"/>
              </a:cxn>
              <a:cxn ang="0">
                <a:pos x="9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4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9" y="65"/>
                </a:cubicBezTo>
                <a:cubicBezTo>
                  <a:pt x="14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black">
          <a:xfrm>
            <a:off x="4334669" y="5525687"/>
            <a:ext cx="39033" cy="248327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111"/>
              </a:cxn>
              <a:cxn ang="0">
                <a:pos x="10" y="120"/>
              </a:cxn>
              <a:cxn ang="0">
                <a:pos x="19" y="111"/>
              </a:cxn>
              <a:cxn ang="0">
                <a:pos x="19" y="9"/>
              </a:cxn>
            </a:cxnLst>
            <a:rect l="0" t="0" r="r" b="b"/>
            <a:pathLst>
              <a:path w="19" h="120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5" y="0"/>
                  <a:pt x="0" y="4"/>
                  <a:pt x="0" y="9"/>
                </a:cubicBezTo>
                <a:cubicBezTo>
                  <a:pt x="0" y="111"/>
                  <a:pt x="0" y="111"/>
                  <a:pt x="0" y="111"/>
                </a:cubicBezTo>
                <a:cubicBezTo>
                  <a:pt x="0" y="116"/>
                  <a:pt x="5" y="120"/>
                  <a:pt x="10" y="120"/>
                </a:cubicBezTo>
                <a:cubicBezTo>
                  <a:pt x="15" y="120"/>
                  <a:pt x="19" y="116"/>
                  <a:pt x="19" y="111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2" name="Freeform 11"/>
          <p:cNvSpPr>
            <a:spLocks/>
          </p:cNvSpPr>
          <p:nvPr/>
        </p:nvSpPr>
        <p:spPr bwMode="black">
          <a:xfrm>
            <a:off x="4444058" y="5600088"/>
            <a:ext cx="39033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56"/>
              </a:cxn>
              <a:cxn ang="0">
                <a:pos x="9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9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4" name="Freeform 13"/>
          <p:cNvSpPr>
            <a:spLocks/>
          </p:cNvSpPr>
          <p:nvPr/>
        </p:nvSpPr>
        <p:spPr bwMode="black">
          <a:xfrm>
            <a:off x="4551038" y="5654198"/>
            <a:ext cx="41443" cy="80682"/>
          </a:xfrm>
          <a:custGeom>
            <a:avLst/>
            <a:gdLst/>
            <a:ahLst/>
            <a:cxnLst>
              <a:cxn ang="0">
                <a:pos x="20" y="10"/>
              </a:cxn>
              <a:cxn ang="0">
                <a:pos x="10" y="0"/>
              </a:cxn>
              <a:cxn ang="0">
                <a:pos x="0" y="10"/>
              </a:cxn>
              <a:cxn ang="0">
                <a:pos x="0" y="30"/>
              </a:cxn>
              <a:cxn ang="0">
                <a:pos x="10" y="39"/>
              </a:cxn>
              <a:cxn ang="0">
                <a:pos x="20" y="30"/>
              </a:cxn>
              <a:cxn ang="0">
                <a:pos x="20" y="10"/>
              </a:cxn>
            </a:cxnLst>
            <a:rect l="0" t="0" r="r" b="b"/>
            <a:pathLst>
              <a:path w="20" h="39">
                <a:moveTo>
                  <a:pt x="20" y="10"/>
                </a:moveTo>
                <a:cubicBezTo>
                  <a:pt x="20" y="4"/>
                  <a:pt x="15" y="0"/>
                  <a:pt x="10" y="0"/>
                </a:cubicBezTo>
                <a:cubicBezTo>
                  <a:pt x="5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5" y="39"/>
                  <a:pt x="10" y="39"/>
                </a:cubicBezTo>
                <a:cubicBezTo>
                  <a:pt x="15" y="39"/>
                  <a:pt x="20" y="35"/>
                  <a:pt x="20" y="30"/>
                </a:cubicBezTo>
                <a:lnTo>
                  <a:pt x="20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5" name="Freeform 14"/>
          <p:cNvSpPr>
            <a:spLocks/>
          </p:cNvSpPr>
          <p:nvPr/>
        </p:nvSpPr>
        <p:spPr bwMode="black">
          <a:xfrm>
            <a:off x="4660428" y="5600088"/>
            <a:ext cx="39515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56"/>
              </a:cxn>
              <a:cxn ang="0">
                <a:pos x="10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10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6" name="Freeform 15"/>
          <p:cNvSpPr>
            <a:spLocks/>
          </p:cNvSpPr>
          <p:nvPr/>
        </p:nvSpPr>
        <p:spPr bwMode="black">
          <a:xfrm>
            <a:off x="4769818" y="5525687"/>
            <a:ext cx="39515" cy="248327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111"/>
              </a:cxn>
              <a:cxn ang="0">
                <a:pos x="9" y="120"/>
              </a:cxn>
              <a:cxn ang="0">
                <a:pos x="19" y="111"/>
              </a:cxn>
              <a:cxn ang="0">
                <a:pos x="19" y="9"/>
              </a:cxn>
            </a:cxnLst>
            <a:rect l="0" t="0" r="r" b="b"/>
            <a:pathLst>
              <a:path w="19" h="120">
                <a:moveTo>
                  <a:pt x="19" y="9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111"/>
                  <a:pt x="0" y="111"/>
                  <a:pt x="0" y="111"/>
                </a:cubicBezTo>
                <a:cubicBezTo>
                  <a:pt x="0" y="116"/>
                  <a:pt x="4" y="120"/>
                  <a:pt x="9" y="120"/>
                </a:cubicBezTo>
                <a:cubicBezTo>
                  <a:pt x="15" y="120"/>
                  <a:pt x="19" y="116"/>
                  <a:pt x="19" y="111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7" name="Freeform 16"/>
          <p:cNvSpPr>
            <a:spLocks/>
          </p:cNvSpPr>
          <p:nvPr/>
        </p:nvSpPr>
        <p:spPr bwMode="black">
          <a:xfrm>
            <a:off x="4877279" y="5600088"/>
            <a:ext cx="39515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56"/>
              </a:cxn>
              <a:cxn ang="0">
                <a:pos x="10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5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5" y="65"/>
                  <a:pt x="10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8" name="Freeform 17"/>
          <p:cNvSpPr>
            <a:spLocks/>
          </p:cNvSpPr>
          <p:nvPr/>
        </p:nvSpPr>
        <p:spPr bwMode="black">
          <a:xfrm>
            <a:off x="4986669" y="5654198"/>
            <a:ext cx="39515" cy="80682"/>
          </a:xfrm>
          <a:custGeom>
            <a:avLst/>
            <a:gdLst/>
            <a:ahLst/>
            <a:cxnLst>
              <a:cxn ang="0">
                <a:pos x="19" y="10"/>
              </a:cxn>
              <a:cxn ang="0">
                <a:pos x="9" y="0"/>
              </a:cxn>
              <a:cxn ang="0">
                <a:pos x="0" y="10"/>
              </a:cxn>
              <a:cxn ang="0">
                <a:pos x="0" y="30"/>
              </a:cxn>
              <a:cxn ang="0">
                <a:pos x="9" y="39"/>
              </a:cxn>
              <a:cxn ang="0">
                <a:pos x="19" y="30"/>
              </a:cxn>
              <a:cxn ang="0">
                <a:pos x="19" y="10"/>
              </a:cxn>
            </a:cxnLst>
            <a:rect l="0" t="0" r="r" b="b"/>
            <a:pathLst>
              <a:path w="19" h="39">
                <a:moveTo>
                  <a:pt x="19" y="10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4" y="39"/>
                  <a:pt x="9" y="39"/>
                </a:cubicBezTo>
                <a:cubicBezTo>
                  <a:pt x="15" y="39"/>
                  <a:pt x="19" y="35"/>
                  <a:pt x="19" y="30"/>
                </a:cubicBezTo>
                <a:lnTo>
                  <a:pt x="19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7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91391E-6 L -5.55556E-7 0.02314 " pathEditMode="relative" rAng="0" ptsTypes="AA">
                                      <p:cBhvr>
                                        <p:cTn id="33" dur="700" spd="-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34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93242E-6 L 4.72222E-6 0.02962 " pathEditMode="relative" rAng="0" ptsTypes="AA">
                                      <p:cBhvr>
                                        <p:cTn id="35" dur="700" spd="-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5"/>
                                    </p:animMotion>
                                  </p:childTnLst>
                                </p:cTn>
                              </p:par>
                              <p:par>
                                <p:cTn id="36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91391E-6 L 0 0.02314 " pathEditMode="relative" rAng="0" ptsTypes="AA">
                                      <p:cBhvr>
                                        <p:cTn id="37" dur="700" spd="-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38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1.93242E-6 L -4.72222E-6 0.02962 " pathEditMode="relative" rAng="0" ptsTypes="AA">
                                      <p:cBhvr>
                                        <p:cTn id="39" dur="700" spd="-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5"/>
                                    </p:animMotion>
                                  </p:childTnLst>
                                </p:cTn>
                              </p:par>
                              <p:par>
                                <p:cTn id="40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91391E-6 L 4.16667E-6 0.02314 " pathEditMode="relative" rAng="0" ptsTypes="AA">
                                      <p:cBhvr>
                                        <p:cTn id="41" dur="700" spd="-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42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36056E-6 L 2.77778E-7 -0.02338 " pathEditMode="relative" rAng="0" ptsTypes="AA">
                                      <p:cBhvr>
                                        <p:cTn id="43" dur="700" spd="-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4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36056E-6 L -8.33333E-7 -0.02338 " pathEditMode="relative" rAng="0" ptsTypes="AA">
                                      <p:cBhvr>
                                        <p:cTn id="45" dur="700" spd="-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6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2.36056E-6 L 4.44444E-6 -0.02338 " pathEditMode="relative" rAng="0" ptsTypes="AA">
                                      <p:cBhvr>
                                        <p:cTn id="47" dur="700" spd="-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8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36056E-6 L 3.33333E-6 -0.02338 " pathEditMode="relative" rAng="0" ptsTypes="AA">
                                      <p:cBhvr>
                                        <p:cTn id="49" dur="700" spd="-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7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</p:bld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-red 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4" name="TextBox 33"/>
          <p:cNvSpPr txBox="1"/>
          <p:nvPr userDrawn="1"/>
        </p:nvSpPr>
        <p:spPr>
          <a:xfrm>
            <a:off x="644691" y="3060488"/>
            <a:ext cx="24372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>
                <a:solidFill>
                  <a:srgbClr val="FFFFFF"/>
                </a:solidFill>
                <a:latin typeface="+mj-lt"/>
              </a:rPr>
              <a:t>Thank you.</a:t>
            </a:r>
            <a:endParaRPr lang="en-US" sz="3600" dirty="0">
              <a:solidFill>
                <a:srgbClr val="FFFFFF"/>
              </a:solidFill>
              <a:latin typeface="+mj-lt"/>
            </a:endParaRPr>
          </a:p>
        </p:txBody>
      </p:sp>
      <p:pic>
        <p:nvPicPr>
          <p:cNvPr id="21" name="Picture 2"/>
          <p:cNvPicPr>
            <a:picLocks noChangeAspect="1" noChangeArrowheads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69746" y="3078070"/>
            <a:ext cx="3669899" cy="610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625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</p:bld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9984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3375" y="6380780"/>
            <a:ext cx="8477250" cy="160471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9702" y="432215"/>
            <a:ext cx="8588861" cy="838200"/>
          </a:xfrm>
          <a:prstGeom prst="rect">
            <a:avLst/>
          </a:prstGeom>
        </p:spPr>
        <p:txBody>
          <a:bodyPr vert="horz" lIns="82296" tIns="45720" rIns="82296" bIns="45720" rtlCol="0" anchor="b" anchorCtr="0">
            <a:noAutofit/>
          </a:bodyPr>
          <a:lstStyle/>
          <a:p>
            <a:pPr lvl="0"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</a:pPr>
            <a:r>
              <a:rPr lang="en-US" dirty="0" smtClean="0"/>
              <a:t>Slide Title Goes Here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9702" y="1339745"/>
            <a:ext cx="8577072" cy="496569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 dirty="0" smtClean="0"/>
              <a:t>Body text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10" name="Rectangle 4"/>
          <p:cNvSpPr>
            <a:spLocks noChangeArrowheads="1"/>
          </p:cNvSpPr>
          <p:nvPr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808080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  <p:sp>
        <p:nvSpPr>
          <p:cNvPr id="11" name="Rectangle 5"/>
          <p:cNvSpPr>
            <a:spLocks noChangeArrowheads="1"/>
          </p:cNvSpPr>
          <p:nvPr/>
        </p:nvSpPr>
        <p:spPr bwMode="ltGray">
          <a:xfrm>
            <a:off x="7983399" y="6584512"/>
            <a:ext cx="59225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rgbClr val="808080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rgbClr val="808080"/>
                </a:solidFill>
                <a:latin typeface="+mj-lt"/>
              </a:rPr>
              <a:t>Public</a:t>
            </a:r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  <p:sp>
        <p:nvSpPr>
          <p:cNvPr id="9" name="Rectangle 7"/>
          <p:cNvSpPr>
            <a:spLocks noChangeArrowheads="1"/>
          </p:cNvSpPr>
          <p:nvPr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8" r:id="rId1"/>
    <p:sldLayoutId id="2147483930" r:id="rId2"/>
    <p:sldLayoutId id="2147483929" r:id="rId3"/>
    <p:sldLayoutId id="2147483937" r:id="rId4"/>
    <p:sldLayoutId id="2147483900" r:id="rId5"/>
    <p:sldLayoutId id="2147483931" r:id="rId6"/>
    <p:sldLayoutId id="2147483932" r:id="rId7"/>
    <p:sldLayoutId id="2147483933" r:id="rId8"/>
    <p:sldLayoutId id="2147483902" r:id="rId9"/>
    <p:sldLayoutId id="2147483903" r:id="rId10"/>
    <p:sldLayoutId id="2147483935" r:id="rId11"/>
    <p:sldLayoutId id="2147483905" r:id="rId12"/>
    <p:sldLayoutId id="2147483906" r:id="rId13"/>
    <p:sldLayoutId id="2147483907" r:id="rId14"/>
    <p:sldLayoutId id="2147483908" r:id="rId15"/>
    <p:sldLayoutId id="2147483909" r:id="rId16"/>
    <p:sldLayoutId id="2147483910" r:id="rId17"/>
    <p:sldLayoutId id="2147483913" r:id="rId18"/>
    <p:sldLayoutId id="2147483911" r:id="rId19"/>
    <p:sldLayoutId id="2147483912" r:id="rId20"/>
    <p:sldLayoutId id="2147483914" r:id="rId21"/>
    <p:sldLayoutId id="2147483915" r:id="rId22"/>
    <p:sldLayoutId id="2147483916" r:id="rId23"/>
    <p:sldLayoutId id="2147483917" r:id="rId24"/>
    <p:sldLayoutId id="2147483918" r:id="rId25"/>
    <p:sldLayoutId id="2147483919" r:id="rId26"/>
    <p:sldLayoutId id="2147483921" r:id="rId27"/>
    <p:sldLayoutId id="2147483922" r:id="rId28"/>
    <p:sldLayoutId id="2147483936" r:id="rId29"/>
    <p:sldLayoutId id="2147483923" r:id="rId30"/>
    <p:sldLayoutId id="2147483924" r:id="rId31"/>
    <p:sldLayoutId id="2147483925" r:id="rId32"/>
    <p:sldLayoutId id="2147483926" r:id="rId33"/>
    <p:sldLayoutId id="2147483927" r:id="rId34"/>
    <p:sldLayoutId id="2147483939" r:id="rId35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kumimoji="0" lang="en-US" sz="3600" b="0" i="0" u="none" strike="noStrike" kern="1200" cap="none" spc="0" normalizeH="0" baseline="0" dirty="0">
          <a:ln>
            <a:noFill/>
          </a:ln>
          <a:gradFill flip="none" rotWithShape="1">
            <a:gsLst>
              <a:gs pos="16000">
                <a:schemeClr val="tx2"/>
              </a:gs>
              <a:gs pos="100000">
                <a:srgbClr val="28A7DF"/>
              </a:gs>
            </a:gsLst>
            <a:lin ang="1800000" scaled="0"/>
            <a:tileRect/>
          </a:gradFill>
          <a:effectLst/>
          <a:uLnTx/>
          <a:uFillTx/>
          <a:latin typeface="+mj-lt"/>
          <a:ea typeface="+mj-ea"/>
          <a:cs typeface="Arial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5000"/>
        </a:lnSpc>
        <a:spcBef>
          <a:spcPts val="1440"/>
        </a:spcBef>
        <a:buClr>
          <a:srgbClr val="493B93"/>
        </a:buClr>
        <a:buSzPct val="90000"/>
        <a:buFont typeface="Arial" pitchFamily="34" charset="0"/>
        <a:buChar char="•"/>
        <a:tabLst/>
        <a:defRPr lang="en-US" sz="2200" kern="1200" dirty="0" smtClean="0">
          <a:solidFill>
            <a:srgbClr val="435153"/>
          </a:solidFill>
          <a:latin typeface="+mj-lt"/>
          <a:ea typeface="+mn-ea"/>
          <a:cs typeface="+mn-cs"/>
        </a:defRPr>
      </a:lvl1pPr>
      <a:lvl2pPr marL="406400" indent="0" algn="l" defTabSz="914400" rtl="0" eaLnBrk="1" latinLnBrk="0" hangingPunct="1">
        <a:lnSpc>
          <a:spcPct val="95000"/>
        </a:lnSpc>
        <a:spcBef>
          <a:spcPts val="840"/>
        </a:spcBef>
        <a:buClr>
          <a:schemeClr val="tx2"/>
        </a:buClr>
        <a:buFontTx/>
        <a:buNone/>
        <a:defRPr lang="en-US" sz="1800" kern="1200" dirty="0" smtClean="0">
          <a:solidFill>
            <a:srgbClr val="435153"/>
          </a:solidFill>
          <a:latin typeface="+mj-lt"/>
          <a:ea typeface="+mn-ea"/>
          <a:cs typeface="+mn-cs"/>
        </a:defRPr>
      </a:lvl2pPr>
      <a:lvl3pPr marL="571500" indent="-1588" algn="l" defTabSz="914400" rtl="0" eaLnBrk="1" latinLnBrk="0" hangingPunct="1">
        <a:lnSpc>
          <a:spcPct val="95000"/>
        </a:lnSpc>
        <a:spcBef>
          <a:spcPts val="840"/>
        </a:spcBef>
        <a:buFont typeface="Arial" pitchFamily="34" charset="0"/>
        <a:buNone/>
        <a:defRPr lang="en-US" sz="1600" kern="1200" dirty="0" smtClean="0">
          <a:solidFill>
            <a:srgbClr val="435153"/>
          </a:solidFill>
          <a:latin typeface="+mj-lt"/>
          <a:ea typeface="+mn-ea"/>
          <a:cs typeface="+mn-cs"/>
        </a:defRPr>
      </a:lvl3pPr>
      <a:lvl4pPr marL="688975" indent="0" algn="l" defTabSz="914400" rtl="0" eaLnBrk="1" latinLnBrk="0" hangingPunct="1">
        <a:lnSpc>
          <a:spcPct val="95000"/>
        </a:lnSpc>
        <a:spcBef>
          <a:spcPts val="840"/>
        </a:spcBef>
        <a:buFont typeface="Arial" pitchFamily="34" charset="0"/>
        <a:buNone/>
        <a:defRPr lang="en-US" sz="1400" kern="1200" dirty="0" smtClean="0">
          <a:solidFill>
            <a:srgbClr val="435153"/>
          </a:solidFill>
          <a:latin typeface="+mj-lt"/>
          <a:ea typeface="+mn-ea"/>
          <a:cs typeface="+mn-cs"/>
        </a:defRPr>
      </a:lvl4pPr>
      <a:lvl5pPr marL="801688" indent="0" algn="l" defTabSz="914400" rtl="0" eaLnBrk="1" latinLnBrk="0" hangingPunct="1">
        <a:lnSpc>
          <a:spcPct val="95000"/>
        </a:lnSpc>
        <a:spcBef>
          <a:spcPts val="840"/>
        </a:spcBef>
        <a:buFont typeface="Arial" pitchFamily="34" charset="0"/>
        <a:buNone/>
        <a:defRPr lang="en-US" sz="1400" kern="1200" dirty="0">
          <a:solidFill>
            <a:srgbClr val="435153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1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control" Target="../activeX/activeX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5.wmf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3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3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35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6381" y="4114800"/>
            <a:ext cx="3954619" cy="384721"/>
          </a:xfrm>
        </p:spPr>
        <p:txBody>
          <a:bodyPr/>
          <a:lstStyle/>
          <a:p>
            <a:r>
              <a:rPr lang="en-US" dirty="0" smtClean="0"/>
              <a:t>Arya Sedigh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1393" y="722449"/>
            <a:ext cx="8112125" cy="2907239"/>
          </a:xfrm>
        </p:spPr>
        <p:txBody>
          <a:bodyPr/>
          <a:lstStyle/>
          <a:p>
            <a:r>
              <a:rPr lang="en-US" sz="4000" dirty="0" smtClean="0"/>
              <a:t>Lecture 1:</a:t>
            </a:r>
            <a:br>
              <a:rPr lang="en-US" sz="4000" dirty="0" smtClean="0"/>
            </a:br>
            <a:r>
              <a:rPr lang="en-US" sz="4000" dirty="0" smtClean="0"/>
              <a:t>Introduction to Switched Networks</a:t>
            </a:r>
            <a:endParaRPr lang="en-US" sz="400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 dirty="0" smtClean="0"/>
              <a:t>25/02/2016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274638" y="493713"/>
            <a:ext cx="8145462" cy="838200"/>
          </a:xfrm>
        </p:spPr>
        <p:txBody>
          <a:bodyPr/>
          <a:lstStyle/>
          <a:p>
            <a:pPr eaLnBrk="1" hangingPunct="1"/>
            <a:r>
              <a:rPr lang="en-US" dirty="0" smtClean="0">
                <a:ea typeface="ＭＳ Ｐゴシック" pitchFamily="34" charset="-128"/>
              </a:rPr>
              <a:t>Chapter 1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747713" y="1601788"/>
            <a:ext cx="8131175" cy="4437062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en-US" sz="2000" dirty="0" smtClean="0">
                <a:cs typeface="Arial" charset="0"/>
              </a:rPr>
              <a:t>1.0 Introduction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en-US" sz="2000" dirty="0" smtClean="0">
                <a:cs typeface="Arial" charset="0"/>
              </a:rPr>
              <a:t>1.1 LAN Design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en-US" sz="2000" dirty="0">
                <a:cs typeface="Arial" charset="0"/>
              </a:rPr>
              <a:t>1</a:t>
            </a:r>
            <a:r>
              <a:rPr lang="en-US" sz="2000" dirty="0" smtClean="0">
                <a:cs typeface="Arial" charset="0"/>
              </a:rPr>
              <a:t>.2 Switched Environment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en-US" sz="2000" dirty="0" smtClean="0">
                <a:cs typeface="Arial" charset="0"/>
              </a:rPr>
              <a:t>1.3 Summary</a:t>
            </a:r>
          </a:p>
        </p:txBody>
      </p:sp>
    </p:spTree>
    <p:extLst>
      <p:ext uri="{BB962C8B-B14F-4D97-AF65-F5344CB8AC3E}">
        <p14:creationId xmlns:p14="http://schemas.microsoft.com/office/powerpoint/2010/main" val="4172330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74638" y="493713"/>
            <a:ext cx="8145462" cy="838200"/>
          </a:xfrm>
        </p:spPr>
        <p:txBody>
          <a:bodyPr/>
          <a:lstStyle/>
          <a:p>
            <a:pPr eaLnBrk="1" hangingPunct="1"/>
            <a:r>
              <a:rPr lang="en-US" dirty="0" smtClean="0">
                <a:ea typeface="ＭＳ Ｐゴシック" pitchFamily="34" charset="-128"/>
              </a:rPr>
              <a:t>Chapter 1: Objectives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719138" y="1471613"/>
            <a:ext cx="8131175" cy="4437062"/>
          </a:xfrm>
        </p:spPr>
        <p:txBody>
          <a:bodyPr/>
          <a:lstStyle/>
          <a:p>
            <a:pPr marL="0" indent="0">
              <a:buNone/>
            </a:pPr>
            <a:r>
              <a:rPr lang="en-US" sz="2000" dirty="0" smtClean="0"/>
              <a:t>Upon completion of this chapter, you will be able to:</a:t>
            </a:r>
          </a:p>
          <a:p>
            <a:r>
              <a:rPr lang="en-US" sz="2000" dirty="0" smtClean="0"/>
              <a:t>Describe </a:t>
            </a:r>
            <a:r>
              <a:rPr lang="en-US" sz="2000" dirty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1"/>
                </a:gradFill>
              </a:rPr>
              <a:t>convergence </a:t>
            </a:r>
            <a:r>
              <a:rPr lang="en-US" sz="2000" dirty="0"/>
              <a:t>of data, </a:t>
            </a:r>
            <a:r>
              <a:rPr lang="en-US" sz="2000" dirty="0" smtClean="0"/>
              <a:t>voice, </a:t>
            </a:r>
            <a:r>
              <a:rPr lang="en-US" sz="2000" dirty="0"/>
              <a:t>and video in the context of switched </a:t>
            </a:r>
            <a:r>
              <a:rPr lang="en-US" sz="2000" dirty="0" smtClean="0"/>
              <a:t>networks.</a:t>
            </a:r>
            <a:endParaRPr lang="en-US" sz="2000" dirty="0"/>
          </a:p>
          <a:p>
            <a:r>
              <a:rPr lang="en-US" sz="2000" dirty="0"/>
              <a:t>Describe a </a:t>
            </a:r>
            <a:r>
              <a:rPr lang="en-US" sz="2000" dirty="0">
                <a:gradFill flip="none" rotWithShape="1"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1"/>
                  <a:tileRect/>
                </a:gradFill>
              </a:rPr>
              <a:t>switched network in a </a:t>
            </a:r>
            <a:r>
              <a:rPr lang="en-US" sz="2000" dirty="0" smtClean="0">
                <a:gradFill flip="none" rotWithShape="1"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1"/>
                  <a:tileRect/>
                </a:gradFill>
              </a:rPr>
              <a:t>small-to-medium-sized business</a:t>
            </a:r>
            <a:r>
              <a:rPr lang="en-US" sz="2000" dirty="0" smtClean="0"/>
              <a:t>.</a:t>
            </a:r>
            <a:endParaRPr lang="en-US" sz="2000" dirty="0"/>
          </a:p>
          <a:p>
            <a:r>
              <a:rPr lang="en-US" sz="2000" dirty="0"/>
              <a:t>Explain the process of </a:t>
            </a:r>
            <a:r>
              <a:rPr lang="en-US" sz="2000" dirty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1"/>
                </a:gradFill>
              </a:rPr>
              <a:t>frame forwarding </a:t>
            </a:r>
            <a:r>
              <a:rPr lang="en-US" sz="2000" dirty="0"/>
              <a:t>in a switched </a:t>
            </a:r>
            <a:r>
              <a:rPr lang="en-US" sz="2000" dirty="0" smtClean="0"/>
              <a:t>network.</a:t>
            </a:r>
            <a:endParaRPr lang="en-US" sz="2000" dirty="0"/>
          </a:p>
          <a:p>
            <a:r>
              <a:rPr lang="en-US" sz="2000" dirty="0"/>
              <a:t>Compare a </a:t>
            </a:r>
            <a:r>
              <a:rPr lang="en-US" sz="2000" dirty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1"/>
                </a:gradFill>
              </a:rPr>
              <a:t>collision</a:t>
            </a:r>
            <a:r>
              <a:rPr lang="en-US" sz="2000" dirty="0"/>
              <a:t> domain to a </a:t>
            </a:r>
            <a:r>
              <a:rPr lang="en-US" sz="2000" dirty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1"/>
                </a:gradFill>
              </a:rPr>
              <a:t>broadcast</a:t>
            </a:r>
            <a:r>
              <a:rPr lang="en-US" sz="2000" dirty="0"/>
              <a:t> </a:t>
            </a:r>
            <a:r>
              <a:rPr lang="en-US" sz="2000" dirty="0" smtClean="0"/>
              <a:t>domain.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168661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Converged Networks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Growing Complexity of Networks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55639" y="2014538"/>
            <a:ext cx="2640339" cy="4119561"/>
          </a:xfrm>
        </p:spPr>
        <p:txBody>
          <a:bodyPr/>
          <a:lstStyle/>
          <a:p>
            <a:r>
              <a:rPr lang="en-US" sz="2000" dirty="0"/>
              <a:t>Our digital world is </a:t>
            </a:r>
            <a:r>
              <a:rPr lang="en-US" sz="2000" dirty="0" smtClean="0"/>
              <a:t>changing.</a:t>
            </a:r>
          </a:p>
          <a:p>
            <a:r>
              <a:rPr lang="en-US" sz="2000" dirty="0" smtClean="0"/>
              <a:t>Information must be accessed from </a:t>
            </a:r>
            <a:r>
              <a:rPr lang="en-US" sz="2000" dirty="0"/>
              <a:t>anywhere in the </a:t>
            </a:r>
            <a:r>
              <a:rPr lang="en-US" sz="2000" dirty="0" smtClean="0"/>
              <a:t>world.</a:t>
            </a:r>
          </a:p>
          <a:p>
            <a:r>
              <a:rPr lang="en-US" sz="2000" dirty="0" smtClean="0"/>
              <a:t>Networks must be secure</a:t>
            </a:r>
            <a:r>
              <a:rPr lang="en-US" sz="2000" dirty="0"/>
              <a:t>, reliable, and highly </a:t>
            </a:r>
            <a:r>
              <a:rPr lang="en-US" sz="2000" dirty="0" smtClean="0"/>
              <a:t>available.</a:t>
            </a:r>
          </a:p>
          <a:p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5978" y="2027748"/>
            <a:ext cx="5123309" cy="4106352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236891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  <a:noFill/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Converged Networks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Elements </a:t>
            </a:r>
            <a:r>
              <a:rPr lang="en-US" dirty="0">
                <a:ea typeface="ＭＳ Ｐゴシック" pitchFamily="34" charset="-128"/>
              </a:rPr>
              <a:t>o</a:t>
            </a:r>
            <a:r>
              <a:rPr lang="en-US" dirty="0" smtClean="0">
                <a:ea typeface="ＭＳ Ｐゴシック" pitchFamily="34" charset="-128"/>
              </a:rPr>
              <a:t>f a </a:t>
            </a:r>
            <a:r>
              <a:rPr lang="en-US" dirty="0" smtClean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1"/>
                </a:gradFill>
                <a:ea typeface="ＭＳ Ｐゴシック" pitchFamily="34" charset="-128"/>
              </a:rPr>
              <a:t>Converged Network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54119" y="1730783"/>
            <a:ext cx="3298034" cy="1012417"/>
          </a:xfrm>
        </p:spPr>
        <p:txBody>
          <a:bodyPr/>
          <a:lstStyle/>
          <a:p>
            <a:r>
              <a:rPr lang="en-US" sz="2000" dirty="0" smtClean="0"/>
              <a:t>To support collaboration, networks employ </a:t>
            </a:r>
            <a:r>
              <a:rPr lang="en-US" sz="2000" dirty="0"/>
              <a:t>c</a:t>
            </a:r>
            <a:r>
              <a:rPr lang="en-US" sz="2000" dirty="0" smtClean="0"/>
              <a:t>onverged solutions.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4800" y="1702779"/>
            <a:ext cx="4716685" cy="4474054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4" name="Rectangle 3"/>
          <p:cNvSpPr/>
          <p:nvPr/>
        </p:nvSpPr>
        <p:spPr>
          <a:xfrm>
            <a:off x="554119" y="2743200"/>
            <a:ext cx="3298034" cy="333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333333"/>
                </a:solidFill>
                <a:latin typeface="CiscoSansTTLight"/>
              </a:rPr>
              <a:t>Call control</a:t>
            </a:r>
            <a:r>
              <a:rPr lang="en-GB" sz="1800" dirty="0">
                <a:solidFill>
                  <a:srgbClr val="333333"/>
                </a:solidFill>
                <a:latin typeface="CiscoSansTTLight"/>
              </a:rPr>
              <a:t> - Telephone call processing, caller ID, call transfer, hold, and </a:t>
            </a:r>
            <a:r>
              <a:rPr lang="en-GB" sz="1800" dirty="0" smtClean="0">
                <a:solidFill>
                  <a:srgbClr val="333333"/>
                </a:solidFill>
                <a:latin typeface="CiscoSansTTLight"/>
              </a:rPr>
              <a:t>conference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1800" dirty="0">
              <a:solidFill>
                <a:srgbClr val="333333"/>
              </a:solidFill>
              <a:latin typeface="CiscoSansTTLight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333333"/>
                </a:solidFill>
                <a:latin typeface="CiscoSansTTLight"/>
              </a:rPr>
              <a:t>Voice messaging</a:t>
            </a:r>
            <a:r>
              <a:rPr lang="en-GB" sz="1800" dirty="0">
                <a:solidFill>
                  <a:srgbClr val="333333"/>
                </a:solidFill>
                <a:latin typeface="CiscoSansTTLight"/>
              </a:rPr>
              <a:t> - </a:t>
            </a:r>
            <a:r>
              <a:rPr lang="en-GB" sz="1800" dirty="0" smtClean="0">
                <a:solidFill>
                  <a:srgbClr val="333333"/>
                </a:solidFill>
                <a:latin typeface="CiscoSansTTLight"/>
              </a:rPr>
              <a:t>Voicemail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1800" dirty="0">
              <a:solidFill>
                <a:srgbClr val="333333"/>
              </a:solidFill>
              <a:latin typeface="CiscoSansTTLight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333333"/>
                </a:solidFill>
                <a:latin typeface="CiscoSansTTLight"/>
              </a:rPr>
              <a:t>Mobility</a:t>
            </a:r>
            <a:r>
              <a:rPr lang="en-GB" sz="1800" dirty="0">
                <a:solidFill>
                  <a:srgbClr val="333333"/>
                </a:solidFill>
                <a:latin typeface="CiscoSansTTLight"/>
              </a:rPr>
              <a:t> - Receive important calls wherever you </a:t>
            </a:r>
            <a:r>
              <a:rPr lang="en-GB" sz="1800" dirty="0" smtClean="0">
                <a:solidFill>
                  <a:srgbClr val="333333"/>
                </a:solidFill>
                <a:latin typeface="CiscoSansTTLight"/>
              </a:rPr>
              <a:t>are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1800" dirty="0">
              <a:solidFill>
                <a:srgbClr val="333333"/>
              </a:solidFill>
              <a:latin typeface="CiscoSansTTLight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333333"/>
                </a:solidFill>
                <a:latin typeface="CiscoSansTTLight"/>
              </a:rPr>
              <a:t>Automated attendant</a:t>
            </a:r>
            <a:r>
              <a:rPr lang="en-GB" sz="1800" dirty="0">
                <a:solidFill>
                  <a:srgbClr val="333333"/>
                </a:solidFill>
                <a:latin typeface="CiscoSansTTLight"/>
              </a:rPr>
              <a:t> - Serve customers faster by routing calls directly to the right department or individual</a:t>
            </a:r>
            <a:endParaRPr lang="en-GB" sz="1800" b="0" i="0" dirty="0">
              <a:solidFill>
                <a:srgbClr val="333333"/>
              </a:solidFill>
              <a:effectLst/>
              <a:latin typeface="CiscoSansTTLight"/>
            </a:endParaRPr>
          </a:p>
        </p:txBody>
      </p:sp>
    </p:spTree>
    <p:extLst>
      <p:ext uri="{BB962C8B-B14F-4D97-AF65-F5344CB8AC3E}">
        <p14:creationId xmlns:p14="http://schemas.microsoft.com/office/powerpoint/2010/main" val="3291826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395419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Converged Networks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1"/>
                </a:gradFill>
                <a:ea typeface="ＭＳ Ｐゴシック" pitchFamily="34" charset="-128"/>
              </a:rPr>
              <a:t>Benefits</a:t>
            </a:r>
            <a:r>
              <a:rPr lang="en-US" dirty="0" smtClean="0">
                <a:ea typeface="ＭＳ Ｐゴシック" pitchFamily="34" charset="-128"/>
              </a:rPr>
              <a:t> of </a:t>
            </a:r>
            <a:r>
              <a:rPr lang="en-US" dirty="0">
                <a:ea typeface="ＭＳ Ｐゴシック" pitchFamily="34" charset="-128"/>
              </a:rPr>
              <a:t>a</a:t>
            </a:r>
            <a:r>
              <a:rPr lang="en-US" dirty="0" smtClean="0">
                <a:ea typeface="ＭＳ Ｐゴシック" pitchFamily="34" charset="-128"/>
              </a:rPr>
              <a:t> Converged Network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9711" y="1702779"/>
            <a:ext cx="2391774" cy="2268739"/>
          </a:xfrm>
          <a:prstGeom prst="rect">
            <a:avLst/>
          </a:prstGeom>
          <a:ln>
            <a:solidFill>
              <a:schemeClr val="tx1"/>
            </a:solidFill>
          </a:ln>
        </p:spPr>
      </p:pic>
      <p:graphicFrame>
        <p:nvGraphicFramePr>
          <p:cNvPr id="7" name="Diagram 6"/>
          <p:cNvGraphicFramePr/>
          <p:nvPr>
            <p:extLst/>
          </p:nvPr>
        </p:nvGraphicFramePr>
        <p:xfrm>
          <a:off x="289152" y="1702779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700232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7">
                                            <p:graphicEl>
                                              <a:dgm id="{BB0B11DD-0E69-4102-953A-B62019C187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7">
                                            <p:graphicEl>
                                              <a:dgm id="{BB0B11DD-0E69-4102-953A-B62019C187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7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" dur="2000" fill="hold"/>
                                        <p:tgtEl>
                                          <p:spTgt spid="7">
                                            <p:graphicEl>
                                              <a:dgm id="{00BAB92E-DCD2-4C46-BD25-D2DB0FED94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" dur="2000" fill="hold"/>
                                        <p:tgtEl>
                                          <p:spTgt spid="7">
                                            <p:graphicEl>
                                              <a:dgm id="{00BAB92E-DCD2-4C46-BD25-D2DB0FED94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7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2000" fill="hold"/>
                                        <p:tgtEl>
                                          <p:spTgt spid="7">
                                            <p:graphicEl>
                                              <a:dgm id="{4C58F296-9B1D-4C0E-B670-183B8DA656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7">
                                            <p:graphicEl>
                                              <a:dgm id="{4C58F296-9B1D-4C0E-B670-183B8DA656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7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" dur="2000" fill="hold"/>
                                        <p:tgtEl>
                                          <p:spTgt spid="7">
                                            <p:graphicEl>
                                              <a:dgm id="{87BE86EA-5021-426D-B99A-3FFB48C003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7">
                                            <p:graphicEl>
                                              <a:dgm id="{87BE86EA-5021-426D-B99A-3FFB48C003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7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7">
                                            <p:graphicEl>
                                              <a:dgm id="{EC85217D-A3AD-4B4F-A852-65682EA56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7">
                                            <p:graphicEl>
                                              <a:dgm id="{EC85217D-A3AD-4B4F-A852-65682EA56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7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7">
                                            <p:graphicEl>
                                              <a:dgm id="{AB0D1068-943D-41DE-9237-E13E4DA638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7">
                                            <p:graphicEl>
                                              <a:dgm id="{AB0D1068-943D-41DE-9237-E13E4DA638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Converged Networks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solidFill>
                  <a:srgbClr val="FF0000"/>
                </a:solidFill>
                <a:ea typeface="ＭＳ Ｐゴシック" pitchFamily="34" charset="-128"/>
              </a:rPr>
              <a:t>Borderless Switched Networks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321" y="1560104"/>
            <a:ext cx="7544932" cy="4904715"/>
          </a:xfrm>
        </p:spPr>
        <p:txBody>
          <a:bodyPr/>
          <a:lstStyle/>
          <a:p>
            <a:r>
              <a:rPr lang="en-US" sz="2000" dirty="0" smtClean="0"/>
              <a:t>The Cisco </a:t>
            </a:r>
            <a:r>
              <a:rPr lang="en-US" sz="2000" dirty="0"/>
              <a:t>Borderless Network is </a:t>
            </a:r>
            <a:r>
              <a:rPr lang="en-US" sz="2000" dirty="0" smtClean="0"/>
              <a:t>a </a:t>
            </a:r>
            <a:r>
              <a:rPr lang="en-US" sz="2000" dirty="0" smtClean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1"/>
                </a:gradFill>
              </a:rPr>
              <a:t>network </a:t>
            </a:r>
            <a:r>
              <a:rPr lang="en-US" sz="2000" dirty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1"/>
                </a:gradFill>
              </a:rPr>
              <a:t>architecture </a:t>
            </a:r>
            <a:r>
              <a:rPr lang="en-US" sz="2000" dirty="0"/>
              <a:t>that </a:t>
            </a:r>
            <a:r>
              <a:rPr lang="en-US" sz="2000" dirty="0" smtClean="0"/>
              <a:t>allows </a:t>
            </a:r>
            <a:r>
              <a:rPr lang="en-US" sz="2000" dirty="0"/>
              <a:t>organizations to </a:t>
            </a:r>
            <a:r>
              <a:rPr lang="en-US" sz="2000" dirty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1"/>
                </a:gradFill>
              </a:rPr>
              <a:t>connect anyone, anywhere, anytime, and on any device securely, reliably, and </a:t>
            </a:r>
            <a:r>
              <a:rPr lang="en-US" sz="2000" dirty="0" smtClean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1"/>
                </a:gradFill>
              </a:rPr>
              <a:t>seamlessly</a:t>
            </a:r>
            <a:r>
              <a:rPr lang="en-US" sz="2000" dirty="0" smtClean="0"/>
              <a:t>.</a:t>
            </a:r>
          </a:p>
          <a:p>
            <a:r>
              <a:rPr lang="en-US" sz="2000" dirty="0" smtClean="0"/>
              <a:t>Cisco Borderless Network </a:t>
            </a:r>
            <a:r>
              <a:rPr lang="en-US" sz="2000" dirty="0"/>
              <a:t>is designed to address IT and business challenges, such as </a:t>
            </a:r>
            <a:r>
              <a:rPr lang="en-US" sz="2000" dirty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1"/>
                </a:gradFill>
              </a:rPr>
              <a:t>supporting the converged network and changing work </a:t>
            </a:r>
            <a:r>
              <a:rPr lang="en-US" sz="2000" dirty="0" smtClean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1"/>
                </a:gradFill>
              </a:rPr>
              <a:t>patterns</a:t>
            </a:r>
            <a:r>
              <a:rPr lang="en-US" sz="2000" dirty="0" smtClean="0"/>
              <a:t>.</a:t>
            </a:r>
          </a:p>
          <a:p>
            <a:r>
              <a:rPr lang="en-US" sz="2000" dirty="0" smtClean="0">
                <a:solidFill>
                  <a:srgbClr val="FF0000"/>
                </a:solidFill>
              </a:rPr>
              <a:t>VIDEO!</a:t>
            </a:r>
          </a:p>
        </p:txBody>
      </p:sp>
    </p:spTree>
    <p:extLst>
      <p:ext uri="{BB962C8B-B14F-4D97-AF65-F5344CB8AC3E}">
        <p14:creationId xmlns:p14="http://schemas.microsoft.com/office/powerpoint/2010/main" val="2075955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Converged Networks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solidFill>
                  <a:srgbClr val="678DC5"/>
                </a:solidFill>
                <a:ea typeface="ＭＳ Ｐゴシック" pitchFamily="34" charset="-128"/>
              </a:rPr>
              <a:t>Borderless Networks</a:t>
            </a: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2059" name="ShockwaveFlash1" r:id="rId2" imgW="8596440" imgH="4486320"/>
        </mc:Choice>
        <mc:Fallback>
          <p:control name="ShockwaveFlash1" r:id="rId2" imgW="8596440" imgH="4486320">
            <p:pic>
              <p:nvPicPr>
                <p:cNvPr id="4" name="ShockwaveFlash1"/>
                <p:cNvPicPr>
                  <a:picLocks/>
                </p:cNvPicPr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289152" y="1360941"/>
                  <a:ext cx="8596128" cy="4485382"/>
                </a:xfrm>
                <a:prstGeom prst="rect">
                  <a:avLst/>
                </a:prstGeom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95765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8500" y="1557711"/>
            <a:ext cx="5576410" cy="4550763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77577" y="71951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Converged Networks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solidFill>
                  <a:srgbClr val="FF0000"/>
                </a:solidFill>
              </a:rPr>
              <a:t>Hierarchy</a:t>
            </a:r>
            <a:r>
              <a:rPr lang="en-US" dirty="0" smtClean="0"/>
              <a:t> </a:t>
            </a:r>
            <a:r>
              <a:rPr lang="en-US" dirty="0"/>
              <a:t>in the Borderless Switched </a:t>
            </a:r>
            <a:r>
              <a:rPr lang="en-US" dirty="0" smtClean="0"/>
              <a:t>Network</a:t>
            </a:r>
            <a:endParaRPr lang="en-US" dirty="0" smtClean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83069" y="1791598"/>
            <a:ext cx="2426831" cy="4456801"/>
          </a:xfrm>
        </p:spPr>
        <p:txBody>
          <a:bodyPr/>
          <a:lstStyle/>
          <a:p>
            <a:pPr marL="0" indent="0">
              <a:buNone/>
            </a:pPr>
            <a:r>
              <a:rPr lang="en-US" sz="2000" dirty="0"/>
              <a:t>Borderless switched network </a:t>
            </a:r>
            <a:r>
              <a:rPr lang="en-US" sz="2000" dirty="0" smtClean="0"/>
              <a:t>design:</a:t>
            </a:r>
          </a:p>
          <a:p>
            <a:pPr marL="236538" lvl="1" indent="-236538">
              <a:spcBef>
                <a:spcPct val="50000"/>
              </a:spcBef>
              <a:buFont typeface="Wingdings" pitchFamily="2" charset="2"/>
              <a:buChar char="§"/>
            </a:pPr>
            <a:r>
              <a:rPr lang="en-US" dirty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1"/>
                </a:gradFill>
                <a:ea typeface="+mn-ea"/>
                <a:cs typeface="+mn-cs"/>
              </a:rPr>
              <a:t>Hierarchical</a:t>
            </a:r>
          </a:p>
          <a:p>
            <a:pPr marL="236538" lvl="1" indent="-236538">
              <a:spcBef>
                <a:spcPct val="50000"/>
              </a:spcBef>
              <a:buFont typeface="Wingdings" pitchFamily="2" charset="2"/>
              <a:buChar char="§"/>
            </a:pPr>
            <a:r>
              <a:rPr lang="en-US" dirty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1"/>
                </a:gradFill>
                <a:ea typeface="+mn-ea"/>
                <a:cs typeface="+mn-cs"/>
              </a:rPr>
              <a:t>Modularity</a:t>
            </a:r>
          </a:p>
          <a:p>
            <a:pPr marL="236538" lvl="1" indent="-236538">
              <a:spcBef>
                <a:spcPct val="50000"/>
              </a:spcBef>
              <a:buFont typeface="Wingdings" pitchFamily="2" charset="2"/>
              <a:buChar char="§"/>
            </a:pPr>
            <a:r>
              <a:rPr lang="en-US" dirty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1"/>
                </a:gradFill>
                <a:ea typeface="+mn-ea"/>
                <a:cs typeface="+mn-cs"/>
              </a:rPr>
              <a:t>Resiliency</a:t>
            </a:r>
          </a:p>
          <a:p>
            <a:pPr marL="236538" lvl="1" indent="-236538">
              <a:spcBef>
                <a:spcPct val="50000"/>
              </a:spcBef>
              <a:buFont typeface="Wingdings" pitchFamily="2" charset="2"/>
              <a:buChar char="§"/>
            </a:pPr>
            <a:r>
              <a:rPr lang="en-US" dirty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1"/>
                </a:gradFill>
                <a:ea typeface="+mn-ea"/>
                <a:cs typeface="+mn-cs"/>
              </a:rPr>
              <a:t>Flexibility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993935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77577" y="71951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Converged Networks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solidFill>
                  <a:srgbClr val="FF0000"/>
                </a:solidFill>
              </a:rPr>
              <a:t>Benefits of a Hierarchical Network</a:t>
            </a:r>
            <a:endParaRPr lang="en-US" dirty="0" smtClean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83069" y="1791598"/>
            <a:ext cx="8206601" cy="4456801"/>
          </a:xfrm>
        </p:spPr>
        <p:txBody>
          <a:bodyPr/>
          <a:lstStyle/>
          <a:p>
            <a:r>
              <a:rPr lang="en-US" sz="1800" dirty="0" smtClean="0"/>
              <a:t>Scalability</a:t>
            </a:r>
          </a:p>
          <a:p>
            <a:pPr lvl="1"/>
            <a:r>
              <a:rPr lang="en-US" sz="1400" dirty="0" smtClean="0"/>
              <a:t>Expanded easily</a:t>
            </a:r>
          </a:p>
          <a:p>
            <a:r>
              <a:rPr lang="en-US" sz="1800" dirty="0" smtClean="0"/>
              <a:t>Redundancy</a:t>
            </a:r>
          </a:p>
          <a:p>
            <a:pPr lvl="1"/>
            <a:r>
              <a:rPr lang="en-US" sz="1400" dirty="0" smtClean="0"/>
              <a:t>Path availability</a:t>
            </a:r>
          </a:p>
          <a:p>
            <a:r>
              <a:rPr lang="en-US" sz="1800" dirty="0" smtClean="0"/>
              <a:t>Performance</a:t>
            </a:r>
          </a:p>
          <a:p>
            <a:pPr lvl="1"/>
            <a:r>
              <a:rPr lang="en-US" sz="1400" dirty="0" smtClean="0"/>
              <a:t>Link aggregation + high-performance core and distribution </a:t>
            </a:r>
            <a:r>
              <a:rPr lang="en-US" sz="1400" dirty="0" smtClean="0">
                <a:sym typeface="Wingdings" panose="05000000000000000000" pitchFamily="2" charset="2"/>
              </a:rPr>
              <a:t> near-wire speed throughout the network</a:t>
            </a:r>
            <a:endParaRPr lang="en-US" sz="1400" dirty="0" smtClean="0"/>
          </a:p>
          <a:p>
            <a:r>
              <a:rPr lang="en-US" sz="1800" dirty="0" smtClean="0"/>
              <a:t>Security</a:t>
            </a:r>
          </a:p>
          <a:p>
            <a:pPr lvl="1"/>
            <a:r>
              <a:rPr lang="en-US" sz="1400" dirty="0" smtClean="0"/>
              <a:t>Port Security at access level + Policies at Distribution level</a:t>
            </a:r>
          </a:p>
          <a:p>
            <a:r>
              <a:rPr lang="en-US" sz="1800" dirty="0" smtClean="0"/>
              <a:t>Manageability</a:t>
            </a:r>
          </a:p>
          <a:p>
            <a:pPr lvl="1"/>
            <a:r>
              <a:rPr lang="en-US" sz="1400" dirty="0" smtClean="0"/>
              <a:t>Consistency between switches at each level</a:t>
            </a:r>
          </a:p>
          <a:p>
            <a:r>
              <a:rPr lang="en-US" sz="1800" dirty="0" smtClean="0"/>
              <a:t>Maintainability</a:t>
            </a:r>
          </a:p>
          <a:p>
            <a:pPr lvl="1"/>
            <a:r>
              <a:rPr lang="en-US" sz="1400" dirty="0" smtClean="0"/>
              <a:t>Modularity</a:t>
            </a:r>
          </a:p>
        </p:txBody>
      </p:sp>
    </p:spTree>
    <p:extLst>
      <p:ext uri="{BB962C8B-B14F-4D97-AF65-F5344CB8AC3E}">
        <p14:creationId xmlns:p14="http://schemas.microsoft.com/office/powerpoint/2010/main" val="3333434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Converged Networks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Core, Distribution, Access</a:t>
            </a:r>
            <a:endParaRPr lang="en-US" dirty="0" smtClean="0">
              <a:ea typeface="ＭＳ Ｐゴシック" pitchFamily="34" charset="-128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95042" y="1360941"/>
            <a:ext cx="5533681" cy="4931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833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1713" y="1360941"/>
            <a:ext cx="5420339" cy="4828714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Converged Networks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Core, Distribution, Access</a:t>
            </a:r>
            <a:endParaRPr lang="en-US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307310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Switched Networks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sz="2800" dirty="0" smtClean="0"/>
              <a:t>Role </a:t>
            </a:r>
            <a:r>
              <a:rPr lang="en-US" sz="2800" dirty="0"/>
              <a:t>of Switched </a:t>
            </a:r>
            <a:r>
              <a:rPr lang="en-US" sz="2800" dirty="0" smtClean="0"/>
              <a:t>Networks</a:t>
            </a:r>
            <a:endParaRPr lang="en-US" sz="2800" dirty="0" smtClean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83069" y="1791598"/>
            <a:ext cx="8110988" cy="4904715"/>
          </a:xfrm>
        </p:spPr>
        <p:txBody>
          <a:bodyPr/>
          <a:lstStyle/>
          <a:p>
            <a:r>
              <a:rPr lang="en-US" sz="2000" dirty="0"/>
              <a:t>Switching technologies are crucial to network </a:t>
            </a:r>
            <a:r>
              <a:rPr lang="en-US" sz="2000" dirty="0" smtClean="0"/>
              <a:t>design. </a:t>
            </a:r>
          </a:p>
          <a:p>
            <a:endParaRPr lang="en-US" sz="2000" dirty="0" smtClean="0"/>
          </a:p>
          <a:p>
            <a:r>
              <a:rPr lang="en-US" sz="2000" dirty="0" smtClean="0"/>
              <a:t>A switched LAN:</a:t>
            </a:r>
          </a:p>
          <a:p>
            <a:pPr marL="681037" lvl="1" indent="-342900">
              <a:buFont typeface="Wingdings" pitchFamily="2" charset="2"/>
              <a:buChar char="§"/>
            </a:pPr>
            <a:r>
              <a:rPr lang="en-US" dirty="0" smtClean="0"/>
              <a:t>Allows </a:t>
            </a:r>
            <a:r>
              <a:rPr lang="en-US" dirty="0"/>
              <a:t>more </a:t>
            </a:r>
            <a:r>
              <a:rPr lang="en-US" dirty="0" smtClean="0">
                <a:gradFill flip="none" rotWithShape="1"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1"/>
                  <a:tileRect/>
                </a:gradFill>
              </a:rPr>
              <a:t>flexibility </a:t>
            </a:r>
          </a:p>
          <a:p>
            <a:pPr marL="681037" lvl="1" indent="-342900">
              <a:buFont typeface="Wingdings" pitchFamily="2" charset="2"/>
              <a:buChar char="§"/>
            </a:pPr>
            <a:r>
              <a:rPr lang="en-US" dirty="0" smtClean="0"/>
              <a:t>Allows more </a:t>
            </a:r>
            <a:r>
              <a:rPr lang="en-US" dirty="0"/>
              <a:t>traffic </a:t>
            </a:r>
            <a:r>
              <a:rPr lang="en-US" dirty="0" smtClean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1"/>
                </a:gradFill>
              </a:rPr>
              <a:t>management</a:t>
            </a:r>
          </a:p>
          <a:p>
            <a:pPr marL="681037" lvl="1" indent="-342900">
              <a:buFont typeface="Wingdings" pitchFamily="2" charset="2"/>
              <a:buChar char="§"/>
            </a:pPr>
            <a:r>
              <a:rPr lang="en-US" dirty="0" smtClean="0"/>
              <a:t>Supports </a:t>
            </a:r>
            <a:r>
              <a:rPr lang="en-US" dirty="0" smtClean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1"/>
                </a:gradFill>
              </a:rPr>
              <a:t>quality </a:t>
            </a:r>
            <a:r>
              <a:rPr lang="en-US" dirty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1"/>
                </a:gradFill>
              </a:rPr>
              <a:t>of </a:t>
            </a:r>
            <a:r>
              <a:rPr lang="en-US" dirty="0" smtClean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1"/>
                </a:gradFill>
              </a:rPr>
              <a:t>service</a:t>
            </a:r>
            <a:r>
              <a:rPr lang="en-US" dirty="0" smtClean="0"/>
              <a:t>, additional </a:t>
            </a:r>
            <a:r>
              <a:rPr lang="en-US" dirty="0" smtClean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1"/>
                </a:gradFill>
              </a:rPr>
              <a:t>security</a:t>
            </a:r>
            <a:r>
              <a:rPr lang="en-US" dirty="0" smtClean="0"/>
              <a:t>, </a:t>
            </a:r>
            <a:r>
              <a:rPr lang="en-US" dirty="0" smtClean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1"/>
                </a:gradFill>
              </a:rPr>
              <a:t>wireless</a:t>
            </a:r>
            <a:r>
              <a:rPr lang="en-US" dirty="0" smtClean="0"/>
              <a:t>, IP </a:t>
            </a:r>
            <a:r>
              <a:rPr lang="en-US" dirty="0" smtClean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1"/>
                </a:gradFill>
              </a:rPr>
              <a:t>telephony</a:t>
            </a:r>
            <a:r>
              <a:rPr lang="en-US" dirty="0" smtClean="0"/>
              <a:t>, </a:t>
            </a:r>
            <a:r>
              <a:rPr lang="en-US" dirty="0"/>
              <a:t>and </a:t>
            </a:r>
            <a:r>
              <a:rPr lang="en-US" dirty="0" smtClean="0"/>
              <a:t>…</a:t>
            </a:r>
            <a:endParaRPr lang="en-US" dirty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371188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Switched Networks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Form Factor</a:t>
            </a:r>
            <a:endParaRPr lang="en-US" dirty="0" smtClean="0">
              <a:ea typeface="ＭＳ Ｐゴシック" pitchFamily="34" charset="-128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595" y="1503778"/>
            <a:ext cx="1521505" cy="728662"/>
          </a:xfrm>
        </p:spPr>
        <p:txBody>
          <a:bodyPr/>
          <a:lstStyle/>
          <a:p>
            <a:pPr marL="0" indent="0">
              <a:buNone/>
            </a:pPr>
            <a:r>
              <a:rPr lang="en-US" b="1" dirty="0" smtClean="0"/>
              <a:t>Fixed Platform</a:t>
            </a:r>
            <a:endParaRPr lang="en-US" b="1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5389" y="1360941"/>
            <a:ext cx="5229225" cy="3981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0693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Switched Networks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Form Factor (cont.)</a:t>
            </a:r>
            <a:endParaRPr lang="en-US" dirty="0" smtClean="0">
              <a:ea typeface="ＭＳ Ｐゴシック" pitchFamily="34" charset="-128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152" y="1566615"/>
            <a:ext cx="1521505" cy="728662"/>
          </a:xfrm>
        </p:spPr>
        <p:txBody>
          <a:bodyPr/>
          <a:lstStyle/>
          <a:p>
            <a:pPr marL="0" indent="0">
              <a:buNone/>
            </a:pPr>
            <a:r>
              <a:rPr lang="en-US" b="1" dirty="0" smtClean="0"/>
              <a:t>Modular Platform</a:t>
            </a:r>
            <a:endParaRPr lang="en-US" b="1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6339" y="1360941"/>
            <a:ext cx="5248275" cy="435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0150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Switched Networks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Form Factor (cont.)</a:t>
            </a:r>
            <a:endParaRPr lang="en-US" dirty="0" smtClean="0">
              <a:ea typeface="ＭＳ Ｐゴシック" pitchFamily="34" charset="-128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152" y="1360941"/>
            <a:ext cx="1869848" cy="728662"/>
          </a:xfrm>
        </p:spPr>
        <p:txBody>
          <a:bodyPr/>
          <a:lstStyle/>
          <a:p>
            <a:pPr marL="0" indent="0">
              <a:buNone/>
            </a:pPr>
            <a:r>
              <a:rPr lang="en-US" b="1" dirty="0" smtClean="0"/>
              <a:t>Stackable Platform</a:t>
            </a:r>
            <a:endParaRPr lang="en-US" b="1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4914" y="1360941"/>
            <a:ext cx="5219700" cy="4048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8591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Switched Networks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Common Considerations</a:t>
            </a:r>
            <a:endParaRPr lang="en-US" dirty="0" smtClean="0">
              <a:ea typeface="ＭＳ Ｐゴシック" pitchFamily="34" charset="-128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55638" y="2014538"/>
            <a:ext cx="7940675" cy="3958245"/>
          </a:xfrm>
        </p:spPr>
        <p:txBody>
          <a:bodyPr/>
          <a:lstStyle/>
          <a:p>
            <a:r>
              <a:rPr lang="en-GB" dirty="0" smtClean="0"/>
              <a:t>Cost</a:t>
            </a:r>
          </a:p>
          <a:p>
            <a:r>
              <a:rPr lang="en-GB" dirty="0" smtClean="0"/>
              <a:t>Port Density</a:t>
            </a:r>
          </a:p>
          <a:p>
            <a:r>
              <a:rPr lang="en-GB" dirty="0" smtClean="0"/>
              <a:t>Power</a:t>
            </a:r>
          </a:p>
          <a:p>
            <a:r>
              <a:rPr lang="en-GB" dirty="0" smtClean="0"/>
              <a:t>Reliability</a:t>
            </a:r>
          </a:p>
          <a:p>
            <a:r>
              <a:rPr lang="en-GB" dirty="0" smtClean="0"/>
              <a:t>Port Speed</a:t>
            </a:r>
          </a:p>
          <a:p>
            <a:r>
              <a:rPr lang="en-GB" dirty="0" smtClean="0"/>
              <a:t>Frame Buffers</a:t>
            </a:r>
          </a:p>
          <a:p>
            <a:r>
              <a:rPr lang="en-GB" dirty="0" smtClean="0"/>
              <a:t>Scalability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1846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Frame Forwarding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Switching </a:t>
            </a:r>
            <a:r>
              <a:rPr lang="en-US" dirty="0"/>
              <a:t>as a General </a:t>
            </a:r>
            <a:r>
              <a:rPr lang="en-US" dirty="0" smtClean="0"/>
              <a:t>Concept</a:t>
            </a:r>
            <a:endParaRPr lang="en-US" dirty="0" smtClean="0">
              <a:ea typeface="ＭＳ Ｐゴシック" pitchFamily="34" charset="-128"/>
            </a:endParaRPr>
          </a:p>
        </p:txBody>
      </p:sp>
      <p:sp>
        <p:nvSpPr>
          <p:cNvPr id="5" name="Content Placeholder 1"/>
          <p:cNvSpPr>
            <a:spLocks noGrp="1"/>
          </p:cNvSpPr>
          <p:nvPr>
            <p:ph idx="1"/>
          </p:nvPr>
        </p:nvSpPr>
        <p:spPr>
          <a:xfrm>
            <a:off x="350860" y="1620887"/>
            <a:ext cx="7544932" cy="4904715"/>
          </a:xfrm>
        </p:spPr>
        <p:txBody>
          <a:bodyPr/>
          <a:lstStyle/>
          <a:p>
            <a:pPr marL="342900" indent="-342900"/>
            <a:r>
              <a:rPr lang="en-US" sz="2000" dirty="0"/>
              <a:t>A </a:t>
            </a:r>
            <a:r>
              <a:rPr lang="en-US" sz="2000" dirty="0" smtClean="0"/>
              <a:t>switch </a:t>
            </a:r>
            <a:r>
              <a:rPr lang="en-US" sz="2000" dirty="0"/>
              <a:t>makes a decision based on </a:t>
            </a:r>
            <a:r>
              <a:rPr lang="en-US" sz="2000" dirty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1"/>
                </a:gradFill>
              </a:rPr>
              <a:t>ingress</a:t>
            </a:r>
            <a:r>
              <a:rPr lang="en-US" sz="2000" dirty="0"/>
              <a:t> and </a:t>
            </a:r>
            <a:r>
              <a:rPr lang="en-US" sz="2000" dirty="0" smtClean="0"/>
              <a:t>a </a:t>
            </a:r>
            <a:r>
              <a:rPr lang="en-US" sz="2000" dirty="0" smtClean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1"/>
                </a:gradFill>
              </a:rPr>
              <a:t>destination</a:t>
            </a:r>
            <a:r>
              <a:rPr lang="en-US" sz="2000" dirty="0" smtClean="0"/>
              <a:t> port.</a:t>
            </a:r>
            <a:endParaRPr lang="en-US" sz="2000" dirty="0"/>
          </a:p>
          <a:p>
            <a:pPr marL="342900" indent="-342900"/>
            <a:r>
              <a:rPr lang="en-US" sz="2000" dirty="0"/>
              <a:t>A </a:t>
            </a:r>
            <a:r>
              <a:rPr lang="en-US" sz="2000" dirty="0" smtClean="0"/>
              <a:t>LAN </a:t>
            </a:r>
            <a:r>
              <a:rPr lang="en-US" sz="2000" dirty="0" smtClean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1"/>
                </a:gradFill>
              </a:rPr>
              <a:t>switch </a:t>
            </a:r>
            <a:r>
              <a:rPr lang="en-US" sz="2000" dirty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1"/>
                </a:gradFill>
              </a:rPr>
              <a:t>keeps a table</a:t>
            </a:r>
            <a:r>
              <a:rPr lang="en-US" sz="2000" dirty="0"/>
              <a:t> that it uses to determine how to forward traffic through the </a:t>
            </a:r>
            <a:r>
              <a:rPr lang="en-US" sz="2000" dirty="0" smtClean="0"/>
              <a:t>switch.</a:t>
            </a:r>
          </a:p>
          <a:p>
            <a:pPr marL="342900" indent="-342900"/>
            <a:r>
              <a:rPr lang="en-US" sz="2000" dirty="0" smtClean="0"/>
              <a:t>Cisco </a:t>
            </a:r>
            <a:r>
              <a:rPr lang="en-US" sz="2000" dirty="0"/>
              <a:t>LAN switches </a:t>
            </a:r>
            <a:r>
              <a:rPr lang="en-US" sz="2000" dirty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1"/>
                </a:gradFill>
              </a:rPr>
              <a:t>forward Ethernet frames based on the destination MAC address </a:t>
            </a:r>
            <a:r>
              <a:rPr lang="en-US" sz="2000" dirty="0"/>
              <a:t>of the frames.</a:t>
            </a:r>
          </a:p>
          <a:p>
            <a:pPr marL="342900" indent="-342900"/>
            <a:endParaRPr lang="en-US" sz="2000" dirty="0"/>
          </a:p>
          <a:p>
            <a:pPr marL="342900" indent="-342900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149546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58600" y="707936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>
                <a:ea typeface="ＭＳ Ｐゴシック" pitchFamily="34" charset="-128"/>
              </a:rPr>
              <a:t>Frame Forwarding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Dynamically </a:t>
            </a:r>
            <a:r>
              <a:rPr lang="en-US" dirty="0">
                <a:gradFill flip="none" rotWithShape="1"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  <a:tileRect/>
                </a:gradFill>
              </a:rPr>
              <a:t>Populating a Switch MAC Address </a:t>
            </a:r>
            <a:r>
              <a:rPr lang="en-US" dirty="0" smtClean="0">
                <a:gradFill flip="none" rotWithShape="1"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  <a:tileRect/>
                </a:gradFill>
              </a:rPr>
              <a:t>Table</a:t>
            </a:r>
            <a:endParaRPr lang="en-US" dirty="0" smtClean="0">
              <a:gradFill flip="none" rotWithShape="1">
                <a:gsLst>
                  <a:gs pos="0">
                    <a:srgbClr val="0070C0"/>
                  </a:gs>
                  <a:gs pos="100000">
                    <a:srgbClr val="FF0000"/>
                  </a:gs>
                </a:gsLst>
                <a:lin ang="0" scaled="0"/>
                <a:tileRect/>
              </a:gradFill>
              <a:ea typeface="ＭＳ Ｐゴシック" pitchFamily="34" charset="-128"/>
            </a:endParaRPr>
          </a:p>
        </p:txBody>
      </p:sp>
      <p:sp>
        <p:nvSpPr>
          <p:cNvPr id="5" name="Content Placeholder 1"/>
          <p:cNvSpPr>
            <a:spLocks noGrp="1"/>
          </p:cNvSpPr>
          <p:nvPr>
            <p:ph idx="1"/>
          </p:nvPr>
        </p:nvSpPr>
        <p:spPr>
          <a:xfrm>
            <a:off x="350860" y="1504775"/>
            <a:ext cx="8183540" cy="4904715"/>
          </a:xfrm>
        </p:spPr>
        <p:txBody>
          <a:bodyPr/>
          <a:lstStyle/>
          <a:p>
            <a:pPr marL="342900" indent="-342900"/>
            <a:r>
              <a:rPr lang="en-US" sz="2000" dirty="0"/>
              <a:t>A </a:t>
            </a:r>
            <a:r>
              <a:rPr lang="en-US" sz="2000" dirty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switch must first learn which devices exist on each port </a:t>
            </a:r>
            <a:r>
              <a:rPr lang="en-US" sz="2000" dirty="0" smtClean="0"/>
              <a:t>before it can transmit </a:t>
            </a:r>
            <a:r>
              <a:rPr lang="en-US" sz="2000" dirty="0"/>
              <a:t>a </a:t>
            </a:r>
            <a:r>
              <a:rPr lang="en-US" sz="2000" dirty="0" smtClean="0"/>
              <a:t>frame.</a:t>
            </a:r>
            <a:endParaRPr lang="en-US" sz="2000" dirty="0"/>
          </a:p>
          <a:p>
            <a:pPr marL="342900" indent="-342900"/>
            <a:r>
              <a:rPr lang="en-US" sz="2000" dirty="0"/>
              <a:t>I</a:t>
            </a:r>
            <a:r>
              <a:rPr lang="en-US" sz="2000" dirty="0" smtClean="0"/>
              <a:t>t </a:t>
            </a:r>
            <a:r>
              <a:rPr lang="en-US" sz="2000" dirty="0"/>
              <a:t>builds a table called a MAC </a:t>
            </a:r>
            <a:r>
              <a:rPr lang="en-US" sz="2000" dirty="0" smtClean="0"/>
              <a:t>address </a:t>
            </a:r>
            <a:r>
              <a:rPr lang="en-US" sz="2000" dirty="0"/>
              <a:t>or content addressable memory </a:t>
            </a:r>
            <a:r>
              <a:rPr lang="en-US" sz="2000" dirty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(CAM) </a:t>
            </a:r>
            <a:r>
              <a:rPr lang="en-US" sz="2000" dirty="0" smtClean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table</a:t>
            </a:r>
            <a:r>
              <a:rPr lang="en-US" sz="2000" dirty="0" smtClean="0"/>
              <a:t>.</a:t>
            </a:r>
          </a:p>
          <a:p>
            <a:pPr marL="342900" indent="-342900"/>
            <a:r>
              <a:rPr lang="en-US" sz="2000" dirty="0" smtClean="0"/>
              <a:t>The </a:t>
            </a:r>
            <a:r>
              <a:rPr lang="en-US" sz="2000" dirty="0" smtClean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mapping device &lt;-&gt; port </a:t>
            </a:r>
            <a:r>
              <a:rPr lang="en-US" sz="2000" dirty="0" smtClean="0"/>
              <a:t>is stored in the CAM table.</a:t>
            </a:r>
          </a:p>
          <a:p>
            <a:pPr marL="342900" indent="-342900"/>
            <a:r>
              <a:rPr lang="en-US" sz="2000" dirty="0" smtClean="0"/>
              <a:t>CAM </a:t>
            </a:r>
            <a:r>
              <a:rPr lang="en-US" sz="2000" dirty="0"/>
              <a:t>is a </a:t>
            </a:r>
            <a:r>
              <a:rPr lang="en-US" sz="2000" dirty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special type of memory used in high-speed searching applications</a:t>
            </a:r>
            <a:r>
              <a:rPr lang="en-US" sz="2000" dirty="0" smtClean="0"/>
              <a:t>.</a:t>
            </a:r>
            <a:endParaRPr lang="en-US" sz="2000" dirty="0"/>
          </a:p>
          <a:p>
            <a:pPr marL="342900" indent="-342900"/>
            <a:r>
              <a:rPr lang="en-US" sz="2000" dirty="0"/>
              <a:t>T</a:t>
            </a:r>
            <a:r>
              <a:rPr lang="en-US" sz="2000" dirty="0" smtClean="0"/>
              <a:t>he </a:t>
            </a:r>
            <a:r>
              <a:rPr lang="en-US" sz="2000" dirty="0"/>
              <a:t>information in the MAC address table </a:t>
            </a:r>
            <a:r>
              <a:rPr lang="en-US" sz="2000" dirty="0" smtClean="0"/>
              <a:t>used to </a:t>
            </a:r>
            <a:r>
              <a:rPr lang="en-US" sz="2000" dirty="0"/>
              <a:t>send </a:t>
            </a:r>
            <a:r>
              <a:rPr lang="en-US" sz="2000" dirty="0" smtClean="0"/>
              <a:t>frames.</a:t>
            </a:r>
          </a:p>
          <a:p>
            <a:pPr marL="342900" indent="-342900"/>
            <a:r>
              <a:rPr lang="en-US" sz="2000" dirty="0"/>
              <a:t>When a </a:t>
            </a:r>
            <a:r>
              <a:rPr lang="en-US" sz="2000" dirty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switch receives an incoming frame </a:t>
            </a:r>
            <a:r>
              <a:rPr lang="en-US" sz="2000" dirty="0"/>
              <a:t>with a MAC address that is </a:t>
            </a:r>
            <a:r>
              <a:rPr lang="en-US" sz="2000" dirty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not found in the </a:t>
            </a:r>
            <a:r>
              <a:rPr lang="en-US" sz="2000" dirty="0" smtClean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CAM</a:t>
            </a:r>
            <a:r>
              <a:rPr lang="en-US" sz="2000" dirty="0" smtClean="0"/>
              <a:t> table, it </a:t>
            </a:r>
            <a:r>
              <a:rPr lang="en-US" sz="2000" dirty="0" smtClean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floods it to all ports</a:t>
            </a:r>
            <a:r>
              <a:rPr lang="en-US" sz="2000" dirty="0" smtClean="0"/>
              <a:t>, but the one that received the frame.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674752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58600" y="707936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>
                <a:ea typeface="ＭＳ Ｐゴシック" pitchFamily="34" charset="-128"/>
              </a:rPr>
              <a:t>Frame Forwarding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Dynamically </a:t>
            </a:r>
            <a:r>
              <a:rPr lang="en-US" dirty="0">
                <a:gradFill flip="none" rotWithShape="1"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  <a:tileRect/>
                </a:gradFill>
              </a:rPr>
              <a:t>Populating a Switch MAC Address </a:t>
            </a:r>
            <a:r>
              <a:rPr lang="en-US" dirty="0" smtClean="0">
                <a:gradFill flip="none" rotWithShape="1"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  <a:tileRect/>
                </a:gradFill>
              </a:rPr>
              <a:t>Table</a:t>
            </a:r>
            <a:endParaRPr lang="en-US" dirty="0" smtClean="0">
              <a:gradFill flip="none" rotWithShape="1">
                <a:gsLst>
                  <a:gs pos="0">
                    <a:srgbClr val="0070C0"/>
                  </a:gs>
                  <a:gs pos="100000">
                    <a:srgbClr val="FF0000"/>
                  </a:gs>
                </a:gsLst>
                <a:lin ang="0" scaled="0"/>
                <a:tileRect/>
              </a:gradFill>
              <a:ea typeface="ＭＳ Ｐゴシック" pitchFamily="34" charset="-128"/>
            </a:endParaRP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80256" y="2451894"/>
            <a:ext cx="7324725" cy="3009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083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58600" y="707936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>
                <a:ea typeface="ＭＳ Ｐゴシック" pitchFamily="34" charset="-128"/>
              </a:rPr>
              <a:t>Frame Forwarding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Dynamically </a:t>
            </a:r>
            <a:r>
              <a:rPr lang="en-US" dirty="0">
                <a:gradFill flip="none" rotWithShape="1"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  <a:tileRect/>
                </a:gradFill>
              </a:rPr>
              <a:t>Populating a Switch MAC Address </a:t>
            </a:r>
            <a:r>
              <a:rPr lang="en-US" dirty="0" smtClean="0">
                <a:gradFill flip="none" rotWithShape="1"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  <a:tileRect/>
                </a:gradFill>
              </a:rPr>
              <a:t>Table</a:t>
            </a:r>
            <a:endParaRPr lang="en-US" dirty="0" smtClean="0">
              <a:gradFill flip="none" rotWithShape="1">
                <a:gsLst>
                  <a:gs pos="0">
                    <a:srgbClr val="0070C0"/>
                  </a:gs>
                  <a:gs pos="100000">
                    <a:srgbClr val="FF0000"/>
                  </a:gs>
                </a:gsLst>
                <a:lin ang="0" scaled="0"/>
                <a:tileRect/>
              </a:gradFill>
              <a:ea typeface="ＭＳ Ｐゴシック" pitchFamily="34" charset="-128"/>
            </a:endParaRP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89781" y="1627981"/>
            <a:ext cx="7305675" cy="4657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6422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58600" y="707936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>
                <a:ea typeface="ＭＳ Ｐゴシック" pitchFamily="34" charset="-128"/>
              </a:rPr>
              <a:t>Frame Forwarding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Dynamically </a:t>
            </a:r>
            <a:r>
              <a:rPr lang="en-US" dirty="0">
                <a:gradFill flip="none" rotWithShape="1"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  <a:tileRect/>
                </a:gradFill>
              </a:rPr>
              <a:t>Populating a Switch MAC Address </a:t>
            </a:r>
            <a:r>
              <a:rPr lang="en-US" dirty="0" smtClean="0">
                <a:gradFill flip="none" rotWithShape="1"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  <a:tileRect/>
                </a:gradFill>
              </a:rPr>
              <a:t>Table</a:t>
            </a:r>
            <a:endParaRPr lang="en-US" dirty="0" smtClean="0">
              <a:gradFill flip="none" rotWithShape="1">
                <a:gsLst>
                  <a:gs pos="0">
                    <a:srgbClr val="0070C0"/>
                  </a:gs>
                  <a:gs pos="100000">
                    <a:srgbClr val="FF0000"/>
                  </a:gs>
                </a:gsLst>
                <a:lin ang="0" scaled="0"/>
                <a:tileRect/>
              </a:gradFill>
              <a:ea typeface="ＭＳ Ｐゴシック" pitchFamily="34" charset="-128"/>
            </a:endParaRP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94544" y="1618456"/>
            <a:ext cx="7296150" cy="4676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4501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58600" y="707936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>
                <a:ea typeface="ＭＳ Ｐゴシック" pitchFamily="34" charset="-128"/>
              </a:rPr>
              <a:t>Frame Forwarding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Dynamically </a:t>
            </a:r>
            <a:r>
              <a:rPr lang="en-US" dirty="0">
                <a:gradFill flip="none" rotWithShape="1"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  <a:tileRect/>
                </a:gradFill>
              </a:rPr>
              <a:t>Populating a Switch MAC Address </a:t>
            </a:r>
            <a:r>
              <a:rPr lang="en-US" dirty="0" smtClean="0">
                <a:gradFill flip="none" rotWithShape="1"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  <a:tileRect/>
                </a:gradFill>
              </a:rPr>
              <a:t>Table</a:t>
            </a:r>
            <a:endParaRPr lang="en-US" dirty="0" smtClean="0">
              <a:gradFill flip="none" rotWithShape="1">
                <a:gsLst>
                  <a:gs pos="0">
                    <a:srgbClr val="0070C0"/>
                  </a:gs>
                  <a:gs pos="100000">
                    <a:srgbClr val="FF0000"/>
                  </a:gs>
                </a:gsLst>
                <a:lin ang="0" scaled="0"/>
                <a:tileRect/>
              </a:gradFill>
              <a:ea typeface="ＭＳ Ｐゴシック" pitchFamily="34" charset="-128"/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77900" y="1712119"/>
            <a:ext cx="729615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4069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58600" y="707936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>
                <a:ea typeface="ＭＳ Ｐゴシック" pitchFamily="34" charset="-128"/>
              </a:rPr>
              <a:t>Frame Forwarding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Dynamically </a:t>
            </a:r>
            <a:r>
              <a:rPr lang="en-US" dirty="0">
                <a:gradFill flip="none" rotWithShape="1"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  <a:tileRect/>
                </a:gradFill>
              </a:rPr>
              <a:t>Populating a Switch MAC Address </a:t>
            </a:r>
            <a:r>
              <a:rPr lang="en-US" dirty="0" smtClean="0">
                <a:gradFill flip="none" rotWithShape="1"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  <a:tileRect/>
                </a:gradFill>
              </a:rPr>
              <a:t>Table</a:t>
            </a:r>
            <a:endParaRPr lang="en-US" dirty="0" smtClean="0">
              <a:gradFill flip="none" rotWithShape="1">
                <a:gsLst>
                  <a:gs pos="0">
                    <a:srgbClr val="0070C0"/>
                  </a:gs>
                  <a:gs pos="100000">
                    <a:srgbClr val="FF0000"/>
                  </a:gs>
                </a:gsLst>
                <a:lin ang="0" scaled="0"/>
                <a:tileRect/>
              </a:gradFill>
              <a:ea typeface="ＭＳ Ｐゴシック" pitchFamily="34" charset="-128"/>
            </a:endParaRP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70731" y="1699419"/>
            <a:ext cx="7343775" cy="4514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2196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58600" y="707936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>
                <a:ea typeface="ＭＳ Ｐゴシック" pitchFamily="34" charset="-128"/>
              </a:rPr>
              <a:t>Frame Forwarding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Dynamically </a:t>
            </a:r>
            <a:r>
              <a:rPr lang="en-US" dirty="0">
                <a:gradFill flip="none" rotWithShape="1"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  <a:tileRect/>
                </a:gradFill>
              </a:rPr>
              <a:t>Populating a Switch MAC Address </a:t>
            </a:r>
            <a:r>
              <a:rPr lang="en-US" dirty="0" smtClean="0">
                <a:gradFill flip="none" rotWithShape="1"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  <a:tileRect/>
                </a:gradFill>
              </a:rPr>
              <a:t>Table</a:t>
            </a:r>
            <a:endParaRPr lang="en-US" dirty="0" smtClean="0">
              <a:gradFill flip="none" rotWithShape="1">
                <a:gsLst>
                  <a:gs pos="0">
                    <a:srgbClr val="0070C0"/>
                  </a:gs>
                  <a:gs pos="100000">
                    <a:srgbClr val="FF0000"/>
                  </a:gs>
                </a:gsLst>
                <a:lin ang="0" scaled="0"/>
                <a:tileRect/>
              </a:gradFill>
              <a:ea typeface="ＭＳ Ｐゴシック" pitchFamily="34" charset="-128"/>
            </a:endParaRP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70731" y="1699419"/>
            <a:ext cx="7343775" cy="4514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511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>
                <a:ea typeface="ＭＳ Ｐゴシック" pitchFamily="34" charset="-128"/>
              </a:rPr>
              <a:t>Frame Forwarding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Switch </a:t>
            </a:r>
            <a:r>
              <a:rPr lang="en-US" dirty="0"/>
              <a:t>Forwarding </a:t>
            </a:r>
            <a:r>
              <a:rPr lang="en-US" dirty="0" smtClean="0"/>
              <a:t>Methods</a:t>
            </a:r>
            <a:endParaRPr lang="en-US" dirty="0" smtClean="0">
              <a:ea typeface="ＭＳ Ｐゴシック" pitchFamily="34" charset="-128"/>
            </a:endParaRP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152" y="1360941"/>
            <a:ext cx="8561050" cy="4101893"/>
          </a:xfr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8580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>
                <a:ea typeface="ＭＳ Ｐゴシック" pitchFamily="34" charset="-128"/>
              </a:rPr>
              <a:t>Frame Forwarding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/>
              <a:t>Store-and-Forward </a:t>
            </a:r>
            <a:r>
              <a:rPr lang="en-US" dirty="0" smtClean="0"/>
              <a:t>Switching</a:t>
            </a:r>
            <a:endParaRPr lang="en-US" dirty="0" smtClean="0">
              <a:ea typeface="ＭＳ Ｐゴシック" pitchFamily="34" charset="-128"/>
            </a:endParaRPr>
          </a:p>
        </p:txBody>
      </p:sp>
      <p:sp>
        <p:nvSpPr>
          <p:cNvPr id="5" name="Content Placeholder 1"/>
          <p:cNvSpPr>
            <a:spLocks noGrp="1"/>
          </p:cNvSpPr>
          <p:nvPr>
            <p:ph idx="1"/>
          </p:nvPr>
        </p:nvSpPr>
        <p:spPr>
          <a:xfrm>
            <a:off x="350860" y="1417691"/>
            <a:ext cx="3954440" cy="5069583"/>
          </a:xfrm>
        </p:spPr>
        <p:txBody>
          <a:bodyPr/>
          <a:lstStyle/>
          <a:p>
            <a:pPr marL="342900" indent="-342900"/>
            <a:r>
              <a:rPr lang="en-US" sz="2000" dirty="0" smtClean="0"/>
              <a:t>Allows the switch to:</a:t>
            </a:r>
          </a:p>
          <a:p>
            <a:pPr marL="681037" lvl="1" indent="-342900">
              <a:buFont typeface="Wingdings" pitchFamily="2" charset="2"/>
              <a:buChar char="§"/>
            </a:pPr>
            <a:r>
              <a:rPr lang="en-US" dirty="0"/>
              <a:t>Check for errors (via FCS check)</a:t>
            </a:r>
          </a:p>
          <a:p>
            <a:pPr marL="681037" lvl="1" indent="-342900">
              <a:buFont typeface="Wingdings" pitchFamily="2" charset="2"/>
              <a:buChar char="§"/>
            </a:pPr>
            <a:r>
              <a:rPr lang="en-US" dirty="0"/>
              <a:t>Perform </a:t>
            </a:r>
            <a:r>
              <a:rPr lang="en-US" dirty="0" smtClean="0"/>
              <a:t>automatic buffering</a:t>
            </a:r>
            <a:endParaRPr lang="en-US" dirty="0"/>
          </a:p>
          <a:p>
            <a:pPr marL="342900" indent="-342900"/>
            <a:r>
              <a:rPr lang="en-US" sz="2000" dirty="0" smtClean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Slower forwarding process</a:t>
            </a:r>
          </a:p>
        </p:txBody>
      </p:sp>
    </p:spTree>
    <p:extLst>
      <p:ext uri="{BB962C8B-B14F-4D97-AF65-F5344CB8AC3E}">
        <p14:creationId xmlns:p14="http://schemas.microsoft.com/office/powerpoint/2010/main" val="343470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597" y="1360941"/>
            <a:ext cx="7184571" cy="480609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>
                <a:ea typeface="ＭＳ Ｐゴシック" pitchFamily="34" charset="-128"/>
              </a:rPr>
              <a:t>Frame Forwarding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/>
              <a:t>Store-and-Forward </a:t>
            </a:r>
            <a:r>
              <a:rPr lang="en-US" dirty="0" smtClean="0"/>
              <a:t>Switching (cont.)</a:t>
            </a:r>
            <a:endParaRPr lang="en-US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116014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>
                <a:ea typeface="ＭＳ Ｐゴシック" pitchFamily="34" charset="-128"/>
              </a:rPr>
              <a:t>Frame Forwarding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Cut-Through Switching</a:t>
            </a:r>
            <a:endParaRPr lang="en-US" dirty="0" smtClean="0">
              <a:ea typeface="ＭＳ Ｐゴシック" pitchFamily="34" charset="-128"/>
            </a:endParaRPr>
          </a:p>
        </p:txBody>
      </p:sp>
      <p:sp>
        <p:nvSpPr>
          <p:cNvPr id="5" name="Content Placeholder 1"/>
          <p:cNvSpPr>
            <a:spLocks noGrp="1"/>
          </p:cNvSpPr>
          <p:nvPr>
            <p:ph idx="1"/>
          </p:nvPr>
        </p:nvSpPr>
        <p:spPr>
          <a:xfrm>
            <a:off x="350860" y="1417692"/>
            <a:ext cx="8183540" cy="1296480"/>
          </a:xfrm>
        </p:spPr>
        <p:txBody>
          <a:bodyPr/>
          <a:lstStyle/>
          <a:p>
            <a:pPr marL="342900" indent="-342900"/>
            <a:r>
              <a:rPr lang="en-US" sz="2000" dirty="0" smtClean="0"/>
              <a:t>Allows the switch to </a:t>
            </a:r>
            <a:r>
              <a:rPr lang="en-US" sz="2000" dirty="0" smtClean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start forwarding in about 10 microseconds</a:t>
            </a:r>
          </a:p>
          <a:p>
            <a:pPr marL="342900" indent="-342900"/>
            <a:r>
              <a:rPr lang="en-US" sz="2000" dirty="0" smtClean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No FCS check</a:t>
            </a:r>
          </a:p>
          <a:p>
            <a:pPr marL="342900" indent="-342900"/>
            <a:r>
              <a:rPr lang="en-US" sz="2000" dirty="0" smtClean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No automatic </a:t>
            </a:r>
            <a:r>
              <a:rPr lang="en-US" sz="2000" dirty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b</a:t>
            </a:r>
            <a:r>
              <a:rPr lang="en-US" sz="2000" dirty="0" smtClean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uffering</a:t>
            </a:r>
          </a:p>
        </p:txBody>
      </p:sp>
    </p:spTree>
    <p:extLst>
      <p:ext uri="{BB962C8B-B14F-4D97-AF65-F5344CB8AC3E}">
        <p14:creationId xmlns:p14="http://schemas.microsoft.com/office/powerpoint/2010/main" val="816544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665" y="1360941"/>
            <a:ext cx="7078435" cy="4643374"/>
          </a:xfrm>
          <a:prstGeom prst="rect">
            <a:avLst/>
          </a:prstGeom>
        </p:spPr>
      </p:pic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>
                <a:ea typeface="ＭＳ Ｐゴシック" pitchFamily="34" charset="-128"/>
              </a:rPr>
              <a:t>Frame Forwarding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Cut-Through Switching (cont.)</a:t>
            </a:r>
            <a:endParaRPr lang="en-US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22452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Switching Domains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Collision Domains</a:t>
            </a:r>
            <a:endParaRPr lang="en-US" dirty="0" smtClean="0">
              <a:ea typeface="ＭＳ Ｐゴシック" pitchFamily="34" charset="-128"/>
            </a:endParaRPr>
          </a:p>
        </p:txBody>
      </p:sp>
      <p:sp>
        <p:nvSpPr>
          <p:cNvPr id="5" name="Content Placeholder 1"/>
          <p:cNvSpPr>
            <a:spLocks noGrp="1"/>
          </p:cNvSpPr>
          <p:nvPr>
            <p:ph idx="1"/>
          </p:nvPr>
        </p:nvSpPr>
        <p:spPr>
          <a:xfrm>
            <a:off x="350860" y="1504775"/>
            <a:ext cx="8183540" cy="4904715"/>
          </a:xfrm>
        </p:spPr>
        <p:txBody>
          <a:bodyPr/>
          <a:lstStyle/>
          <a:p>
            <a:pPr marL="0" indent="0">
              <a:buNone/>
            </a:pPr>
            <a:r>
              <a:rPr lang="en-US" sz="2000" dirty="0" smtClean="0"/>
              <a:t>A collision domain is the </a:t>
            </a:r>
            <a:r>
              <a:rPr lang="en-US" sz="2000" dirty="0" smtClean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segment where devices must compete to communicate</a:t>
            </a:r>
            <a:r>
              <a:rPr lang="en-US" sz="2000" dirty="0" smtClean="0"/>
              <a:t>.</a:t>
            </a:r>
          </a:p>
          <a:p>
            <a:pPr marL="342900" indent="-342900"/>
            <a:r>
              <a:rPr lang="en-US" sz="2000" dirty="0" smtClean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All ports of a hub </a:t>
            </a:r>
            <a:r>
              <a:rPr lang="en-US" sz="2000" dirty="0" smtClean="0"/>
              <a:t>belong to the same collision domain.</a:t>
            </a:r>
          </a:p>
          <a:p>
            <a:pPr marL="342900" indent="-342900"/>
            <a:r>
              <a:rPr lang="en-US" sz="2000" dirty="0" smtClean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Every port of a switch </a:t>
            </a:r>
            <a:r>
              <a:rPr lang="en-US" sz="2000" dirty="0" smtClean="0"/>
              <a:t>is a collision domain on its own.</a:t>
            </a:r>
          </a:p>
          <a:p>
            <a:pPr marL="342900" indent="-342900"/>
            <a:r>
              <a:rPr lang="en-US" sz="2000" dirty="0"/>
              <a:t>A </a:t>
            </a:r>
            <a:r>
              <a:rPr lang="en-US" sz="2000" dirty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switch break the segment into smaller collision domains</a:t>
            </a:r>
            <a:r>
              <a:rPr lang="en-US" sz="2000" dirty="0"/>
              <a:t>, </a:t>
            </a:r>
            <a:r>
              <a:rPr lang="en-US" sz="2000" dirty="0" smtClean="0"/>
              <a:t>easing </a:t>
            </a:r>
            <a:r>
              <a:rPr lang="en-US" sz="2000" dirty="0"/>
              <a:t>device competition</a:t>
            </a:r>
            <a:r>
              <a:rPr lang="en-US" sz="2000" dirty="0" smtClean="0"/>
              <a:t>.</a:t>
            </a:r>
            <a:endParaRPr lang="en-US" sz="2000" dirty="0"/>
          </a:p>
          <a:p>
            <a:pPr marL="342900" indent="-342900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949311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Switching Domains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/>
              <a:t>Broadcast Domains</a:t>
            </a:r>
            <a:endParaRPr lang="en-US" dirty="0" smtClean="0">
              <a:ea typeface="ＭＳ Ｐゴシック" pitchFamily="34" charset="-128"/>
            </a:endParaRPr>
          </a:p>
        </p:txBody>
      </p:sp>
      <p:sp>
        <p:nvSpPr>
          <p:cNvPr id="5" name="Content Placeholder 1"/>
          <p:cNvSpPr>
            <a:spLocks noGrp="1"/>
          </p:cNvSpPr>
          <p:nvPr>
            <p:ph idx="1"/>
          </p:nvPr>
        </p:nvSpPr>
        <p:spPr>
          <a:xfrm>
            <a:off x="350860" y="1504775"/>
            <a:ext cx="8183540" cy="4904715"/>
          </a:xfrm>
        </p:spPr>
        <p:txBody>
          <a:bodyPr/>
          <a:lstStyle/>
          <a:p>
            <a:pPr marL="0" indent="0">
              <a:buNone/>
            </a:pPr>
            <a:r>
              <a:rPr lang="en-US" sz="2000" dirty="0" smtClean="0"/>
              <a:t>A broadcast domain is the </a:t>
            </a:r>
            <a:r>
              <a:rPr lang="en-US" sz="2000" dirty="0" smtClean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extend of the network where a broadcast frame can be heard</a:t>
            </a:r>
            <a:r>
              <a:rPr lang="en-US" sz="2000" dirty="0" smtClean="0"/>
              <a:t>.</a:t>
            </a:r>
          </a:p>
          <a:p>
            <a:pPr marL="342900" indent="-342900"/>
            <a:r>
              <a:rPr lang="en-US" sz="2000" dirty="0" smtClean="0"/>
              <a:t>Switches </a:t>
            </a:r>
            <a:r>
              <a:rPr lang="en-US" sz="2000" dirty="0"/>
              <a:t>forward broadcast frames to all </a:t>
            </a:r>
            <a:r>
              <a:rPr lang="en-US" sz="2000" dirty="0" smtClean="0"/>
              <a:t>ports; therefore, </a:t>
            </a:r>
            <a:r>
              <a:rPr lang="en-US" sz="2000" dirty="0" smtClean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switches do not break broadcast domains</a:t>
            </a:r>
            <a:r>
              <a:rPr lang="en-US" sz="2000" dirty="0" smtClean="0"/>
              <a:t>.</a:t>
            </a:r>
            <a:endParaRPr lang="en-US" sz="2000" dirty="0"/>
          </a:p>
          <a:p>
            <a:pPr marL="342900" indent="-342900"/>
            <a:r>
              <a:rPr lang="en-US" sz="2000" dirty="0" smtClean="0"/>
              <a:t>All </a:t>
            </a:r>
            <a:r>
              <a:rPr lang="en-US" sz="2000" dirty="0" smtClean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ports of a switch</a:t>
            </a:r>
            <a:r>
              <a:rPr lang="en-US" sz="2000" dirty="0" smtClean="0"/>
              <a:t>, with its default configuration, belong to the </a:t>
            </a:r>
            <a:r>
              <a:rPr lang="en-US" sz="2000" dirty="0" smtClean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same broadcast domain</a:t>
            </a:r>
            <a:r>
              <a:rPr lang="en-US" sz="2000" dirty="0" smtClean="0"/>
              <a:t>.</a:t>
            </a:r>
          </a:p>
          <a:p>
            <a:pPr marL="342900" indent="-342900"/>
            <a:r>
              <a:rPr lang="en-US" sz="2000" dirty="0" smtClean="0"/>
              <a:t>If two or more switches are connected, broadcasts are forwarded to all ports of all switches, except for the port that originally received the broadcast.</a:t>
            </a:r>
          </a:p>
          <a:p>
            <a:pPr marL="342900" indent="-342900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352745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Switching Domains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Alleviating Network </a:t>
            </a:r>
            <a:r>
              <a:rPr lang="en-US" dirty="0" smtClean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Congestion</a:t>
            </a:r>
            <a:endParaRPr lang="en-US" dirty="0" smtClean="0">
              <a:gradFill>
                <a:gsLst>
                  <a:gs pos="0">
                    <a:srgbClr val="0070C0"/>
                  </a:gs>
                  <a:gs pos="100000">
                    <a:srgbClr val="FF0000"/>
                  </a:gs>
                </a:gsLst>
                <a:lin ang="0" scaled="0"/>
              </a:gradFill>
              <a:ea typeface="ＭＳ Ｐゴシック" pitchFamily="34" charset="-128"/>
            </a:endParaRPr>
          </a:p>
        </p:txBody>
      </p:sp>
      <p:sp>
        <p:nvSpPr>
          <p:cNvPr id="5" name="Content Placeholder 1"/>
          <p:cNvSpPr>
            <a:spLocks noGrp="1"/>
          </p:cNvSpPr>
          <p:nvPr>
            <p:ph idx="1"/>
          </p:nvPr>
        </p:nvSpPr>
        <p:spPr>
          <a:xfrm>
            <a:off x="350859" y="1504775"/>
            <a:ext cx="8256112" cy="4904715"/>
          </a:xfrm>
        </p:spPr>
        <p:txBody>
          <a:bodyPr/>
          <a:lstStyle/>
          <a:p>
            <a:pPr marL="0" indent="0">
              <a:buNone/>
            </a:pPr>
            <a:r>
              <a:rPr lang="en-US" sz="2000" dirty="0" smtClean="0"/>
              <a:t>Switches help alleviating network congestion by:</a:t>
            </a:r>
          </a:p>
          <a:p>
            <a:pPr marL="342900" indent="-342900"/>
            <a:r>
              <a:rPr lang="en-US" sz="2000" dirty="0" smtClean="0"/>
              <a:t>Facilitating </a:t>
            </a:r>
            <a:r>
              <a:rPr lang="en-US" sz="2000" dirty="0"/>
              <a:t>the </a:t>
            </a:r>
            <a:r>
              <a:rPr lang="en-US" sz="2000" dirty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segmentation of a LAN into separate collision </a:t>
            </a:r>
            <a:r>
              <a:rPr lang="en-US" sz="2000" dirty="0" smtClean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domains</a:t>
            </a:r>
          </a:p>
          <a:p>
            <a:pPr marL="342900" indent="-342900"/>
            <a:r>
              <a:rPr lang="en-US" sz="2000" dirty="0"/>
              <a:t>P</a:t>
            </a:r>
            <a:r>
              <a:rPr lang="en-US" sz="2000" dirty="0" smtClean="0"/>
              <a:t>roviding </a:t>
            </a:r>
            <a:r>
              <a:rPr lang="en-US" sz="2000" dirty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full-duplex</a:t>
            </a:r>
            <a:r>
              <a:rPr lang="en-US" sz="2000" dirty="0"/>
              <a:t> communication between </a:t>
            </a:r>
            <a:r>
              <a:rPr lang="en-US" sz="2000" dirty="0" smtClean="0"/>
              <a:t>devices</a:t>
            </a:r>
          </a:p>
          <a:p>
            <a:pPr marL="342900" indent="-342900"/>
            <a:r>
              <a:rPr lang="en-US" sz="2000" dirty="0" smtClean="0"/>
              <a:t>Taking advantage of their </a:t>
            </a:r>
            <a:r>
              <a:rPr lang="en-US" sz="2000" dirty="0" smtClean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high-port density</a:t>
            </a:r>
          </a:p>
          <a:p>
            <a:pPr marL="342900" indent="-342900"/>
            <a:r>
              <a:rPr lang="en-US" sz="2000" dirty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B</a:t>
            </a:r>
            <a:r>
              <a:rPr lang="en-US" sz="2000" dirty="0" smtClean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uffering</a:t>
            </a:r>
            <a:r>
              <a:rPr lang="en-US" sz="2000" dirty="0" smtClean="0"/>
              <a:t> large frames</a:t>
            </a:r>
          </a:p>
          <a:p>
            <a:pPr marL="342900" indent="-342900"/>
            <a:r>
              <a:rPr lang="en-US" sz="2000" dirty="0" smtClean="0"/>
              <a:t>Employing </a:t>
            </a:r>
            <a:r>
              <a:rPr lang="en-US" sz="2000" dirty="0" smtClean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high-speed ports</a:t>
            </a:r>
          </a:p>
          <a:p>
            <a:pPr marL="342900" indent="-342900"/>
            <a:r>
              <a:rPr lang="en-US" sz="2000" dirty="0"/>
              <a:t>T</a:t>
            </a:r>
            <a:r>
              <a:rPr lang="en-US" sz="2000" dirty="0" smtClean="0"/>
              <a:t>aking advantage of their </a:t>
            </a:r>
            <a:r>
              <a:rPr lang="en-US" sz="2000" dirty="0" smtClean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fast internal switching process</a:t>
            </a:r>
          </a:p>
          <a:p>
            <a:pPr marL="342900" indent="-342900"/>
            <a:r>
              <a:rPr lang="en-US" sz="2000" dirty="0" smtClean="0"/>
              <a:t>Having a </a:t>
            </a:r>
            <a:r>
              <a:rPr lang="en-US" sz="2000" dirty="0" smtClean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low, per-port cost</a:t>
            </a:r>
          </a:p>
        </p:txBody>
      </p:sp>
    </p:spTree>
    <p:extLst>
      <p:ext uri="{BB962C8B-B14F-4D97-AF65-F5344CB8AC3E}">
        <p14:creationId xmlns:p14="http://schemas.microsoft.com/office/powerpoint/2010/main" val="1581037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274638" y="493713"/>
            <a:ext cx="8145462" cy="838200"/>
          </a:xfrm>
        </p:spPr>
        <p:txBody>
          <a:bodyPr/>
          <a:lstStyle/>
          <a:p>
            <a:pPr eaLnBrk="1" hangingPunct="1"/>
            <a:r>
              <a:rPr lang="en-US" dirty="0" smtClean="0">
                <a:ea typeface="ＭＳ Ｐゴシック" pitchFamily="34" charset="-128"/>
              </a:rPr>
              <a:t>Chapter 1: Summary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719138" y="1471613"/>
            <a:ext cx="8131175" cy="4437062"/>
          </a:xfrm>
          <a:noFill/>
        </p:spPr>
        <p:txBody>
          <a:bodyPr/>
          <a:lstStyle/>
          <a:p>
            <a:pPr marL="0" indent="0">
              <a:buNone/>
            </a:pPr>
            <a:r>
              <a:rPr lang="en-US" sz="2000" dirty="0" smtClean="0"/>
              <a:t>In this chapter, you learned:</a:t>
            </a:r>
          </a:p>
          <a:p>
            <a:r>
              <a:rPr lang="en-US" sz="2000" dirty="0" smtClean="0"/>
              <a:t>The </a:t>
            </a:r>
            <a:r>
              <a:rPr lang="en-US" sz="2000" dirty="0"/>
              <a:t>trend in networks is towards </a:t>
            </a:r>
            <a:r>
              <a:rPr lang="en-US" sz="2000" dirty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convergence</a:t>
            </a:r>
            <a:r>
              <a:rPr lang="en-US" sz="2000" dirty="0"/>
              <a:t> using a single set of wires and devices to handle voice, video, and data transmission</a:t>
            </a:r>
            <a:r>
              <a:rPr lang="en-US" sz="2000" dirty="0" smtClean="0"/>
              <a:t>.</a:t>
            </a:r>
          </a:p>
          <a:p>
            <a:r>
              <a:rPr lang="en-US" sz="2000" dirty="0" smtClean="0"/>
              <a:t>There </a:t>
            </a:r>
            <a:r>
              <a:rPr lang="en-US" sz="2000" dirty="0"/>
              <a:t>has been a dramatic shift in the way businesses </a:t>
            </a:r>
            <a:r>
              <a:rPr lang="en-US" sz="2000" dirty="0" smtClean="0"/>
              <a:t>operate.</a:t>
            </a:r>
          </a:p>
          <a:p>
            <a:r>
              <a:rPr lang="en-US" sz="2000" dirty="0" smtClean="0"/>
              <a:t>There are </a:t>
            </a:r>
            <a:r>
              <a:rPr lang="en-US" sz="2000" u="sng" dirty="0" smtClean="0"/>
              <a:t>no physical offices or </a:t>
            </a:r>
            <a:r>
              <a:rPr lang="en-US" sz="2000" u="sng" dirty="0"/>
              <a:t>geographic boundaries </a:t>
            </a:r>
            <a:r>
              <a:rPr lang="en-US" sz="2000" u="sng" dirty="0" smtClean="0"/>
              <a:t>constraints</a:t>
            </a:r>
            <a:r>
              <a:rPr lang="en-US" sz="2000" dirty="0" smtClean="0"/>
              <a:t>. </a:t>
            </a:r>
            <a:r>
              <a:rPr lang="en-US" sz="2000" dirty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Resources must now be seamlessly available anytime and </a:t>
            </a:r>
            <a:r>
              <a:rPr lang="en-US" sz="2000" dirty="0" smtClean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anywhere</a:t>
            </a:r>
            <a:r>
              <a:rPr lang="en-US" sz="2000" dirty="0" smtClean="0"/>
              <a:t>.</a:t>
            </a:r>
          </a:p>
          <a:p>
            <a:r>
              <a:rPr lang="en-US" sz="2000" dirty="0" smtClean="0"/>
              <a:t>The </a:t>
            </a:r>
            <a:r>
              <a:rPr lang="en-US" sz="2000" dirty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Cisco Borderless Network architecture </a:t>
            </a:r>
            <a:r>
              <a:rPr lang="en-US" sz="2000" dirty="0"/>
              <a:t>enables different elements, from access switches to wireless access points, to work together and allow users to access resources from any place at any time</a:t>
            </a:r>
            <a:r>
              <a:rPr lang="en-US" sz="2000" dirty="0" smtClean="0"/>
              <a:t>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069953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274638" y="493713"/>
            <a:ext cx="8145462" cy="838200"/>
          </a:xfrm>
        </p:spPr>
        <p:txBody>
          <a:bodyPr/>
          <a:lstStyle/>
          <a:p>
            <a:pPr eaLnBrk="1" hangingPunct="1"/>
            <a:r>
              <a:rPr lang="en-US" dirty="0" smtClean="0">
                <a:ea typeface="ＭＳ Ｐゴシック" pitchFamily="34" charset="-128"/>
              </a:rPr>
              <a:t>Chapter 1: Summary (cont.)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719138" y="1471613"/>
            <a:ext cx="8131175" cy="4437062"/>
          </a:xfrm>
        </p:spPr>
        <p:txBody>
          <a:bodyPr/>
          <a:lstStyle/>
          <a:p>
            <a:r>
              <a:rPr lang="en-US" sz="2000" dirty="0"/>
              <a:t>The </a:t>
            </a:r>
            <a:r>
              <a:rPr lang="en-US" sz="2000" dirty="0" smtClean="0"/>
              <a:t>traditional, </a:t>
            </a:r>
            <a:r>
              <a:rPr lang="en-US" sz="2000" dirty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three-layer hierarchical design </a:t>
            </a:r>
            <a:r>
              <a:rPr lang="en-US" sz="2000" dirty="0"/>
              <a:t>model divides the network into core, </a:t>
            </a:r>
            <a:r>
              <a:rPr lang="en-US" sz="2000" dirty="0" smtClean="0"/>
              <a:t>distribution, </a:t>
            </a:r>
            <a:r>
              <a:rPr lang="en-US" sz="2000" dirty="0"/>
              <a:t>and access layers, and allows each portion of the network to be optimized for specific functionality. </a:t>
            </a:r>
            <a:endParaRPr lang="en-US" sz="2000" dirty="0" smtClean="0"/>
          </a:p>
          <a:p>
            <a:r>
              <a:rPr lang="en-US" sz="2000" dirty="0" smtClean="0"/>
              <a:t>It </a:t>
            </a:r>
            <a:r>
              <a:rPr lang="en-US" sz="2000" dirty="0"/>
              <a:t>provides </a:t>
            </a:r>
            <a:r>
              <a:rPr lang="en-US" sz="2000" dirty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modularity, resiliency, and flexibility</a:t>
            </a:r>
            <a:r>
              <a:rPr lang="en-US" sz="2000" dirty="0"/>
              <a:t>, which provides a foundation that allows network designers to overlay security, mobility, and unified communication features. </a:t>
            </a:r>
            <a:endParaRPr lang="en-US" sz="2000" dirty="0" smtClean="0"/>
          </a:p>
          <a:p>
            <a:r>
              <a:rPr lang="en-US" sz="2000" dirty="0" smtClean="0"/>
              <a:t>Switches </a:t>
            </a:r>
            <a:r>
              <a:rPr lang="en-US" sz="2000" dirty="0"/>
              <a:t>use either </a:t>
            </a:r>
            <a:r>
              <a:rPr lang="en-US" sz="2000" dirty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store-and-forward or cut-through</a:t>
            </a:r>
            <a:r>
              <a:rPr lang="en-US" sz="2000" dirty="0"/>
              <a:t> switching</a:t>
            </a:r>
            <a:r>
              <a:rPr lang="en-US" sz="2000" dirty="0" smtClean="0"/>
              <a:t>.</a:t>
            </a:r>
            <a:endParaRPr lang="en-US" sz="2000" dirty="0"/>
          </a:p>
          <a:p>
            <a:r>
              <a:rPr lang="en-US" sz="2000" dirty="0"/>
              <a:t>Every port on a switch forms a separate </a:t>
            </a:r>
            <a:r>
              <a:rPr lang="en-US" sz="2000" dirty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collision domain </a:t>
            </a:r>
            <a:r>
              <a:rPr lang="en-US" sz="2000" dirty="0"/>
              <a:t>allowing for extremely </a:t>
            </a:r>
            <a:r>
              <a:rPr lang="en-US" sz="2000" dirty="0" smtClean="0"/>
              <a:t>high-speed, </a:t>
            </a:r>
            <a:r>
              <a:rPr lang="en-US" sz="2000" dirty="0"/>
              <a:t>full-duplex communication</a:t>
            </a:r>
            <a:r>
              <a:rPr lang="en-US" sz="2000" dirty="0" smtClean="0"/>
              <a:t>.</a:t>
            </a:r>
          </a:p>
          <a:p>
            <a:r>
              <a:rPr lang="en-US" sz="2000" dirty="0"/>
              <a:t>Switch ports do not block broadcasts and connecting switches </a:t>
            </a:r>
            <a:r>
              <a:rPr lang="en-US" sz="2000" dirty="0" smtClean="0"/>
              <a:t>can </a:t>
            </a:r>
            <a:r>
              <a:rPr lang="en-US" sz="2000" dirty="0"/>
              <a:t>extend the size of the </a:t>
            </a:r>
            <a:r>
              <a:rPr lang="en-US" sz="2000" dirty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broadcast </a:t>
            </a:r>
            <a:r>
              <a:rPr lang="en-US" sz="2000" dirty="0" smtClean="0">
                <a:gradFill>
                  <a:gsLst>
                    <a:gs pos="0">
                      <a:srgbClr val="0070C0"/>
                    </a:gs>
                    <a:gs pos="100000">
                      <a:srgbClr val="FF0000"/>
                    </a:gs>
                  </a:gsLst>
                  <a:lin ang="0" scaled="0"/>
                </a:gradFill>
              </a:rPr>
              <a:t>domain</a:t>
            </a:r>
            <a:r>
              <a:rPr lang="en-US" sz="2000" dirty="0" smtClean="0"/>
              <a:t>, </a:t>
            </a:r>
            <a:r>
              <a:rPr lang="en-US" sz="2000" dirty="0"/>
              <a:t>often resulting in degraded network </a:t>
            </a:r>
            <a:r>
              <a:rPr lang="en-US" sz="2000" dirty="0" smtClean="0"/>
              <a:t>performance.</a:t>
            </a:r>
            <a:endParaRPr lang="en-US" sz="2000" dirty="0"/>
          </a:p>
          <a:p>
            <a:pPr marL="0" indent="0">
              <a:buNone/>
            </a:pPr>
            <a:endParaRPr lang="en-US" sz="2000" dirty="0" smtClean="0"/>
          </a:p>
        </p:txBody>
      </p:sp>
    </p:spTree>
    <p:extLst>
      <p:ext uri="{BB962C8B-B14F-4D97-AF65-F5344CB8AC3E}">
        <p14:creationId xmlns:p14="http://schemas.microsoft.com/office/powerpoint/2010/main" val="710639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NetAcad_White_PPT_Template 05Oct12">
  <a:themeElements>
    <a:clrScheme name="Cisco NetAcad">
      <a:dk1>
        <a:srgbClr val="2AA7DF"/>
      </a:dk1>
      <a:lt1>
        <a:srgbClr val="FFFFFF"/>
      </a:lt1>
      <a:dk2>
        <a:srgbClr val="6B308E"/>
      </a:dk2>
      <a:lt2>
        <a:srgbClr val="000000"/>
      </a:lt2>
      <a:accent1>
        <a:srgbClr val="00938E"/>
      </a:accent1>
      <a:accent2>
        <a:srgbClr val="3EB549"/>
      </a:accent2>
      <a:accent3>
        <a:srgbClr val="D81673"/>
      </a:accent3>
      <a:accent4>
        <a:srgbClr val="234493"/>
      </a:accent4>
      <a:accent5>
        <a:srgbClr val="ED2D28"/>
      </a:accent5>
      <a:accent6>
        <a:srgbClr val="F68B21"/>
      </a:accent6>
      <a:hlink>
        <a:srgbClr val="2AA7DF"/>
      </a:hlink>
      <a:folHlink>
        <a:srgbClr val="ACB2C2"/>
      </a:folHlink>
    </a:clrScheme>
    <a:fontScheme name="Cisco 2010_Aria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tx2"/>
        </a:solidFill>
        <a:ln>
          <a:noFill/>
        </a:ln>
        <a:effectLst/>
      </a:spPr>
      <a:bodyPr rtlCol="0" anchor="ctr"/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NetAcad_White_PPT_Template 05Oct12</Template>
  <TotalTime>11368</TotalTime>
  <Words>1487</Words>
  <Application>Microsoft Office PowerPoint</Application>
  <PresentationFormat>On-screen Show (4:3)</PresentationFormat>
  <Paragraphs>244</Paragraphs>
  <Slides>36</Slides>
  <Notes>35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3" baseType="lpstr">
      <vt:lpstr>Arial</vt:lpstr>
      <vt:lpstr>Calibri</vt:lpstr>
      <vt:lpstr>Ciscolight</vt:lpstr>
      <vt:lpstr>CiscoSansTTLight</vt:lpstr>
      <vt:lpstr>ＭＳ Ｐゴシック</vt:lpstr>
      <vt:lpstr>Wingdings</vt:lpstr>
      <vt:lpstr>NetAcad_White_PPT_Template 05Oct12</vt:lpstr>
      <vt:lpstr>Lecture 1: Introduction to Switched Networks</vt:lpstr>
      <vt:lpstr>Chapter 1</vt:lpstr>
      <vt:lpstr>Chapter 1: Objectives</vt:lpstr>
      <vt:lpstr>Converged Networks Growing Complexity of Networks</vt:lpstr>
      <vt:lpstr>Converged Networks Elements of a Converged Network</vt:lpstr>
      <vt:lpstr>Converged Networks Benefits of a Converged Network</vt:lpstr>
      <vt:lpstr>Converged Networks Borderless Switched Networks</vt:lpstr>
      <vt:lpstr>Converged Networks Borderless Networks</vt:lpstr>
      <vt:lpstr>Converged Networks Hierarchy in the Borderless Switched Network</vt:lpstr>
      <vt:lpstr>Converged Networks Benefits of a Hierarchical Network</vt:lpstr>
      <vt:lpstr>Converged Networks Core, Distribution, Access</vt:lpstr>
      <vt:lpstr>Converged Networks Core, Distribution, Access</vt:lpstr>
      <vt:lpstr>Switched Networks Role of Switched Networks</vt:lpstr>
      <vt:lpstr>Switched Networks Form Factor</vt:lpstr>
      <vt:lpstr>Switched Networks Form Factor (cont.)</vt:lpstr>
      <vt:lpstr>Switched Networks Form Factor (cont.)</vt:lpstr>
      <vt:lpstr>Switched Networks Common Considerations</vt:lpstr>
      <vt:lpstr>Frame Forwarding Switching as a General Concept</vt:lpstr>
      <vt:lpstr>Frame Forwarding Dynamically Populating a Switch MAC Address Table</vt:lpstr>
      <vt:lpstr>Frame Forwarding Dynamically Populating a Switch MAC Address Table</vt:lpstr>
      <vt:lpstr>Frame Forwarding Dynamically Populating a Switch MAC Address Table</vt:lpstr>
      <vt:lpstr>Frame Forwarding Dynamically Populating a Switch MAC Address Table</vt:lpstr>
      <vt:lpstr>Frame Forwarding Dynamically Populating a Switch MAC Address Table</vt:lpstr>
      <vt:lpstr>Frame Forwarding Dynamically Populating a Switch MAC Address Table</vt:lpstr>
      <vt:lpstr>Frame Forwarding Dynamically Populating a Switch MAC Address Table</vt:lpstr>
      <vt:lpstr>Frame Forwarding Switch Forwarding Methods</vt:lpstr>
      <vt:lpstr>Frame Forwarding Store-and-Forward Switching</vt:lpstr>
      <vt:lpstr>Frame Forwarding Store-and-Forward Switching (cont.)</vt:lpstr>
      <vt:lpstr>Frame Forwarding Cut-Through Switching</vt:lpstr>
      <vt:lpstr>Frame Forwarding Cut-Through Switching (cont.)</vt:lpstr>
      <vt:lpstr>Switching Domains Collision Domains</vt:lpstr>
      <vt:lpstr>Switching Domains Broadcast Domains</vt:lpstr>
      <vt:lpstr>Switching Domains Alleviating Network Congestion</vt:lpstr>
      <vt:lpstr>Chapter 1: Summary</vt:lpstr>
      <vt:lpstr>Chapter 1: Summary (cont.)</vt:lpstr>
      <vt:lpstr>PowerPoint Presentation</vt:lpstr>
    </vt:vector>
  </TitlesOfParts>
  <Company>Cisco Systems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Real, Relevant,  Surprising and Fresh: Cisco Brand</dc:title>
  <dc:creator>Melissa Gabriel</dc:creator>
  <cp:lastModifiedBy>arya sedigh</cp:lastModifiedBy>
  <cp:revision>274</cp:revision>
  <dcterms:created xsi:type="dcterms:W3CDTF">2012-10-09T16:58:47Z</dcterms:created>
  <dcterms:modified xsi:type="dcterms:W3CDTF">2016-02-24T21:25:54Z</dcterms:modified>
</cp:coreProperties>
</file>