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310" r:id="rId5"/>
    <p:sldId id="309" r:id="rId6"/>
    <p:sldId id="312" r:id="rId7"/>
    <p:sldId id="314" r:id="rId8"/>
    <p:sldId id="303" r:id="rId9"/>
    <p:sldId id="300" r:id="rId10"/>
    <p:sldId id="302" r:id="rId11"/>
    <p:sldId id="306" r:id="rId12"/>
    <p:sldId id="29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AE8"/>
    <a:srgbClr val="47697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BCAFF2-133D-3B9E-D36F-F40F837AE288}" v="1" dt="2026-07-13T08:35:55.654"/>
    <p1510:client id="{D4F97EE2-C795-0C3F-6420-CF03B7B73124}" v="14" dt="2026-07-13T09:24:15.793"/>
  </p1510:revLst>
</p1510:revInfo>
</file>

<file path=ppt/tableStyles.xml><?xml version="1.0" encoding="utf-8"?>
<a:tblStyleLst xmlns:a="http://schemas.openxmlformats.org/drawingml/2006/main" def="{9DCAF9ED-07DC-4A11-8D7F-57B35C25682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jar Orriti (2328101)" userId="S::2328101@student.uwtsd.ac.uk::f29c5c83-ffec-4996-aae4-9b288db73b1e" providerId="AD" clId="Web-{C7BCAFF2-133D-3B9E-D36F-F40F837AE288}"/>
    <pc:docChg chg="modSld">
      <pc:chgData name="Hajar Orriti (2328101)" userId="S::2328101@student.uwtsd.ac.uk::f29c5c83-ffec-4996-aae4-9b288db73b1e" providerId="AD" clId="Web-{C7BCAFF2-133D-3B9E-D36F-F40F837AE288}" dt="2026-07-13T08:35:55.654" v="0" actId="1076"/>
      <pc:docMkLst>
        <pc:docMk/>
      </pc:docMkLst>
      <pc:sldChg chg="modSp">
        <pc:chgData name="Hajar Orriti (2328101)" userId="S::2328101@student.uwtsd.ac.uk::f29c5c83-ffec-4996-aae4-9b288db73b1e" providerId="AD" clId="Web-{C7BCAFF2-133D-3B9E-D36F-F40F837AE288}" dt="2026-07-13T08:35:55.654" v="0" actId="1076"/>
        <pc:sldMkLst>
          <pc:docMk/>
          <pc:sldMk cId="1070158568" sldId="302"/>
        </pc:sldMkLst>
        <pc:picChg chg="mod">
          <ac:chgData name="Hajar Orriti (2328101)" userId="S::2328101@student.uwtsd.ac.uk::f29c5c83-ffec-4996-aae4-9b288db73b1e" providerId="AD" clId="Web-{C7BCAFF2-133D-3B9E-D36F-F40F837AE288}" dt="2026-07-13T08:35:55.654" v="0" actId="1076"/>
          <ac:picMkLst>
            <pc:docMk/>
            <pc:sldMk cId="1070158568" sldId="302"/>
            <ac:picMk id="19" creationId="{D6CFF55D-EA3F-6E9D-3301-8FFC1310C3BE}"/>
          </ac:picMkLst>
        </pc:picChg>
      </pc:sldChg>
    </pc:docChg>
  </pc:docChgLst>
  <pc:docChgLst>
    <pc:chgData name="Hajar Orriti (2328101)" userId="S::2328101@student.uwtsd.ac.uk::f29c5c83-ffec-4996-aae4-9b288db73b1e" providerId="AD" clId="Web-{D4F97EE2-C795-0C3F-6420-CF03B7B73124}"/>
    <pc:docChg chg="modSld">
      <pc:chgData name="Hajar Orriti (2328101)" userId="S::2328101@student.uwtsd.ac.uk::f29c5c83-ffec-4996-aae4-9b288db73b1e" providerId="AD" clId="Web-{D4F97EE2-C795-0C3F-6420-CF03B7B73124}" dt="2026-07-13T09:24:15.793" v="13" actId="20577"/>
      <pc:docMkLst>
        <pc:docMk/>
      </pc:docMkLst>
      <pc:sldChg chg="modSp">
        <pc:chgData name="Hajar Orriti (2328101)" userId="S::2328101@student.uwtsd.ac.uk::f29c5c83-ffec-4996-aae4-9b288db73b1e" providerId="AD" clId="Web-{D4F97EE2-C795-0C3F-6420-CF03B7B73124}" dt="2026-07-13T08:36:38.076" v="3" actId="14100"/>
        <pc:sldMkLst>
          <pc:docMk/>
          <pc:sldMk cId="1070158568" sldId="302"/>
        </pc:sldMkLst>
        <pc:spChg chg="mod">
          <ac:chgData name="Hajar Orriti (2328101)" userId="S::2328101@student.uwtsd.ac.uk::f29c5c83-ffec-4996-aae4-9b288db73b1e" providerId="AD" clId="Web-{D4F97EE2-C795-0C3F-6420-CF03B7B73124}" dt="2026-07-13T08:36:19.252" v="0" actId="14100"/>
          <ac:spMkLst>
            <pc:docMk/>
            <pc:sldMk cId="1070158568" sldId="302"/>
            <ac:spMk id="4" creationId="{185BA42E-6687-CC98-FD0A-9B91F946C8F9}"/>
          </ac:spMkLst>
        </pc:spChg>
        <pc:picChg chg="mod">
          <ac:chgData name="Hajar Orriti (2328101)" userId="S::2328101@student.uwtsd.ac.uk::f29c5c83-ffec-4996-aae4-9b288db73b1e" providerId="AD" clId="Web-{D4F97EE2-C795-0C3F-6420-CF03B7B73124}" dt="2026-07-13T08:36:38.076" v="3" actId="14100"/>
          <ac:picMkLst>
            <pc:docMk/>
            <pc:sldMk cId="1070158568" sldId="302"/>
            <ac:picMk id="19" creationId="{D6CFF55D-EA3F-6E9D-3301-8FFC1310C3BE}"/>
          </ac:picMkLst>
        </pc:picChg>
      </pc:sldChg>
      <pc:sldChg chg="modSp">
        <pc:chgData name="Hajar Orriti (2328101)" userId="S::2328101@student.uwtsd.ac.uk::f29c5c83-ffec-4996-aae4-9b288db73b1e" providerId="AD" clId="Web-{D4F97EE2-C795-0C3F-6420-CF03B7B73124}" dt="2026-07-13T09:24:15.793" v="13" actId="20577"/>
        <pc:sldMkLst>
          <pc:docMk/>
          <pc:sldMk cId="1760268449" sldId="310"/>
        </pc:sldMkLst>
        <pc:spChg chg="mod">
          <ac:chgData name="Hajar Orriti (2328101)" userId="S::2328101@student.uwtsd.ac.uk::f29c5c83-ffec-4996-aae4-9b288db73b1e" providerId="AD" clId="Web-{D4F97EE2-C795-0C3F-6420-CF03B7B73124}" dt="2026-07-13T09:24:15.793" v="13" actId="20577"/>
          <ac:spMkLst>
            <pc:docMk/>
            <pc:sldMk cId="1760268449" sldId="310"/>
            <ac:spMk id="7" creationId="{C0147929-8D39-DAA9-C3C5-4829D9C31C2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7/13/2026</a:t>
            </a:fld>
            <a:endParaRPr lang="en-US"/>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presentation is a summary of the findings from my written report on the NHS App as an example of a digital transformation in healthcare and social care in England</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(NHS England, 2024)</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With these challenges of escalating patient demand, staffing and financial constraints, digital transformation is undeniably an important agenda for healthcare organisations. The NHS has therefore dedicated significant resources to the use of digital technology to be more efficient in service delivery without compromising the quality of care services.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 of the largest digital innovations being one of the biggest in the NHS was the national roll-out of the NHS App in 2019. It offers patients safe access to many health care services in one place, in digital form. These can include making appointments, requesting repeat prescriptions, accessing medical records and NHS health information.</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this presentation, I will critically reflect on the impact this NHS App has had on the healthcare sector, service delivery, patients' engagement and the communities. I will also address current issues such as digital exclusion, cybersecurity concerns and adaptation of the workforce to conclude with some recommendations for future improvement</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(Department of Health and Social Care, 2022)</a:t>
            </a:r>
            <a:r>
              <a:rPr lang="en-GB" sz="1800" kern="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2</a:t>
            </a:fld>
            <a:endParaRPr lang="en-US"/>
          </a:p>
        </p:txBody>
      </p:sp>
    </p:spTree>
    <p:extLst>
      <p:ext uri="{BB962C8B-B14F-4D97-AF65-F5344CB8AC3E}">
        <p14:creationId xmlns:p14="http://schemas.microsoft.com/office/powerpoint/2010/main" val="3443387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is a key element in the NHS digital transformation agenda.</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Its goal is to make healthcare more accessible, convenient and efficient by enabling patients to complete many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healthcare tasks online, without having to call or come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person.</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 secure GP records, prescriptions, booking appointments, vaccination records and a lot more NHS services. Its usage has surged during the COVID-19 pandemic as millions of citizens needed access to their vaccination status and COVID certificate</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(NHS England, 20</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24).</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Today</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NHS App has millions of registered users and is continually updated and improved with new services.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 a strategic level, the application is contributing to the NHS Long Term Plan in a number of ways, including promoting integrated care, enhancing patient access and assisting with the self-management of health conditions. The technology is designed to work alongside healthcare professionals, not in place of them, and to streamline communication between patients and healthcare workers, as well as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minimise</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administrative tasks</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(NHS England, 2019)</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3</a:t>
            </a:fld>
            <a:endParaRPr lang="en-US"/>
          </a:p>
        </p:txBody>
      </p:sp>
    </p:spTree>
    <p:extLst>
      <p:ext uri="{BB962C8B-B14F-4D97-AF65-F5344CB8AC3E}">
        <p14:creationId xmlns:p14="http://schemas.microsoft.com/office/powerpoint/2010/main" val="619193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has had a great impact on the health care workforce.</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benefit is one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of a noticeable size: it's the reduction in administrative work</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Prior to the digital systems, reception workers dealt with many calls that were related to appointment bookings and repeat prescriptions. A number of these activities are now done through the use of the application instead</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staff are available to support clinical services</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(Borges do Nascimento et al., 2023)</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application also enhances communication between healthcare professionals, as the information about a patient can be disseminated more effectively between various healthcare settings. This facilitates multidisciplinary team working and assists towards more co-ordinated patient care</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 Education England, 2022)</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 digital transformation brings with it new challenges, too. Digital Literacy and ongoing professional development are needed amongst healthcare professionals to enable the use of developing technologies safely and effectively. There is a need for continuous investment in education, technical support and change management, therefore, for organisations.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Another issue is the growing number of electronic communications that are created from online communications and appointment requests. These systems offer enhanced access to patients, but if not properly managed, can lead to added workload.</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Last but not least, cybersecurity has become a business necessity. Healthcare professionals are responsible for adhering to information governance regulations and safeguarding patient-specific data from possible cyber threats</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(Topol</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4</a:t>
            </a:fld>
            <a:endParaRPr lang="en-US"/>
          </a:p>
        </p:txBody>
      </p:sp>
    </p:spTree>
    <p:extLst>
      <p:ext uri="{BB962C8B-B14F-4D97-AF65-F5344CB8AC3E}">
        <p14:creationId xmlns:p14="http://schemas.microsoft.com/office/powerpoint/2010/main" val="3799379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most positive outcome of the NHS App is how it has enhanced service delivery.</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the past</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people wanted to see their GP by phoning in at specific times, typically with long waiting times before they were seen by administrative staff. This has been revolutionised by the NHS App</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which lets patients access many healthcare services at any time of day.</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Convenience – e.g. booking appointments, ordering repeat prescriptions and accessing lab test results reduces administrative burden on health care organisations. This enables administrative personnel to dedicate more time to handling more challenging patient cases, making the process more efficient</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(WHO 2021)</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Furthermore, the application will help to achieve integrated care by enabling access to healthcare information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 made available through a single platform, shared across services. Information sharing enhances continuity of care and facilitates shared decision-making between health care professionals.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there are several issues to be addressed in the use of this type of technology. A solid technological basis is crucial for the success of digital healthcare. Sustained failures in the system or software issues and failure to interoperate between NHS systems could lead to delays in patient access to key healthcare services</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(Nuffield Trust, 2024).</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5</a:t>
            </a:fld>
            <a:endParaRPr lang="en-US"/>
          </a:p>
        </p:txBody>
      </p:sp>
    </p:spTree>
    <p:extLst>
      <p:ext uri="{BB962C8B-B14F-4D97-AF65-F5344CB8AC3E}">
        <p14:creationId xmlns:p14="http://schemas.microsoft.com/office/powerpoint/2010/main" val="3238587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has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revolutionised</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patient/service user journey, making them the focus of their healthcare.</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Patients can gain a greater understanding of their health conditions, treatments and medications when they can access their personal health records. This promotes informed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decision-making</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increases patient engagement in the management of chronic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illnesses such as diabetes, asthma,</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hypertension</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(Carini et al., 2021)</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Electronic ordering of repeat prescriptions also enhances adherence to medication, as there is no delay involved in a prescription being ordered the traditional way.</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Convenience is a further big advantage. Services can be accessed irrespective of location and time of access, improving healthcare access for working adults, carers and the rural population</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(NCS Centre, 2024)</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 digital transformation is not for everyone and for everyone equally. Digital exclusion is still one of the primary challenges. People with limited digital skills and those from disadvantaged socioeconomic backgrounds and older adults may find it difficult to </a:t>
            </a:r>
            <a:r>
              <a:rPr lang="en-US" sz="1800" kern="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utilise</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internet-based health care services.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Another key factor to consider is privacy. The NHS App holds sensitive health data, so patients have to feel assured that their health information is secure, with robust cybersecurity protocols protecting their data and adherence to information governance laws. But the key to ensuring long-term success of digital health care is maintaining public trust.</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6</a:t>
            </a:fld>
            <a:endParaRPr lang="en-US"/>
          </a:p>
        </p:txBody>
      </p:sp>
    </p:spTree>
    <p:extLst>
      <p:ext uri="{BB962C8B-B14F-4D97-AF65-F5344CB8AC3E}">
        <p14:creationId xmlns:p14="http://schemas.microsoft.com/office/powerpoint/2010/main" val="1412331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has had a positive impact on communities across England beyond individual patients.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application helps people in geographically remote or rural areas improve their access to healthcare services by cutting the need for travel and administrative duties. This promotes the fairness of accessing health care.</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is also a key part of health and wellbeing in the public interest. It allows for timely communication during the COVID-19 pandemic about vaccination status, public health guidance and certification. Going forward, the application has the potential to help individuals maintain their preventative healthcare in an </a:t>
            </a:r>
            <a:r>
              <a:rPr lang="en-US" sz="1800" kern="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individualised</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way, including reminders for screening programs, vaccines and health promotion initiatives</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(Good Things Foundation, 2024)</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Also,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family members and informal carers will benefit,</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as digital appointment management and access to healthcare information will help in the coordination of care for older people and people with chronic diseases.</a:t>
            </a:r>
            <a:r>
              <a:rPr lang="en-US" sz="1800" kern="10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inequities in the community continue to be an issue. Digital innovations for healthcare may not have the same impact on groups with different levels of digital literacy, financial circumstances, or internet connectivity. With over-dependence on digital systems and not having alternative access routes, health inequalities could be exacerbated. Therefore, inclusive implementation strategies continue to be important for providing equitable healthcare</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King's Fund, 2021).</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7</a:t>
            </a:fld>
            <a:endParaRPr lang="en-US"/>
          </a:p>
        </p:txBody>
      </p:sp>
    </p:spTree>
    <p:extLst>
      <p:ext uri="{BB962C8B-B14F-4D97-AF65-F5344CB8AC3E}">
        <p14:creationId xmlns:p14="http://schemas.microsoft.com/office/powerpoint/2010/main" val="3443830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Overall, the evidence suggests a successful digital innovation in the English healthcare system in the form of the NHS app. It has modernised health care delivery by making it more accessible, communicating between patients and professionals, easing administrative load and facilitating integrated health care.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workforce point of view is that automation has freed up healthcare workers to be able to spend more time on patient care and less time on administrative tasks. Healthcare services are more efficient with online appointments, prescription requests and access to healthcare records. Patients have also had to become more active in patient management, as part of the overarching NHS goal of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meeting</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patient needs and providing person-centred care.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will not solve all the problems of the NHS, however. There are other organisational and policy interventions that are needed to address other issues like workforce shortages, rising patient demand and financial limitations. Additionally, there is ongoing digital exclusion of vulnerable groups, such as older people, those with disabilities and socio-economically disadvantaged</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groups</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These are some of the reasons why inclusive digital transformation is a focus of the future. This involves enhancing digital literacy, offering people alternative ways to access healthcare services, beefing up cybersecurity measures and continuing workforce training. The NHS App achieves this balance of innovation and equitable service by enabling access to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high-quality</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healthcare without compromising the quality of service for any patient who is disadvantaged by digital transformation.</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8</a:t>
            </a:fld>
            <a:endParaRPr lang="en-US"/>
          </a:p>
        </p:txBody>
      </p:sp>
    </p:spTree>
    <p:extLst>
      <p:ext uri="{BB962C8B-B14F-4D97-AF65-F5344CB8AC3E}">
        <p14:creationId xmlns:p14="http://schemas.microsoft.com/office/powerpoint/2010/main" val="71370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1"/>
            </a:solidFill>
          </a:ln>
        </p:spPr>
        <p:txBody>
          <a:bodyPr lIns="914400" tIns="91440" rIns="914400" anchor="ctr"/>
          <a:lstStyle>
            <a:lvl1pPr algn="ctr">
              <a:defRPr sz="5400" b="1" cap="all" spc="100" baseline="0">
                <a:solidFill>
                  <a:schemeClr val="accent1"/>
                </a:solidFill>
              </a:defRPr>
            </a:lvl1pPr>
          </a:lstStyle>
          <a:p>
            <a:r>
              <a:rPr lang="en-US"/>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0" y="0"/>
            <a:ext cx="6772276" cy="6858000"/>
          </a:xfrm>
          <a:prstGeom prst="rect">
            <a:avLst/>
          </a:prstGeom>
          <a:solidFill>
            <a:schemeClr val="accent4">
              <a:lumMod val="60000"/>
              <a:lumOff val="40000"/>
            </a:schemeClr>
          </a:solidFill>
        </p:spPr>
        <p:txBody>
          <a:bodyPr/>
          <a:lstStyle>
            <a:lvl1pPr marL="0" indent="0" algn="ctr">
              <a:buNone/>
              <a:defRPr>
                <a:solidFill>
                  <a:schemeClr val="tx1"/>
                </a:solidFill>
              </a:defRPr>
            </a:lvl1pPr>
          </a:lstStyle>
          <a:p>
            <a:r>
              <a:rPr lang="en-US"/>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224747" y="2365057"/>
            <a:ext cx="4377400" cy="2160644"/>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a:t>Add title</a:t>
            </a:r>
          </a:p>
        </p:txBody>
      </p:sp>
      <p:sp>
        <p:nvSpPr>
          <p:cNvPr id="12" name="Text Placeholder 11">
            <a:extLst>
              <a:ext uri="{FF2B5EF4-FFF2-40B4-BE49-F238E27FC236}">
                <a16:creationId xmlns:a16="http://schemas.microsoft.com/office/drawing/2014/main" id="{FB3EFFF7-FFC6-16DF-B4AB-DD5A1A1DA92A}"/>
              </a:ext>
            </a:extLst>
          </p:cNvPr>
          <p:cNvSpPr>
            <a:spLocks noGrp="1"/>
          </p:cNvSpPr>
          <p:nvPr>
            <p:ph type="body" sz="quarter" idx="12" hasCustomPrompt="1"/>
          </p:nvPr>
        </p:nvSpPr>
        <p:spPr>
          <a:xfrm>
            <a:off x="3427896" y="0"/>
            <a:ext cx="3344379" cy="6858000"/>
          </a:xfrm>
          <a:custGeom>
            <a:avLst/>
            <a:gdLst>
              <a:gd name="connsiteX0" fmla="*/ 0 w 3344379"/>
              <a:gd name="connsiteY0" fmla="*/ 0 h 6858000"/>
              <a:gd name="connsiteX1" fmla="*/ 3344379 w 3344379"/>
              <a:gd name="connsiteY1" fmla="*/ 0 h 6858000"/>
              <a:gd name="connsiteX2" fmla="*/ 3344379 w 3344379"/>
              <a:gd name="connsiteY2" fmla="*/ 6858000 h 6858000"/>
              <a:gd name="connsiteX3" fmla="*/ 0 w 334437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44379" h="6858000">
                <a:moveTo>
                  <a:pt x="0" y="0"/>
                </a:moveTo>
                <a:lnTo>
                  <a:pt x="3344379" y="0"/>
                </a:lnTo>
                <a:lnTo>
                  <a:pt x="3344379" y="6858000"/>
                </a:lnTo>
                <a:lnTo>
                  <a:pt x="0" y="6858000"/>
                </a:lnTo>
                <a:close/>
              </a:path>
            </a:pathLst>
          </a:custGeom>
          <a:solidFill>
            <a:schemeClr val="accent5">
              <a:alpha val="10000"/>
            </a:schemeClr>
          </a:solidFill>
        </p:spPr>
        <p:txBody>
          <a:bodyPr wrap="square">
            <a:noAutofit/>
          </a:bodyPr>
          <a:lstStyle>
            <a:lvl1pPr marL="0" indent="0">
              <a:buNone/>
              <a:defRPr>
                <a:noFill/>
              </a:defRPr>
            </a:lvl1pPr>
          </a:lstStyle>
          <a:p>
            <a:pPr lvl="0"/>
            <a:r>
              <a:rPr lang="en-US"/>
              <a:t>Blank</a:t>
            </a:r>
          </a:p>
        </p:txBody>
      </p:sp>
      <p:sp>
        <p:nvSpPr>
          <p:cNvPr id="6" name="Text Placeholder 5">
            <a:extLst>
              <a:ext uri="{FF2B5EF4-FFF2-40B4-BE49-F238E27FC236}">
                <a16:creationId xmlns:a16="http://schemas.microsoft.com/office/drawing/2014/main" id="{DE6E802E-B214-0AE3-69C8-CBCA885C703A}"/>
              </a:ext>
            </a:extLst>
          </p:cNvPr>
          <p:cNvSpPr>
            <a:spLocks noGrp="1"/>
          </p:cNvSpPr>
          <p:nvPr>
            <p:ph type="body" sz="quarter" idx="11" hasCustomPrompt="1"/>
          </p:nvPr>
        </p:nvSpPr>
        <p:spPr>
          <a:xfrm>
            <a:off x="7835900" y="2071688"/>
            <a:ext cx="3773488" cy="2732087"/>
          </a:xfrm>
          <a:prstGeom prst="rect">
            <a:avLst/>
          </a:prstGeom>
        </p:spPr>
        <p:txBody>
          <a:bodyPr anchor="ct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800" spc="100" baseline="0"/>
            </a:lvl2pPr>
            <a:lvl3pPr marL="914400" indent="0">
              <a:lnSpc>
                <a:spcPct val="125000"/>
              </a:lnSpc>
              <a:spcBef>
                <a:spcPts val="0"/>
              </a:spcBef>
              <a:spcAft>
                <a:spcPts val="600"/>
              </a:spcAft>
              <a:buNone/>
              <a:defRPr sz="1800" spc="100" baseline="0"/>
            </a:lvl3pPr>
            <a:lvl4pPr marL="1371600" indent="0">
              <a:lnSpc>
                <a:spcPct val="125000"/>
              </a:lnSpc>
              <a:spcBef>
                <a:spcPts val="0"/>
              </a:spcBef>
              <a:spcAft>
                <a:spcPts val="600"/>
              </a:spcAft>
              <a:buNone/>
              <a:defRPr sz="1800" spc="100" baseline="0"/>
            </a:lvl4pPr>
            <a:lvl5pPr marL="1828800" indent="0">
              <a:lnSpc>
                <a:spcPct val="125000"/>
              </a:lnSpc>
              <a:spcBef>
                <a:spcPts val="0"/>
              </a:spcBef>
              <a:spcAft>
                <a:spcPts val="600"/>
              </a:spcAft>
              <a:buNone/>
              <a:defRPr sz="1800" spc="100" baseline="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200423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5"/>
            </a:solidFill>
          </a:ln>
        </p:spPr>
        <p:txBody>
          <a:bodyPr lIns="914400" tIns="182880" rIns="914400" anchor="ctr"/>
          <a:lstStyle>
            <a:lvl1pPr algn="ctr">
              <a:defRPr sz="5400" b="1" cap="all" spc="100" baseline="0">
                <a:solidFill>
                  <a:schemeClr val="accent5"/>
                </a:solidFill>
              </a:defRPr>
            </a:lvl1pPr>
          </a:lstStyle>
          <a:p>
            <a:r>
              <a:rPr lang="en-US"/>
              <a:t>Click to add title</a:t>
            </a:r>
          </a:p>
        </p:txBody>
      </p:sp>
    </p:spTree>
    <p:extLst>
      <p:ext uri="{BB962C8B-B14F-4D97-AF65-F5344CB8AC3E}">
        <p14:creationId xmlns:p14="http://schemas.microsoft.com/office/powerpoint/2010/main" val="1737129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alpha val="1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CC6C658-B6F5-98D2-4D95-EA3030D6F090}"/>
              </a:ext>
              <a:ext uri="{C183D7F6-B498-43B3-948B-1728B52AA6E4}">
                <adec:decorative xmlns:adec="http://schemas.microsoft.com/office/drawing/2017/decorative" val="1"/>
              </a:ext>
            </a:extLst>
          </p:cNvPr>
          <p:cNvSpPr/>
          <p:nvPr userDrawn="1"/>
        </p:nvSpPr>
        <p:spPr>
          <a:xfrm>
            <a:off x="-20322" y="-7084"/>
            <a:ext cx="12212321"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250065" y="2372810"/>
            <a:ext cx="4352081" cy="2129742"/>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6789480" y="0"/>
            <a:ext cx="5394960" cy="6858000"/>
          </a:xfrm>
          <a:prstGeom prst="rect">
            <a:avLst/>
          </a:prstGeom>
        </p:spPr>
        <p:txBody>
          <a:bodyPr/>
          <a:lstStyle>
            <a:lvl1pPr marL="0" indent="0" algn="ctr">
              <a:buNone/>
              <a:defRPr/>
            </a:lvl1pPr>
          </a:lstStyle>
          <a:p>
            <a:r>
              <a:rPr lang="en-US"/>
              <a:t>Click to add photo</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267133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C3FAF69-7EBE-817B-DCEA-4A1595820E3E}"/>
              </a:ext>
              <a:ext uri="{C183D7F6-B498-43B3-948B-1728B52AA6E4}">
                <adec:decorative xmlns:adec="http://schemas.microsoft.com/office/drawing/2017/decorative" val="1"/>
              </a:ext>
            </a:extLst>
          </p:cNvPr>
          <p:cNvSpPr/>
          <p:nvPr userDrawn="1"/>
        </p:nvSpPr>
        <p:spPr>
          <a:xfrm>
            <a:off x="-1" y="-7515"/>
            <a:ext cx="4661648" cy="6871651"/>
          </a:xfrm>
          <a:prstGeom prst="rect">
            <a:avLst/>
          </a:prstGeom>
          <a:solidFill>
            <a:srgbClr val="476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636608" y="804862"/>
            <a:ext cx="3401992" cy="5121375"/>
          </a:xfrm>
          <a:prstGeom prst="rect">
            <a:avLst/>
          </a:prstGeom>
          <a:ln w="28575">
            <a:noFill/>
          </a:ln>
        </p:spPr>
        <p:txBody>
          <a:bodyPr anchor="ctr"/>
          <a:lstStyle>
            <a:lvl1pPr algn="ctr">
              <a:defRPr sz="2400" cap="all" spc="100" baseline="0">
                <a:solidFill>
                  <a:schemeClr val="bg1"/>
                </a:solidFill>
              </a:defRPr>
            </a:lvl1pPr>
          </a:lstStyle>
          <a:p>
            <a:r>
              <a:rPr lang="en-US"/>
              <a:t>Title</a:t>
            </a:r>
          </a:p>
        </p:txBody>
      </p:sp>
      <p:sp>
        <p:nvSpPr>
          <p:cNvPr id="6" name="Content Placeholder 5">
            <a:extLst>
              <a:ext uri="{FF2B5EF4-FFF2-40B4-BE49-F238E27FC236}">
                <a16:creationId xmlns:a16="http://schemas.microsoft.com/office/drawing/2014/main" id="{6F4F9403-8AE5-DF79-EFCF-E99EABB83417}"/>
              </a:ext>
            </a:extLst>
          </p:cNvPr>
          <p:cNvSpPr>
            <a:spLocks noGrp="1"/>
          </p:cNvSpPr>
          <p:nvPr>
            <p:ph sz="quarter" idx="10" hasCustomPrompt="1"/>
          </p:nvPr>
        </p:nvSpPr>
        <p:spPr>
          <a:xfrm>
            <a:off x="5579338" y="804863"/>
            <a:ext cx="5716587" cy="5248276"/>
          </a:xfrm>
          <a:prstGeom prst="rect">
            <a:avLst/>
          </a:prstGeom>
        </p:spPr>
        <p:txBody>
          <a:bodyPr anchor="ctr"/>
          <a:lstStyle>
            <a:lvl1pPr marL="283464" indent="-283464">
              <a:lnSpc>
                <a:spcPct val="125000"/>
              </a:lnSpc>
              <a:spcBef>
                <a:spcPts val="0"/>
              </a:spcBef>
              <a:spcAft>
                <a:spcPts val="600"/>
              </a:spcAft>
              <a:defRPr sz="1800"/>
            </a:lvl1pPr>
            <a:lvl2pPr marL="731520" indent="-283464">
              <a:lnSpc>
                <a:spcPct val="125000"/>
              </a:lnSpc>
              <a:spcBef>
                <a:spcPts val="0"/>
              </a:spcBef>
              <a:spcAft>
                <a:spcPts val="600"/>
              </a:spcAft>
              <a:defRPr sz="1800"/>
            </a:lvl2pPr>
            <a:lvl3pPr marL="1097280" indent="-283464">
              <a:lnSpc>
                <a:spcPct val="125000"/>
              </a:lnSpc>
              <a:spcBef>
                <a:spcPts val="0"/>
              </a:spcBef>
              <a:spcAft>
                <a:spcPts val="600"/>
              </a:spcAft>
              <a:defRPr sz="1800"/>
            </a:lvl3pPr>
            <a:lvl4pPr marL="1463040" indent="-283464">
              <a:lnSpc>
                <a:spcPct val="125000"/>
              </a:lnSpc>
              <a:spcBef>
                <a:spcPts val="0"/>
              </a:spcBef>
              <a:spcAft>
                <a:spcPts val="600"/>
              </a:spcAft>
              <a:defRPr sz="1800"/>
            </a:lvl4pPr>
            <a:lvl5pPr marL="1828800" indent="-283464">
              <a:lnSpc>
                <a:spcPct val="125000"/>
              </a:lnSpc>
              <a:spcBef>
                <a:spcPts val="0"/>
              </a:spcBef>
              <a:spcAft>
                <a:spcPts val="600"/>
              </a:spcAft>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347649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6647727" y="2060294"/>
            <a:ext cx="4359795" cy="2141316"/>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0" y="-9009"/>
            <a:ext cx="5521124" cy="6878584"/>
          </a:xfrm>
          <a:prstGeom prst="rect">
            <a:avLst/>
          </a:prstGeom>
        </p:spPr>
        <p:txBody>
          <a:bodyPr/>
          <a:lstStyle>
            <a:lvl1pPr marL="0" indent="0" algn="ctr">
              <a:buNone/>
              <a:defRPr/>
            </a:lvl1pPr>
          </a:lstStyle>
          <a:p>
            <a:r>
              <a:rPr lang="en-US"/>
              <a:t>Click to add photo</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6670878" y="4550199"/>
            <a:ext cx="4359795" cy="1790164"/>
          </a:xfrm>
          <a:prstGeom prst="rect">
            <a:avLst/>
          </a:prstGeom>
        </p:spPr>
        <p:txBody>
          <a:bodyPr anchor="t"/>
          <a:lstStyle>
            <a:lvl1pPr marL="0" indent="0" algn="ctr">
              <a:lnSpc>
                <a:spcPct val="80000"/>
              </a:lnSpc>
              <a:spcBef>
                <a:spcPts val="0"/>
              </a:spcBef>
              <a:buNone/>
              <a:defRPr sz="1800" b="1" cap="all" spc="100" baseline="0">
                <a:solidFill>
                  <a:schemeClr val="accent4">
                    <a:lumMod val="50000"/>
                  </a:schemeClr>
                </a:solidFill>
                <a:latin typeface="+mn-lt"/>
              </a:defRPr>
            </a:lvl1pPr>
          </a:lstStyle>
          <a:p>
            <a:pPr lvl="0"/>
            <a:r>
              <a:rPr lang="en-US"/>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2001912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706056"/>
            <a:ext cx="6323957" cy="1088020"/>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sz="2000"/>
            </a:lvl1pPr>
          </a:lstStyle>
          <a:p>
            <a:r>
              <a:rPr lang="en-US"/>
              <a:t>Click to add photo</a:t>
            </a:r>
          </a:p>
        </p:txBody>
      </p:sp>
      <p:sp>
        <p:nvSpPr>
          <p:cNvPr id="6" name="Content Placeholder 5">
            <a:extLst>
              <a:ext uri="{FF2B5EF4-FFF2-40B4-BE49-F238E27FC236}">
                <a16:creationId xmlns:a16="http://schemas.microsoft.com/office/drawing/2014/main" id="{3BC3273F-AE8F-21E6-A06E-52686D65496D}"/>
              </a:ext>
            </a:extLst>
          </p:cNvPr>
          <p:cNvSpPr>
            <a:spLocks noGrp="1"/>
          </p:cNvSpPr>
          <p:nvPr>
            <p:ph sz="quarter" idx="11" hasCustomPrompt="1"/>
          </p:nvPr>
        </p:nvSpPr>
        <p:spPr>
          <a:xfrm>
            <a:off x="5135563" y="2291786"/>
            <a:ext cx="301783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5">
            <a:extLst>
              <a:ext uri="{FF2B5EF4-FFF2-40B4-BE49-F238E27FC236}">
                <a16:creationId xmlns:a16="http://schemas.microsoft.com/office/drawing/2014/main" id="{A011C768-FB8E-F917-0CF9-C9B7DA4CAA62}"/>
              </a:ext>
            </a:extLst>
          </p:cNvPr>
          <p:cNvSpPr>
            <a:spLocks noGrp="1"/>
          </p:cNvSpPr>
          <p:nvPr>
            <p:ph sz="quarter" idx="12" hasCustomPrompt="1"/>
          </p:nvPr>
        </p:nvSpPr>
        <p:spPr>
          <a:xfrm>
            <a:off x="8473281" y="2294680"/>
            <a:ext cx="313612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103120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FD970D0-182D-96E3-04B5-5D634F9C4F08}"/>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226143"/>
            <a:ext cx="10515600" cy="1229033"/>
          </a:xfrm>
          <a:prstGeom prst="rect">
            <a:avLst/>
          </a:prstGeom>
        </p:spPr>
        <p:txBody>
          <a:bodyPr anchor="b"/>
          <a:lstStyle>
            <a:lvl1pPr algn="ctr">
              <a:defRPr sz="2400" cap="all" spc="100" baseline="0">
                <a:solidFill>
                  <a:schemeClr val="tx2">
                    <a:lumMod val="75000"/>
                  </a:schemeClr>
                </a:solidFill>
              </a:defRPr>
            </a:lvl1pPr>
          </a:lstStyle>
          <a:p>
            <a:r>
              <a:rPr lang="en-US"/>
              <a:t>Click to add title</a:t>
            </a:r>
          </a:p>
        </p:txBody>
      </p:sp>
      <p:sp>
        <p:nvSpPr>
          <p:cNvPr id="8" name="Content Placeholder 7">
            <a:extLst>
              <a:ext uri="{FF2B5EF4-FFF2-40B4-BE49-F238E27FC236}">
                <a16:creationId xmlns:a16="http://schemas.microsoft.com/office/drawing/2014/main" id="{9E453354-6167-7227-F443-F984688CC493}"/>
              </a:ext>
            </a:extLst>
          </p:cNvPr>
          <p:cNvSpPr>
            <a:spLocks noGrp="1"/>
          </p:cNvSpPr>
          <p:nvPr>
            <p:ph sz="quarter" idx="10" hasCustomPrompt="1"/>
          </p:nvPr>
        </p:nvSpPr>
        <p:spPr>
          <a:xfrm>
            <a:off x="849775" y="2858625"/>
            <a:ext cx="3941763" cy="3338513"/>
          </a:xfrm>
          <a:prstGeom prst="rect">
            <a:avLst/>
          </a:prstGeom>
        </p:spPr>
        <p:txBody>
          <a:bodyPr/>
          <a:lstStyle>
            <a:lvl1pPr marL="347472" indent="-347472">
              <a:lnSpc>
                <a:spcPct val="125000"/>
              </a:lnSpc>
              <a:spcBef>
                <a:spcPts val="0"/>
              </a:spcBef>
              <a:spcAft>
                <a:spcPts val="600"/>
              </a:spcAft>
              <a:buFont typeface="+mj-lt"/>
              <a:buAutoNum type="arabicPeriod"/>
              <a:defRPr sz="1800" spc="100" baseline="0"/>
            </a:lvl1pPr>
            <a:lvl2pPr marL="685800" indent="-347472">
              <a:lnSpc>
                <a:spcPct val="125000"/>
              </a:lnSpc>
              <a:spcBef>
                <a:spcPts val="0"/>
              </a:spcBef>
              <a:spcAft>
                <a:spcPts val="600"/>
              </a:spcAft>
              <a:buFont typeface="+mj-lt"/>
              <a:buAutoNum type="alphaLcPeriod"/>
              <a:defRPr sz="1600" spc="100" baseline="0"/>
            </a:lvl2pPr>
            <a:lvl3pPr marL="1143000" indent="-347472">
              <a:lnSpc>
                <a:spcPct val="125000"/>
              </a:lnSpc>
              <a:spcBef>
                <a:spcPts val="0"/>
              </a:spcBef>
              <a:spcAft>
                <a:spcPts val="600"/>
              </a:spcAft>
              <a:buFont typeface="+mj-lt"/>
              <a:buAutoNum type="arabicParenR"/>
              <a:defRPr sz="1400" spc="100" baseline="0"/>
            </a:lvl3pPr>
            <a:lvl4pPr marL="1600200" indent="-347472">
              <a:lnSpc>
                <a:spcPct val="125000"/>
              </a:lnSpc>
              <a:spcBef>
                <a:spcPts val="0"/>
              </a:spcBef>
              <a:spcAft>
                <a:spcPts val="600"/>
              </a:spcAft>
              <a:buFont typeface="+mj-lt"/>
              <a:buAutoNum type="alphaLcParenR"/>
              <a:defRPr sz="1200" spc="100" baseline="0"/>
            </a:lvl4pPr>
            <a:lvl5pPr marL="2057400" indent="-347472">
              <a:lnSpc>
                <a:spcPct val="125000"/>
              </a:lnSpc>
              <a:spcBef>
                <a:spcPts val="0"/>
              </a:spcBef>
              <a:spcAft>
                <a:spcPts val="600"/>
              </a:spcAft>
              <a:buFont typeface="+mj-lt"/>
              <a:buAutoNum type="romanLcPeriod"/>
              <a:defRPr sz="1200" spc="10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9" name="Content Placeholder 7">
            <a:extLst>
              <a:ext uri="{FF2B5EF4-FFF2-40B4-BE49-F238E27FC236}">
                <a16:creationId xmlns:a16="http://schemas.microsoft.com/office/drawing/2014/main" id="{DDA14B5C-C6A4-65FB-34DD-E1C0FF465FF7}"/>
              </a:ext>
            </a:extLst>
          </p:cNvPr>
          <p:cNvSpPr>
            <a:spLocks noGrp="1"/>
          </p:cNvSpPr>
          <p:nvPr>
            <p:ph sz="quarter" idx="11" hasCustomPrompt="1"/>
          </p:nvPr>
        </p:nvSpPr>
        <p:spPr>
          <a:xfrm>
            <a:off x="5342681" y="2858625"/>
            <a:ext cx="6011119" cy="3338513"/>
          </a:xfrm>
          <a:prstGeom prst="rect">
            <a:avLst/>
          </a:prstGeom>
        </p:spPr>
        <p:txBody>
          <a:bodyPr/>
          <a:lstStyle>
            <a:lvl1pPr marL="0" indent="0">
              <a:lnSpc>
                <a:spcPct val="125000"/>
              </a:lnSpc>
              <a:spcBef>
                <a:spcPts val="0"/>
              </a:spcBef>
              <a:spcAft>
                <a:spcPts val="600"/>
              </a:spcAft>
              <a:buFont typeface="+mj-lt"/>
              <a:buNone/>
              <a:defRPr sz="1800" spc="100" baseline="0"/>
            </a:lvl1pPr>
            <a:lvl2pPr marL="285750" indent="-285750">
              <a:lnSpc>
                <a:spcPct val="125000"/>
              </a:lnSpc>
              <a:spcBef>
                <a:spcPts val="0"/>
              </a:spcBef>
              <a:spcAft>
                <a:spcPts val="600"/>
              </a:spcAft>
              <a:buFont typeface="Arial" panose="020B0604020202020204" pitchFamily="34" charset="0"/>
              <a:buChar char="•"/>
              <a:defRPr sz="1800" spc="100" baseline="0"/>
            </a:lvl2pPr>
            <a:lvl3pPr marL="685800" indent="-285750">
              <a:lnSpc>
                <a:spcPct val="125000"/>
              </a:lnSpc>
              <a:spcBef>
                <a:spcPts val="0"/>
              </a:spcBef>
              <a:spcAft>
                <a:spcPts val="600"/>
              </a:spcAft>
              <a:buFont typeface="Arial" panose="020B0604020202020204" pitchFamily="34" charset="0"/>
              <a:buChar char="•"/>
              <a:defRPr sz="1800" spc="100" baseline="0"/>
            </a:lvl3pPr>
            <a:lvl4pPr marL="1143000" indent="-285750">
              <a:lnSpc>
                <a:spcPct val="125000"/>
              </a:lnSpc>
              <a:spcBef>
                <a:spcPts val="0"/>
              </a:spcBef>
              <a:spcAft>
                <a:spcPts val="600"/>
              </a:spcAft>
              <a:buFont typeface="Arial" panose="020B0604020202020204" pitchFamily="34" charset="0"/>
              <a:buChar char="•"/>
              <a:defRPr sz="1800" spc="100" baseline="0"/>
            </a:lvl4pPr>
            <a:lvl5pPr marL="1600200" indent="-285750">
              <a:lnSpc>
                <a:spcPct val="125000"/>
              </a:lnSpc>
              <a:spcBef>
                <a:spcPts val="0"/>
              </a:spcBef>
              <a:spcAft>
                <a:spcPts val="600"/>
              </a:spcAft>
              <a:buFont typeface="Arial" panose="020B0604020202020204" pitchFamily="34" charset="0"/>
              <a:buChar char="•"/>
              <a:defRPr sz="1800" spc="10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4147655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914400" y="766915"/>
            <a:ext cx="2782529" cy="21630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864796" y="960385"/>
            <a:ext cx="6341212" cy="1969628"/>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716594"/>
            <a:ext cx="12192000" cy="3141406"/>
          </a:xfrm>
          <a:prstGeom prst="rect">
            <a:avLst/>
          </a:prstGeom>
        </p:spPr>
        <p:txBody>
          <a:bodyPr/>
          <a:lstStyle>
            <a:lvl1pPr marL="0" indent="0" algn="ctr">
              <a:buNone/>
              <a:defRPr/>
            </a:lvl1pPr>
          </a:lstStyle>
          <a:p>
            <a:r>
              <a:rPr lang="en-US"/>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169121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5E8994-67B0-7A02-C300-3232691564F0}"/>
              </a:ext>
              <a:ext uri="{C183D7F6-B498-43B3-948B-1728B52AA6E4}">
                <adec:decorative xmlns:adec="http://schemas.microsoft.com/office/drawing/2017/decorative" val="1"/>
              </a:ext>
            </a:extLst>
          </p:cNvPr>
          <p:cNvSpPr/>
          <p:nvPr userDrawn="1"/>
        </p:nvSpPr>
        <p:spPr>
          <a:xfrm>
            <a:off x="4532671" y="0"/>
            <a:ext cx="7659329" cy="6858000"/>
          </a:xfrm>
          <a:prstGeom prst="rect">
            <a:avLst/>
          </a:prstGeom>
          <a:solidFill>
            <a:schemeClr val="accent2">
              <a:lumMod val="40000"/>
              <a:lumOff val="6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933791" y="787869"/>
            <a:ext cx="2743200" cy="2142144"/>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a:t>Click to add title</a:t>
            </a:r>
          </a:p>
        </p:txBody>
      </p:sp>
      <p:sp>
        <p:nvSpPr>
          <p:cNvPr id="12" name="Text Placeholder 11">
            <a:extLst>
              <a:ext uri="{FF2B5EF4-FFF2-40B4-BE49-F238E27FC236}">
                <a16:creationId xmlns:a16="http://schemas.microsoft.com/office/drawing/2014/main" id="{2EA6B5C4-24E3-C021-071B-DFF6C6CC497B}"/>
              </a:ext>
            </a:extLst>
          </p:cNvPr>
          <p:cNvSpPr>
            <a:spLocks noGrp="1"/>
          </p:cNvSpPr>
          <p:nvPr>
            <p:ph type="body" sz="quarter" idx="16" hasCustomPrompt="1"/>
          </p:nvPr>
        </p:nvSpPr>
        <p:spPr>
          <a:xfrm>
            <a:off x="933449" y="3429000"/>
            <a:ext cx="2920796" cy="2927350"/>
          </a:xfrm>
          <a:prstGeom prst="rect">
            <a:avLst/>
          </a:prstGeom>
        </p:spPr>
        <p:txBody>
          <a:bodyP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600" spc="100" baseline="0"/>
            </a:lvl2pPr>
            <a:lvl3pPr marL="914400" indent="0">
              <a:lnSpc>
                <a:spcPct val="125000"/>
              </a:lnSpc>
              <a:spcBef>
                <a:spcPts val="0"/>
              </a:spcBef>
              <a:spcAft>
                <a:spcPts val="600"/>
              </a:spcAft>
              <a:buNone/>
              <a:defRPr sz="1400" spc="100" baseline="0"/>
            </a:lvl3pPr>
            <a:lvl4pPr marL="1371600" indent="0">
              <a:lnSpc>
                <a:spcPct val="125000"/>
              </a:lnSpc>
              <a:spcBef>
                <a:spcPts val="0"/>
              </a:spcBef>
              <a:spcAft>
                <a:spcPts val="600"/>
              </a:spcAft>
              <a:buNone/>
              <a:defRPr sz="1200" spc="100" baseline="0"/>
            </a:lvl4pPr>
            <a:lvl5pPr marL="1828800" indent="0">
              <a:lnSpc>
                <a:spcPct val="125000"/>
              </a:lnSpc>
              <a:spcBef>
                <a:spcPts val="0"/>
              </a:spcBef>
              <a:spcAft>
                <a:spcPts val="600"/>
              </a:spcAft>
              <a:buNone/>
              <a:defRPr sz="1200" spc="10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5220928" y="787869"/>
            <a:ext cx="6292646" cy="5432263"/>
          </a:xfrm>
          <a:prstGeom prst="rect">
            <a:avLst/>
          </a:prstGeom>
        </p:spPr>
        <p:txBody>
          <a:bodyPr/>
          <a:lstStyle>
            <a:lvl1pPr marL="0" indent="0" algn="ctr">
              <a:buNone/>
              <a:defRPr sz="1800" cap="all" baseline="0">
                <a:solidFill>
                  <a:schemeClr val="tx1"/>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a:t>Pitch deck</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1378806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10559" y="1"/>
            <a:ext cx="4952999" cy="2182482"/>
          </a:xfrm>
          <a:prstGeom prst="rect">
            <a:avLst/>
          </a:prstGeom>
          <a:solidFill>
            <a:schemeClr val="accent2">
              <a:alpha val="92000"/>
            </a:schemeClr>
          </a:solidFill>
        </p:spPr>
        <p:txBody>
          <a:bodyPr lIns="731520" rIns="731520" anchor="ctr"/>
          <a:lstStyle>
            <a:lvl1pPr algn="ctr">
              <a:defRPr sz="2400" cap="all" spc="100" baseline="0">
                <a:solidFill>
                  <a:schemeClr val="bg1"/>
                </a:solidFill>
              </a:defRPr>
            </a:lvl1pPr>
          </a:lstStyle>
          <a:p>
            <a:r>
              <a:rPr lang="en-US"/>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942932" y="0"/>
            <a:ext cx="7249067" cy="2182483"/>
          </a:xfrm>
          <a:prstGeom prst="rect">
            <a:avLst/>
          </a:prstGeom>
        </p:spPr>
        <p:txBody>
          <a:bodyPr/>
          <a:lstStyle>
            <a:lvl1pPr marL="0" indent="0" algn="ctr">
              <a:buNone/>
              <a:defRPr/>
            </a:lvl1pPr>
          </a:lstStyle>
          <a:p>
            <a:r>
              <a:rPr lang="en-US"/>
              <a:t>Click to add photo</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2924355"/>
            <a:ext cx="3769525" cy="3300645"/>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a:t>Click to add text</a:t>
            </a:r>
          </a:p>
        </p:txBody>
      </p:sp>
      <p:sp>
        <p:nvSpPr>
          <p:cNvPr id="6" name="Content Placeholder 5">
            <a:extLst>
              <a:ext uri="{FF2B5EF4-FFF2-40B4-BE49-F238E27FC236}">
                <a16:creationId xmlns:a16="http://schemas.microsoft.com/office/drawing/2014/main" id="{46E5C19A-AE6A-FEDE-6B3C-9B1701F4C501}"/>
              </a:ext>
            </a:extLst>
          </p:cNvPr>
          <p:cNvSpPr>
            <a:spLocks noGrp="1"/>
          </p:cNvSpPr>
          <p:nvPr>
            <p:ph sz="quarter" idx="13" hasCustomPrompt="1"/>
          </p:nvPr>
        </p:nvSpPr>
        <p:spPr>
          <a:xfrm>
            <a:off x="4933262" y="2932801"/>
            <a:ext cx="6411912" cy="3300851"/>
          </a:xfrm>
          <a:prstGeom prst="rect">
            <a:avLst/>
          </a:prstGeom>
        </p:spPr>
        <p:txBody>
          <a:bodyPr/>
          <a:lstStyle>
            <a:lvl1pPr marL="283464" indent="-283464">
              <a:lnSpc>
                <a:spcPct val="125000"/>
              </a:lnSpc>
              <a:spcBef>
                <a:spcPts val="0"/>
              </a:spcBef>
              <a:spcAft>
                <a:spcPts val="0"/>
              </a:spcAft>
              <a:defRPr sz="1800" spc="100" baseline="0"/>
            </a:lvl1pPr>
            <a:lvl2pPr marL="914400" indent="-283464">
              <a:lnSpc>
                <a:spcPct val="125000"/>
              </a:lnSpc>
              <a:spcBef>
                <a:spcPts val="0"/>
              </a:spcBef>
              <a:spcAft>
                <a:spcPts val="0"/>
              </a:spcAft>
              <a:defRPr sz="1800" spc="100" baseline="0"/>
            </a:lvl2pPr>
            <a:lvl3pPr marL="1371600" indent="-283464">
              <a:lnSpc>
                <a:spcPct val="125000"/>
              </a:lnSpc>
              <a:spcBef>
                <a:spcPts val="0"/>
              </a:spcBef>
              <a:spcAft>
                <a:spcPts val="0"/>
              </a:spcAft>
              <a:defRPr sz="1800" spc="100" baseline="0"/>
            </a:lvl3pPr>
            <a:lvl4pPr marL="1828800" indent="-283464">
              <a:lnSpc>
                <a:spcPct val="125000"/>
              </a:lnSpc>
              <a:spcBef>
                <a:spcPts val="0"/>
              </a:spcBef>
              <a:spcAft>
                <a:spcPts val="0"/>
              </a:spcAft>
              <a:defRPr sz="1800" spc="100" baseline="0"/>
            </a:lvl4pPr>
            <a:lvl5pPr marL="2286000" indent="-283464">
              <a:lnSpc>
                <a:spcPct val="125000"/>
              </a:lnSpc>
              <a:spcBef>
                <a:spcPts val="0"/>
              </a:spcBef>
              <a:spcAft>
                <a:spcPts val="0"/>
              </a:spcAft>
              <a:defRPr sz="1800" spc="10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6722F2-1968-8B82-9382-187D808D9CAE}"/>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838200" y="241541"/>
            <a:ext cx="10515600" cy="1215894"/>
          </a:xfrm>
          <a:prstGeom prst="rect">
            <a:avLst/>
          </a:prstGeom>
        </p:spPr>
        <p:txBody>
          <a:bodyPr anchor="b"/>
          <a:lstStyle>
            <a:lvl1pPr algn="ctr">
              <a:defRPr sz="2400" cap="all" spc="100" baseline="0">
                <a:solidFill>
                  <a:schemeClr val="tx2"/>
                </a:solidFill>
              </a:defRPr>
            </a:lvl1pPr>
          </a:lstStyle>
          <a:p>
            <a:r>
              <a:rPr lang="en-US"/>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859468" y="2674190"/>
            <a:ext cx="10494331" cy="360584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a:p>
        </p:txBody>
      </p:sp>
    </p:spTree>
    <p:extLst>
      <p:ext uri="{BB962C8B-B14F-4D97-AF65-F5344CB8AC3E}">
        <p14:creationId xmlns:p14="http://schemas.microsoft.com/office/powerpoint/2010/main" val="78116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2">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130061" y="1541398"/>
            <a:ext cx="4442603" cy="2124827"/>
          </a:xfrm>
          <a:prstGeom prst="rect">
            <a:avLst/>
          </a:prstGeom>
          <a:noFill/>
          <a:ln w="28575">
            <a:solidFill>
              <a:schemeClr val="tx1"/>
            </a:solidFill>
          </a:ln>
        </p:spPr>
        <p:txBody>
          <a:bodyPr anchor="ctr"/>
          <a:lstStyle>
            <a:lvl1pPr algn="ctr">
              <a:defRPr sz="2400" cap="all" spc="100" baseline="0">
                <a:solidFill>
                  <a:schemeClr val="tx1"/>
                </a:solidFill>
              </a:defRPr>
            </a:lvl1pPr>
          </a:lstStyle>
          <a:p>
            <a:r>
              <a:rPr lang="en-US"/>
              <a:t>Add 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1130061" y="3984426"/>
            <a:ext cx="4442603" cy="2424999"/>
          </a:xfrm>
          <a:prstGeom prst="rect">
            <a:avLst/>
          </a:prstGeom>
        </p:spPr>
        <p:txBody>
          <a:bodyPr anchor="t"/>
          <a:lstStyle>
            <a:lvl1pPr marL="0" indent="0" algn="ctr">
              <a:lnSpc>
                <a:spcPct val="125000"/>
              </a:lnSpc>
              <a:spcBef>
                <a:spcPts val="0"/>
              </a:spcBef>
              <a:spcAft>
                <a:spcPts val="600"/>
              </a:spcAft>
              <a:buNone/>
              <a:defRPr sz="1800" cap="none" spc="100" baseline="0">
                <a:solidFill>
                  <a:schemeClr val="tx1"/>
                </a:solidFill>
                <a:latin typeface="+mn-lt"/>
              </a:defRPr>
            </a:lvl1pPr>
          </a:lstStyle>
          <a:p>
            <a:pPr lvl="0"/>
            <a:r>
              <a:rPr lang="en-US"/>
              <a:t>Click to add text</a:t>
            </a:r>
          </a:p>
        </p:txBody>
      </p:sp>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6771736" y="0"/>
            <a:ext cx="5420263" cy="6858000"/>
          </a:xfrm>
          <a:prstGeom prst="rect">
            <a:avLst/>
          </a:prstGeom>
        </p:spPr>
        <p:txBody>
          <a:bodyPr/>
          <a:lstStyle>
            <a:lvl1pPr marL="0" indent="0" algn="ctr">
              <a:buNone/>
              <a:defRPr/>
            </a:lvl1pPr>
          </a:lstStyle>
          <a:p>
            <a:r>
              <a:rPr lang="en-US"/>
              <a:t>Click to add photo</a:t>
            </a:r>
          </a:p>
        </p:txBody>
      </p:sp>
    </p:spTree>
    <p:extLst>
      <p:ext uri="{BB962C8B-B14F-4D97-AF65-F5344CB8AC3E}">
        <p14:creationId xmlns:p14="http://schemas.microsoft.com/office/powerpoint/2010/main" val="4257799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73" r:id="rId3"/>
    <p:sldLayoutId id="2147483669" r:id="rId4"/>
    <p:sldLayoutId id="2147483651" r:id="rId5"/>
    <p:sldLayoutId id="2147483671" r:id="rId6"/>
    <p:sldLayoutId id="2147483652" r:id="rId7"/>
    <p:sldLayoutId id="2147483653" r:id="rId8"/>
    <p:sldLayoutId id="2147483650" r:id="rId9"/>
    <p:sldLayoutId id="2147483664" r:id="rId10"/>
    <p:sldLayoutId id="2147483659" r:id="rId11"/>
    <p:sldLayoutId id="2147483662" r:id="rId12"/>
    <p:sldLayoutId id="2147483670"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FE4A4B5C-D71A-0CFA-A601-EB93F13F5AA0}"/>
              </a:ext>
            </a:extLst>
          </p:cNvPr>
          <p:cNvPicPr>
            <a:picLocks noGrp="1" noChangeAspect="1"/>
          </p:cNvPicPr>
          <p:nvPr>
            <p:ph type="pic" sz="quarter" idx="10"/>
          </p:nvPr>
        </p:nvPicPr>
        <p:blipFill>
          <a:blip r:embed="rId2">
            <a:alphaModFix amt="50000"/>
          </a:blip>
          <a:srcRect/>
          <a:stretch/>
        </p:blipFill>
        <p:spPr>
          <a:xfrm>
            <a:off x="0" y="-2"/>
            <a:ext cx="12192000" cy="6858000"/>
          </a:xfrm>
        </p:spPr>
      </p:pic>
      <p:sp>
        <p:nvSpPr>
          <p:cNvPr id="7" name="Title 6">
            <a:extLst>
              <a:ext uri="{FF2B5EF4-FFF2-40B4-BE49-F238E27FC236}">
                <a16:creationId xmlns:a16="http://schemas.microsoft.com/office/drawing/2014/main" id="{C0147929-8D39-DAA9-C3C5-4829D9C31C27}"/>
              </a:ext>
            </a:extLst>
          </p:cNvPr>
          <p:cNvSpPr>
            <a:spLocks noGrp="1"/>
          </p:cNvSpPr>
          <p:nvPr>
            <p:ph type="title"/>
          </p:nvPr>
        </p:nvSpPr>
        <p:spPr>
          <a:xfrm>
            <a:off x="313863" y="289932"/>
            <a:ext cx="11484127" cy="6241248"/>
          </a:xfrm>
        </p:spPr>
        <p:txBody>
          <a:bodyPr lIns="914400" tIns="91440" rIns="914400" bIns="45720" anchor="ctr"/>
          <a:lstStyle/>
          <a:p>
            <a:r>
              <a:rPr lang="en-US" sz="3000" kern="0" cap="none" dirty="0">
                <a:solidFill>
                  <a:schemeClr val="bg1"/>
                </a:solidFill>
                <a:latin typeface="Times New Roman"/>
                <a:ea typeface="Times New Roman" panose="02020603050405020304" pitchFamily="18" charset="0"/>
                <a:cs typeface="Times New Roman"/>
              </a:rPr>
              <a:t>BMHP6026 </a:t>
            </a:r>
            <a:br>
              <a:rPr lang="en-US" sz="3000" kern="0" cap="none" dirty="0">
                <a:latin typeface="Times New Roman" panose="02020603050405020304" pitchFamily="18" charset="0"/>
                <a:ea typeface="Times New Roman" panose="02020603050405020304" pitchFamily="18" charset="0"/>
                <a:cs typeface="Times New Roman" panose="02020603050405020304" pitchFamily="18" charset="0"/>
              </a:rPr>
            </a:br>
            <a:r>
              <a:rPr lang="en-US" sz="3000" kern="0" cap="none" dirty="0">
                <a:solidFill>
                  <a:schemeClr val="bg1"/>
                </a:solidFill>
                <a:latin typeface="Times New Roman"/>
                <a:ea typeface="Times New Roman" panose="02020603050405020304" pitchFamily="18" charset="0"/>
                <a:cs typeface="Times New Roman"/>
              </a:rPr>
              <a:t>Digital Transformation in the Health and Care Professions</a:t>
            </a:r>
            <a:br>
              <a:rPr lang="en-US" sz="3000" kern="0" cap="none" dirty="0">
                <a:latin typeface="Times New Roman" panose="02020603050405020304" pitchFamily="18" charset="0"/>
                <a:ea typeface="Times New Roman" panose="02020603050405020304" pitchFamily="18" charset="0"/>
                <a:cs typeface="Times New Roman" panose="02020603050405020304" pitchFamily="18" charset="0"/>
              </a:rPr>
            </a:br>
            <a:r>
              <a:rPr lang="en-US" sz="3000" kern="0" cap="none" dirty="0">
                <a:solidFill>
                  <a:schemeClr val="bg1"/>
                </a:solidFill>
                <a:latin typeface="Times New Roman"/>
                <a:ea typeface="Times New Roman" panose="02020603050405020304" pitchFamily="18" charset="0"/>
                <a:cs typeface="Times New Roman"/>
              </a:rPr>
              <a:t>Component 2: Viva Voce (Oral Presentation)</a:t>
            </a:r>
            <a:br>
              <a:rPr lang="en-US" sz="3000" kern="0" cap="none" dirty="0">
                <a:latin typeface="Times New Roman" panose="02020603050405020304" pitchFamily="18" charset="0"/>
                <a:ea typeface="Times New Roman" panose="02020603050405020304" pitchFamily="18" charset="0"/>
                <a:cs typeface="Times New Roman" panose="02020603050405020304" pitchFamily="18" charset="0"/>
              </a:rPr>
            </a:br>
            <a:br>
              <a:rPr lang="en-US" sz="3000" kern="0" cap="none" dirty="0">
                <a:latin typeface="Times New Roman" panose="02020603050405020304" pitchFamily="18" charset="0"/>
                <a:ea typeface="Times New Roman" panose="02020603050405020304" pitchFamily="18" charset="0"/>
                <a:cs typeface="Times New Roman" panose="02020603050405020304" pitchFamily="18" charset="0"/>
              </a:rPr>
            </a:br>
            <a:r>
              <a:rPr lang="en-PK" sz="3000" b="1" kern="0" cap="none" dirty="0">
                <a:solidFill>
                  <a:schemeClr val="bg1"/>
                </a:solidFill>
                <a:effectLst/>
                <a:latin typeface="Times New Roman"/>
                <a:ea typeface="Times New Roman" panose="02020603050405020304" pitchFamily="18" charset="0"/>
                <a:cs typeface="Times New Roman"/>
              </a:rPr>
              <a:t>Digital Transformation </a:t>
            </a:r>
            <a:r>
              <a:rPr lang="en-US" sz="3000" b="1" kern="0" cap="none" dirty="0">
                <a:solidFill>
                  <a:schemeClr val="bg1"/>
                </a:solidFill>
                <a:effectLst/>
                <a:latin typeface="Times New Roman"/>
                <a:ea typeface="Times New Roman" panose="02020603050405020304" pitchFamily="18" charset="0"/>
                <a:cs typeface="Times New Roman"/>
              </a:rPr>
              <a:t>i</a:t>
            </a:r>
            <a:r>
              <a:rPr lang="en-PK" sz="3000" b="1" kern="0" cap="none" dirty="0">
                <a:solidFill>
                  <a:schemeClr val="bg1"/>
                </a:solidFill>
                <a:effectLst/>
                <a:latin typeface="Times New Roman"/>
                <a:ea typeface="Times New Roman" panose="02020603050405020304" pitchFamily="18" charset="0"/>
                <a:cs typeface="Times New Roman"/>
              </a:rPr>
              <a:t>n Health </a:t>
            </a:r>
            <a:r>
              <a:rPr lang="en-US" sz="3000" b="1" kern="0" cap="none" dirty="0">
                <a:solidFill>
                  <a:schemeClr val="bg1"/>
                </a:solidFill>
                <a:effectLst/>
                <a:latin typeface="Times New Roman"/>
                <a:ea typeface="Times New Roman" panose="02020603050405020304" pitchFamily="18" charset="0"/>
                <a:cs typeface="Times New Roman"/>
              </a:rPr>
              <a:t>a</a:t>
            </a:r>
            <a:r>
              <a:rPr lang="en-PK" sz="3000" b="1" kern="0" cap="none" dirty="0">
                <a:solidFill>
                  <a:schemeClr val="bg1"/>
                </a:solidFill>
                <a:effectLst/>
                <a:latin typeface="Times New Roman"/>
                <a:ea typeface="Times New Roman" panose="02020603050405020304" pitchFamily="18" charset="0"/>
                <a:cs typeface="Times New Roman"/>
              </a:rPr>
              <a:t>nd Social Care: A Critical Evaluation </a:t>
            </a:r>
            <a:r>
              <a:rPr lang="en-US" sz="3000" b="1" kern="0" cap="none" dirty="0">
                <a:solidFill>
                  <a:schemeClr val="bg1"/>
                </a:solidFill>
                <a:effectLst/>
                <a:latin typeface="Times New Roman"/>
                <a:ea typeface="Times New Roman" panose="02020603050405020304" pitchFamily="18" charset="0"/>
                <a:cs typeface="Times New Roman"/>
              </a:rPr>
              <a:t>o</a:t>
            </a:r>
            <a:r>
              <a:rPr lang="en-PK" sz="3000" b="1" kern="0" cap="none" dirty="0">
                <a:solidFill>
                  <a:schemeClr val="bg1"/>
                </a:solidFill>
                <a:effectLst/>
                <a:latin typeface="Times New Roman"/>
                <a:ea typeface="Times New Roman" panose="02020603050405020304" pitchFamily="18" charset="0"/>
                <a:cs typeface="Times New Roman"/>
              </a:rPr>
              <a:t>f </a:t>
            </a:r>
            <a:r>
              <a:rPr lang="en-US" sz="3000" kern="0" cap="none" dirty="0">
                <a:solidFill>
                  <a:schemeClr val="bg1"/>
                </a:solidFill>
                <a:latin typeface="Times New Roman"/>
                <a:ea typeface="Times New Roman" panose="02020603050405020304" pitchFamily="18" charset="0"/>
                <a:cs typeface="Times New Roman"/>
              </a:rPr>
              <a:t>t</a:t>
            </a:r>
            <a:r>
              <a:rPr lang="en-PK" sz="3000" b="1" kern="0" cap="none" dirty="0">
                <a:solidFill>
                  <a:schemeClr val="bg1"/>
                </a:solidFill>
                <a:effectLst/>
                <a:latin typeface="Times New Roman"/>
                <a:ea typeface="Times New Roman" panose="02020603050405020304" pitchFamily="18" charset="0"/>
                <a:cs typeface="Times New Roman"/>
              </a:rPr>
              <a:t>he NHS App</a:t>
            </a:r>
            <a:br>
              <a:rPr lang="en-GB" sz="3000" b="1" kern="0" cap="none"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GB" sz="3000" b="1" kern="0" cap="none"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000" b="1" kern="0" cap="none" dirty="0">
                <a:solidFill>
                  <a:schemeClr val="bg1"/>
                </a:solidFill>
                <a:effectLst/>
                <a:latin typeface="Times New Roman"/>
                <a:ea typeface="Times New Roman" panose="02020603050405020304" pitchFamily="18" charset="0"/>
                <a:cs typeface="Times New Roman"/>
              </a:rPr>
              <a:t>Student Name: </a:t>
            </a:r>
            <a:r>
              <a:rPr lang="en-GB" sz="2000" kern="0" cap="none" dirty="0">
                <a:solidFill>
                  <a:schemeClr val="bg1"/>
                </a:solidFill>
                <a:latin typeface="Times New Roman"/>
                <a:ea typeface="Times New Roman" panose="02020603050405020304" pitchFamily="18" charset="0"/>
                <a:cs typeface="Times New Roman"/>
              </a:rPr>
              <a:t>Hajar </a:t>
            </a:r>
            <a:r>
              <a:rPr lang="en-GB" sz="2000" kern="0" cap="none" dirty="0" err="1">
                <a:solidFill>
                  <a:schemeClr val="bg1"/>
                </a:solidFill>
                <a:latin typeface="Times New Roman"/>
                <a:ea typeface="Times New Roman" panose="02020603050405020304" pitchFamily="18" charset="0"/>
                <a:cs typeface="Times New Roman"/>
              </a:rPr>
              <a:t>orriti</a:t>
            </a:r>
            <a:br>
              <a:rPr lang="en-GB" sz="2000" b="1" kern="0" cap="none"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2000" b="1" kern="0" cap="none" dirty="0">
                <a:solidFill>
                  <a:schemeClr val="bg1"/>
                </a:solidFill>
                <a:effectLst/>
                <a:latin typeface="Times New Roman"/>
                <a:ea typeface="Times New Roman" panose="02020603050405020304" pitchFamily="18" charset="0"/>
                <a:cs typeface="Times New Roman"/>
              </a:rPr>
              <a:t>ID:</a:t>
            </a:r>
            <a:r>
              <a:rPr lang="en-GB" sz="2000" kern="0" cap="none" dirty="0">
                <a:solidFill>
                  <a:schemeClr val="bg1"/>
                </a:solidFill>
                <a:latin typeface="Times New Roman"/>
                <a:ea typeface="Times New Roman" panose="02020603050405020304" pitchFamily="18" charset="0"/>
                <a:cs typeface="Times New Roman"/>
              </a:rPr>
              <a:t>2328101</a:t>
            </a:r>
            <a:r>
              <a:rPr lang="en-GB" sz="3000" b="1" kern="0" cap="none" dirty="0">
                <a:solidFill>
                  <a:schemeClr val="bg1"/>
                </a:solidFill>
                <a:effectLst/>
                <a:latin typeface="Times New Roman"/>
                <a:ea typeface="Times New Roman" panose="02020603050405020304" pitchFamily="18" charset="0"/>
                <a:cs typeface="Times New Roman"/>
              </a:rPr>
              <a:t> </a:t>
            </a:r>
            <a:br>
              <a:rPr lang="en-PK" sz="3000" kern="100" cap="none" dirty="0">
                <a:effectLst/>
                <a:latin typeface="Aptos" panose="020B0004020202020204" pitchFamily="34" charset="0"/>
                <a:ea typeface="Times New Roman" panose="02020603050405020304" pitchFamily="18" charset="0"/>
                <a:cs typeface="Times New Roman" panose="02020603050405020304" pitchFamily="18" charset="0"/>
              </a:rPr>
            </a:br>
            <a:endParaRPr lang="en-US" sz="3000" cap="none">
              <a:solidFill>
                <a:schemeClr val="bg1"/>
              </a:solidFill>
            </a:endParaRPr>
          </a:p>
        </p:txBody>
      </p:sp>
    </p:spTree>
    <p:extLst>
      <p:ext uri="{BB962C8B-B14F-4D97-AF65-F5344CB8AC3E}">
        <p14:creationId xmlns:p14="http://schemas.microsoft.com/office/powerpoint/2010/main" val="1760268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565AB0FC-9FCD-FDB2-1D84-F3D855D83877}"/>
              </a:ext>
            </a:extLst>
          </p:cNvPr>
          <p:cNvPicPr>
            <a:picLocks noGrp="1" noChangeAspect="1"/>
          </p:cNvPicPr>
          <p:nvPr>
            <p:ph type="pic" sz="quarter" idx="10"/>
          </p:nvPr>
        </p:nvPicPr>
        <p:blipFill>
          <a:blip r:embed="rId3"/>
          <a:srcRect/>
          <a:stretch/>
        </p:blipFill>
        <p:spPr>
          <a:xfrm>
            <a:off x="0" y="0"/>
            <a:ext cx="6096000" cy="3928139"/>
          </a:xfrm>
        </p:spPr>
      </p:pic>
      <p:sp>
        <p:nvSpPr>
          <p:cNvPr id="47" name="Title 46">
            <a:extLst>
              <a:ext uri="{FF2B5EF4-FFF2-40B4-BE49-F238E27FC236}">
                <a16:creationId xmlns:a16="http://schemas.microsoft.com/office/drawing/2014/main" id="{3F9E60C6-15AA-4C95-9519-652CD08A827C}"/>
              </a:ext>
            </a:extLst>
          </p:cNvPr>
          <p:cNvSpPr>
            <a:spLocks noGrp="1"/>
          </p:cNvSpPr>
          <p:nvPr>
            <p:ph type="title"/>
          </p:nvPr>
        </p:nvSpPr>
        <p:spPr>
          <a:xfrm>
            <a:off x="859300" y="4195706"/>
            <a:ext cx="4377400" cy="2160644"/>
          </a:xfrm>
        </p:spPr>
        <p:txBody>
          <a:bodyPr/>
          <a:lstStyle/>
          <a:p>
            <a:r>
              <a:rPr lang="en-GB" b="1">
                <a:solidFill>
                  <a:schemeClr val="tx2"/>
                </a:solidFill>
              </a:rPr>
              <a:t>Introduction</a:t>
            </a:r>
            <a:endParaRPr lang="en-US" b="1">
              <a:solidFill>
                <a:schemeClr val="tx2"/>
              </a:solidFill>
            </a:endParaRPr>
          </a:p>
        </p:txBody>
      </p:sp>
      <p:sp>
        <p:nvSpPr>
          <p:cNvPr id="20" name="Slide Number Placeholder 19">
            <a:extLst>
              <a:ext uri="{FF2B5EF4-FFF2-40B4-BE49-F238E27FC236}">
                <a16:creationId xmlns:a16="http://schemas.microsoft.com/office/drawing/2014/main" id="{DA9558D5-EB6D-C2EA-C5E2-790769448541}"/>
              </a:ext>
            </a:extLst>
          </p:cNvPr>
          <p:cNvSpPr>
            <a:spLocks noGrp="1"/>
          </p:cNvSpPr>
          <p:nvPr>
            <p:ph type="sldNum" sz="quarter" idx="4"/>
          </p:nvPr>
        </p:nvSpPr>
        <p:spPr/>
        <p:txBody>
          <a:bodyPr/>
          <a:lstStyle/>
          <a:p>
            <a:fld id="{EA87306C-81BA-4795-A5CA-9392456A8C1E}" type="slidenum">
              <a:rPr lang="en-US" smtClean="0"/>
              <a:pPr/>
              <a:t>2</a:t>
            </a:fld>
            <a:endParaRPr lang="en-US"/>
          </a:p>
        </p:txBody>
      </p:sp>
      <p:sp>
        <p:nvSpPr>
          <p:cNvPr id="3" name="Text Placeholder 2">
            <a:extLst>
              <a:ext uri="{FF2B5EF4-FFF2-40B4-BE49-F238E27FC236}">
                <a16:creationId xmlns:a16="http://schemas.microsoft.com/office/drawing/2014/main" id="{B8729269-6C07-6F85-7126-6EC9D9FD934C}"/>
              </a:ext>
            </a:extLst>
          </p:cNvPr>
          <p:cNvSpPr>
            <a:spLocks noGrp="1"/>
          </p:cNvSpPr>
          <p:nvPr>
            <p:ph type="body" sz="quarter" idx="11"/>
          </p:nvPr>
        </p:nvSpPr>
        <p:spPr>
          <a:xfrm>
            <a:off x="6429883" y="319087"/>
            <a:ext cx="5200319" cy="6219825"/>
          </a:xfrm>
        </p:spPr>
        <p:txBody>
          <a:bodyPr/>
          <a:lstStyle/>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Digital transformation is transforming the delivery of healthcare in the UK.</a:t>
            </a:r>
            <a:r>
              <a:rPr lang="en-GB" kern="100">
                <a:latin typeface="Aptos" panose="020B0004020202020204" pitchFamily="34" charset="0"/>
                <a:ea typeface="Times New Roman" panose="02020603050405020304" pitchFamily="18" charset="0"/>
                <a:cs typeface="Times New Roman" panose="02020603050405020304" pitchFamily="18" charset="0"/>
              </a:rPr>
              <a:t> </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is one of the most important digital innovations launched over the past 10 years (NHS England, 2024)</a:t>
            </a:r>
            <a:r>
              <a:rPr lang="en-US" kern="100">
                <a:latin typeface="Aptos" panose="020B0004020202020204" pitchFamily="34" charset="0"/>
                <a:ea typeface="Times New Roman" panose="02020603050405020304" pitchFamily="18" charset="0"/>
                <a:cs typeface="Times New Roman" panose="02020603050405020304" pitchFamily="18" charset="0"/>
              </a:rPr>
              <a:t>. It allows patients to </a:t>
            </a:r>
            <a:r>
              <a:rPr lang="en-US" kern="100" err="1">
                <a:latin typeface="Aptos" panose="020B0004020202020204" pitchFamily="34" charset="0"/>
                <a:ea typeface="Times New Roman" panose="02020603050405020304" pitchFamily="18" charset="0"/>
                <a:cs typeface="Times New Roman" panose="02020603050405020304" pitchFamily="18" charset="0"/>
              </a:rPr>
              <a:t>utilise</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healthcare services from remote places with the aid of their smartphones or tablets.</a:t>
            </a:r>
            <a:r>
              <a:rPr lang="en-GB" kern="100">
                <a:latin typeface="Aptos" panose="020B0004020202020204" pitchFamily="34" charset="0"/>
                <a:ea typeface="Times New Roman" panose="02020603050405020304" pitchFamily="18" charset="0"/>
                <a:cs typeface="Times New Roman" panose="02020603050405020304" pitchFamily="18" charset="0"/>
              </a:rPr>
              <a:t>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presentation</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critically analyses the effect of the NHS App on:</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Healthcare workforce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Service delivery</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Those providing services to patients</a:t>
            </a:r>
            <a:endParaRPr lang="en-GB" kern="100">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Council members (Department of Health and Social Care, 2022)</a:t>
            </a:r>
            <a:r>
              <a:rPr lang="en-GB" sz="1800" kern="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advantages and disadvantages are explored in the light of up-to-date evidence </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0292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a:extLst>
              <a:ext uri="{FF2B5EF4-FFF2-40B4-BE49-F238E27FC236}">
                <a16:creationId xmlns:a16="http://schemas.microsoft.com/office/drawing/2014/main" id="{DA3FAC68-747F-999F-4EF5-874B39A6DD5B}"/>
              </a:ext>
            </a:extLst>
          </p:cNvPr>
          <p:cNvPicPr>
            <a:picLocks noGrp="1" noChangeAspect="1"/>
          </p:cNvPicPr>
          <p:nvPr>
            <p:ph type="pic" sz="quarter" idx="15"/>
          </p:nvPr>
        </p:nvPicPr>
        <p:blipFill>
          <a:blip r:embed="rId3"/>
          <a:srcRect l="2008" t="-2117" r="45692" b="2117"/>
          <a:stretch>
            <a:fillRect/>
          </a:stretch>
        </p:blipFill>
        <p:spPr>
          <a:xfrm>
            <a:off x="6797040" y="-136525"/>
            <a:ext cx="5394960" cy="6858000"/>
          </a:xfrm>
        </p:spPr>
      </p:pic>
      <p:sp>
        <p:nvSpPr>
          <p:cNvPr id="5" name="Slide Number Placeholder 4">
            <a:extLst>
              <a:ext uri="{FF2B5EF4-FFF2-40B4-BE49-F238E27FC236}">
                <a16:creationId xmlns:a16="http://schemas.microsoft.com/office/drawing/2014/main" id="{B51885A6-2008-15E5-517B-3CBBFE99B11A}"/>
              </a:ext>
            </a:extLst>
          </p:cNvPr>
          <p:cNvSpPr>
            <a:spLocks noGrp="1"/>
          </p:cNvSpPr>
          <p:nvPr>
            <p:ph type="sldNum" sz="quarter" idx="4"/>
          </p:nvPr>
        </p:nvSpPr>
        <p:spPr>
          <a:xfrm>
            <a:off x="9791700" y="6356350"/>
            <a:ext cx="1562100" cy="365125"/>
          </a:xfrm>
        </p:spPr>
        <p:txBody>
          <a:bodyPr/>
          <a:lstStyle/>
          <a:p>
            <a:fld id="{EA87306C-81BA-4795-A5CA-9392456A8C1E}" type="slidenum">
              <a:rPr lang="en-US" smtClean="0"/>
              <a:pPr/>
              <a:t>3</a:t>
            </a:fld>
            <a:endParaRPr lang="en-US"/>
          </a:p>
        </p:txBody>
      </p:sp>
      <p:sp>
        <p:nvSpPr>
          <p:cNvPr id="8" name="TextBox 7">
            <a:extLst>
              <a:ext uri="{FF2B5EF4-FFF2-40B4-BE49-F238E27FC236}">
                <a16:creationId xmlns:a16="http://schemas.microsoft.com/office/drawing/2014/main" id="{58151866-8826-C161-4D61-EA7042476A01}"/>
              </a:ext>
            </a:extLst>
          </p:cNvPr>
          <p:cNvSpPr txBox="1"/>
          <p:nvPr/>
        </p:nvSpPr>
        <p:spPr>
          <a:xfrm>
            <a:off x="245322" y="1311816"/>
            <a:ext cx="6379535" cy="5271700"/>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NHS App is a Digital Innovation.</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Introduced nationally in 2019.</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Supports the NHS </a:t>
            </a:r>
            <a:r>
              <a:rPr lang="en-US"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Long-Term</a:t>
            </a: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Plan.</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Delivers a digital ‘front door' to NHS services (NHS England, 2024).</a:t>
            </a:r>
            <a:endParaRPr lang="en-GB" sz="1600" kern="10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PK" sz="16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Key features include:</a:t>
            </a:r>
            <a:endParaRPr lang="en-PK" sz="16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Build a library of applets.</a:t>
            </a:r>
            <a:endParaRPr lang="en-GB" sz="1600" ker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GP appointment booking</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Repeated </a:t>
            </a:r>
            <a:r>
              <a:rPr lang="en-US"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prescription</a:t>
            </a: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ordering and refills</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 to medical records</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Test results</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Volunteering to donate an organ after death</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Support and health services from the NHS and health advisors</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was a considerable rise in </a:t>
            </a:r>
            <a:r>
              <a:rPr lang="en-US"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its use </a:t>
            </a: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during the COVID-19 pandemic.</a:t>
            </a:r>
            <a:r>
              <a:rPr lang="en-GB" sz="1600" kern="100">
                <a:latin typeface="Aptos" panose="020B0004020202020204" pitchFamily="34" charset="0"/>
                <a:ea typeface="Times New Roman" panose="02020603050405020304" pitchFamily="18" charset="0"/>
                <a:cs typeface="Times New Roman" panose="02020603050405020304" pitchFamily="18" charset="0"/>
              </a:rPr>
              <a:t> </a:t>
            </a: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Continues to grow and develop digitally (NHS England, 2019)</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1" name="Title 46">
            <a:extLst>
              <a:ext uri="{FF2B5EF4-FFF2-40B4-BE49-F238E27FC236}">
                <a16:creationId xmlns:a16="http://schemas.microsoft.com/office/drawing/2014/main" id="{7226A600-DD6B-7C91-5395-212DE5DD2EAE}"/>
              </a:ext>
            </a:extLst>
          </p:cNvPr>
          <p:cNvSpPr>
            <a:spLocks noGrp="1"/>
          </p:cNvSpPr>
          <p:nvPr/>
        </p:nvSpPr>
        <p:spPr>
          <a:xfrm>
            <a:off x="1106166" y="319088"/>
            <a:ext cx="4377400" cy="722950"/>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defTabSz="914400" rtl="0" eaLnBrk="1" latinLnBrk="0" hangingPunct="1">
              <a:lnSpc>
                <a:spcPct val="90000"/>
              </a:lnSpc>
              <a:spcBef>
                <a:spcPct val="0"/>
              </a:spcBef>
              <a:buNone/>
              <a:defRPr sz="2400" kern="1200" cap="all" spc="100" baseline="0">
                <a:solidFill>
                  <a:schemeClr val="bg1"/>
                </a:solidFill>
                <a:latin typeface="+mj-lt"/>
                <a:ea typeface="+mj-ea"/>
                <a:cs typeface="+mj-cs"/>
              </a:defRPr>
            </a:lvl1pPr>
          </a:lstStyle>
          <a:p>
            <a:r>
              <a:rPr lang="en-GB" b="1">
                <a:solidFill>
                  <a:schemeClr val="tx2"/>
                </a:solidFill>
              </a:rPr>
              <a:t>Overview Of </a:t>
            </a:r>
            <a:r>
              <a:rPr lang="en-GB" b="1" err="1">
                <a:solidFill>
                  <a:schemeClr val="tx2"/>
                </a:solidFill>
              </a:rPr>
              <a:t>nhs</a:t>
            </a:r>
            <a:r>
              <a:rPr lang="en-GB" b="1">
                <a:solidFill>
                  <a:schemeClr val="tx2"/>
                </a:solidFill>
              </a:rPr>
              <a:t> app</a:t>
            </a:r>
            <a:endParaRPr lang="en-US" b="1">
              <a:solidFill>
                <a:schemeClr val="tx2"/>
              </a:solidFill>
            </a:endParaRPr>
          </a:p>
        </p:txBody>
      </p:sp>
    </p:spTree>
    <p:extLst>
      <p:ext uri="{BB962C8B-B14F-4D97-AF65-F5344CB8AC3E}">
        <p14:creationId xmlns:p14="http://schemas.microsoft.com/office/powerpoint/2010/main" val="788226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A3D-9921-C7FC-BC8D-5FC0FFA61E80}"/>
              </a:ext>
            </a:extLst>
          </p:cNvPr>
          <p:cNvSpPr>
            <a:spLocks noGrp="1"/>
          </p:cNvSpPr>
          <p:nvPr>
            <p:ph type="title"/>
          </p:nvPr>
        </p:nvSpPr>
        <p:spPr>
          <a:xfrm>
            <a:off x="3824874" y="706056"/>
            <a:ext cx="7634063" cy="1088020"/>
          </a:xfrm>
        </p:spPr>
        <p:txBody>
          <a:bodyPr/>
          <a:lstStyle/>
          <a:p>
            <a:r>
              <a:rPr lang="en-GB"/>
              <a:t>Impact on the Healthcare workforce</a:t>
            </a:r>
            <a:endParaRPr lang="en-US"/>
          </a:p>
        </p:txBody>
      </p:sp>
      <p:pic>
        <p:nvPicPr>
          <p:cNvPr id="7" name="Picture Placeholder 26">
            <a:extLst>
              <a:ext uri="{FF2B5EF4-FFF2-40B4-BE49-F238E27FC236}">
                <a16:creationId xmlns:a16="http://schemas.microsoft.com/office/drawing/2014/main" id="{839F036C-A908-D88B-93D2-2FC59D5D12AB}"/>
              </a:ext>
            </a:extLst>
          </p:cNvPr>
          <p:cNvPicPr>
            <a:picLocks noGrp="1" noChangeAspect="1"/>
          </p:cNvPicPr>
          <p:nvPr>
            <p:ph type="pic" sz="quarter" idx="10"/>
          </p:nvPr>
        </p:nvPicPr>
        <p:blipFill rotWithShape="1">
          <a:blip r:embed="rId3"/>
          <a:srcRect l="53943" r="11255"/>
          <a:stretch>
            <a:fillRect/>
          </a:stretch>
        </p:blipFill>
        <p:spPr>
          <a:xfrm>
            <a:off x="-1" y="0"/>
            <a:ext cx="3590039" cy="6858000"/>
          </a:xfrm>
        </p:spPr>
      </p:pic>
      <p:sp>
        <p:nvSpPr>
          <p:cNvPr id="4" name="Content Placeholder 3">
            <a:extLst>
              <a:ext uri="{FF2B5EF4-FFF2-40B4-BE49-F238E27FC236}">
                <a16:creationId xmlns:a16="http://schemas.microsoft.com/office/drawing/2014/main" id="{1399A34E-6529-A0C2-1EEE-44E5D83178AC}"/>
              </a:ext>
            </a:extLst>
          </p:cNvPr>
          <p:cNvSpPr>
            <a:spLocks noGrp="1"/>
          </p:cNvSpPr>
          <p:nvPr>
            <p:ph sz="quarter" idx="11"/>
          </p:nvPr>
        </p:nvSpPr>
        <p:spPr>
          <a:xfrm>
            <a:off x="3824874" y="2291786"/>
            <a:ext cx="3804424" cy="3967224"/>
          </a:xfrm>
        </p:spPr>
        <p:txBody>
          <a:bodyPr/>
          <a:lstStyle/>
          <a:p>
            <a:r>
              <a:rPr lang="en-PK"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Benefits</a:t>
            </a:r>
            <a:endParaRPr lang="en-PK"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Reduces administrative workload.</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Enhances cooperation among professionals.</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Supports multidisciplinary working (Borges do Nascimento et al., 2023)</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Efficiently automates processes.</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6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Meets the needs of sharing information (Health Education England, 2022)</a:t>
            </a:r>
            <a:endParaRPr lang="en-PK" sz="16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1F4B294B-3C01-ED06-AA96-7FF46F3D2A94}"/>
              </a:ext>
            </a:extLst>
          </p:cNvPr>
          <p:cNvSpPr>
            <a:spLocks noGrp="1"/>
          </p:cNvSpPr>
          <p:nvPr>
            <p:ph sz="quarter" idx="12"/>
          </p:nvPr>
        </p:nvSpPr>
        <p:spPr>
          <a:xfrm>
            <a:off x="7804985" y="2294680"/>
            <a:ext cx="3804424" cy="3967224"/>
          </a:xfrm>
        </p:spPr>
        <p:txBody>
          <a:bodyPr/>
          <a:lstStyle/>
          <a:p>
            <a:r>
              <a:rPr lang="en-PK" sz="20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Challenges</a:t>
            </a:r>
            <a:endParaRPr lang="en-PK" sz="20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increased emphasis on digital skills.</a:t>
            </a:r>
            <a:endParaRPr lang="en-PK"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 information being communicated digitally.</a:t>
            </a:r>
            <a:endParaRPr lang="en-PK"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Staff training requirements.</a:t>
            </a:r>
            <a:endParaRPr lang="en-PK"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Cybersecurity responsibilities.</a:t>
            </a:r>
            <a:endParaRPr lang="en-PK"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Less face-to-face contact (Topol 2019). </a:t>
            </a:r>
            <a:endParaRPr lang="en-PK"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6B645A76-E100-EFC9-2708-1B148174751D}"/>
              </a:ext>
            </a:extLst>
          </p:cNvPr>
          <p:cNvSpPr>
            <a:spLocks noGrp="1"/>
          </p:cNvSpPr>
          <p:nvPr>
            <p:ph type="sldNum" sz="quarter" idx="4"/>
          </p:nvPr>
        </p:nvSpPr>
        <p:spPr>
          <a:xfrm>
            <a:off x="8610600" y="6356350"/>
            <a:ext cx="2743200" cy="365125"/>
          </a:xfrm>
        </p:spPr>
        <p:txBody>
          <a:bodyPr/>
          <a:lstStyle/>
          <a:p>
            <a:fld id="{EA87306C-81BA-4795-A5CA-9392456A8C1E}" type="slidenum">
              <a:rPr lang="en-US" smtClean="0"/>
              <a:pPr/>
              <a:t>4</a:t>
            </a:fld>
            <a:endParaRPr lang="en-US"/>
          </a:p>
        </p:txBody>
      </p:sp>
    </p:spTree>
    <p:extLst>
      <p:ext uri="{BB962C8B-B14F-4D97-AF65-F5344CB8AC3E}">
        <p14:creationId xmlns:p14="http://schemas.microsoft.com/office/powerpoint/2010/main" val="198190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A6EA623-FC3F-8EBD-1C1B-072A21C29610}"/>
              </a:ext>
            </a:extLst>
          </p:cNvPr>
          <p:cNvSpPr>
            <a:spLocks noGrp="1"/>
          </p:cNvSpPr>
          <p:nvPr>
            <p:ph type="title"/>
          </p:nvPr>
        </p:nvSpPr>
        <p:spPr>
          <a:xfrm>
            <a:off x="838200" y="780585"/>
            <a:ext cx="10515600" cy="674591"/>
          </a:xfrm>
        </p:spPr>
        <p:txBody>
          <a:bodyPr/>
          <a:lstStyle/>
          <a:p>
            <a:r>
              <a:rPr lang="en-GB" sz="3200" noProof="0"/>
              <a:t>Impact of Service Delivery</a:t>
            </a:r>
            <a:endParaRPr lang="en-US" sz="3200"/>
          </a:p>
        </p:txBody>
      </p:sp>
      <p:sp>
        <p:nvSpPr>
          <p:cNvPr id="7" name="Content Placeholder 6">
            <a:extLst>
              <a:ext uri="{FF2B5EF4-FFF2-40B4-BE49-F238E27FC236}">
                <a16:creationId xmlns:a16="http://schemas.microsoft.com/office/drawing/2014/main" id="{84BA4F5C-B74F-2580-2C17-9931DAB91933}"/>
              </a:ext>
            </a:extLst>
          </p:cNvPr>
          <p:cNvSpPr>
            <a:spLocks noGrp="1"/>
          </p:cNvSpPr>
          <p:nvPr>
            <p:ph sz="quarter" idx="10"/>
          </p:nvPr>
        </p:nvSpPr>
        <p:spPr>
          <a:xfrm>
            <a:off x="398795" y="2680209"/>
            <a:ext cx="6305624" cy="3862850"/>
          </a:xfrm>
        </p:spPr>
        <p:txBody>
          <a:bodyPr/>
          <a:lstStyle/>
          <a:p>
            <a:pPr marL="0" indent="0">
              <a:buNone/>
            </a:pPr>
            <a:r>
              <a:rPr lang="en-PK" sz="18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Positive Impacts</a:t>
            </a:r>
            <a:endParaRPr lang="en-PK" sz="18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NHS services available at any time.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Scheduling, cancellation and management of appointments online.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Improved repeat prescriptions.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Certain enhancements to access personal health records.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Works in an integrated and </a:t>
            </a: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patient-</a:t>
            </a:r>
            <a:r>
              <a:rPr lang="en-US" sz="1800" kern="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manne</a:t>
            </a:r>
            <a:r>
              <a:rPr lang="en-GB"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Saves GP practices time and effort in administration (Nuffield Trust, 2024).</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2" name="Content Placeholder 11">
            <a:extLst>
              <a:ext uri="{FF2B5EF4-FFF2-40B4-BE49-F238E27FC236}">
                <a16:creationId xmlns:a16="http://schemas.microsoft.com/office/drawing/2014/main" id="{8861FF45-BE19-75F7-FDF6-3CF0D85A8F09}"/>
              </a:ext>
            </a:extLst>
          </p:cNvPr>
          <p:cNvSpPr>
            <a:spLocks noGrp="1"/>
          </p:cNvSpPr>
          <p:nvPr>
            <p:ph sz="quarter" idx="11"/>
          </p:nvPr>
        </p:nvSpPr>
        <p:spPr>
          <a:xfrm>
            <a:off x="7159083" y="2858625"/>
            <a:ext cx="4194717" cy="3338513"/>
          </a:xfrm>
        </p:spPr>
        <p:txBody>
          <a:bodyPr/>
          <a:lstStyle/>
          <a:p>
            <a:r>
              <a:rPr lang="en-PK" sz="18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Challenges</a:t>
            </a:r>
            <a:endParaRPr lang="en-PK" sz="18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Technical problems, downtime.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Reliance on digital infrastructure.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Cross-system</a:t>
            </a: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interoperability problems (WHO 2021)</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B347400-F1A2-FAFC-8A83-9280B6C44D15}"/>
              </a:ext>
            </a:extLst>
          </p:cNvPr>
          <p:cNvSpPr>
            <a:spLocks noGrp="1"/>
          </p:cNvSpPr>
          <p:nvPr>
            <p:ph type="sldNum" sz="quarter" idx="4"/>
          </p:nvPr>
        </p:nvSpPr>
        <p:spPr/>
        <p:txBody>
          <a:bodyPr/>
          <a:lstStyle/>
          <a:p>
            <a:fld id="{EA87306C-81BA-4795-A5CA-9392456A8C1E}" type="slidenum">
              <a:rPr lang="en-US" smtClean="0"/>
              <a:pPr/>
              <a:t>5</a:t>
            </a:fld>
            <a:endParaRPr lang="en-US"/>
          </a:p>
        </p:txBody>
      </p:sp>
    </p:spTree>
    <p:extLst>
      <p:ext uri="{BB962C8B-B14F-4D97-AF65-F5344CB8AC3E}">
        <p14:creationId xmlns:p14="http://schemas.microsoft.com/office/powerpoint/2010/main" val="3299512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682336-2973-D5FA-2FBF-7B9AA0E56191}"/>
              </a:ext>
            </a:extLst>
          </p:cNvPr>
          <p:cNvSpPr>
            <a:spLocks noGrp="1"/>
          </p:cNvSpPr>
          <p:nvPr>
            <p:ph type="title"/>
          </p:nvPr>
        </p:nvSpPr>
        <p:spPr>
          <a:xfrm>
            <a:off x="-10559" y="1"/>
            <a:ext cx="4952999" cy="2182482"/>
          </a:xfrm>
        </p:spPr>
        <p:txBody>
          <a:bodyPr/>
          <a:lstStyle/>
          <a:p>
            <a:r>
              <a:rPr lang="en-GB"/>
              <a:t>Impact on Patients and Service Users</a:t>
            </a:r>
            <a:endParaRPr lang="en-US"/>
          </a:p>
        </p:txBody>
      </p:sp>
      <p:pic>
        <p:nvPicPr>
          <p:cNvPr id="60" name="Picture Placeholder 59">
            <a:extLst>
              <a:ext uri="{FF2B5EF4-FFF2-40B4-BE49-F238E27FC236}">
                <a16:creationId xmlns:a16="http://schemas.microsoft.com/office/drawing/2014/main" id="{203BE455-3949-41E3-AD2E-8F6C87C38369}"/>
              </a:ext>
            </a:extLst>
          </p:cNvPr>
          <p:cNvPicPr>
            <a:picLocks noGrp="1" noChangeAspect="1"/>
          </p:cNvPicPr>
          <p:nvPr>
            <p:ph type="pic" sz="quarter" idx="10"/>
          </p:nvPr>
        </p:nvPicPr>
        <p:blipFill rotWithShape="1">
          <a:blip r:embed="rId3"/>
          <a:srcRect t="27491" b="27491"/>
          <a:stretch/>
        </p:blipFill>
        <p:spPr>
          <a:xfrm>
            <a:off x="4942932" y="0"/>
            <a:ext cx="7249067" cy="2182483"/>
          </a:xfrm>
        </p:spPr>
      </p:pic>
      <p:sp>
        <p:nvSpPr>
          <p:cNvPr id="8" name="Text Placeholder 7">
            <a:extLst>
              <a:ext uri="{FF2B5EF4-FFF2-40B4-BE49-F238E27FC236}">
                <a16:creationId xmlns:a16="http://schemas.microsoft.com/office/drawing/2014/main" id="{1944C2A3-12E7-A6E7-1D8A-9A1EC6331F24}"/>
              </a:ext>
            </a:extLst>
          </p:cNvPr>
          <p:cNvSpPr>
            <a:spLocks noGrp="1"/>
          </p:cNvSpPr>
          <p:nvPr>
            <p:ph type="body" sz="quarter" idx="12"/>
          </p:nvPr>
        </p:nvSpPr>
        <p:spPr>
          <a:xfrm>
            <a:off x="819728" y="2924355"/>
            <a:ext cx="3769525" cy="3300645"/>
          </a:xfrm>
        </p:spPr>
        <p:txBody>
          <a:bodyPr/>
          <a:lstStyle/>
          <a:p>
            <a:r>
              <a:rPr lang="en-PK" sz="18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Challenges</a:t>
            </a:r>
            <a:endParaRPr lang="en-PK" sz="18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Digital exclusion.</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Limited digital literacy.</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Accessibility barriers.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9" name="Content Placeholder 18">
            <a:extLst>
              <a:ext uri="{FF2B5EF4-FFF2-40B4-BE49-F238E27FC236}">
                <a16:creationId xmlns:a16="http://schemas.microsoft.com/office/drawing/2014/main" id="{622C2C2A-DE50-E0B7-C018-3DCB867E36AA}"/>
              </a:ext>
            </a:extLst>
          </p:cNvPr>
          <p:cNvSpPr>
            <a:spLocks noGrp="1"/>
          </p:cNvSpPr>
          <p:nvPr>
            <p:ph sz="quarter" idx="13"/>
          </p:nvPr>
        </p:nvSpPr>
        <p:spPr>
          <a:xfrm>
            <a:off x="4933262" y="2932801"/>
            <a:ext cx="6411912" cy="3300851"/>
          </a:xfrm>
        </p:spPr>
        <p:txBody>
          <a:bodyPr/>
          <a:lstStyle/>
          <a:p>
            <a:pPr marL="0" indent="0">
              <a:buNone/>
            </a:pPr>
            <a:r>
              <a:rPr lang="en-PK" sz="18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Benefits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Greater patient empowerment.</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Enhanced access to medical records.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Improved medication adherence (Carini et al., 2021).</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Increased convenience.</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Facilitates their own management of chronic diseases.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Improved patient involvement (NCS Centre, 2024)</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98B4D8E8-D0EF-11C8-495B-3876957CDB28}"/>
              </a:ext>
            </a:extLst>
          </p:cNvPr>
          <p:cNvSpPr>
            <a:spLocks noGrp="1"/>
          </p:cNvSpPr>
          <p:nvPr>
            <p:ph type="sldNum" sz="quarter" idx="4"/>
          </p:nvPr>
        </p:nvSpPr>
        <p:spPr/>
        <p:txBody>
          <a:bodyPr/>
          <a:lstStyle/>
          <a:p>
            <a:fld id="{EA87306C-81BA-4795-A5CA-9392456A8C1E}" type="slidenum">
              <a:rPr lang="en-US" smtClean="0"/>
              <a:pPr/>
              <a:t>6</a:t>
            </a:fld>
            <a:endParaRPr lang="en-US"/>
          </a:p>
        </p:txBody>
      </p:sp>
    </p:spTree>
    <p:extLst>
      <p:ext uri="{BB962C8B-B14F-4D97-AF65-F5344CB8AC3E}">
        <p14:creationId xmlns:p14="http://schemas.microsoft.com/office/powerpoint/2010/main" val="1884517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D353609C-AFD0-2BF5-05CC-2430B957436F}"/>
              </a:ext>
            </a:extLst>
          </p:cNvPr>
          <p:cNvSpPr>
            <a:spLocks noGrp="1"/>
          </p:cNvSpPr>
          <p:nvPr>
            <p:ph type="title"/>
          </p:nvPr>
        </p:nvSpPr>
        <p:spPr>
          <a:xfrm>
            <a:off x="441842" y="398726"/>
            <a:ext cx="4903971" cy="546390"/>
          </a:xfrm>
        </p:spPr>
        <p:txBody>
          <a:bodyPr/>
          <a:lstStyle/>
          <a:p>
            <a:r>
              <a:rPr lang="en-GB"/>
              <a:t>Community level impact</a:t>
            </a:r>
            <a:endParaRPr lang="en-US"/>
          </a:p>
        </p:txBody>
      </p:sp>
      <p:sp>
        <p:nvSpPr>
          <p:cNvPr id="7" name="Text Placeholder 6">
            <a:extLst>
              <a:ext uri="{FF2B5EF4-FFF2-40B4-BE49-F238E27FC236}">
                <a16:creationId xmlns:a16="http://schemas.microsoft.com/office/drawing/2014/main" id="{91C52C13-996F-4CF8-BBA5-F6CC233475A7}"/>
              </a:ext>
            </a:extLst>
          </p:cNvPr>
          <p:cNvSpPr>
            <a:spLocks noGrp="1"/>
          </p:cNvSpPr>
          <p:nvPr>
            <p:ph type="body" sz="quarter" idx="12"/>
          </p:nvPr>
        </p:nvSpPr>
        <p:spPr>
          <a:xfrm>
            <a:off x="5850788" y="398726"/>
            <a:ext cx="6341212" cy="3141406"/>
          </a:xfrm>
        </p:spPr>
        <p:txBody>
          <a:bodyPr anchor="ctr"/>
          <a:lstStyle/>
          <a:p>
            <a:r>
              <a:rPr lang="en-PK" sz="18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Positive Outcomes</a:t>
            </a:r>
            <a:endParaRPr lang="en-PK" sz="18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Increased access for rural areas.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Helps with public health campaigns.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Reminders and invitations for vaccinations and screening.</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Increased communication in times of illness.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Cares for carers and families.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Encourages preventive care (The King's Fund, 2021).</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19" name="Picture Placeholder 14">
            <a:extLst>
              <a:ext uri="{FF2B5EF4-FFF2-40B4-BE49-F238E27FC236}">
                <a16:creationId xmlns:a16="http://schemas.microsoft.com/office/drawing/2014/main" id="{D6CFF55D-EA3F-6E9D-3301-8FFC1310C3BE}"/>
              </a:ext>
            </a:extLst>
          </p:cNvPr>
          <p:cNvPicPr>
            <a:picLocks noGrp="1" noChangeAspect="1"/>
          </p:cNvPicPr>
          <p:nvPr>
            <p:ph type="pic" sz="quarter" idx="10"/>
          </p:nvPr>
        </p:nvPicPr>
        <p:blipFill rotWithShape="1">
          <a:blip r:embed="rId3"/>
          <a:srcRect t="33188" b="29333"/>
          <a:stretch>
            <a:fillRect/>
          </a:stretch>
        </p:blipFill>
        <p:spPr>
          <a:xfrm>
            <a:off x="14514" y="3542674"/>
            <a:ext cx="11662229" cy="2816781"/>
          </a:xfrm>
        </p:spPr>
      </p:pic>
      <p:sp>
        <p:nvSpPr>
          <p:cNvPr id="2" name="Slide Number Placeholder 1">
            <a:extLst>
              <a:ext uri="{FF2B5EF4-FFF2-40B4-BE49-F238E27FC236}">
                <a16:creationId xmlns:a16="http://schemas.microsoft.com/office/drawing/2014/main" id="{06EA18F1-1CB3-04BA-3FB2-530F2637A3F7}"/>
              </a:ext>
            </a:extLst>
          </p:cNvPr>
          <p:cNvSpPr>
            <a:spLocks noGrp="1"/>
          </p:cNvSpPr>
          <p:nvPr>
            <p:ph type="sldNum" sz="quarter" idx="4"/>
          </p:nvPr>
        </p:nvSpPr>
        <p:spPr/>
        <p:txBody>
          <a:bodyPr/>
          <a:lstStyle/>
          <a:p>
            <a:fld id="{EA87306C-81BA-4795-A5CA-9392456A8C1E}" type="slidenum">
              <a:rPr lang="en-US" smtClean="0"/>
              <a:pPr/>
              <a:t>7</a:t>
            </a:fld>
            <a:endParaRPr lang="en-US"/>
          </a:p>
        </p:txBody>
      </p:sp>
      <p:sp>
        <p:nvSpPr>
          <p:cNvPr id="4" name="TextBox 3">
            <a:extLst>
              <a:ext uri="{FF2B5EF4-FFF2-40B4-BE49-F238E27FC236}">
                <a16:creationId xmlns:a16="http://schemas.microsoft.com/office/drawing/2014/main" id="{185BA42E-6687-CC98-FD0A-9B91F946C8F9}"/>
              </a:ext>
            </a:extLst>
          </p:cNvPr>
          <p:cNvSpPr txBox="1"/>
          <p:nvPr/>
        </p:nvSpPr>
        <p:spPr>
          <a:xfrm>
            <a:off x="441842" y="1454036"/>
            <a:ext cx="4903971" cy="1974964"/>
          </a:xfrm>
          <a:prstGeom prst="rect">
            <a:avLst/>
          </a:prstGeom>
          <a:noFill/>
        </p:spPr>
        <p:txBody>
          <a:bodyPr wrap="square">
            <a:spAutoFit/>
          </a:bodyPr>
          <a:lstStyle/>
          <a:p>
            <a:pPr>
              <a:lnSpc>
                <a:spcPct val="115000"/>
              </a:lnSpc>
              <a:spcAft>
                <a:spcPts val="800"/>
              </a:spcAft>
              <a:buNone/>
            </a:pPr>
            <a:r>
              <a:rPr lang="en-PK" sz="18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Community Challenges</a:t>
            </a:r>
            <a:endParaRPr lang="en-PK" sz="1800" b="1"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 inequalities.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Unequal digital access.</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15000"/>
              </a:lnSpc>
              <a:spcAft>
                <a:spcPts val="800"/>
              </a:spcAft>
              <a:buFont typeface="Arial" panose="020B0604020202020204" pitchFamily="34" charset="0"/>
              <a:buChar char="•"/>
            </a:pPr>
            <a:r>
              <a:rPr lang="en-PK"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is a potential risk of further social exclusion (Good Things Foundation, 2024)</a:t>
            </a:r>
            <a:endParaRPr lang="en-PK" sz="1800" kern="1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0158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CDA2767E-38F3-49F7-BE02-EA3E6C7C8096}"/>
              </a:ext>
            </a:extLst>
          </p:cNvPr>
          <p:cNvSpPr>
            <a:spLocks noGrp="1"/>
          </p:cNvSpPr>
          <p:nvPr>
            <p:ph type="title"/>
          </p:nvPr>
        </p:nvSpPr>
        <p:spPr>
          <a:xfrm>
            <a:off x="636608" y="804862"/>
            <a:ext cx="3401992" cy="5121375"/>
          </a:xfrm>
          <a:ln>
            <a:noFill/>
          </a:ln>
        </p:spPr>
        <p:txBody>
          <a:bodyPr/>
          <a:lstStyle/>
          <a:p>
            <a:r>
              <a:rPr lang="en-GB" noProof="0"/>
              <a:t>Critical Evaluation</a:t>
            </a:r>
            <a:endParaRPr lang="en-US"/>
          </a:p>
        </p:txBody>
      </p:sp>
      <p:sp>
        <p:nvSpPr>
          <p:cNvPr id="50" name="Text Placeholder 17">
            <a:extLst>
              <a:ext uri="{FF2B5EF4-FFF2-40B4-BE49-F238E27FC236}">
                <a16:creationId xmlns:a16="http://schemas.microsoft.com/office/drawing/2014/main" id="{62192F0C-65C9-4E6D-9314-81FB7E4DB469}"/>
              </a:ext>
            </a:extLst>
          </p:cNvPr>
          <p:cNvSpPr>
            <a:spLocks noGrp="1"/>
          </p:cNvSpPr>
          <p:nvPr>
            <p:ph sz="quarter" idx="10"/>
          </p:nvPr>
        </p:nvSpPr>
        <p:spPr>
          <a:xfrm>
            <a:off x="4984595" y="223024"/>
            <a:ext cx="6947497" cy="6498451"/>
          </a:xfrm>
        </p:spPr>
        <p:txBody>
          <a:bodyPr anchor="ctr"/>
          <a:lstStyle/>
          <a:p>
            <a:pPr marL="0" indent="0">
              <a:buNone/>
            </a:pPr>
            <a:r>
              <a:rPr lang="en-PK" sz="15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Strengths</a:t>
            </a:r>
            <a:endParaRPr lang="en-PK" sz="1500" b="1"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Increases accessibility and convenience to healthcare.</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Reduces administrative workload.</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Encourages collaborative and person-centred care.</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Promotes patient self-care and self-management.</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Supports digital transformation goals of </a:t>
            </a:r>
            <a:r>
              <a:rPr lang="en-US"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t>
            </a:r>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NHS (Good Things Foundation, 2024).</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r>
              <a:rPr lang="en-PK" sz="15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Limitations</a:t>
            </a:r>
            <a:endParaRPr lang="en-PK" sz="1500" b="1"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Digital exclusion is still a big challenge.</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threat of Cybersecurity and data privacy remains.</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Needs continuous training of the workforce.</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Is unable to address broader NHS issues like workforce challenges and rising demand for services (NHS England, 2024).</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r>
              <a:rPr lang="en-PK" sz="15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a:t>
            </a:r>
            <a:endParaRPr lang="en-PK" sz="1500" b="1"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Increase digital inclusion programmes.</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US"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Follow up</a:t>
            </a:r>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with staff digital skills training.</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Improve Cyber Security and Information Governance.</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a:p>
            <a:r>
              <a:rPr lang="en-PK" sz="15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Ensure non-digital alternatives to promote equal access (Department of Health and Social Care, 2022).</a:t>
            </a:r>
            <a:endParaRPr lang="en-PK" sz="1500" kern="1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00490171-2859-5322-0F76-C05597544FBD}"/>
              </a:ext>
            </a:extLst>
          </p:cNvPr>
          <p:cNvSpPr>
            <a:spLocks noGrp="1"/>
          </p:cNvSpPr>
          <p:nvPr>
            <p:ph type="sldNum" sz="quarter" idx="4"/>
          </p:nvPr>
        </p:nvSpPr>
        <p:spPr/>
        <p:txBody>
          <a:bodyPr/>
          <a:lstStyle/>
          <a:p>
            <a:fld id="{EA87306C-81BA-4795-A5CA-9392456A8C1E}" type="slidenum">
              <a:rPr lang="en-US" smtClean="0"/>
              <a:pPr/>
              <a:t>8</a:t>
            </a:fld>
            <a:endParaRPr lang="en-US"/>
          </a:p>
        </p:txBody>
      </p:sp>
    </p:spTree>
    <p:extLst>
      <p:ext uri="{BB962C8B-B14F-4D97-AF65-F5344CB8AC3E}">
        <p14:creationId xmlns:p14="http://schemas.microsoft.com/office/powerpoint/2010/main" val="654652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333A-F73A-0D4C-D299-CE68CFEF6ECD}"/>
              </a:ext>
            </a:extLst>
          </p:cNvPr>
          <p:cNvSpPr>
            <a:spLocks noGrp="1"/>
          </p:cNvSpPr>
          <p:nvPr>
            <p:ph type="title"/>
          </p:nvPr>
        </p:nvSpPr>
        <p:spPr>
          <a:xfrm>
            <a:off x="838200" y="241541"/>
            <a:ext cx="10515600" cy="1215894"/>
          </a:xfrm>
        </p:spPr>
        <p:txBody>
          <a:bodyPr/>
          <a:lstStyle/>
          <a:p>
            <a:r>
              <a:rPr lang="en-GB"/>
              <a:t>References </a:t>
            </a:r>
            <a:endParaRPr lang="en-US"/>
          </a:p>
        </p:txBody>
      </p:sp>
      <p:sp>
        <p:nvSpPr>
          <p:cNvPr id="3" name="Slide Number Placeholder 2">
            <a:extLst>
              <a:ext uri="{FF2B5EF4-FFF2-40B4-BE49-F238E27FC236}">
                <a16:creationId xmlns:a16="http://schemas.microsoft.com/office/drawing/2014/main" id="{D5D9092A-92F9-2B75-FC44-3FE472468FFF}"/>
              </a:ext>
            </a:extLst>
          </p:cNvPr>
          <p:cNvSpPr>
            <a:spLocks noGrp="1"/>
          </p:cNvSpPr>
          <p:nvPr>
            <p:ph type="sldNum" sz="quarter" idx="12"/>
          </p:nvPr>
        </p:nvSpPr>
        <p:spPr/>
        <p:txBody>
          <a:bodyPr/>
          <a:lstStyle/>
          <a:p>
            <a:fld id="{EA87306C-81BA-4795-A5CA-9392456A8C1E}" type="slidenum">
              <a:rPr lang="en-US" smtClean="0"/>
              <a:pPr/>
              <a:t>9</a:t>
            </a:fld>
            <a:endParaRPr lang="en-US"/>
          </a:p>
        </p:txBody>
      </p:sp>
      <p:sp>
        <p:nvSpPr>
          <p:cNvPr id="8" name="TextBox 7">
            <a:extLst>
              <a:ext uri="{FF2B5EF4-FFF2-40B4-BE49-F238E27FC236}">
                <a16:creationId xmlns:a16="http://schemas.microsoft.com/office/drawing/2014/main" id="{A87B0FF5-9482-D73A-F2A3-A9167C59C308}"/>
              </a:ext>
            </a:extLst>
          </p:cNvPr>
          <p:cNvSpPr txBox="1"/>
          <p:nvPr/>
        </p:nvSpPr>
        <p:spPr>
          <a:xfrm>
            <a:off x="366232" y="2758317"/>
            <a:ext cx="11459535" cy="3785652"/>
          </a:xfrm>
          <a:prstGeom prst="rect">
            <a:avLst/>
          </a:prstGeom>
          <a:noFill/>
        </p:spPr>
        <p:txBody>
          <a:bodyPr wrap="square">
            <a:spAutoFit/>
          </a:bodyPr>
          <a:lstStyle/>
          <a:p>
            <a:pPr marL="171450" indent="-171450" algn="l">
              <a:buFont typeface="Arial" panose="020B0604020202020204" pitchFamily="34" charset="0"/>
              <a:buChar char="•"/>
            </a:pPr>
            <a:r>
              <a:rPr lang="en-PK" sz="1200" b="0" i="0">
                <a:solidFill>
                  <a:srgbClr val="000000"/>
                </a:solidFill>
                <a:effectLst/>
              </a:rPr>
              <a:t>Borges do Nascimento, I.J. et al. 2023. 'The global effect of digital health technologies on health workers' competencies and health workplace'. </a:t>
            </a:r>
            <a:r>
              <a:rPr lang="en-PK" sz="1200" b="0" i="1">
                <a:solidFill>
                  <a:srgbClr val="000000"/>
                </a:solidFill>
                <a:effectLst/>
              </a:rPr>
              <a:t>The Lancet Digital Health</a:t>
            </a:r>
            <a:r>
              <a:rPr lang="en-PK" sz="1200" b="0" i="0">
                <a:solidFill>
                  <a:srgbClr val="000000"/>
                </a:solidFill>
                <a:effectLst/>
              </a:rPr>
              <a:t>, 5(8), pp. e534–e544. Available at: https://doi.org/10.1016/S2589-7500(23)00092-4 (Accessed: 2</a:t>
            </a:r>
            <a:r>
              <a:rPr lang="en-US" sz="1200" b="0" i="0">
                <a:solidFill>
                  <a:srgbClr val="000000"/>
                </a:solidFill>
                <a:effectLst/>
              </a:rPr>
              <a:t>0</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Carini, E. et al. 2021. 'The impact of digital patient portals on health outcomes, system efficiency and patient attitudes'. </a:t>
            </a:r>
            <a:r>
              <a:rPr lang="en-PK" sz="1200" b="0" i="1">
                <a:solidFill>
                  <a:srgbClr val="000000"/>
                </a:solidFill>
                <a:effectLst/>
              </a:rPr>
              <a:t>Journal of Medical Internet Research</a:t>
            </a:r>
            <a:r>
              <a:rPr lang="en-PK" sz="1200" b="0" i="0">
                <a:solidFill>
                  <a:srgbClr val="000000"/>
                </a:solidFill>
                <a:effectLst/>
              </a:rPr>
              <a:t>, 23(9), e26189. Available at: https://doi.org/10.2196/26189 (Accessed: 2</a:t>
            </a:r>
            <a:r>
              <a:rPr lang="en-US" sz="1200" b="0" i="0">
                <a:solidFill>
                  <a:srgbClr val="000000"/>
                </a:solidFill>
                <a:effectLst/>
              </a:rPr>
              <a:t>0</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Department for Science, Innovation and Technology. 2025. </a:t>
            </a:r>
            <a:r>
              <a:rPr lang="en-PK" sz="1200" b="0" i="1">
                <a:solidFill>
                  <a:srgbClr val="000000"/>
                </a:solidFill>
                <a:effectLst/>
              </a:rPr>
              <a:t>Digital Inclusion Action Plan</a:t>
            </a:r>
            <a:r>
              <a:rPr lang="en-PK" sz="1200" b="0" i="0">
                <a:solidFill>
                  <a:srgbClr val="000000"/>
                </a:solidFill>
                <a:effectLst/>
              </a:rPr>
              <a:t>. Available at: https://www.gov.uk/government/calls-for-evidence/digital-inclusion-action-plan/digital-inclusion-action-plan (Accessed: 2</a:t>
            </a:r>
            <a:r>
              <a:rPr lang="en-US" sz="1200" b="0" i="0">
                <a:solidFill>
                  <a:srgbClr val="000000"/>
                </a:solidFill>
                <a:effectLst/>
              </a:rPr>
              <a:t>1</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Department of Health and Social Care. 2022. </a:t>
            </a:r>
            <a:r>
              <a:rPr lang="en-PK" sz="1200" b="0" i="1">
                <a:solidFill>
                  <a:srgbClr val="000000"/>
                </a:solidFill>
                <a:effectLst/>
              </a:rPr>
              <a:t>A Plan for Digital Health and Social Care</a:t>
            </a:r>
            <a:r>
              <a:rPr lang="en-PK" sz="1200" b="0" i="0">
                <a:solidFill>
                  <a:srgbClr val="000000"/>
                </a:solidFill>
                <a:effectLst/>
              </a:rPr>
              <a:t>. Available at: https://www.gov.uk/government/publications/a-plan-for-digital-health-and-social-care (Accessed: 2</a:t>
            </a:r>
            <a:r>
              <a:rPr lang="en-US" sz="1200" b="0" i="0">
                <a:solidFill>
                  <a:srgbClr val="000000"/>
                </a:solidFill>
                <a:effectLst/>
              </a:rPr>
              <a:t>1</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Good Things Foundation. 2024. </a:t>
            </a:r>
            <a:r>
              <a:rPr lang="en-PK" sz="1200" b="0" i="1">
                <a:solidFill>
                  <a:srgbClr val="000000"/>
                </a:solidFill>
                <a:effectLst/>
              </a:rPr>
              <a:t>Digital Inclusion and Health</a:t>
            </a:r>
            <a:r>
              <a:rPr lang="en-PK" sz="1200" b="0" i="0">
                <a:solidFill>
                  <a:srgbClr val="000000"/>
                </a:solidFill>
                <a:effectLst/>
              </a:rPr>
              <a:t>. Available at: https://www.goodthingsfoundation.org/discover/digital-inclusion-insights/digital-inclusion-insights-2024/digital-inclusion-and-health (Accessed: 2</a:t>
            </a:r>
            <a:r>
              <a:rPr lang="en-US" sz="1200" b="0" i="0">
                <a:solidFill>
                  <a:srgbClr val="000000"/>
                </a:solidFill>
                <a:effectLst/>
              </a:rPr>
              <a:t>2</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Health Education England. 2022. </a:t>
            </a:r>
            <a:r>
              <a:rPr lang="en-PK" sz="1200" b="0" i="1">
                <a:solidFill>
                  <a:srgbClr val="000000"/>
                </a:solidFill>
                <a:effectLst/>
              </a:rPr>
              <a:t>A Health and Care Digital Capabilities Framework</a:t>
            </a:r>
            <a:r>
              <a:rPr lang="en-PK" sz="1200" b="0" i="0">
                <a:solidFill>
                  <a:srgbClr val="000000"/>
                </a:solidFill>
                <a:effectLst/>
              </a:rPr>
              <a:t>. Available at: https://digital-transformation.hee.nhs.uk (Accessed: 26 June 2026).</a:t>
            </a:r>
          </a:p>
          <a:p>
            <a:pPr marL="171450" indent="-171450" algn="l">
              <a:buFont typeface="Arial" panose="020B0604020202020204" pitchFamily="34" charset="0"/>
              <a:buChar char="•"/>
            </a:pPr>
            <a:r>
              <a:rPr lang="en-PK" sz="1200" b="0" i="0">
                <a:solidFill>
                  <a:srgbClr val="000000"/>
                </a:solidFill>
                <a:effectLst/>
              </a:rPr>
              <a:t>National Cyber Security Centre. 2024. </a:t>
            </a:r>
            <a:r>
              <a:rPr lang="en-PK" sz="1200" b="0" i="1">
                <a:solidFill>
                  <a:srgbClr val="000000"/>
                </a:solidFill>
                <a:effectLst/>
              </a:rPr>
              <a:t>NCSC Annual Review 2024</a:t>
            </a:r>
            <a:r>
              <a:rPr lang="en-PK" sz="1200" b="0" i="0">
                <a:solidFill>
                  <a:srgbClr val="000000"/>
                </a:solidFill>
                <a:effectLst/>
              </a:rPr>
              <a:t>. Available at: https://www.ncsc.gov.uk (Accessed: 2</a:t>
            </a:r>
            <a:r>
              <a:rPr lang="en-US" sz="1200" b="0" i="0">
                <a:solidFill>
                  <a:srgbClr val="000000"/>
                </a:solidFill>
                <a:effectLst/>
              </a:rPr>
              <a:t>2</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NHS England. 2019. </a:t>
            </a:r>
            <a:r>
              <a:rPr lang="en-PK" sz="1200" b="0" i="1">
                <a:solidFill>
                  <a:srgbClr val="000000"/>
                </a:solidFill>
                <a:effectLst/>
              </a:rPr>
              <a:t>The NHS Long Term Plan</a:t>
            </a:r>
            <a:r>
              <a:rPr lang="en-PK" sz="1200" b="0" i="0">
                <a:solidFill>
                  <a:srgbClr val="000000"/>
                </a:solidFill>
                <a:effectLst/>
              </a:rPr>
              <a:t>. Available at: https://www.longtermplan.nhs.uk (Accessed: 2</a:t>
            </a:r>
            <a:r>
              <a:rPr lang="en-US" sz="1200" b="0" i="0">
                <a:solidFill>
                  <a:srgbClr val="000000"/>
                </a:solidFill>
                <a:effectLst/>
              </a:rPr>
              <a:t>4</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NHS England. 2024. </a:t>
            </a:r>
            <a:r>
              <a:rPr lang="en-PK" sz="1200" b="0" i="1">
                <a:solidFill>
                  <a:srgbClr val="000000"/>
                </a:solidFill>
                <a:effectLst/>
              </a:rPr>
              <a:t>NHS App Dashboard</a:t>
            </a:r>
            <a:r>
              <a:rPr lang="en-PK" sz="1200" b="0" i="0">
                <a:solidFill>
                  <a:srgbClr val="000000"/>
                </a:solidFill>
                <a:effectLst/>
              </a:rPr>
              <a:t>. Available at: https://digital.nhs.uk/services/nhs-app/nhs-app-dashboard(Accessed: 2</a:t>
            </a:r>
            <a:r>
              <a:rPr lang="en-US" sz="1200" b="0" i="0">
                <a:solidFill>
                  <a:srgbClr val="000000"/>
                </a:solidFill>
                <a:effectLst/>
              </a:rPr>
              <a:t>4</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Nuffield Trust. 2024. </a:t>
            </a:r>
            <a:r>
              <a:rPr lang="en-PK" sz="1200" b="0" i="1">
                <a:solidFill>
                  <a:srgbClr val="000000"/>
                </a:solidFill>
                <a:effectLst/>
              </a:rPr>
              <a:t>The Future of Health</a:t>
            </a:r>
            <a:r>
              <a:rPr lang="en-PK" sz="1200" b="0" i="0">
                <a:solidFill>
                  <a:srgbClr val="000000"/>
                </a:solidFill>
                <a:effectLst/>
              </a:rPr>
              <a:t>. Available at: https://www.nuffieldbioethics.org/publication/predicting-the-future-of-health (Accessed: 2</a:t>
            </a:r>
            <a:r>
              <a:rPr lang="en-US" sz="1200" b="0" i="0">
                <a:solidFill>
                  <a:srgbClr val="000000"/>
                </a:solidFill>
                <a:effectLst/>
              </a:rPr>
              <a:t>4</a:t>
            </a:r>
            <a:r>
              <a:rPr lang="en-PK" sz="1200" b="0" i="0">
                <a:solidFill>
                  <a:srgbClr val="000000"/>
                </a:solidFill>
                <a:effectLst/>
              </a:rPr>
              <a:t> June 2026).</a:t>
            </a:r>
          </a:p>
          <a:p>
            <a:pPr marL="171450" indent="-171450" algn="l">
              <a:buFont typeface="Arial" panose="020B0604020202020204" pitchFamily="34" charset="0"/>
              <a:buChar char="•"/>
            </a:pPr>
            <a:r>
              <a:rPr lang="en-PK" sz="1200" b="0" i="0">
                <a:solidFill>
                  <a:srgbClr val="000000"/>
                </a:solidFill>
                <a:effectLst/>
              </a:rPr>
              <a:t>The King's Fund. 2021. </a:t>
            </a:r>
            <a:r>
              <a:rPr lang="en-PK" sz="1200" b="0" i="1">
                <a:solidFill>
                  <a:srgbClr val="000000"/>
                </a:solidFill>
                <a:effectLst/>
              </a:rPr>
              <a:t>Shaping the Future of Digital Technology in Health and Social Care</a:t>
            </a:r>
            <a:r>
              <a:rPr lang="en-PK" sz="1200" b="0" i="0">
                <a:solidFill>
                  <a:srgbClr val="000000"/>
                </a:solidFill>
                <a:effectLst/>
              </a:rPr>
              <a:t>. Available at: https://www.kingsfund.org.uk (Accessed: 26 June 2026).</a:t>
            </a:r>
          </a:p>
          <a:p>
            <a:pPr marL="171450" indent="-171450" algn="l">
              <a:buFont typeface="Arial" panose="020B0604020202020204" pitchFamily="34" charset="0"/>
              <a:buChar char="•"/>
            </a:pPr>
            <a:r>
              <a:rPr lang="en-PK" sz="1200" b="0" i="0">
                <a:solidFill>
                  <a:srgbClr val="000000"/>
                </a:solidFill>
                <a:effectLst/>
              </a:rPr>
              <a:t>Topol, E. 2019. </a:t>
            </a:r>
            <a:r>
              <a:rPr lang="en-PK" sz="1200" b="0" i="1">
                <a:solidFill>
                  <a:srgbClr val="000000"/>
                </a:solidFill>
                <a:effectLst/>
              </a:rPr>
              <a:t>Preparing the Healthcare Workforce to Deliver the Digital Future</a:t>
            </a:r>
            <a:r>
              <a:rPr lang="en-PK" sz="1200" b="0" i="0">
                <a:solidFill>
                  <a:srgbClr val="000000"/>
                </a:solidFill>
                <a:effectLst/>
              </a:rPr>
              <a:t>. Health Education England. Available at: https://www.hee.nhs.uk (Accessed: 26 June 2026).</a:t>
            </a:r>
          </a:p>
          <a:p>
            <a:pPr marL="171450" indent="-171450" algn="l">
              <a:buFont typeface="Arial" panose="020B0604020202020204" pitchFamily="34" charset="0"/>
              <a:buChar char="•"/>
            </a:pPr>
            <a:r>
              <a:rPr lang="en-PK" sz="1200" b="0" i="0">
                <a:solidFill>
                  <a:srgbClr val="000000"/>
                </a:solidFill>
                <a:effectLst/>
              </a:rPr>
              <a:t>World Health Organization. 2021. </a:t>
            </a:r>
            <a:r>
              <a:rPr lang="en-PK" sz="1200" b="0" i="1">
                <a:solidFill>
                  <a:srgbClr val="000000"/>
                </a:solidFill>
                <a:effectLst/>
              </a:rPr>
              <a:t>Global Strategy on Digital Health 2020–2025</a:t>
            </a:r>
            <a:r>
              <a:rPr lang="en-PK" sz="1200" b="0" i="0">
                <a:solidFill>
                  <a:srgbClr val="000000"/>
                </a:solidFill>
                <a:effectLst/>
              </a:rPr>
              <a:t>. Available at: https://www.who.int/publications/i/item/9789240020924 (Accessed: 26 June 2026).</a:t>
            </a:r>
          </a:p>
        </p:txBody>
      </p:sp>
    </p:spTree>
    <p:extLst>
      <p:ext uri="{BB962C8B-B14F-4D97-AF65-F5344CB8AC3E}">
        <p14:creationId xmlns:p14="http://schemas.microsoft.com/office/powerpoint/2010/main" val="2990327930"/>
      </p:ext>
    </p:extLst>
  </p:cSld>
  <p:clrMapOvr>
    <a:masterClrMapping/>
  </p:clrMapOvr>
</p:sld>
</file>

<file path=ppt/theme/theme1.xml><?xml version="1.0" encoding="utf-8"?>
<a:theme xmlns:a="http://schemas.openxmlformats.org/drawingml/2006/main" name="Custom">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175_Win32_SL_V6" id="{2596AF0E-92BF-4F5A-A2A1-B1C9D33CD0CE}" vid="{0709752F-9199-467A-B305-5274ECB683C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424615-5FE5-4F43-AE24-3BC9A0532687}">
  <ds:schemaRefs>
    <ds:schemaRef ds:uri="http://schemas.microsoft.com/sharepoint/v3/contenttype/forms"/>
  </ds:schemaRefs>
</ds:datastoreItem>
</file>

<file path=customXml/itemProps2.xml><?xml version="1.0" encoding="utf-8"?>
<ds:datastoreItem xmlns:ds="http://schemas.openxmlformats.org/officeDocument/2006/customXml" ds:itemID="{AF19A644-6410-4EC7-894C-877E70305DFF}">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5AD180A-D253-4F84-BD24-8EE736E6553F}">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7</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BMHP6026  Digital Transformation in the Health and Care Professions Component 2: Viva Voce (Oral Presentation)  Digital Transformation in Health and Social Care: A Critical Evaluation of the NHS App  Student Name: Hajar orriti ID:2328101  </vt:lpstr>
      <vt:lpstr>Introduction</vt:lpstr>
      <vt:lpstr>PowerPoint Presentation</vt:lpstr>
      <vt:lpstr>Impact on the Healthcare workforce</vt:lpstr>
      <vt:lpstr>Impact of Service Delivery</vt:lpstr>
      <vt:lpstr>Impact on Patients and Service Users</vt:lpstr>
      <vt:lpstr>Community level impact</vt:lpstr>
      <vt:lpstr>Critical Evaluation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Health and Social Care: A Critical Evaluation of the NHS App  Name  ID  </dc:title>
  <cp:revision>3</cp:revision>
  <dcterms:created xsi:type="dcterms:W3CDTF">2026-06-26T21:28:07Z</dcterms:created>
  <dcterms:modified xsi:type="dcterms:W3CDTF">2026-07-13T09:24:19Z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