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8" r:id="rId4"/>
    <p:sldMasterId id="2147483666" r:id="rId5"/>
  </p:sldMasterIdLst>
  <p:notesMasterIdLst>
    <p:notesMasterId r:id="rId58"/>
  </p:notesMasterIdLst>
  <p:sldIdLst>
    <p:sldId id="258" r:id="rId6"/>
    <p:sldId id="257" r:id="rId7"/>
    <p:sldId id="315" r:id="rId8"/>
    <p:sldId id="259" r:id="rId9"/>
    <p:sldId id="260" r:id="rId10"/>
    <p:sldId id="262" r:id="rId11"/>
    <p:sldId id="263" r:id="rId12"/>
    <p:sldId id="264" r:id="rId13"/>
    <p:sldId id="265" r:id="rId14"/>
    <p:sldId id="266" r:id="rId15"/>
    <p:sldId id="267" r:id="rId16"/>
    <p:sldId id="268" r:id="rId17"/>
    <p:sldId id="269" r:id="rId18"/>
    <p:sldId id="270" r:id="rId19"/>
    <p:sldId id="272" r:id="rId20"/>
    <p:sldId id="273" r:id="rId21"/>
    <p:sldId id="277" r:id="rId22"/>
    <p:sldId id="281" r:id="rId23"/>
    <p:sldId id="282" r:id="rId24"/>
    <p:sldId id="283" r:id="rId25"/>
    <p:sldId id="284" r:id="rId26"/>
    <p:sldId id="285" r:id="rId27"/>
    <p:sldId id="286" r:id="rId28"/>
    <p:sldId id="287" r:id="rId29"/>
    <p:sldId id="288" r:id="rId30"/>
    <p:sldId id="289" r:id="rId31"/>
    <p:sldId id="290" r:id="rId32"/>
    <p:sldId id="291" r:id="rId33"/>
    <p:sldId id="295" r:id="rId34"/>
    <p:sldId id="346" r:id="rId35"/>
    <p:sldId id="311" r:id="rId36"/>
    <p:sldId id="312" r:id="rId37"/>
    <p:sldId id="313" r:id="rId38"/>
    <p:sldId id="316" r:id="rId39"/>
    <p:sldId id="317" r:id="rId40"/>
    <p:sldId id="318" r:id="rId41"/>
    <p:sldId id="319" r:id="rId42"/>
    <p:sldId id="322" r:id="rId43"/>
    <p:sldId id="323" r:id="rId44"/>
    <p:sldId id="324" r:id="rId45"/>
    <p:sldId id="325" r:id="rId46"/>
    <p:sldId id="326" r:id="rId47"/>
    <p:sldId id="327" r:id="rId48"/>
    <p:sldId id="344" r:id="rId49"/>
    <p:sldId id="348" r:id="rId50"/>
    <p:sldId id="340" r:id="rId51"/>
    <p:sldId id="341" r:id="rId52"/>
    <p:sldId id="345" r:id="rId53"/>
    <p:sldId id="342" r:id="rId54"/>
    <p:sldId id="343" r:id="rId55"/>
    <p:sldId id="347" r:id="rId56"/>
    <p:sldId id="338"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7516"/>
    <p:restoredTop sz="96327"/>
  </p:normalViewPr>
  <p:slideViewPr>
    <p:cSldViewPr snapToGrid="0" snapToObjects="1">
      <p:cViewPr varScale="1">
        <p:scale>
          <a:sx n="100" d="100"/>
          <a:sy n="100" d="100"/>
        </p:scale>
        <p:origin x="168" y="6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notesMaster" Target="notesMasters/notesMaster1.xml"/><Relationship Id="rId5" Type="http://schemas.openxmlformats.org/officeDocument/2006/relationships/slideMaster" Target="slideMasters/slideMaster2.xml"/><Relationship Id="rId61" Type="http://schemas.openxmlformats.org/officeDocument/2006/relationships/theme" Target="theme/theme1.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presProps" Target="presProps.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21C657-908D-444B-B7E0-55D94838619D}" type="datetimeFigureOut">
              <a:rPr lang="en-US" smtClean="0"/>
              <a:t>9/27/26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31419A-4A86-9348-B3C4-516EC616F94B}" type="slidenum">
              <a:rPr lang="en-US" smtClean="0"/>
              <a:t>‹#›</a:t>
            </a:fld>
            <a:endParaRPr lang="en-US"/>
          </a:p>
        </p:txBody>
      </p:sp>
    </p:spTree>
    <p:extLst>
      <p:ext uri="{BB962C8B-B14F-4D97-AF65-F5344CB8AC3E}">
        <p14:creationId xmlns:p14="http://schemas.microsoft.com/office/powerpoint/2010/main" val="16696478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US" b="1" dirty="0"/>
              <a:t>IP addressing plan</a:t>
            </a:r>
            <a:r>
              <a:rPr lang="en-US" dirty="0"/>
              <a:t>: </a:t>
            </a:r>
          </a:p>
          <a:p>
            <a:pPr lvl="1"/>
            <a:r>
              <a:rPr lang="en-US" dirty="0"/>
              <a:t>The IP addressing plan</a:t>
            </a:r>
            <a:r>
              <a:rPr lang="en-US" b="1" dirty="0"/>
              <a:t> </a:t>
            </a:r>
            <a:r>
              <a:rPr lang="en-US" dirty="0"/>
              <a:t>governs how EIGRP can be deployed and how well the EIGRP deployment will scale. A detailed IP subnet and addressing plan must be produced, and should be hierarchical to enable EIGRP summarization, allow the network to scale more easily, and to optimize EIGRP behavior.</a:t>
            </a:r>
          </a:p>
          <a:p>
            <a:pPr lvl="0"/>
            <a:r>
              <a:rPr lang="en-US" b="1" dirty="0"/>
              <a:t>Network topology: </a:t>
            </a:r>
          </a:p>
          <a:p>
            <a:pPr lvl="1"/>
            <a:r>
              <a:rPr lang="en-US" dirty="0"/>
              <a:t>The topology consists of the devices (routers, switches, and so on) and the links connecting them. A detailed network topology should be created to assess EIGRP scalability requirements and to determine which EIGRP features might be required (for example, EIGRP stub routing).</a:t>
            </a:r>
          </a:p>
          <a:p>
            <a:pPr lvl="0"/>
            <a:r>
              <a:rPr lang="en-US" b="1" dirty="0"/>
              <a:t>EIGRP traffic engineering: </a:t>
            </a:r>
          </a:p>
          <a:p>
            <a:pPr lvl="1"/>
            <a:r>
              <a:rPr lang="en-US" dirty="0"/>
              <a:t>By changing the interface metrics, EIGRP traffic engineering can be deployed to improve bandwidth utilization and enable the administrator to have control over traffic patterns. </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a:t>
            </a:fld>
            <a:endParaRPr lang="en-US" dirty="0"/>
          </a:p>
        </p:txBody>
      </p:sp>
    </p:spTree>
    <p:extLst>
      <p:ext uri="{BB962C8B-B14F-4D97-AF65-F5344CB8AC3E}">
        <p14:creationId xmlns:p14="http://schemas.microsoft.com/office/powerpoint/2010/main" val="27804487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a:t>
            </a:fld>
            <a:endParaRPr lang="en-US" dirty="0"/>
          </a:p>
        </p:txBody>
      </p:sp>
    </p:spTree>
    <p:extLst>
      <p:ext uri="{BB962C8B-B14F-4D97-AF65-F5344CB8AC3E}">
        <p14:creationId xmlns:p14="http://schemas.microsoft.com/office/powerpoint/2010/main" val="32187903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6</a:t>
            </a:fld>
            <a:endParaRPr lang="en-US" dirty="0"/>
          </a:p>
        </p:txBody>
      </p:sp>
      <p:sp>
        <p:nvSpPr>
          <p:cNvPr id="968706" name="Rectangle 2"/>
          <p:cNvSpPr>
            <a:spLocks noGrp="1" noRot="1" noChangeAspect="1" noChangeArrowheads="1" noTextEdit="1"/>
          </p:cNvSpPr>
          <p:nvPr>
            <p:ph type="sldImg"/>
          </p:nvPr>
        </p:nvSpPr>
        <p:spPr>
          <a:xfrm>
            <a:off x="381000" y="687388"/>
            <a:ext cx="6096000" cy="3429000"/>
          </a:xfrm>
          <a:ln/>
        </p:spPr>
      </p:sp>
      <p:sp>
        <p:nvSpPr>
          <p:cNvPr id="968707" name="Rectangle 3"/>
          <p:cNvSpPr>
            <a:spLocks noGrp="1" noChangeArrowheads="1"/>
          </p:cNvSpPr>
          <p:nvPr>
            <p:ph type="body" idx="1"/>
          </p:nvPr>
        </p:nvSpPr>
        <p:spPr>
          <a:xfrm>
            <a:off x="914711" y="4344025"/>
            <a:ext cx="5028579" cy="4112926"/>
          </a:xfrm>
        </p:spPr>
        <p:txBody>
          <a:bodyPr/>
          <a:lstStyle/>
          <a:p>
            <a:pPr marL="224325" indent="-224325"/>
            <a:r>
              <a:rPr lang="en-US" dirty="0"/>
              <a:t>To configure basic EIGRP for IP, perform the following steps:</a:t>
            </a:r>
          </a:p>
          <a:p>
            <a:pPr marL="224325" indent="-224325"/>
            <a:endParaRPr lang="en-US" b="1"/>
          </a:p>
          <a:p>
            <a:pPr marL="224325" indent="-224325"/>
            <a:r>
              <a:rPr lang="en-US" b="1"/>
              <a:t>Step </a:t>
            </a:r>
            <a:r>
              <a:rPr lang="en-US" b="1" dirty="0"/>
              <a:t>1:  </a:t>
            </a:r>
            <a:r>
              <a:rPr lang="en-US" dirty="0"/>
              <a:t>Enable EIGRP and define the autonomous system using the </a:t>
            </a:r>
            <a:r>
              <a:rPr lang="en-US" b="1" dirty="0"/>
              <a:t>router eigrp</a:t>
            </a:r>
            <a:r>
              <a:rPr lang="en-US" dirty="0"/>
              <a:t> </a:t>
            </a:r>
            <a:r>
              <a:rPr lang="en-US" i="1" dirty="0"/>
              <a:t>autonomous-system-number</a:t>
            </a:r>
            <a:r>
              <a:rPr lang="en-US" b="1" dirty="0"/>
              <a:t> </a:t>
            </a:r>
            <a:r>
              <a:rPr lang="en-US" dirty="0"/>
              <a:t>command. The autonomous system number value must match on all routers within the autonomous system.</a:t>
            </a:r>
          </a:p>
        </p:txBody>
      </p:sp>
    </p:spTree>
    <p:extLst>
      <p:ext uri="{BB962C8B-B14F-4D97-AF65-F5344CB8AC3E}">
        <p14:creationId xmlns:p14="http://schemas.microsoft.com/office/powerpoint/2010/main" val="23439150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7</a:t>
            </a:fld>
            <a:endParaRPr lang="en-US" dirty="0"/>
          </a:p>
        </p:txBody>
      </p:sp>
      <p:sp>
        <p:nvSpPr>
          <p:cNvPr id="968706" name="Rectangle 2"/>
          <p:cNvSpPr>
            <a:spLocks noGrp="1" noRot="1" noChangeAspect="1" noChangeArrowheads="1" noTextEdit="1"/>
          </p:cNvSpPr>
          <p:nvPr>
            <p:ph type="sldImg"/>
          </p:nvPr>
        </p:nvSpPr>
        <p:spPr>
          <a:xfrm>
            <a:off x="381000" y="687388"/>
            <a:ext cx="6096000" cy="3429000"/>
          </a:xfrm>
          <a:ln/>
        </p:spPr>
      </p:sp>
      <p:sp>
        <p:nvSpPr>
          <p:cNvPr id="968707" name="Rectangle 3"/>
          <p:cNvSpPr>
            <a:spLocks noGrp="1" noChangeArrowheads="1"/>
          </p:cNvSpPr>
          <p:nvPr>
            <p:ph type="body" idx="1"/>
          </p:nvPr>
        </p:nvSpPr>
        <p:spPr>
          <a:xfrm>
            <a:off x="914711" y="4344025"/>
            <a:ext cx="5028579" cy="4112926"/>
          </a:xfrm>
        </p:spPr>
        <p:txBody>
          <a:bodyPr/>
          <a:lstStyle/>
          <a:p>
            <a:pPr marL="224325" indent="-224325"/>
            <a:r>
              <a:rPr lang="en-US" b="1" dirty="0"/>
              <a:t>Step 2:  </a:t>
            </a:r>
            <a:r>
              <a:rPr lang="en-US" dirty="0"/>
              <a:t>Indicate which networks are part of the EIGRP autonomous system using the </a:t>
            </a:r>
            <a:r>
              <a:rPr lang="en-US" b="1" dirty="0"/>
              <a:t>network</a:t>
            </a:r>
            <a:r>
              <a:rPr lang="en-US" dirty="0"/>
              <a:t> command</a:t>
            </a:r>
            <a:r>
              <a:rPr lang="en-US" b="1" dirty="0"/>
              <a:t>. </a:t>
            </a:r>
            <a:r>
              <a:rPr lang="en-US" dirty="0"/>
              <a:t>This command determines which interfaces of the router are participating in EIGRP and which networks the router advertises. The wildcard mask can be entered as a network mask or as an inverse mask.  It will be displayed as an inverse mask. </a:t>
            </a:r>
            <a:r>
              <a:rPr lang="en-US" sz="800" dirty="0">
                <a:latin typeface="Arial" charset="0"/>
              </a:rPr>
              <a:t>Network commands should only be configured for interfaces on which the router will send and receive updates. </a:t>
            </a:r>
          </a:p>
          <a:p>
            <a:pPr marL="224325" indent="-224325"/>
            <a:endParaRPr lang="en-US" sz="800" dirty="0">
              <a:latin typeface="Arial" charset="0"/>
            </a:endParaRPr>
          </a:p>
          <a:p>
            <a:r>
              <a:rPr lang="en-US" dirty="0">
                <a:latin typeface="Arial" charset="0"/>
              </a:rPr>
              <a:t>If you do not use the optional wildcard mask, the EIGRP process assumes that all directly connected networks that are part of the major network will participate in the EIGRP routing process, and EIGRP will attempt to establish EIGRP neighbor relationships from each interface that is part of the overall Class A, B, or C network.</a:t>
            </a:r>
          </a:p>
          <a:p>
            <a:r>
              <a:rPr lang="en-US" dirty="0">
                <a:latin typeface="Arial" charset="0"/>
              </a:rPr>
              <a:t>Use the optional wildcard mask to identify a specific IP address, subnet, or network. The router interprets the network number using the wildcard mask to determine which connected interfaces will participate in the EIGRP routing process; the router then attempts to establish neighbor relationships on those interfaces. If you want to specify an interface address, use the mask 0.0.0.0 to match all 4 octets of the address. An address and wildcard mask combination of 0.0.0.0 255.255.255.255 matches all interfaces on the router.</a:t>
            </a:r>
          </a:p>
          <a:p>
            <a:r>
              <a:rPr lang="en-US" dirty="0">
                <a:latin typeface="Arial" charset="0"/>
              </a:rPr>
              <a:t>There is no limit to the number of </a:t>
            </a:r>
            <a:r>
              <a:rPr lang="en-US" b="1" dirty="0">
                <a:latin typeface="Arial" charset="0"/>
              </a:rPr>
              <a:t>network</a:t>
            </a:r>
            <a:r>
              <a:rPr lang="en-US" dirty="0">
                <a:latin typeface="Arial" charset="0"/>
              </a:rPr>
              <a:t> commands that can be configured on the router. </a:t>
            </a:r>
          </a:p>
          <a:p>
            <a:pPr marL="224325" indent="-224325"/>
            <a:endParaRPr lang="en-US" dirty="0"/>
          </a:p>
        </p:txBody>
      </p:sp>
    </p:spTree>
    <p:extLst>
      <p:ext uri="{BB962C8B-B14F-4D97-AF65-F5344CB8AC3E}">
        <p14:creationId xmlns:p14="http://schemas.microsoft.com/office/powerpoint/2010/main" val="8720006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9</a:t>
            </a:fld>
            <a:endParaRPr lang="en-US" dirty="0"/>
          </a:p>
        </p:txBody>
      </p:sp>
      <p:sp>
        <p:nvSpPr>
          <p:cNvPr id="968706" name="Rectangle 2"/>
          <p:cNvSpPr>
            <a:spLocks noGrp="1" noRot="1" noChangeAspect="1" noChangeArrowheads="1" noTextEdit="1"/>
          </p:cNvSpPr>
          <p:nvPr>
            <p:ph type="sldImg"/>
          </p:nvPr>
        </p:nvSpPr>
        <p:spPr>
          <a:xfrm>
            <a:off x="381000" y="687388"/>
            <a:ext cx="6096000" cy="3429000"/>
          </a:xfrm>
          <a:ln/>
        </p:spPr>
      </p:sp>
      <p:sp>
        <p:nvSpPr>
          <p:cNvPr id="968707" name="Rectangle 3"/>
          <p:cNvSpPr>
            <a:spLocks noGrp="1" noChangeArrowheads="1"/>
          </p:cNvSpPr>
          <p:nvPr>
            <p:ph type="body" idx="1"/>
          </p:nvPr>
        </p:nvSpPr>
        <p:spPr>
          <a:xfrm>
            <a:off x="914711" y="4344025"/>
            <a:ext cx="5028579" cy="4112926"/>
          </a:xfrm>
        </p:spPr>
        <p:txBody>
          <a:bodyPr/>
          <a:lstStyle/>
          <a:p>
            <a:pPr marL="224325" indent="-224325" defTabSz="1001675" eaLnBrk="0" fontAlgn="base" hangingPunct="0">
              <a:lnSpc>
                <a:spcPct val="90000"/>
              </a:lnSpc>
              <a:spcBef>
                <a:spcPct val="50000"/>
              </a:spcBef>
              <a:spcAft>
                <a:spcPct val="0"/>
              </a:spcAft>
              <a:buSzPct val="100000"/>
              <a:defRPr/>
            </a:pPr>
            <a:r>
              <a:rPr lang="en-US" dirty="0">
                <a:latin typeface="Arial" charset="0"/>
              </a:rPr>
              <a:t>For serial links the link’s bandwidth may be specified for the purposes of sending routing update traffic on the link. If you do not define the bandwidth value for these interfaces, EIGRP assumes that the bandwidth on the link is the default, which varies with interface type. Recall that EIGRP uses bandwidth as part of its metric calculation. If the link is actually slower than the default, the router might not be able to converge, or routing updates might become lost. </a:t>
            </a:r>
            <a:endParaRPr lang="en-US" dirty="0"/>
          </a:p>
        </p:txBody>
      </p:sp>
    </p:spTree>
    <p:extLst>
      <p:ext uri="{BB962C8B-B14F-4D97-AF65-F5344CB8AC3E}">
        <p14:creationId xmlns:p14="http://schemas.microsoft.com/office/powerpoint/2010/main" val="32721075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10</a:t>
            </a:fld>
            <a:endParaRPr lang="en-US" dirty="0"/>
          </a:p>
        </p:txBody>
      </p:sp>
      <p:sp>
        <p:nvSpPr>
          <p:cNvPr id="968706" name="Rectangle 2"/>
          <p:cNvSpPr>
            <a:spLocks noGrp="1" noRot="1" noChangeAspect="1" noChangeArrowheads="1" noTextEdit="1"/>
          </p:cNvSpPr>
          <p:nvPr>
            <p:ph type="sldImg"/>
          </p:nvPr>
        </p:nvSpPr>
        <p:spPr>
          <a:xfrm>
            <a:off x="381000" y="687388"/>
            <a:ext cx="6096000" cy="3429000"/>
          </a:xfrm>
          <a:ln/>
        </p:spPr>
      </p:sp>
      <p:sp>
        <p:nvSpPr>
          <p:cNvPr id="968707" name="Rectangle 3"/>
          <p:cNvSpPr>
            <a:spLocks noGrp="1" noChangeArrowheads="1"/>
          </p:cNvSpPr>
          <p:nvPr>
            <p:ph type="body" idx="1"/>
          </p:nvPr>
        </p:nvSpPr>
        <p:spPr>
          <a:xfrm>
            <a:off x="914711" y="4344025"/>
            <a:ext cx="5028579" cy="4112926"/>
          </a:xfrm>
        </p:spPr>
        <p:txBody>
          <a:bodyPr/>
          <a:lstStyle/>
          <a:p>
            <a:pPr marL="224325" indent="-224325" defTabSz="1001675" eaLnBrk="0" fontAlgn="base" hangingPunct="0">
              <a:lnSpc>
                <a:spcPct val="90000"/>
              </a:lnSpc>
              <a:spcBef>
                <a:spcPct val="50000"/>
              </a:spcBef>
              <a:spcAft>
                <a:spcPct val="0"/>
              </a:spcAft>
              <a:buSzPct val="100000"/>
              <a:defRPr/>
            </a:pPr>
            <a:r>
              <a:rPr lang="en-US" dirty="0">
                <a:latin typeface="Arial" charset="0"/>
              </a:rPr>
              <a:t>For serial links the link’s bandwidth may be specified for the purposes of sending routing update traffic on the link. If you do not define the bandwidth value for these interfaces, EIGRP assumes that the bandwidth on the link is the default, which varies with interface type. Recall that EIGRP uses bandwidth as part of its metric calculation. If the link is actually slower than the default, the router might not be able to converge, or routing updates might become lost. </a:t>
            </a:r>
            <a:endParaRPr lang="en-US" dirty="0"/>
          </a:p>
        </p:txBody>
      </p:sp>
    </p:spTree>
    <p:extLst>
      <p:ext uri="{BB962C8B-B14F-4D97-AF65-F5344CB8AC3E}">
        <p14:creationId xmlns:p14="http://schemas.microsoft.com/office/powerpoint/2010/main" val="7263915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Interfaces are configured on routers R1 and R2.</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11</a:t>
            </a:fld>
            <a:endParaRPr lang="en-US" dirty="0"/>
          </a:p>
        </p:txBody>
      </p:sp>
    </p:spTree>
    <p:extLst>
      <p:ext uri="{BB962C8B-B14F-4D97-AF65-F5344CB8AC3E}">
        <p14:creationId xmlns:p14="http://schemas.microsoft.com/office/powerpoint/2010/main" val="28912340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Specific</a:t>
            </a:r>
            <a:r>
              <a:rPr lang="en-US" baseline="0" dirty="0"/>
              <a:t> </a:t>
            </a:r>
            <a:r>
              <a:rPr lang="en-US" dirty="0"/>
              <a:t>network subnets are identified (without a wildcard mask) on R1 and R2. </a:t>
            </a:r>
          </a:p>
          <a:p>
            <a:r>
              <a:rPr lang="en-US" dirty="0"/>
              <a:t>The EIGRP adjacency</a:t>
            </a:r>
            <a:r>
              <a:rPr lang="en-US" baseline="0" dirty="0"/>
              <a:t> automatically establishes once the R2 S0/0/0 network is configured.</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12</a:t>
            </a:fld>
            <a:endParaRPr lang="en-US" dirty="0"/>
          </a:p>
        </p:txBody>
      </p:sp>
    </p:spTree>
    <p:extLst>
      <p:ext uri="{BB962C8B-B14F-4D97-AF65-F5344CB8AC3E}">
        <p14:creationId xmlns:p14="http://schemas.microsoft.com/office/powerpoint/2010/main" val="35356001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Notice that </a:t>
            </a:r>
            <a:r>
              <a:rPr lang="en-US" baseline="0" dirty="0"/>
              <a:t>the R1 running configuration </a:t>
            </a:r>
            <a:r>
              <a:rPr lang="en-US" dirty="0"/>
              <a:t>did not recognize the specific configured subnets</a:t>
            </a:r>
            <a:r>
              <a:rPr lang="en-US" baseline="0" dirty="0"/>
              <a:t> but instead configured the classful networks.</a:t>
            </a:r>
          </a:p>
          <a:p>
            <a:r>
              <a:rPr lang="en-US" baseline="0" dirty="0"/>
              <a:t>As well, the R1 routing table only included the classful 172.17.0.0/16 network and not the more specific 172.17.2.0/24.</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13</a:t>
            </a:fld>
            <a:endParaRPr lang="en-US" dirty="0"/>
          </a:p>
        </p:txBody>
      </p:sp>
    </p:spTree>
    <p:extLst>
      <p:ext uri="{BB962C8B-B14F-4D97-AF65-F5344CB8AC3E}">
        <p14:creationId xmlns:p14="http://schemas.microsoft.com/office/powerpoint/2010/main" val="35686871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Notice that </a:t>
            </a:r>
            <a:r>
              <a:rPr lang="en-US" baseline="0" dirty="0"/>
              <a:t>the R2 running configuration </a:t>
            </a:r>
            <a:r>
              <a:rPr lang="en-US" dirty="0"/>
              <a:t>did not recognize the specific configured subnets</a:t>
            </a:r>
            <a:r>
              <a:rPr lang="en-US" baseline="0" dirty="0"/>
              <a:t> but instead configured the classful networks.</a:t>
            </a:r>
          </a:p>
          <a:p>
            <a:r>
              <a:rPr lang="en-US" baseline="0" dirty="0"/>
              <a:t>As well, the R2 routing table only included the classful 172.16.0.0/16 network and not the more specific 172.16.1.0/24.</a:t>
            </a:r>
          </a:p>
          <a:p>
            <a:r>
              <a:rPr lang="en-US" baseline="0" dirty="0"/>
              <a:t>However, pings to the R1 LAN would still be successful.</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14</a:t>
            </a:fld>
            <a:endParaRPr lang="en-US" dirty="0"/>
          </a:p>
        </p:txBody>
      </p:sp>
    </p:spTree>
    <p:extLst>
      <p:ext uri="{BB962C8B-B14F-4D97-AF65-F5344CB8AC3E}">
        <p14:creationId xmlns:p14="http://schemas.microsoft.com/office/powerpoint/2010/main" val="38145169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In this case, the router can be configured with a wildcard mask so the router does not try to form an adjacency with the router in the other AS.  </a:t>
            </a:r>
          </a:p>
          <a:p>
            <a:r>
              <a:rPr lang="en-US" dirty="0"/>
              <a:t>For example, on R2 the EIGRP 100 configuration is first erased and then reentered but now includes the wildcard</a:t>
            </a:r>
            <a:r>
              <a:rPr lang="en-US" baseline="0" dirty="0"/>
              <a:t> mask.</a:t>
            </a: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15</a:t>
            </a:fld>
            <a:endParaRPr lang="en-US" dirty="0"/>
          </a:p>
        </p:txBody>
      </p:sp>
    </p:spTree>
    <p:extLst>
      <p:ext uri="{BB962C8B-B14F-4D97-AF65-F5344CB8AC3E}">
        <p14:creationId xmlns:p14="http://schemas.microsoft.com/office/powerpoint/2010/main" val="18864037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aseline="0" dirty="0"/>
              <a:t>This makes </a:t>
            </a:r>
            <a:r>
              <a:rPr lang="en-US" dirty="0"/>
              <a:t>EIGRP send messages out</a:t>
            </a:r>
            <a:r>
              <a:rPr lang="en-US" baseline="0" dirty="0"/>
              <a:t> of interfaces Fa0/0 and S0/0/1 only.</a:t>
            </a:r>
          </a:p>
          <a:p>
            <a:r>
              <a:rPr lang="en-US" baseline="0" dirty="0"/>
              <a:t>Also notice that the mask is now included in the Routing for Networks section.</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16</a:t>
            </a:fld>
            <a:endParaRPr lang="en-US" dirty="0"/>
          </a:p>
        </p:txBody>
      </p:sp>
    </p:spTree>
    <p:extLst>
      <p:ext uri="{BB962C8B-B14F-4D97-AF65-F5344CB8AC3E}">
        <p14:creationId xmlns:p14="http://schemas.microsoft.com/office/powerpoint/2010/main" val="26799965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17</a:t>
            </a:fld>
            <a:endParaRPr lang="en-US" dirty="0"/>
          </a:p>
        </p:txBody>
      </p:sp>
      <p:sp>
        <p:nvSpPr>
          <p:cNvPr id="968706" name="Rectangle 2"/>
          <p:cNvSpPr>
            <a:spLocks noGrp="1" noRot="1" noChangeAspect="1" noChangeArrowheads="1" noTextEdit="1"/>
          </p:cNvSpPr>
          <p:nvPr>
            <p:ph type="sldImg"/>
          </p:nvPr>
        </p:nvSpPr>
        <p:spPr>
          <a:xfrm>
            <a:off x="381000" y="687388"/>
            <a:ext cx="6096000" cy="3429000"/>
          </a:xfrm>
          <a:ln/>
        </p:spPr>
      </p:sp>
      <p:sp>
        <p:nvSpPr>
          <p:cNvPr id="968707" name="Rectangle 3"/>
          <p:cNvSpPr>
            <a:spLocks noGrp="1" noChangeArrowheads="1"/>
          </p:cNvSpPr>
          <p:nvPr>
            <p:ph type="body" idx="1"/>
          </p:nvPr>
        </p:nvSpPr>
        <p:spPr>
          <a:xfrm>
            <a:off x="914711" y="4344025"/>
            <a:ext cx="5028579" cy="4112926"/>
          </a:xfrm>
        </p:spPr>
        <p:txBody>
          <a:bodyPr/>
          <a:lstStyle/>
          <a:p>
            <a:r>
              <a:rPr lang="en-US" dirty="0"/>
              <a:t>To verify that the router recognizes EIGRP routes for any neighbors, use the </a:t>
            </a:r>
            <a:r>
              <a:rPr lang="en-US" b="1" dirty="0"/>
              <a:t>show ip route</a:t>
            </a:r>
            <a:r>
              <a:rPr lang="en-US" dirty="0"/>
              <a:t> </a:t>
            </a:r>
            <a:r>
              <a:rPr lang="en-US" b="1" dirty="0"/>
              <a:t>eigrp</a:t>
            </a:r>
            <a:r>
              <a:rPr lang="en-US" dirty="0"/>
              <a:t> command, as shown in the figure. The figure also exhibits the </a:t>
            </a:r>
            <a:r>
              <a:rPr lang="en-US" b="1" dirty="0"/>
              <a:t>show ip route</a:t>
            </a:r>
            <a:r>
              <a:rPr lang="en-US" dirty="0"/>
              <a:t> command, which displays the full IP routing table, including the EIGRP routes.</a:t>
            </a:r>
          </a:p>
          <a:p>
            <a:r>
              <a:rPr lang="en-US" dirty="0"/>
              <a:t>EIGRP supports several route types: internal, external, and summary. EIGRP routes are identified with a D in the left column; any external EIGRP routes (from outside of this autonomous system) would be identified with a D EX. </a:t>
            </a:r>
          </a:p>
          <a:p>
            <a:r>
              <a:rPr lang="en-US" dirty="0"/>
              <a:t>After the network number, there is a field that looks similar to [90/40514560]. (The numbers may be different from the one in the example.) The second number in the brackets is the EIGRP metric; recall that the default EIGRP metric is the least-cost bandwidth plus the accumulated delays. </a:t>
            </a:r>
          </a:p>
        </p:txBody>
      </p:sp>
    </p:spTree>
    <p:extLst>
      <p:ext uri="{BB962C8B-B14F-4D97-AF65-F5344CB8AC3E}">
        <p14:creationId xmlns:p14="http://schemas.microsoft.com/office/powerpoint/2010/main" val="18950477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18</a:t>
            </a:fld>
            <a:endParaRPr lang="en-US" dirty="0"/>
          </a:p>
        </p:txBody>
      </p:sp>
      <p:sp>
        <p:nvSpPr>
          <p:cNvPr id="968706" name="Rectangle 2"/>
          <p:cNvSpPr>
            <a:spLocks noGrp="1" noRot="1" noChangeAspect="1" noChangeArrowheads="1" noTextEdit="1"/>
          </p:cNvSpPr>
          <p:nvPr>
            <p:ph type="sldImg"/>
          </p:nvPr>
        </p:nvSpPr>
        <p:spPr>
          <a:xfrm>
            <a:off x="381000" y="687388"/>
            <a:ext cx="6096000" cy="3429000"/>
          </a:xfrm>
          <a:ln/>
        </p:spPr>
      </p:sp>
      <p:sp>
        <p:nvSpPr>
          <p:cNvPr id="968707" name="Rectangle 3"/>
          <p:cNvSpPr>
            <a:spLocks noGrp="1" noChangeArrowheads="1"/>
          </p:cNvSpPr>
          <p:nvPr>
            <p:ph type="body" idx="1"/>
          </p:nvPr>
        </p:nvSpPr>
        <p:spPr>
          <a:xfrm>
            <a:off x="914711" y="4344025"/>
            <a:ext cx="5028579" cy="4112926"/>
          </a:xfrm>
        </p:spPr>
        <p:txBody>
          <a:bodyPr/>
          <a:lstStyle/>
          <a:p>
            <a:r>
              <a:rPr lang="en-US" b="1" dirty="0"/>
              <a:t>Step 2:  </a:t>
            </a:r>
            <a:r>
              <a:rPr lang="en-US" dirty="0"/>
              <a:t>Indicate which networks are part of the EIGRP autonomous system using the </a:t>
            </a:r>
            <a:r>
              <a:rPr lang="en-US" b="1" dirty="0"/>
              <a:t>network</a:t>
            </a:r>
            <a:r>
              <a:rPr lang="en-US" dirty="0"/>
              <a:t> command</a:t>
            </a:r>
            <a:r>
              <a:rPr lang="en-US" b="1" dirty="0"/>
              <a:t>. </a:t>
            </a:r>
            <a:r>
              <a:rPr lang="en-US" dirty="0"/>
              <a:t>This command determines which interfaces of the router are participating in EIGRP and which networks the router advertises. The wildcard mask can be entered as a network mask or as an inverse mask.  It will be displayed as an inverse mask. </a:t>
            </a:r>
            <a:r>
              <a:rPr lang="en-US" sz="800" dirty="0">
                <a:latin typeface="Arial" charset="0"/>
              </a:rPr>
              <a:t>Network commands should only be configured for interfaces on which the router will send and receive updates. </a:t>
            </a:r>
          </a:p>
          <a:p>
            <a:pPr marL="224325" indent="-224325"/>
            <a:endParaRPr lang="en-US" sz="800" dirty="0">
              <a:latin typeface="Arial" charset="0"/>
            </a:endParaRPr>
          </a:p>
          <a:p>
            <a:r>
              <a:rPr lang="en-US" dirty="0">
                <a:latin typeface="Arial" charset="0"/>
              </a:rPr>
              <a:t>If you do not use the optional wildcard mask, the EIGRP process assumes that all directly connected networks that are part of the major network will participate in the EIGRP routing process, and EIGRP will attempt to establish EIGRP neighbor relationships from each interface that is part of the overall Class A, B, or C network.</a:t>
            </a:r>
          </a:p>
          <a:p>
            <a:r>
              <a:rPr lang="en-US" dirty="0">
                <a:latin typeface="Arial" charset="0"/>
              </a:rPr>
              <a:t>Use the optional wildcard mask to identify a specific IP address, subnet, or network. The router interprets the network number using the wildcard mask to determine which connected interfaces will participate in the EIGRP routing process; the router then attempts to establish neighbor relationships on those interfaces. If you want to specify an interface address, use the mask 0.0.0.0 to match all 4 octets of the address. An address and wildcard mask combination of 0.0.0.0 255.255.255.255 matches all interfaces on the router.</a:t>
            </a:r>
          </a:p>
          <a:p>
            <a:r>
              <a:rPr lang="en-US" dirty="0">
                <a:latin typeface="Arial" charset="0"/>
              </a:rPr>
              <a:t>There is no limit to the number of </a:t>
            </a:r>
            <a:r>
              <a:rPr lang="en-US" b="1" dirty="0">
                <a:latin typeface="Arial" charset="0"/>
              </a:rPr>
              <a:t>network</a:t>
            </a:r>
            <a:r>
              <a:rPr lang="en-US" dirty="0">
                <a:latin typeface="Arial" charset="0"/>
              </a:rPr>
              <a:t> commands that can be configured on the router. </a:t>
            </a:r>
          </a:p>
          <a:p>
            <a:pPr marL="224325" indent="-224325"/>
            <a:endParaRPr lang="en-US" dirty="0"/>
          </a:p>
        </p:txBody>
      </p:sp>
    </p:spTree>
    <p:extLst>
      <p:ext uri="{BB962C8B-B14F-4D97-AF65-F5344CB8AC3E}">
        <p14:creationId xmlns:p14="http://schemas.microsoft.com/office/powerpoint/2010/main" val="30278088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In</a:t>
            </a:r>
            <a:r>
              <a:rPr lang="en-US" baseline="0" dirty="0"/>
              <a:t> this configuration, </a:t>
            </a:r>
            <a:r>
              <a:rPr lang="en-US" dirty="0"/>
              <a:t>routing updates are no longer sent on interface Fa0/0 of R1 and R2.</a:t>
            </a:r>
          </a:p>
          <a:p>
            <a:endParaRPr lang="en-US" dirty="0"/>
          </a:p>
          <a:p>
            <a:r>
              <a:rPr lang="en-US" dirty="0"/>
              <a:t>The alternative configuration makes all interfaces</a:t>
            </a:r>
            <a:r>
              <a:rPr lang="en-US" baseline="0" dirty="0"/>
              <a:t> passive and then makes interface S0/0/0 not passive. This method is efficient when there are many interface that should be passive and only a few that should not be passive.</a:t>
            </a:r>
          </a:p>
          <a:p>
            <a:endParaRPr lang="en-US" baseline="0" dirty="0"/>
          </a:p>
          <a:p>
            <a:r>
              <a:rPr lang="en-US" baseline="0" dirty="0"/>
              <a:t>Commands to verify include;</a:t>
            </a:r>
          </a:p>
          <a:p>
            <a:pPr lvl="1"/>
            <a:r>
              <a:rPr lang="en-US" b="1" baseline="0" dirty="0"/>
              <a:t>show ip protocols</a:t>
            </a:r>
          </a:p>
          <a:p>
            <a:pPr lvl="1"/>
            <a:r>
              <a:rPr lang="en-US" b="1" baseline="0" dirty="0"/>
              <a:t>show ip </a:t>
            </a:r>
            <a:r>
              <a:rPr lang="en-US" b="1" baseline="0"/>
              <a:t>eigrp neighbors</a:t>
            </a:r>
            <a:endParaRPr lang="en-US" b="1"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19</a:t>
            </a:fld>
            <a:endParaRPr lang="en-US" dirty="0"/>
          </a:p>
        </p:txBody>
      </p:sp>
    </p:spTree>
    <p:extLst>
      <p:ext uri="{BB962C8B-B14F-4D97-AF65-F5344CB8AC3E}">
        <p14:creationId xmlns:p14="http://schemas.microsoft.com/office/powerpoint/2010/main" val="23695488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21</a:t>
            </a:fld>
            <a:endParaRPr lang="en-US" dirty="0"/>
          </a:p>
        </p:txBody>
      </p:sp>
      <p:sp>
        <p:nvSpPr>
          <p:cNvPr id="968706" name="Rectangle 2"/>
          <p:cNvSpPr>
            <a:spLocks noGrp="1" noRot="1" noChangeAspect="1" noChangeArrowheads="1" noTextEdit="1"/>
          </p:cNvSpPr>
          <p:nvPr>
            <p:ph type="sldImg"/>
          </p:nvPr>
        </p:nvSpPr>
        <p:spPr>
          <a:xfrm>
            <a:off x="381000" y="687388"/>
            <a:ext cx="6096000" cy="3429000"/>
          </a:xfrm>
          <a:ln/>
        </p:spPr>
      </p:sp>
      <p:sp>
        <p:nvSpPr>
          <p:cNvPr id="968707" name="Rectangle 3"/>
          <p:cNvSpPr>
            <a:spLocks noGrp="1" noChangeArrowheads="1"/>
          </p:cNvSpPr>
          <p:nvPr>
            <p:ph type="body" idx="1"/>
          </p:nvPr>
        </p:nvSpPr>
        <p:spPr>
          <a:xfrm>
            <a:off x="914711" y="4344025"/>
            <a:ext cx="5028579" cy="4112926"/>
          </a:xfrm>
        </p:spPr>
        <p:txBody>
          <a:bodyPr/>
          <a:lstStyle/>
          <a:p>
            <a:pPr marL="232115" indent="-232115" defTabSz="799159" fontAlgn="base">
              <a:lnSpc>
                <a:spcPct val="95000"/>
              </a:lnSpc>
              <a:spcBef>
                <a:spcPct val="50000"/>
              </a:spcBef>
              <a:spcAft>
                <a:spcPct val="0"/>
              </a:spcAft>
              <a:buClr>
                <a:srgbClr val="708CA1"/>
              </a:buClr>
              <a:buSzPct val="100000"/>
              <a:buFont typeface="Wingdings" pitchFamily="2" charset="2"/>
              <a:buChar char="§"/>
              <a:defRPr/>
            </a:pPr>
            <a:r>
              <a:rPr lang="en-US" sz="2000" kern="0">
                <a:latin typeface="Arial" charset="0"/>
              </a:rPr>
              <a:t>An error </a:t>
            </a:r>
            <a:r>
              <a:rPr lang="en-US" sz="2000" kern="0" dirty="0">
                <a:latin typeface="Arial" charset="0"/>
              </a:rPr>
              <a:t>will occur if the specified network is a classless (subnetted) network.</a:t>
            </a:r>
          </a:p>
          <a:p>
            <a:pPr marL="232115" indent="-232115" defTabSz="799159" fontAlgn="base">
              <a:lnSpc>
                <a:spcPct val="95000"/>
              </a:lnSpc>
              <a:spcBef>
                <a:spcPct val="50000"/>
              </a:spcBef>
              <a:spcAft>
                <a:spcPct val="0"/>
              </a:spcAft>
              <a:buClr>
                <a:srgbClr val="708CA1"/>
              </a:buClr>
              <a:buSzPct val="100000"/>
              <a:buFont typeface="Wingdings" pitchFamily="2" charset="2"/>
              <a:buChar char="§"/>
              <a:defRPr/>
            </a:pPr>
            <a:r>
              <a:rPr lang="en-US" sz="2000" kern="0" dirty="0">
                <a:latin typeface="Arial" charset="0"/>
              </a:rPr>
              <a:t>If the network is not reachable, then the</a:t>
            </a:r>
            <a:r>
              <a:rPr lang="en-US" sz="2000" b="1" kern="0" dirty="0">
                <a:latin typeface="Courier New" pitchFamily="49" charset="0"/>
                <a:cs typeface="Courier New" pitchFamily="49" charset="0"/>
              </a:rPr>
              <a:t> ip default-network </a:t>
            </a:r>
            <a:r>
              <a:rPr lang="en-US" sz="2000" kern="0" dirty="0">
                <a:latin typeface="Arial" charset="0"/>
              </a:rPr>
              <a:t>command may have to be re-entered.</a:t>
            </a:r>
          </a:p>
          <a:p>
            <a:pPr marL="232115" indent="-232115" defTabSz="799159">
              <a:lnSpc>
                <a:spcPct val="95000"/>
              </a:lnSpc>
              <a:spcBef>
                <a:spcPct val="50000"/>
              </a:spcBef>
              <a:buClr>
                <a:srgbClr val="708CA1"/>
              </a:buClr>
              <a:buFont typeface="Wingdings" pitchFamily="2" charset="2"/>
              <a:buChar char="§"/>
              <a:defRPr/>
            </a:pPr>
            <a:r>
              <a:rPr lang="en-US" sz="2000" kern="0" dirty="0"/>
              <a:t>Multiple default networks can be configured.</a:t>
            </a:r>
          </a:p>
          <a:p>
            <a:pPr marL="224325" indent="-224325"/>
            <a:endParaRPr lang="en-US" dirty="0"/>
          </a:p>
        </p:txBody>
      </p:sp>
    </p:spTree>
    <p:extLst>
      <p:ext uri="{BB962C8B-B14F-4D97-AF65-F5344CB8AC3E}">
        <p14:creationId xmlns:p14="http://schemas.microsoft.com/office/powerpoint/2010/main" val="38784628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Verify the routing tables of the routers.</a:t>
            </a:r>
            <a:endParaRPr lang="en-US" dirty="0">
              <a:latin typeface="Arial"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22</a:t>
            </a:fld>
            <a:endParaRPr lang="en-US" dirty="0"/>
          </a:p>
        </p:txBody>
      </p:sp>
    </p:spTree>
    <p:extLst>
      <p:ext uri="{BB962C8B-B14F-4D97-AF65-F5344CB8AC3E}">
        <p14:creationId xmlns:p14="http://schemas.microsoft.com/office/powerpoint/2010/main" val="137512906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The network must be reachable therefore, a static route to the desired destination  network is configured and connectivity to it verified.</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The </a:t>
            </a:r>
            <a:r>
              <a:rPr lang="en-US" b="1" dirty="0">
                <a:latin typeface="Arial" charset="0"/>
              </a:rPr>
              <a:t>ip default-network </a:t>
            </a:r>
            <a:r>
              <a:rPr lang="en-US" dirty="0">
                <a:latin typeface="Arial" charset="0"/>
              </a:rPr>
              <a:t>command is then used to specify the network as the default gateway. This install the gateway of last resort in the routing  table of R2 but does not install it into the routing table of R1.</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The static is then redistributed into EIGRP and automatically gets propagated to the R1 router. </a:t>
            </a:r>
          </a:p>
          <a:p>
            <a:pPr marL="110605" indent="-110605" defTabSz="1001675" eaLnBrk="0" fontAlgn="base" hangingPunct="0">
              <a:lnSpc>
                <a:spcPct val="90000"/>
              </a:lnSpc>
              <a:spcBef>
                <a:spcPct val="50000"/>
              </a:spcBef>
              <a:spcAft>
                <a:spcPct val="0"/>
              </a:spcAft>
              <a:buSzPct val="100000"/>
              <a:buFontTx/>
              <a:buChar char="•"/>
              <a:defRPr/>
            </a:pPr>
            <a:endParaRPr lang="en-US" dirty="0">
              <a:latin typeface="Arial"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23</a:t>
            </a:fld>
            <a:endParaRPr lang="en-US" dirty="0"/>
          </a:p>
        </p:txBody>
      </p:sp>
    </p:spTree>
    <p:extLst>
      <p:ext uri="{BB962C8B-B14F-4D97-AF65-F5344CB8AC3E}">
        <p14:creationId xmlns:p14="http://schemas.microsoft.com/office/powerpoint/2010/main" val="411109642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The routing table of R2 now has the gateway of last resort set and a static route identified as a candidate default route (*).</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R1 also has the gateway of last resort set and an EIGRP entry as a candidate default route that was learned from an external source (it was redistributed into EIGRP on R2) with an administrative distance of 170.</a:t>
            </a: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24</a:t>
            </a:fld>
            <a:endParaRPr lang="en-US" dirty="0"/>
          </a:p>
        </p:txBody>
      </p:sp>
    </p:spTree>
    <p:extLst>
      <p:ext uri="{BB962C8B-B14F-4D97-AF65-F5344CB8AC3E}">
        <p14:creationId xmlns:p14="http://schemas.microsoft.com/office/powerpoint/2010/main" val="408554694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25</a:t>
            </a:fld>
            <a:endParaRPr lang="en-US" dirty="0"/>
          </a:p>
        </p:txBody>
      </p:sp>
      <p:sp>
        <p:nvSpPr>
          <p:cNvPr id="968706" name="Rectangle 2"/>
          <p:cNvSpPr>
            <a:spLocks noGrp="1" noRot="1" noChangeAspect="1" noChangeArrowheads="1" noTextEdit="1"/>
          </p:cNvSpPr>
          <p:nvPr>
            <p:ph type="sldImg"/>
          </p:nvPr>
        </p:nvSpPr>
        <p:spPr>
          <a:xfrm>
            <a:off x="381000" y="687388"/>
            <a:ext cx="6096000" cy="3429000"/>
          </a:xfrm>
          <a:ln/>
        </p:spPr>
      </p:sp>
      <p:sp>
        <p:nvSpPr>
          <p:cNvPr id="968707" name="Rectangle 3"/>
          <p:cNvSpPr>
            <a:spLocks noGrp="1" noChangeArrowheads="1"/>
          </p:cNvSpPr>
          <p:nvPr>
            <p:ph type="body" idx="1"/>
          </p:nvPr>
        </p:nvSpPr>
        <p:spPr>
          <a:xfrm>
            <a:off x="914711" y="4344025"/>
            <a:ext cx="5028579" cy="4112926"/>
          </a:xfrm>
        </p:spPr>
        <p:txBody>
          <a:bodyPr/>
          <a:lstStyle/>
          <a:p>
            <a:pPr marL="232115" indent="-232115" defTabSz="799159" fontAlgn="base">
              <a:lnSpc>
                <a:spcPct val="95000"/>
              </a:lnSpc>
              <a:spcBef>
                <a:spcPct val="50000"/>
              </a:spcBef>
              <a:spcAft>
                <a:spcPct val="0"/>
              </a:spcAft>
              <a:buClr>
                <a:srgbClr val="708CA1"/>
              </a:buClr>
              <a:buSzPct val="100000"/>
              <a:buFont typeface="Wingdings" pitchFamily="2" charset="2"/>
              <a:buChar char="§"/>
              <a:defRPr/>
            </a:pPr>
            <a:r>
              <a:rPr lang="en-US" sz="2000" dirty="0"/>
              <a:t>The alternative to </a:t>
            </a:r>
            <a:r>
              <a:rPr lang="en-US" sz="2000" b="1" dirty="0"/>
              <a:t>the ip default-network </a:t>
            </a:r>
            <a:r>
              <a:rPr lang="en-US" sz="2000" dirty="0"/>
              <a:t>command is to use the </a:t>
            </a:r>
            <a:r>
              <a:rPr lang="en-US" sz="2000" b="1" dirty="0"/>
              <a:t>ip route 0.0.0.0 0.0.0.0 </a:t>
            </a:r>
            <a:r>
              <a:rPr lang="en-US" sz="2000" dirty="0"/>
              <a:t>(quad zero) static default route.</a:t>
            </a:r>
          </a:p>
          <a:p>
            <a:pPr marL="232115" indent="-232115" defTabSz="799159" fontAlgn="base">
              <a:lnSpc>
                <a:spcPct val="95000"/>
              </a:lnSpc>
              <a:spcBef>
                <a:spcPct val="50000"/>
              </a:spcBef>
              <a:spcAft>
                <a:spcPct val="0"/>
              </a:spcAft>
              <a:buClr>
                <a:srgbClr val="708CA1"/>
              </a:buClr>
              <a:buSzPct val="100000"/>
              <a:buFont typeface="Wingdings" pitchFamily="2" charset="2"/>
              <a:buChar char="§"/>
              <a:defRPr/>
            </a:pPr>
            <a:endParaRPr lang="en-US" sz="2000" dirty="0"/>
          </a:p>
          <a:p>
            <a:pPr defTabSz="799159" fontAlgn="base">
              <a:lnSpc>
                <a:spcPct val="95000"/>
              </a:lnSpc>
              <a:spcBef>
                <a:spcPct val="50000"/>
              </a:spcBef>
              <a:spcAft>
                <a:spcPct val="0"/>
              </a:spcAft>
              <a:buClr>
                <a:srgbClr val="708CA1"/>
              </a:buClr>
              <a:buSzPct val="100000"/>
              <a:defRPr/>
            </a:pPr>
            <a:r>
              <a:rPr lang="en-US" sz="2000" b="1" dirty="0">
                <a:latin typeface="Arial" charset="0"/>
              </a:rPr>
              <a:t>Note:</a:t>
            </a:r>
            <a:r>
              <a:rPr lang="en-US" sz="2000" dirty="0">
                <a:latin typeface="Arial" charset="0"/>
              </a:rPr>
              <a:t>  EIGRP (and IGRP) behave differently than RIP when using the </a:t>
            </a:r>
            <a:r>
              <a:rPr lang="en-US" sz="2000" b="1" dirty="0">
                <a:latin typeface="Arial" charset="0"/>
              </a:rPr>
              <a:t>ip route 0.0.0.0 0.0.0.0 </a:t>
            </a:r>
            <a:r>
              <a:rPr lang="en-US" sz="2000" dirty="0">
                <a:latin typeface="Arial" charset="0"/>
              </a:rPr>
              <a:t>command. For example, EIGRP does not redistribute the 0.0.0.0 0.0.0.0 default route by default. However, if the </a:t>
            </a:r>
            <a:r>
              <a:rPr lang="en-US" sz="2000" b="1" dirty="0">
                <a:latin typeface="Arial" charset="0"/>
              </a:rPr>
              <a:t>network 0.0.0.0</a:t>
            </a:r>
            <a:r>
              <a:rPr lang="en-US" sz="2000" dirty="0">
                <a:latin typeface="Arial" charset="0"/>
              </a:rPr>
              <a:t> command is added to the EIGRP configuration, it redistributes a default route as a result of the </a:t>
            </a:r>
            <a:r>
              <a:rPr lang="en-US" sz="2000" b="1" dirty="0">
                <a:latin typeface="Arial" charset="0"/>
              </a:rPr>
              <a:t>ip route 0.0.0.0 0.0.0.0 </a:t>
            </a:r>
            <a:r>
              <a:rPr lang="en-US" sz="2000" i="1" dirty="0">
                <a:latin typeface="Arial" charset="0"/>
              </a:rPr>
              <a:t>interface </a:t>
            </a:r>
            <a:r>
              <a:rPr lang="en-US" sz="2000" dirty="0">
                <a:latin typeface="Arial" charset="0"/>
              </a:rPr>
              <a:t>command (but not as a result of the </a:t>
            </a:r>
            <a:r>
              <a:rPr lang="en-US" sz="2000" b="1" dirty="0">
                <a:latin typeface="Arial" charset="0"/>
              </a:rPr>
              <a:t>ip route 0.0.0.0 0.0.0.0 </a:t>
            </a:r>
            <a:r>
              <a:rPr lang="en-US" sz="2000" i="1" dirty="0">
                <a:latin typeface="Arial" charset="0"/>
              </a:rPr>
              <a:t>address</a:t>
            </a:r>
            <a:r>
              <a:rPr lang="en-US" sz="2000" dirty="0">
                <a:latin typeface="Arial" charset="0"/>
              </a:rPr>
              <a:t> or</a:t>
            </a:r>
            <a:r>
              <a:rPr lang="en-US" sz="2000" b="1" dirty="0">
                <a:latin typeface="Arial" charset="0"/>
              </a:rPr>
              <a:t> ip default-network</a:t>
            </a:r>
            <a:r>
              <a:rPr lang="en-US" sz="2000" dirty="0">
                <a:latin typeface="Arial" charset="0"/>
              </a:rPr>
              <a:t> command</a:t>
            </a:r>
            <a:r>
              <a:rPr lang="en-US" sz="2000">
                <a:latin typeface="Arial" charset="0"/>
              </a:rPr>
              <a:t>). </a:t>
            </a:r>
            <a:endParaRPr lang="en-US" sz="2000" dirty="0"/>
          </a:p>
        </p:txBody>
      </p:sp>
    </p:spTree>
    <p:extLst>
      <p:ext uri="{BB962C8B-B14F-4D97-AF65-F5344CB8AC3E}">
        <p14:creationId xmlns:p14="http://schemas.microsoft.com/office/powerpoint/2010/main" val="181633131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Specify the outgoing interface creates.</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Enter the </a:t>
            </a:r>
            <a:r>
              <a:rPr lang="en-US" b="1" dirty="0">
                <a:latin typeface="Arial" charset="0"/>
              </a:rPr>
              <a:t>network 0.0.0.0 </a:t>
            </a:r>
            <a:r>
              <a:rPr lang="en-US" dirty="0">
                <a:latin typeface="Arial" charset="0"/>
              </a:rPr>
              <a:t>command and the gateway of last resort is propagated to the EIGRP AS.</a:t>
            </a:r>
          </a:p>
          <a:p>
            <a:pPr marL="110605" indent="-110605" defTabSz="1001675" eaLnBrk="0" fontAlgn="base" hangingPunct="0">
              <a:lnSpc>
                <a:spcPct val="90000"/>
              </a:lnSpc>
              <a:spcBef>
                <a:spcPct val="50000"/>
              </a:spcBef>
              <a:spcAft>
                <a:spcPct val="0"/>
              </a:spcAft>
              <a:buSzPct val="100000"/>
              <a:buFontTx/>
              <a:buChar char="•"/>
              <a:defRPr/>
            </a:pPr>
            <a:endParaRPr lang="en-US" dirty="0">
              <a:latin typeface="Arial"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26</a:t>
            </a:fld>
            <a:endParaRPr lang="en-US" dirty="0"/>
          </a:p>
        </p:txBody>
      </p:sp>
    </p:spTree>
    <p:extLst>
      <p:ext uri="{BB962C8B-B14F-4D97-AF65-F5344CB8AC3E}">
        <p14:creationId xmlns:p14="http://schemas.microsoft.com/office/powerpoint/2010/main" val="265540999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An alternative is to specify the outgoing interface creates.</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Enter the </a:t>
            </a:r>
            <a:r>
              <a:rPr lang="en-US" b="1" dirty="0">
                <a:latin typeface="Arial" charset="0"/>
              </a:rPr>
              <a:t>network 0.0.0.0 </a:t>
            </a:r>
            <a:r>
              <a:rPr lang="en-US" dirty="0">
                <a:latin typeface="Arial" charset="0"/>
              </a:rPr>
              <a:t>command.</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Redistribute the static route.</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The gateway of last resort is propagated to the EIGRP AS.</a:t>
            </a:r>
          </a:p>
          <a:p>
            <a:pPr marL="110605" indent="-110605" defTabSz="1001675" eaLnBrk="0" fontAlgn="base" hangingPunct="0">
              <a:lnSpc>
                <a:spcPct val="90000"/>
              </a:lnSpc>
              <a:spcBef>
                <a:spcPct val="50000"/>
              </a:spcBef>
              <a:spcAft>
                <a:spcPct val="0"/>
              </a:spcAft>
              <a:buSzPct val="100000"/>
              <a:buFontTx/>
              <a:buChar char="•"/>
              <a:defRPr/>
            </a:pPr>
            <a:endParaRPr lang="en-US" dirty="0">
              <a:latin typeface="Arial" charset="0"/>
            </a:endParaRPr>
          </a:p>
          <a:p>
            <a:pPr marL="110605" indent="-110605" defTabSz="1001675" eaLnBrk="0" fontAlgn="base" hangingPunct="0">
              <a:lnSpc>
                <a:spcPct val="90000"/>
              </a:lnSpc>
              <a:spcBef>
                <a:spcPct val="50000"/>
              </a:spcBef>
              <a:spcAft>
                <a:spcPct val="0"/>
              </a:spcAft>
              <a:buSzPct val="100000"/>
              <a:buFontTx/>
              <a:buChar char="•"/>
              <a:defRPr/>
            </a:pPr>
            <a:endParaRPr lang="en-US" dirty="0">
              <a:latin typeface="Arial"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27</a:t>
            </a:fld>
            <a:endParaRPr lang="en-US" dirty="0"/>
          </a:p>
        </p:txBody>
      </p:sp>
    </p:spTree>
    <p:extLst>
      <p:ext uri="{BB962C8B-B14F-4D97-AF65-F5344CB8AC3E}">
        <p14:creationId xmlns:p14="http://schemas.microsoft.com/office/powerpoint/2010/main" val="325121202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28</a:t>
            </a:fld>
            <a:endParaRPr lang="en-US" dirty="0"/>
          </a:p>
        </p:txBody>
      </p:sp>
    </p:spTree>
    <p:extLst>
      <p:ext uri="{BB962C8B-B14F-4D97-AF65-F5344CB8AC3E}">
        <p14:creationId xmlns:p14="http://schemas.microsoft.com/office/powerpoint/2010/main" val="354604387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232115" indent="-232115" defTabSz="799159">
              <a:lnSpc>
                <a:spcPct val="95000"/>
              </a:lnSpc>
              <a:spcBef>
                <a:spcPct val="50000"/>
              </a:spcBef>
              <a:buClr>
                <a:srgbClr val="708CA1"/>
              </a:buClr>
              <a:buFont typeface="Wingdings" pitchFamily="2" charset="2"/>
              <a:buChar char="§"/>
            </a:pPr>
            <a:r>
              <a:rPr lang="en-US" sz="2000" dirty="0">
                <a:latin typeface="Arial" charset="0"/>
              </a:rPr>
              <a:t>Automatic summarization is disabled on R1 using the </a:t>
            </a:r>
            <a:r>
              <a:rPr lang="en-US" sz="2000" b="1" dirty="0">
                <a:latin typeface="Arial" charset="0"/>
              </a:rPr>
              <a:t>no auto-summary </a:t>
            </a:r>
            <a:r>
              <a:rPr lang="en-US" sz="2000" dirty="0">
                <a:latin typeface="Arial" charset="0"/>
              </a:rPr>
              <a:t> router configuration command.</a:t>
            </a:r>
          </a:p>
          <a:p>
            <a:pPr marL="232115" indent="-232115" defTabSz="799159">
              <a:lnSpc>
                <a:spcPct val="95000"/>
              </a:lnSpc>
              <a:spcBef>
                <a:spcPct val="50000"/>
              </a:spcBef>
              <a:buClr>
                <a:srgbClr val="708CA1"/>
              </a:buClr>
              <a:buFont typeface="Wingdings" pitchFamily="2" charset="2"/>
              <a:buChar char="§"/>
            </a:pPr>
            <a:r>
              <a:rPr lang="en-US" sz="2000" dirty="0">
                <a:latin typeface="Arial" charset="0"/>
              </a:rPr>
              <a:t>A DUAL neighbor change message appears occurs and R1 is no longer summarizing the 10.10.10/24 network to the 10.0.0.0/8 network.</a:t>
            </a: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29</a:t>
            </a:fld>
            <a:endParaRPr lang="en-US" dirty="0"/>
          </a:p>
        </p:txBody>
      </p:sp>
    </p:spTree>
    <p:extLst>
      <p:ext uri="{BB962C8B-B14F-4D97-AF65-F5344CB8AC3E}">
        <p14:creationId xmlns:p14="http://schemas.microsoft.com/office/powerpoint/2010/main" val="37743097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49C61E-4B73-2ED9-4D3E-BBC1EA02D97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9F407AB-1C48-1E8F-3CA4-F0FE78088E7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C4BADC2-FAAF-921E-B400-0935B2982083}"/>
              </a:ext>
            </a:extLst>
          </p:cNvPr>
          <p:cNvSpPr>
            <a:spLocks noGrp="1"/>
          </p:cNvSpPr>
          <p:nvPr>
            <p:ph type="body" idx="1"/>
          </p:nvPr>
        </p:nvSpPr>
        <p:spPr/>
        <p:txBody>
          <a:bodyPr>
            <a:normAutofit/>
          </a:bodyPr>
          <a:lstStyle/>
          <a:p>
            <a:pPr marL="232115" indent="-232115" defTabSz="799159">
              <a:lnSpc>
                <a:spcPct val="95000"/>
              </a:lnSpc>
              <a:spcBef>
                <a:spcPct val="50000"/>
              </a:spcBef>
              <a:buClr>
                <a:srgbClr val="708CA1"/>
              </a:buClr>
              <a:buFont typeface="Wingdings" pitchFamily="2" charset="2"/>
              <a:buChar char="§"/>
            </a:pPr>
            <a:r>
              <a:rPr lang="en-US" sz="2000" dirty="0">
                <a:latin typeface="Arial" charset="0"/>
              </a:rPr>
              <a:t>Automatic summarization is disabled on R1 using the </a:t>
            </a:r>
            <a:r>
              <a:rPr lang="en-US" sz="2000" b="1" dirty="0">
                <a:latin typeface="Arial" charset="0"/>
              </a:rPr>
              <a:t>no auto-summary </a:t>
            </a:r>
            <a:r>
              <a:rPr lang="en-US" sz="2000" dirty="0">
                <a:latin typeface="Arial" charset="0"/>
              </a:rPr>
              <a:t> router configuration command.</a:t>
            </a:r>
          </a:p>
          <a:p>
            <a:pPr marL="232115" indent="-232115" defTabSz="799159">
              <a:lnSpc>
                <a:spcPct val="95000"/>
              </a:lnSpc>
              <a:spcBef>
                <a:spcPct val="50000"/>
              </a:spcBef>
              <a:buClr>
                <a:srgbClr val="708CA1"/>
              </a:buClr>
              <a:buFont typeface="Wingdings" pitchFamily="2" charset="2"/>
              <a:buChar char="§"/>
            </a:pPr>
            <a:r>
              <a:rPr lang="en-US" sz="2000" dirty="0">
                <a:latin typeface="Arial" charset="0"/>
              </a:rPr>
              <a:t>A DUAL neighbor change message appears occurs and R1 is no longer summarizing the 10.10.10/24 network to the 10.0.0.0/8 network.</a:t>
            </a:r>
          </a:p>
        </p:txBody>
      </p:sp>
      <p:sp>
        <p:nvSpPr>
          <p:cNvPr id="4" name="Slide Number Placeholder 3">
            <a:extLst>
              <a:ext uri="{FF2B5EF4-FFF2-40B4-BE49-F238E27FC236}">
                <a16:creationId xmlns:a16="http://schemas.microsoft.com/office/drawing/2014/main" id="{FD9B1EF1-C529-7209-C32E-C32523D83676}"/>
              </a:ext>
            </a:extLst>
          </p:cNvPr>
          <p:cNvSpPr>
            <a:spLocks noGrp="1"/>
          </p:cNvSpPr>
          <p:nvPr>
            <p:ph type="sldNum" sz="quarter" idx="10"/>
          </p:nvPr>
        </p:nvSpPr>
        <p:spPr/>
        <p:txBody>
          <a:bodyPr/>
          <a:lstStyle/>
          <a:p>
            <a:pPr>
              <a:defRPr/>
            </a:pPr>
            <a:fld id="{48A860EF-3C9C-408F-AA5B-BAB3242BE1D0}" type="slidenum">
              <a:rPr lang="en-US" smtClean="0"/>
              <a:pPr>
                <a:defRPr/>
              </a:pPr>
              <a:t>30</a:t>
            </a:fld>
            <a:endParaRPr lang="en-US" dirty="0"/>
          </a:p>
        </p:txBody>
      </p:sp>
    </p:spTree>
    <p:extLst>
      <p:ext uri="{BB962C8B-B14F-4D97-AF65-F5344CB8AC3E}">
        <p14:creationId xmlns:p14="http://schemas.microsoft.com/office/powerpoint/2010/main" val="250598583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BDE5DA60-75D9-47D1-B3FC-D10DCC66F30C}" type="slidenum">
              <a:rPr lang="en-US"/>
              <a:pPr/>
              <a:t>31</a:t>
            </a:fld>
            <a:endParaRPr lang="en-US" dirty="0"/>
          </a:p>
        </p:txBody>
      </p:sp>
      <p:sp>
        <p:nvSpPr>
          <p:cNvPr id="968706" name="Rectangle 2"/>
          <p:cNvSpPr>
            <a:spLocks noGrp="1" noRot="1" noChangeAspect="1" noChangeArrowheads="1" noTextEdit="1"/>
          </p:cNvSpPr>
          <p:nvPr>
            <p:ph type="sldImg"/>
          </p:nvPr>
        </p:nvSpPr>
        <p:spPr>
          <a:xfrm>
            <a:off x="381000" y="687388"/>
            <a:ext cx="6096000" cy="3429000"/>
          </a:xfrm>
          <a:ln/>
        </p:spPr>
      </p:sp>
      <p:sp>
        <p:nvSpPr>
          <p:cNvPr id="968707" name="Rectangle 3"/>
          <p:cNvSpPr>
            <a:spLocks noGrp="1" noChangeArrowheads="1"/>
          </p:cNvSpPr>
          <p:nvPr>
            <p:ph type="body" idx="1"/>
          </p:nvPr>
        </p:nvSpPr>
        <p:spPr>
          <a:xfrm>
            <a:off x="914711" y="4344025"/>
            <a:ext cx="5028579" cy="4112926"/>
          </a:xfrm>
        </p:spPr>
        <p:txBody>
          <a:bodyPr/>
          <a:lstStyle/>
          <a:p>
            <a:pPr marL="224325" indent="-224325"/>
            <a:r>
              <a:rPr lang="en-US" dirty="0"/>
              <a:t>Neighbor router authentication (also called route authentication) can be configured such that routers only participate in routing based on predefined passwords. </a:t>
            </a:r>
          </a:p>
          <a:p>
            <a:pPr marL="224325" indent="-224325"/>
            <a:r>
              <a:rPr lang="en-US" dirty="0"/>
              <a:t>By default, no authentication is used for routing protocol packets. When neighbor router authentication has been configured on a router, the router authenticates the source of each routing update packet that it receives, which is accomplished by the exchange of an authentication key (also called a password) that is known to both the sending and the receiving router.</a:t>
            </a:r>
          </a:p>
          <a:p>
            <a:pPr marL="224325" indent="-224325"/>
            <a:r>
              <a:rPr lang="en-US" dirty="0"/>
              <a:t>There are two types of authentication: simple password authentication (also called plain text authentication) and MD5 authentication.</a:t>
            </a:r>
          </a:p>
          <a:p>
            <a:pPr marL="224325" indent="-224325"/>
            <a:r>
              <a:rPr lang="en-US" dirty="0"/>
              <a:t>Simple password authentication is supported by Integrated System-Integrated System (IS-IS), Open Shortest Path First (OSPF), and Routing Information Protocol version 2 (RIPv2). MD5 authentication is supported by OSPF, RIPv2, Border Gateway Protocol (BGP), and EIGRP. </a:t>
            </a:r>
          </a:p>
          <a:p>
            <a:pPr marL="224325" indent="-224325"/>
            <a:endParaRPr lang="en-US" b="1"/>
          </a:p>
          <a:p>
            <a:pPr marL="224325" indent="-224325"/>
            <a:r>
              <a:rPr lang="en-US" b="1"/>
              <a:t>NOTE</a:t>
            </a:r>
            <a:r>
              <a:rPr lang="en-US" b="1" dirty="0"/>
              <a:t>: Authentication for EIGRP, OSPF, and BGP is covered in this course.</a:t>
            </a:r>
          </a:p>
        </p:txBody>
      </p:sp>
    </p:spTree>
    <p:extLst>
      <p:ext uri="{BB962C8B-B14F-4D97-AF65-F5344CB8AC3E}">
        <p14:creationId xmlns:p14="http://schemas.microsoft.com/office/powerpoint/2010/main" val="320605173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B94AAEF2-10FF-49EA-BA82-24768F576002}" type="slidenum">
              <a:rPr lang="en-US"/>
              <a:pPr/>
              <a:t>32</a:t>
            </a:fld>
            <a:endParaRPr lang="en-US" dirty="0"/>
          </a:p>
        </p:txBody>
      </p:sp>
      <p:sp>
        <p:nvSpPr>
          <p:cNvPr id="972802" name="Rectangle 2"/>
          <p:cNvSpPr>
            <a:spLocks noGrp="1" noRot="1" noChangeAspect="1" noChangeArrowheads="1" noTextEdit="1"/>
          </p:cNvSpPr>
          <p:nvPr>
            <p:ph type="sldImg"/>
          </p:nvPr>
        </p:nvSpPr>
        <p:spPr>
          <a:xfrm>
            <a:off x="381000" y="687388"/>
            <a:ext cx="6096000" cy="3429000"/>
          </a:xfrm>
          <a:ln/>
        </p:spPr>
      </p:sp>
      <p:sp>
        <p:nvSpPr>
          <p:cNvPr id="972803" name="Rectangle 3"/>
          <p:cNvSpPr>
            <a:spLocks noGrp="1" noChangeArrowheads="1"/>
          </p:cNvSpPr>
          <p:nvPr>
            <p:ph type="body" idx="1"/>
          </p:nvPr>
        </p:nvSpPr>
        <p:spPr>
          <a:xfrm>
            <a:off x="914711" y="4344025"/>
            <a:ext cx="5028579" cy="4112926"/>
          </a:xfrm>
        </p:spPr>
        <p:txBody>
          <a:bodyPr/>
          <a:lstStyle/>
          <a:p>
            <a:pPr marL="224325" indent="-224325"/>
            <a:r>
              <a:rPr lang="en-US" dirty="0"/>
              <a:t>Both forms of authentication work in the same way, with the exception that MD5 sends a message digest instead of the authenticating key itself. The message digest is created using the key and a message, but the key itself is not sent, preventing it from being read while it is being transmitted. Simple password authentication sends the authenticating key itself over the wire. </a:t>
            </a:r>
          </a:p>
          <a:p>
            <a:pPr marL="224325" indent="-224325"/>
            <a:endParaRPr lang="en-US" b="1" dirty="0"/>
          </a:p>
          <a:p>
            <a:r>
              <a:rPr lang="en-US" b="1" dirty="0"/>
              <a:t>Note</a:t>
            </a:r>
            <a:r>
              <a:rPr lang="en-US" dirty="0"/>
              <a:t>:  Simple password authentication is not recommended for use as part of your security strategy, because it is vulnerable to passive attacks. Anybody with a link analyzer could easily view the password on the wire. The primary use of simple password authentication is to avoid accidental changes to the routing infrastructure. Using MD5 authentication, however, is a recommended security practice. </a:t>
            </a:r>
          </a:p>
        </p:txBody>
      </p:sp>
    </p:spTree>
    <p:extLst>
      <p:ext uri="{BB962C8B-B14F-4D97-AF65-F5344CB8AC3E}">
        <p14:creationId xmlns:p14="http://schemas.microsoft.com/office/powerpoint/2010/main" val="333880674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8D8542EC-FC14-451B-8E99-BDCEF1763880}" type="slidenum">
              <a:rPr lang="en-US"/>
              <a:pPr/>
              <a:t>33</a:t>
            </a:fld>
            <a:endParaRPr lang="en-US" dirty="0"/>
          </a:p>
        </p:txBody>
      </p:sp>
      <p:sp>
        <p:nvSpPr>
          <p:cNvPr id="974850" name="Rectangle 2"/>
          <p:cNvSpPr>
            <a:spLocks noGrp="1" noRot="1" noChangeAspect="1" noChangeArrowheads="1" noTextEdit="1"/>
          </p:cNvSpPr>
          <p:nvPr>
            <p:ph type="sldImg"/>
          </p:nvPr>
        </p:nvSpPr>
        <p:spPr>
          <a:xfrm>
            <a:off x="381000" y="687388"/>
            <a:ext cx="6096000" cy="3429000"/>
          </a:xfrm>
          <a:ln/>
        </p:spPr>
      </p:sp>
      <p:sp>
        <p:nvSpPr>
          <p:cNvPr id="974851" name="Rectangle 3"/>
          <p:cNvSpPr>
            <a:spLocks noGrp="1" noChangeArrowheads="1"/>
          </p:cNvSpPr>
          <p:nvPr>
            <p:ph type="body" idx="1"/>
          </p:nvPr>
        </p:nvSpPr>
        <p:spPr>
          <a:xfrm>
            <a:off x="914711" y="4344025"/>
            <a:ext cx="5028579" cy="4112926"/>
          </a:xfrm>
        </p:spPr>
        <p:txBody>
          <a:bodyPr/>
          <a:lstStyle/>
          <a:p>
            <a:r>
              <a:rPr lang="en-US" dirty="0"/>
              <a:t>EIGRP neighbor authentication (also called neighbor router authentication or route authentication) can be configured such that routers can participate in routing based on predefined passwords. </a:t>
            </a:r>
          </a:p>
          <a:p>
            <a:r>
              <a:rPr lang="en-US" dirty="0"/>
              <a:t>By default, no authentication is used for EIGRP packets. EIGRP can be configured to use MD5 authentication. </a:t>
            </a:r>
          </a:p>
          <a:p>
            <a:r>
              <a:rPr lang="en-US" dirty="0"/>
              <a:t>When neighbor authentication has been configured on a router, the router authenticates the source of each routing update packet that it receives. For EIGRP MD5 authentication, an authenticating key (sometimes referred to as a password) and a key-id must be configured on both the sending and the receiving router. </a:t>
            </a:r>
          </a:p>
        </p:txBody>
      </p:sp>
    </p:spTree>
    <p:extLst>
      <p:ext uri="{BB962C8B-B14F-4D97-AF65-F5344CB8AC3E}">
        <p14:creationId xmlns:p14="http://schemas.microsoft.com/office/powerpoint/2010/main" val="317617850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66DDEEBE-1139-433E-B8BF-6396D6B85FA8}" type="slidenum">
              <a:rPr lang="en-US"/>
              <a:pPr/>
              <a:t>34</a:t>
            </a:fld>
            <a:endParaRPr lang="en-US" dirty="0"/>
          </a:p>
        </p:txBody>
      </p:sp>
      <p:sp>
        <p:nvSpPr>
          <p:cNvPr id="976898" name="Rectangle 2"/>
          <p:cNvSpPr>
            <a:spLocks noGrp="1" noRot="1" noChangeAspect="1" noChangeArrowheads="1" noTextEdit="1"/>
          </p:cNvSpPr>
          <p:nvPr>
            <p:ph type="sldImg"/>
          </p:nvPr>
        </p:nvSpPr>
        <p:spPr>
          <a:xfrm>
            <a:off x="381000" y="687388"/>
            <a:ext cx="6096000" cy="3429000"/>
          </a:xfrm>
          <a:ln/>
        </p:spPr>
      </p:sp>
      <p:sp>
        <p:nvSpPr>
          <p:cNvPr id="976899" name="Rectangle 3"/>
          <p:cNvSpPr>
            <a:spLocks noGrp="1" noChangeArrowheads="1"/>
          </p:cNvSpPr>
          <p:nvPr>
            <p:ph type="body" idx="1"/>
          </p:nvPr>
        </p:nvSpPr>
        <p:spPr>
          <a:xfrm>
            <a:off x="914711" y="4344025"/>
            <a:ext cx="5028579" cy="4112926"/>
          </a:xfrm>
        </p:spPr>
        <p:txBody>
          <a:bodyPr/>
          <a:lstStyle/>
          <a:p>
            <a:r>
              <a:rPr lang="en-US" dirty="0"/>
              <a:t>The MD5 keyed digest in each EIGRP packet prevents the introduction of unauthorized or false routing messages from unapproved sources. </a:t>
            </a:r>
          </a:p>
          <a:p>
            <a:r>
              <a:rPr lang="en-US" dirty="0"/>
              <a:t>Each key has its own key-id, which is stored locally. The combination of the key-id and the interface associated with the message uniquely identifies the authentication algorithm and MD5 authentication key in use. </a:t>
            </a:r>
          </a:p>
          <a:p>
            <a:r>
              <a:rPr lang="en-US" dirty="0"/>
              <a:t>EIGRP allows keys to be managed using key chains. Each key definition within the key chain can specify a time interval for which that key will be activated (its lifetime). Then, during a given key's lifetime, routing update packets are sent with this activated key. Only one authentication packet is sent, regardless of how many valid keys exist. The software examines the key numbers in order from lowest to highest, and it uses the first valid key it encounters.</a:t>
            </a:r>
          </a:p>
          <a:p>
            <a:r>
              <a:rPr lang="en-US" dirty="0"/>
              <a:t>Keys cannot be used during time periods for which they are not activated. Therefore, it is recommended that for a given key chain, key activation times overlap to avoid any period of time for which no key is activated. If a time period occurs during which no key is activated, neighbor authentication cannot occur, and therefore routing updates will fail. </a:t>
            </a:r>
          </a:p>
          <a:p>
            <a:r>
              <a:rPr lang="en-US" dirty="0"/>
              <a:t>Note that the router needs to know the time to be able to rotate through keys in synchronization with the other participating routers, so that all routers are using the same key at the same moment. Refer to the Network Time Protocol (NTP) and calendar commands in the “Performing Basic System Management” chapter of the </a:t>
            </a:r>
            <a:r>
              <a:rPr lang="en-US" i="1" dirty="0"/>
              <a:t>Cisco IOS Configuration Fundamentals Configuration Guide</a:t>
            </a:r>
            <a:r>
              <a:rPr lang="en-US" dirty="0"/>
              <a:t> for information about configuring time at your router. </a:t>
            </a:r>
          </a:p>
        </p:txBody>
      </p:sp>
    </p:spTree>
    <p:extLst>
      <p:ext uri="{BB962C8B-B14F-4D97-AF65-F5344CB8AC3E}">
        <p14:creationId xmlns:p14="http://schemas.microsoft.com/office/powerpoint/2010/main" val="251587799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35</a:t>
            </a:fld>
            <a:endParaRPr lang="en-US" dirty="0"/>
          </a:p>
        </p:txBody>
      </p:sp>
    </p:spTree>
    <p:extLst>
      <p:ext uri="{BB962C8B-B14F-4D97-AF65-F5344CB8AC3E}">
        <p14:creationId xmlns:p14="http://schemas.microsoft.com/office/powerpoint/2010/main" val="258505053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0C914AD7-6F87-4E4B-8704-54FDDA587EE9}" type="slidenum">
              <a:rPr lang="en-US"/>
              <a:pPr/>
              <a:t>36</a:t>
            </a:fld>
            <a:endParaRPr lang="en-US" dirty="0"/>
          </a:p>
        </p:txBody>
      </p:sp>
      <p:sp>
        <p:nvSpPr>
          <p:cNvPr id="978946" name="Rectangle 2"/>
          <p:cNvSpPr>
            <a:spLocks noGrp="1" noRot="1" noChangeAspect="1" noChangeArrowheads="1" noTextEdit="1"/>
          </p:cNvSpPr>
          <p:nvPr>
            <p:ph type="sldImg"/>
          </p:nvPr>
        </p:nvSpPr>
        <p:spPr>
          <a:xfrm>
            <a:off x="381000" y="687388"/>
            <a:ext cx="6096000" cy="3429000"/>
          </a:xfrm>
          <a:ln/>
        </p:spPr>
      </p:sp>
      <p:sp>
        <p:nvSpPr>
          <p:cNvPr id="978947" name="Rectangle 3"/>
          <p:cNvSpPr>
            <a:spLocks noGrp="1" noChangeArrowheads="1"/>
          </p:cNvSpPr>
          <p:nvPr>
            <p:ph type="body" idx="1"/>
          </p:nvPr>
        </p:nvSpPr>
        <p:spPr>
          <a:xfrm>
            <a:off x="914711" y="4344025"/>
            <a:ext cx="5028579" cy="4112926"/>
          </a:xfrm>
        </p:spPr>
        <p:txBody>
          <a:bodyPr/>
          <a:lstStyle/>
          <a:p>
            <a:pPr marL="224325" indent="-224325"/>
            <a:r>
              <a:rPr lang="en-US" dirty="0"/>
              <a:t>To configure MD5 authentication for EIGRP, complete the following steps:</a:t>
            </a:r>
          </a:p>
          <a:p>
            <a:endParaRPr lang="en-US" b="1"/>
          </a:p>
          <a:p>
            <a:r>
              <a:rPr lang="en-US" b="1"/>
              <a:t>Step </a:t>
            </a:r>
            <a:r>
              <a:rPr lang="en-US" b="1" dirty="0"/>
              <a:t>1:  </a:t>
            </a:r>
            <a:r>
              <a:rPr lang="en-US" dirty="0"/>
              <a:t>Specify MD5 authentication for EIGRP packets using the</a:t>
            </a:r>
            <a:r>
              <a:rPr lang="en-US" b="1" dirty="0"/>
              <a:t> ip authentication mode eigrp md5 </a:t>
            </a:r>
            <a:r>
              <a:rPr lang="en-US" dirty="0"/>
              <a:t>command, as shown in the figure. The following table describes the parameter in this command.</a:t>
            </a:r>
          </a:p>
          <a:p>
            <a:pPr marL="224325" indent="-224325" defTabSz="1001675" eaLnBrk="0" fontAlgn="base" hangingPunct="0">
              <a:lnSpc>
                <a:spcPct val="90000"/>
              </a:lnSpc>
              <a:spcBef>
                <a:spcPct val="50000"/>
              </a:spcBef>
              <a:spcAft>
                <a:spcPct val="0"/>
              </a:spcAft>
              <a:buSzPct val="100000"/>
              <a:buFontTx/>
              <a:buChar char="•"/>
              <a:defRPr/>
            </a:pPr>
            <a:r>
              <a:rPr lang="en-US" dirty="0"/>
              <a:t>Enable the authentication of EIGRP packets with a key specified in a key chain by using the </a:t>
            </a:r>
            <a:r>
              <a:rPr lang="en-US" b="1" dirty="0"/>
              <a:t>ip authentication key-chain eigrp </a:t>
            </a:r>
            <a:r>
              <a:rPr lang="en-US"/>
              <a:t>command.</a:t>
            </a:r>
            <a:endParaRPr lang="en-US" dirty="0"/>
          </a:p>
        </p:txBody>
      </p:sp>
    </p:spTree>
    <p:extLst>
      <p:ext uri="{BB962C8B-B14F-4D97-AF65-F5344CB8AC3E}">
        <p14:creationId xmlns:p14="http://schemas.microsoft.com/office/powerpoint/2010/main" val="102890164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0C914AD7-6F87-4E4B-8704-54FDDA587EE9}" type="slidenum">
              <a:rPr lang="en-US"/>
              <a:pPr/>
              <a:t>37</a:t>
            </a:fld>
            <a:endParaRPr lang="en-US" dirty="0"/>
          </a:p>
        </p:txBody>
      </p:sp>
      <p:sp>
        <p:nvSpPr>
          <p:cNvPr id="978946" name="Rectangle 2"/>
          <p:cNvSpPr>
            <a:spLocks noGrp="1" noRot="1" noChangeAspect="1" noChangeArrowheads="1" noTextEdit="1"/>
          </p:cNvSpPr>
          <p:nvPr>
            <p:ph type="sldImg"/>
          </p:nvPr>
        </p:nvSpPr>
        <p:spPr>
          <a:xfrm>
            <a:off x="381000" y="687388"/>
            <a:ext cx="6096000" cy="3429000"/>
          </a:xfrm>
          <a:ln/>
        </p:spPr>
      </p:sp>
      <p:sp>
        <p:nvSpPr>
          <p:cNvPr id="978947" name="Rectangle 3"/>
          <p:cNvSpPr>
            <a:spLocks noGrp="1" noChangeArrowheads="1"/>
          </p:cNvSpPr>
          <p:nvPr>
            <p:ph type="body" idx="1"/>
          </p:nvPr>
        </p:nvSpPr>
        <p:spPr>
          <a:xfrm>
            <a:off x="914711" y="4344025"/>
            <a:ext cx="5028579" cy="4112926"/>
          </a:xfrm>
        </p:spPr>
        <p:txBody>
          <a:bodyPr/>
          <a:lstStyle/>
          <a:p>
            <a:pPr marL="224325" indent="-224325"/>
            <a:r>
              <a:rPr lang="en-US" b="1" dirty="0"/>
              <a:t>Step 2:  </a:t>
            </a:r>
            <a:r>
              <a:rPr lang="en-US" dirty="0"/>
              <a:t>Enter the configuration mode for the key chain using the</a:t>
            </a:r>
            <a:r>
              <a:rPr lang="en-US" b="1" dirty="0"/>
              <a:t> key chain </a:t>
            </a:r>
            <a:r>
              <a:rPr lang="en-US" dirty="0"/>
              <a:t>command.</a:t>
            </a:r>
          </a:p>
          <a:p>
            <a:pPr marL="587295" lvl="1" indent="-224325"/>
            <a:r>
              <a:rPr lang="en-US" dirty="0"/>
              <a:t>Identify a </a:t>
            </a:r>
            <a:r>
              <a:rPr lang="en-US" b="1" i="1" dirty="0"/>
              <a:t>key-id</a:t>
            </a:r>
            <a:r>
              <a:rPr lang="en-US" dirty="0"/>
              <a:t> to use, and enter configuration mode for that key using the</a:t>
            </a:r>
            <a:r>
              <a:rPr lang="en-US" b="1" dirty="0"/>
              <a:t> key </a:t>
            </a:r>
            <a:r>
              <a:rPr lang="en-US" dirty="0"/>
              <a:t>command.</a:t>
            </a:r>
          </a:p>
          <a:p>
            <a:pPr marL="587295" lvl="1" indent="-224325" defTabSz="1001675" eaLnBrk="0" fontAlgn="base" hangingPunct="0">
              <a:lnSpc>
                <a:spcPct val="90000"/>
              </a:lnSpc>
              <a:spcBef>
                <a:spcPct val="50000"/>
              </a:spcBef>
              <a:spcAft>
                <a:spcPct val="0"/>
              </a:spcAft>
              <a:buSzPct val="100000"/>
              <a:buFontTx/>
              <a:buChar char="•"/>
              <a:defRPr/>
            </a:pPr>
            <a:r>
              <a:rPr lang="en-US" dirty="0"/>
              <a:t>Identify the key string (password) for this key using the</a:t>
            </a:r>
            <a:r>
              <a:rPr lang="en-US" b="1" dirty="0"/>
              <a:t> key-string </a:t>
            </a:r>
            <a:r>
              <a:rPr lang="en-US" dirty="0"/>
              <a:t>command.</a:t>
            </a:r>
          </a:p>
          <a:p>
            <a:pPr marL="224325" indent="-224325"/>
            <a:endParaRPr lang="en-US" dirty="0"/>
          </a:p>
          <a:p>
            <a:pPr marL="224325" indent="-224325"/>
            <a:endParaRPr lang="en-US" dirty="0"/>
          </a:p>
        </p:txBody>
      </p:sp>
    </p:spTree>
    <p:extLst>
      <p:ext uri="{BB962C8B-B14F-4D97-AF65-F5344CB8AC3E}">
        <p14:creationId xmlns:p14="http://schemas.microsoft.com/office/powerpoint/2010/main" val="366883547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7500" lnSpcReduction="20000"/>
          </a:bodyPr>
          <a:lstStyle/>
          <a:p>
            <a:r>
              <a:rPr lang="en-US" dirty="0">
                <a:latin typeface="Arial" charset="0"/>
              </a:rPr>
              <a:t>MD5 authentication is configured on the serial 0/0/1 interface with the </a:t>
            </a:r>
            <a:r>
              <a:rPr lang="en-US" b="1" dirty="0">
                <a:latin typeface="Arial" charset="0"/>
              </a:rPr>
              <a:t>ip authentication mode eigrp 100 md5 </a:t>
            </a:r>
            <a:r>
              <a:rPr lang="en-US" dirty="0">
                <a:latin typeface="Arial" charset="0"/>
              </a:rPr>
              <a:t>command. When MD5 authentication is configured, an MD5 keyed digest is added to each EIGRP packet sent and is checked in each received EIGRP packet.</a:t>
            </a:r>
          </a:p>
          <a:p>
            <a:r>
              <a:rPr lang="en-US" dirty="0">
                <a:latin typeface="Arial" charset="0"/>
              </a:rPr>
              <a:t>The </a:t>
            </a:r>
            <a:r>
              <a:rPr lang="en-US" b="1" dirty="0">
                <a:latin typeface="Arial" charset="0"/>
              </a:rPr>
              <a:t>key chain R1chain </a:t>
            </a:r>
            <a:r>
              <a:rPr lang="en-US" dirty="0">
                <a:latin typeface="Arial" charset="0"/>
              </a:rPr>
              <a:t>command enters configuration mode for the </a:t>
            </a:r>
            <a:r>
              <a:rPr lang="en-US" i="1" dirty="0">
                <a:latin typeface="Arial" charset="0"/>
              </a:rPr>
              <a:t>R1chain</a:t>
            </a:r>
            <a:r>
              <a:rPr lang="en-US" dirty="0">
                <a:latin typeface="Arial" charset="0"/>
              </a:rPr>
              <a:t> key chain. Two keys are defined in this key chain. Each key has an authentication string and lifetime specified. The network administrator wants to change the keys on all the routers in the network each month to improve the security. The administrator configures an overlap of one week to change the keys on all the routers; the validity of key 2 is configured 1 week before the expiration of key 1 to allow the new key to be applied to all the routers in the network.</a:t>
            </a:r>
          </a:p>
          <a:p>
            <a:r>
              <a:rPr lang="en-US" dirty="0">
                <a:latin typeface="Arial" charset="0"/>
              </a:rPr>
              <a:t>Key 1 is set to </a:t>
            </a:r>
            <a:r>
              <a:rPr lang="en-US" i="1" dirty="0">
                <a:latin typeface="Arial" charset="0"/>
              </a:rPr>
              <a:t>FIRST-KEY</a:t>
            </a:r>
            <a:r>
              <a:rPr lang="en-US" dirty="0">
                <a:latin typeface="Arial" charset="0"/>
              </a:rPr>
              <a:t> with the </a:t>
            </a:r>
            <a:r>
              <a:rPr lang="en-US" b="1" dirty="0">
                <a:latin typeface="Arial" charset="0"/>
              </a:rPr>
              <a:t>key-string FIRST-KEY </a:t>
            </a:r>
            <a:r>
              <a:rPr lang="en-US" dirty="0">
                <a:latin typeface="Arial" charset="0"/>
              </a:rPr>
              <a:t>command. This key is acceptable for use on packets received by R1 from January 1, 2009 onward, as specified in the </a:t>
            </a:r>
            <a:r>
              <a:rPr lang="en-US" b="1" dirty="0">
                <a:latin typeface="Arial" charset="0"/>
              </a:rPr>
              <a:t>accept-lifetime 04:00:00 Jan 1 2009 infinite </a:t>
            </a:r>
            <a:r>
              <a:rPr lang="en-US" dirty="0">
                <a:latin typeface="Arial" charset="0"/>
              </a:rPr>
              <a:t>command. However, the </a:t>
            </a:r>
            <a:r>
              <a:rPr lang="en-US" b="1" dirty="0">
                <a:latin typeface="Arial" charset="0"/>
              </a:rPr>
              <a:t>send-lifetime 04:00:00 Jan 1 2009 04:00:00 Jan 31 2009 </a:t>
            </a:r>
            <a:r>
              <a:rPr lang="en-US" dirty="0">
                <a:latin typeface="Arial" charset="0"/>
              </a:rPr>
              <a:t>command specifies that this key was only valid for use when sending packets until January 31, 2009; it is no longer valid for use in sending packets after January 31st 2009.</a:t>
            </a:r>
          </a:p>
          <a:p>
            <a:r>
              <a:rPr lang="en-US" dirty="0">
                <a:latin typeface="Arial" charset="0"/>
              </a:rPr>
              <a:t>Key 2 is set to </a:t>
            </a:r>
            <a:r>
              <a:rPr lang="en-US" i="1" dirty="0">
                <a:latin typeface="Arial" charset="0"/>
              </a:rPr>
              <a:t>SECOND-KEY</a:t>
            </a:r>
            <a:r>
              <a:rPr lang="en-US" b="1" dirty="0">
                <a:latin typeface="Arial" charset="0"/>
              </a:rPr>
              <a:t> </a:t>
            </a:r>
            <a:r>
              <a:rPr lang="en-US" dirty="0">
                <a:latin typeface="Arial" charset="0"/>
              </a:rPr>
              <a:t>with the </a:t>
            </a:r>
            <a:r>
              <a:rPr lang="en-US" b="1" dirty="0">
                <a:latin typeface="Arial" charset="0"/>
              </a:rPr>
              <a:t>key-string SECOND-KEY </a:t>
            </a:r>
            <a:r>
              <a:rPr lang="en-US" dirty="0">
                <a:latin typeface="Arial" charset="0"/>
              </a:rPr>
              <a:t>command. This key is acceptable for use on packets received by R1 from January 25, 2009 onward, as specified in the </a:t>
            </a:r>
            <a:r>
              <a:rPr lang="en-US" b="1" dirty="0">
                <a:latin typeface="Arial" charset="0"/>
              </a:rPr>
              <a:t>accept-lifetime 04:00:00 Jan 25 2009 infinite </a:t>
            </a:r>
            <a:r>
              <a:rPr lang="en-US" dirty="0">
                <a:latin typeface="Arial" charset="0"/>
              </a:rPr>
              <a:t>command. This key can also be used when sending packets from January 25, 2009 onward, as specified in the </a:t>
            </a:r>
            <a:r>
              <a:rPr lang="en-US" b="1" dirty="0">
                <a:latin typeface="Arial" charset="0"/>
              </a:rPr>
              <a:t>send-lifetime 04:00:00 Jan 25 2009 infinite </a:t>
            </a:r>
            <a:r>
              <a:rPr lang="en-US" dirty="0">
                <a:latin typeface="Arial" charset="0"/>
              </a:rPr>
              <a:t>command.</a:t>
            </a:r>
          </a:p>
          <a:p>
            <a:r>
              <a:rPr lang="en-US" dirty="0">
                <a:latin typeface="Arial" charset="0"/>
              </a:rPr>
              <a:t>The </a:t>
            </a:r>
            <a:r>
              <a:rPr lang="en-US" b="1" dirty="0">
                <a:latin typeface="Arial" charset="0"/>
              </a:rPr>
              <a:t>ip authentication key-chain eigrp 100 R1chain </a:t>
            </a:r>
            <a:r>
              <a:rPr lang="en-US" dirty="0">
                <a:latin typeface="Arial" charset="0"/>
              </a:rPr>
              <a:t>command configured on the Serial 0/0/1 interface specifies that the EIGRP key chain </a:t>
            </a:r>
            <a:r>
              <a:rPr lang="en-US" i="1" dirty="0">
                <a:latin typeface="Arial" charset="0"/>
              </a:rPr>
              <a:t>R1chain</a:t>
            </a:r>
            <a:r>
              <a:rPr lang="en-US" dirty="0">
                <a:latin typeface="Arial" charset="0"/>
              </a:rPr>
              <a:t> is to be used on this interface.</a:t>
            </a:r>
          </a:p>
          <a:p>
            <a:r>
              <a:rPr lang="en-US" dirty="0">
                <a:latin typeface="Arial" charset="0"/>
              </a:rPr>
              <a:t>Recall that the router uses the first, by key number, valid key for sending packets. As a result of this configuration, router R1 will use key 1 for sending, from January 1st to 31st, 2009, and will used key 2 for sending as of 4:00 am on January 31st 2009. Router R1 will accept key 1 for received packets, from January 1st 2009, and will also accept key 2 for received packets, from January 25th 2009. All other MD5 packets will be dropped.</a:t>
            </a:r>
          </a:p>
          <a:p>
            <a:r>
              <a:rPr lang="en-US" dirty="0">
                <a:latin typeface="Arial" charset="0"/>
              </a:rPr>
              <a:t>MD5 authentication is configured on the serial 0/0/1 interface with the </a:t>
            </a:r>
            <a:r>
              <a:rPr lang="en-US" b="1" dirty="0">
                <a:latin typeface="Arial" charset="0"/>
              </a:rPr>
              <a:t>ip authentication mode eigrp 100 md5 </a:t>
            </a:r>
            <a:r>
              <a:rPr lang="en-US" dirty="0">
                <a:latin typeface="Arial" charset="0"/>
              </a:rPr>
              <a:t>command. When MD5 authentication is configured, an MD5 keyed digest is added to each EIGRP packet sent and is checked in each received EIGRP packet.</a:t>
            </a:r>
          </a:p>
          <a:p>
            <a:r>
              <a:rPr lang="en-US" dirty="0">
                <a:latin typeface="Arial" charset="0"/>
              </a:rPr>
              <a:t>The </a:t>
            </a:r>
            <a:r>
              <a:rPr lang="en-US" b="1" dirty="0">
                <a:latin typeface="Arial" charset="0"/>
              </a:rPr>
              <a:t>key chain R1chain </a:t>
            </a:r>
            <a:r>
              <a:rPr lang="en-US" dirty="0">
                <a:latin typeface="Arial" charset="0"/>
              </a:rPr>
              <a:t>command enters configuration mode for the </a:t>
            </a:r>
            <a:r>
              <a:rPr lang="en-US" i="1" dirty="0">
                <a:latin typeface="Arial" charset="0"/>
              </a:rPr>
              <a:t>R1chain</a:t>
            </a:r>
            <a:r>
              <a:rPr lang="en-US" dirty="0">
                <a:latin typeface="Arial" charset="0"/>
              </a:rPr>
              <a:t> key chain. Two keys are defined in this key chain. Each key has an authentication string and lifetime specified. The network administrator wants to change the keys on all the routers in the network each month to improve the security. The administrator configures an overlap of one week to change the keys on all the routers; the validity of key 2 is configured 1 week before the expiration of key 1 to allow the new key to be applied to all the routers in the network.</a:t>
            </a:r>
          </a:p>
          <a:p>
            <a:r>
              <a:rPr lang="en-US" dirty="0">
                <a:latin typeface="Arial" charset="0"/>
              </a:rPr>
              <a:t>Key 1 is set to </a:t>
            </a:r>
            <a:r>
              <a:rPr lang="en-US" i="1" dirty="0">
                <a:latin typeface="Arial" charset="0"/>
              </a:rPr>
              <a:t>FIRST-KEY</a:t>
            </a:r>
            <a:r>
              <a:rPr lang="en-US" dirty="0">
                <a:latin typeface="Arial" charset="0"/>
              </a:rPr>
              <a:t> with the </a:t>
            </a:r>
            <a:r>
              <a:rPr lang="en-US" b="1" dirty="0">
                <a:latin typeface="Arial" charset="0"/>
              </a:rPr>
              <a:t>key-string FIRST-KEY </a:t>
            </a:r>
            <a:r>
              <a:rPr lang="en-US" dirty="0">
                <a:latin typeface="Arial" charset="0"/>
              </a:rPr>
              <a:t>command. This key is acceptable for use on packets received by R1 from January 1, 2009 onward, as specified in the </a:t>
            </a:r>
            <a:r>
              <a:rPr lang="en-US" b="1" dirty="0">
                <a:latin typeface="Arial" charset="0"/>
              </a:rPr>
              <a:t>accept-lifetime 04:00:00 Jan 1 2009 infinite </a:t>
            </a:r>
            <a:r>
              <a:rPr lang="en-US" dirty="0">
                <a:latin typeface="Arial" charset="0"/>
              </a:rPr>
              <a:t>command. However, the </a:t>
            </a:r>
            <a:r>
              <a:rPr lang="en-US" b="1" dirty="0">
                <a:latin typeface="Arial" charset="0"/>
              </a:rPr>
              <a:t>send-lifetime 04:00:00 Jan 1 2009 04:00:00 Jan 31 2009 </a:t>
            </a:r>
            <a:r>
              <a:rPr lang="en-US" dirty="0">
                <a:latin typeface="Arial" charset="0"/>
              </a:rPr>
              <a:t>command specifies that this key was only valid for use when sending packets until January 31, 2009; it is no longer valid for use in sending packets after January 31st 2009.</a:t>
            </a:r>
          </a:p>
          <a:p>
            <a:r>
              <a:rPr lang="en-US" dirty="0">
                <a:latin typeface="Arial" charset="0"/>
              </a:rPr>
              <a:t>Key 2 is set to </a:t>
            </a:r>
            <a:r>
              <a:rPr lang="en-US" i="1" dirty="0">
                <a:latin typeface="Arial" charset="0"/>
              </a:rPr>
              <a:t>SECOND-KEY</a:t>
            </a:r>
            <a:r>
              <a:rPr lang="en-US" b="1" dirty="0">
                <a:latin typeface="Arial" charset="0"/>
              </a:rPr>
              <a:t> </a:t>
            </a:r>
            <a:r>
              <a:rPr lang="en-US" dirty="0">
                <a:latin typeface="Arial" charset="0"/>
              </a:rPr>
              <a:t>with the </a:t>
            </a:r>
            <a:r>
              <a:rPr lang="en-US" b="1" dirty="0">
                <a:latin typeface="Arial" charset="0"/>
              </a:rPr>
              <a:t>key-string SECOND-KEY </a:t>
            </a:r>
            <a:r>
              <a:rPr lang="en-US" dirty="0">
                <a:latin typeface="Arial" charset="0"/>
              </a:rPr>
              <a:t>command. This key is acceptable for use on packets received by R1 from January 25, 2009 onward, as specified in the </a:t>
            </a:r>
            <a:r>
              <a:rPr lang="en-US" b="1" dirty="0">
                <a:latin typeface="Arial" charset="0"/>
              </a:rPr>
              <a:t>accept-lifetime 04:00:00 Jan 25 2009 infinite </a:t>
            </a:r>
            <a:r>
              <a:rPr lang="en-US" dirty="0">
                <a:latin typeface="Arial" charset="0"/>
              </a:rPr>
              <a:t>command. This key can also be used when sending packets from January 25, 2009 onward, as specified in the </a:t>
            </a:r>
            <a:r>
              <a:rPr lang="en-US" b="1" dirty="0">
                <a:latin typeface="Arial" charset="0"/>
              </a:rPr>
              <a:t>send-lifetime 04:00:00 Jan 25 2009 infinite </a:t>
            </a:r>
            <a:r>
              <a:rPr lang="en-US" dirty="0">
                <a:latin typeface="Arial" charset="0"/>
              </a:rPr>
              <a:t>command.</a:t>
            </a:r>
          </a:p>
          <a:p>
            <a:r>
              <a:rPr lang="en-US" dirty="0">
                <a:latin typeface="Arial" charset="0"/>
              </a:rPr>
              <a:t>The </a:t>
            </a:r>
            <a:r>
              <a:rPr lang="en-US" b="1" dirty="0">
                <a:latin typeface="Arial" charset="0"/>
              </a:rPr>
              <a:t>ip authentication key-chain eigrp 100 R1chain </a:t>
            </a:r>
            <a:r>
              <a:rPr lang="en-US" dirty="0">
                <a:latin typeface="Arial" charset="0"/>
              </a:rPr>
              <a:t>command configured on the Serial 0/0/1 interface specifies that the EIGRP key chain </a:t>
            </a:r>
            <a:r>
              <a:rPr lang="en-US" i="1" dirty="0">
                <a:latin typeface="Arial" charset="0"/>
              </a:rPr>
              <a:t>R1chain</a:t>
            </a:r>
            <a:r>
              <a:rPr lang="en-US" dirty="0">
                <a:latin typeface="Arial" charset="0"/>
              </a:rPr>
              <a:t> is to be used on this interface.</a:t>
            </a:r>
          </a:p>
          <a:p>
            <a:r>
              <a:rPr lang="en-US" dirty="0">
                <a:latin typeface="Arial" charset="0"/>
              </a:rPr>
              <a:t>Recall that the router uses the first, by key number, valid key for sending packets. As a result of this configuration, router R1 will use key 1 for sending, from January 1st to 31st, 2009, and will used key 2 for sending as of 4:00 am on January 31st 2009. Router R1 will accept key 1 for received packets, from January 1st 2009, and will also accept key 2 for received packets, from January 25th 2009. All other MD5 packets will be dropped.</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38</a:t>
            </a:fld>
            <a:endParaRPr lang="en-US" dirty="0"/>
          </a:p>
        </p:txBody>
      </p:sp>
    </p:spTree>
    <p:extLst>
      <p:ext uri="{BB962C8B-B14F-4D97-AF65-F5344CB8AC3E}">
        <p14:creationId xmlns:p14="http://schemas.microsoft.com/office/powerpoint/2010/main" val="160605852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latin typeface="Arial" charset="0"/>
              </a:rPr>
              <a:t>The </a:t>
            </a:r>
            <a:r>
              <a:rPr lang="en-US" b="1" dirty="0">
                <a:latin typeface="Arial" charset="0"/>
              </a:rPr>
              <a:t>key chain R2chain </a:t>
            </a:r>
            <a:r>
              <a:rPr lang="en-US" dirty="0">
                <a:latin typeface="Arial" charset="0"/>
              </a:rPr>
              <a:t>command enters configuration mode for the </a:t>
            </a:r>
            <a:r>
              <a:rPr lang="en-US" i="1" dirty="0">
                <a:latin typeface="Arial" charset="0"/>
              </a:rPr>
              <a:t>R2chain</a:t>
            </a:r>
            <a:r>
              <a:rPr lang="en-US" dirty="0">
                <a:latin typeface="Arial" charset="0"/>
              </a:rPr>
              <a:t> key chain. Two keys are defined. Key 1 is set to </a:t>
            </a:r>
            <a:r>
              <a:rPr lang="en-US" i="1" dirty="0">
                <a:latin typeface="Arial" charset="0"/>
              </a:rPr>
              <a:t>FIRST-KEY</a:t>
            </a:r>
            <a:r>
              <a:rPr lang="en-US" dirty="0">
                <a:latin typeface="Arial" charset="0"/>
              </a:rPr>
              <a:t> with the </a:t>
            </a:r>
            <a:r>
              <a:rPr lang="en-US" b="1" dirty="0">
                <a:latin typeface="Arial" charset="0"/>
              </a:rPr>
              <a:t>key-string FIRST-KEY </a:t>
            </a:r>
            <a:r>
              <a:rPr lang="en-US" dirty="0">
                <a:latin typeface="Arial" charset="0"/>
              </a:rPr>
              <a:t>command. This key is acceptable for use on packets received by R2 from January 1, 2009 onward, as specified in the </a:t>
            </a:r>
            <a:r>
              <a:rPr lang="en-US" b="1" dirty="0">
                <a:latin typeface="Arial" charset="0"/>
              </a:rPr>
              <a:t>accept-lifetime 04:00:00 Jan 1 2009 infinite </a:t>
            </a:r>
            <a:r>
              <a:rPr lang="en-US" dirty="0">
                <a:latin typeface="Arial" charset="0"/>
              </a:rPr>
              <a:t>command. This key can also be used when sending packets from January 1, 2009 onward, as specified in the </a:t>
            </a:r>
            <a:r>
              <a:rPr lang="en-US" b="1" dirty="0">
                <a:latin typeface="Arial" charset="0"/>
              </a:rPr>
              <a:t>send-lifetime 04:00:00 Jan 1 2009 infinite </a:t>
            </a:r>
            <a:r>
              <a:rPr lang="en-US" dirty="0">
                <a:latin typeface="Arial" charset="0"/>
              </a:rPr>
              <a:t>command.</a:t>
            </a:r>
          </a:p>
          <a:p>
            <a:r>
              <a:rPr lang="en-US" dirty="0">
                <a:latin typeface="Arial" charset="0"/>
              </a:rPr>
              <a:t>Key 2 is set to </a:t>
            </a:r>
            <a:r>
              <a:rPr lang="en-US" i="1" dirty="0">
                <a:latin typeface="Arial" charset="0"/>
              </a:rPr>
              <a:t>SECOND-KEY</a:t>
            </a:r>
            <a:r>
              <a:rPr lang="en-US" b="1" dirty="0">
                <a:latin typeface="Arial" charset="0"/>
              </a:rPr>
              <a:t> </a:t>
            </a:r>
            <a:r>
              <a:rPr lang="en-US" dirty="0">
                <a:latin typeface="Arial" charset="0"/>
              </a:rPr>
              <a:t>with the </a:t>
            </a:r>
            <a:r>
              <a:rPr lang="en-US" b="1" dirty="0">
                <a:latin typeface="Arial" charset="0"/>
              </a:rPr>
              <a:t>key-string SECOND-KEY </a:t>
            </a:r>
            <a:r>
              <a:rPr lang="en-US" dirty="0">
                <a:latin typeface="Arial" charset="0"/>
              </a:rPr>
              <a:t>command. This key is acceptable for use on packets received by R2 from January 25, 2009 onward, as specified in the </a:t>
            </a:r>
            <a:r>
              <a:rPr lang="en-US" b="1" dirty="0">
                <a:latin typeface="Arial" charset="0"/>
              </a:rPr>
              <a:t>accept-lifetime 04:00:00 Jan 25 2009 infinite </a:t>
            </a:r>
            <a:r>
              <a:rPr lang="en-US" dirty="0">
                <a:latin typeface="Arial" charset="0"/>
              </a:rPr>
              <a:t>command. This key can also be used when sending packets from January 25, 2009 onward, as specified in the </a:t>
            </a:r>
            <a:r>
              <a:rPr lang="en-US" b="1" dirty="0">
                <a:latin typeface="Arial" charset="0"/>
              </a:rPr>
              <a:t>send-lifetime 04:00:00 Jan 25 2009 infinite </a:t>
            </a:r>
            <a:r>
              <a:rPr lang="en-US" dirty="0">
                <a:latin typeface="Arial" charset="0"/>
              </a:rPr>
              <a:t>command.</a:t>
            </a:r>
          </a:p>
          <a:p>
            <a:r>
              <a:rPr lang="en-US" dirty="0">
                <a:latin typeface="Arial" charset="0"/>
              </a:rPr>
              <a:t>As a result of this configuration, router R2 will use key 1 for sending, from January 1st 2009, because it is the first valid key in the key chain. (Of course, if key 1 is deleted in the future, key 2 would be used for sending.) Router R2 will accept key 1 for received packets, from January 1st 2009, and will also accept key 2 for received packets, from January 25th 2009. All other MD5 packets will be dropped.</a:t>
            </a: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39</a:t>
            </a:fld>
            <a:endParaRPr lang="en-US" dirty="0"/>
          </a:p>
        </p:txBody>
      </p:sp>
    </p:spTree>
    <p:extLst>
      <p:ext uri="{BB962C8B-B14F-4D97-AF65-F5344CB8AC3E}">
        <p14:creationId xmlns:p14="http://schemas.microsoft.com/office/powerpoint/2010/main" val="211891834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F2212B61-07C8-40E2-9B66-82DEDDD06454}" type="slidenum">
              <a:rPr lang="en-US"/>
              <a:pPr/>
              <a:t>40</a:t>
            </a:fld>
            <a:endParaRPr lang="en-US" dirty="0"/>
          </a:p>
        </p:txBody>
      </p:sp>
      <p:sp>
        <p:nvSpPr>
          <p:cNvPr id="991234" name="Rectangle 2"/>
          <p:cNvSpPr>
            <a:spLocks noGrp="1" noRot="1" noChangeAspect="1" noChangeArrowheads="1" noTextEdit="1"/>
          </p:cNvSpPr>
          <p:nvPr>
            <p:ph type="sldImg"/>
          </p:nvPr>
        </p:nvSpPr>
        <p:spPr>
          <a:xfrm>
            <a:off x="-25400" y="239713"/>
            <a:ext cx="6977063" cy="3925887"/>
          </a:xfrm>
          <a:ln/>
        </p:spPr>
      </p:sp>
      <p:sp>
        <p:nvSpPr>
          <p:cNvPr id="991235" name="Rectangle 3"/>
          <p:cNvSpPr>
            <a:spLocks noGrp="1" noChangeArrowheads="1"/>
          </p:cNvSpPr>
          <p:nvPr>
            <p:ph type="body" idx="1"/>
          </p:nvPr>
        </p:nvSpPr>
        <p:spPr>
          <a:xfrm>
            <a:off x="396013" y="4306550"/>
            <a:ext cx="5988326" cy="4181631"/>
          </a:xfrm>
        </p:spPr>
        <p:txBody>
          <a:bodyPr/>
          <a:lstStyle/>
          <a:p>
            <a:r>
              <a:rPr lang="en-US" dirty="0"/>
              <a:t>The figure shows the output of the </a:t>
            </a:r>
            <a:r>
              <a:rPr lang="en-US" b="1" dirty="0"/>
              <a:t>show ip eigrp neighbors</a:t>
            </a:r>
            <a:r>
              <a:rPr lang="en-US" dirty="0"/>
              <a:t> and </a:t>
            </a:r>
            <a:r>
              <a:rPr lang="en-US" b="1" dirty="0"/>
              <a:t>show ip route</a:t>
            </a:r>
            <a:r>
              <a:rPr lang="en-US" dirty="0"/>
              <a:t> commands on the R1 router.</a:t>
            </a:r>
          </a:p>
          <a:p>
            <a:r>
              <a:rPr lang="en-US" dirty="0"/>
              <a:t>The neighbor table indicates that the two routers have successfully formed an EIGRP adjacency. The routing table verifies that the 172.17.0.0 network has been learned via EIGRP over the serial connection.</a:t>
            </a:r>
          </a:p>
          <a:p>
            <a:r>
              <a:rPr lang="en-US" dirty="0"/>
              <a:t>The results of a </a:t>
            </a:r>
            <a:r>
              <a:rPr lang="en-US" b="1" dirty="0"/>
              <a:t>ping</a:t>
            </a:r>
            <a:r>
              <a:rPr lang="en-US" dirty="0"/>
              <a:t> to the R2 Fast Ethernet interface address is also displayed to illustrate that the link is working.</a:t>
            </a:r>
          </a:p>
        </p:txBody>
      </p:sp>
    </p:spTree>
    <p:extLst>
      <p:ext uri="{BB962C8B-B14F-4D97-AF65-F5344CB8AC3E}">
        <p14:creationId xmlns:p14="http://schemas.microsoft.com/office/powerpoint/2010/main" val="216481200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F2212B61-07C8-40E2-9B66-82DEDDD06454}" type="slidenum">
              <a:rPr lang="en-US"/>
              <a:pPr/>
              <a:t>41</a:t>
            </a:fld>
            <a:endParaRPr lang="en-US" dirty="0"/>
          </a:p>
        </p:txBody>
      </p:sp>
      <p:sp>
        <p:nvSpPr>
          <p:cNvPr id="991234" name="Rectangle 2"/>
          <p:cNvSpPr>
            <a:spLocks noGrp="1" noRot="1" noChangeAspect="1" noChangeArrowheads="1" noTextEdit="1"/>
          </p:cNvSpPr>
          <p:nvPr>
            <p:ph type="sldImg"/>
          </p:nvPr>
        </p:nvSpPr>
        <p:spPr>
          <a:xfrm>
            <a:off x="-25400" y="239713"/>
            <a:ext cx="6977063" cy="3925887"/>
          </a:xfrm>
          <a:ln/>
        </p:spPr>
      </p:sp>
      <p:sp>
        <p:nvSpPr>
          <p:cNvPr id="991235" name="Rectangle 3"/>
          <p:cNvSpPr>
            <a:spLocks noGrp="1" noChangeArrowheads="1"/>
          </p:cNvSpPr>
          <p:nvPr>
            <p:ph type="body" idx="1"/>
          </p:nvPr>
        </p:nvSpPr>
        <p:spPr>
          <a:xfrm>
            <a:off x="396013" y="4306550"/>
            <a:ext cx="5988326" cy="4181631"/>
          </a:xfrm>
        </p:spPr>
        <p:txBody>
          <a:bodyPr/>
          <a:lstStyle/>
          <a:p>
            <a:r>
              <a:rPr lang="en-US" dirty="0">
                <a:latin typeface="Arial" charset="0"/>
              </a:rPr>
              <a:t>Key chain </a:t>
            </a:r>
            <a:r>
              <a:rPr lang="en-US" b="1" dirty="0">
                <a:latin typeface="Arial" charset="0"/>
              </a:rPr>
              <a:t>R1chain</a:t>
            </a:r>
            <a:r>
              <a:rPr lang="en-US" dirty="0">
                <a:latin typeface="Arial" charset="0"/>
              </a:rPr>
              <a:t> and both keys </a:t>
            </a:r>
            <a:r>
              <a:rPr lang="en-US" b="1" dirty="0">
                <a:latin typeface="Arial" charset="0"/>
              </a:rPr>
              <a:t>key 1</a:t>
            </a:r>
            <a:r>
              <a:rPr lang="en-US" dirty="0">
                <a:latin typeface="Arial" charset="0"/>
              </a:rPr>
              <a:t> (with authentication string </a:t>
            </a:r>
            <a:r>
              <a:rPr lang="en-US" b="1" dirty="0">
                <a:latin typeface="Arial" charset="0"/>
              </a:rPr>
              <a:t>FIRST-KEY)</a:t>
            </a:r>
            <a:r>
              <a:rPr lang="en-US" dirty="0">
                <a:latin typeface="Arial" charset="0"/>
              </a:rPr>
              <a:t> and </a:t>
            </a:r>
            <a:r>
              <a:rPr lang="en-US" b="1" dirty="0">
                <a:latin typeface="Arial" charset="0"/>
              </a:rPr>
              <a:t>key 2</a:t>
            </a:r>
            <a:r>
              <a:rPr lang="en-US" dirty="0">
                <a:latin typeface="Arial" charset="0"/>
              </a:rPr>
              <a:t> (with authentication string </a:t>
            </a:r>
            <a:r>
              <a:rPr lang="en-US" b="1" dirty="0">
                <a:latin typeface="Arial" charset="0"/>
              </a:rPr>
              <a:t>SECOND-KEY)</a:t>
            </a:r>
            <a:r>
              <a:rPr lang="en-US" dirty="0">
                <a:latin typeface="Arial" charset="0"/>
              </a:rPr>
              <a:t> are displayed. Under each key, the lifetime of the key is also shown. By observing the same output from the neighboring router R2, the configuration can be verified.</a:t>
            </a:r>
          </a:p>
        </p:txBody>
      </p:sp>
    </p:spTree>
    <p:extLst>
      <p:ext uri="{BB962C8B-B14F-4D97-AF65-F5344CB8AC3E}">
        <p14:creationId xmlns:p14="http://schemas.microsoft.com/office/powerpoint/2010/main" val="130079243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F2212B61-07C8-40E2-9B66-82DEDDD06454}" type="slidenum">
              <a:rPr lang="en-US"/>
              <a:pPr/>
              <a:t>42</a:t>
            </a:fld>
            <a:endParaRPr lang="en-US" dirty="0"/>
          </a:p>
        </p:txBody>
      </p:sp>
      <p:sp>
        <p:nvSpPr>
          <p:cNvPr id="991234" name="Rectangle 2"/>
          <p:cNvSpPr>
            <a:spLocks noGrp="1" noRot="1" noChangeAspect="1" noChangeArrowheads="1" noTextEdit="1"/>
          </p:cNvSpPr>
          <p:nvPr>
            <p:ph type="sldImg"/>
          </p:nvPr>
        </p:nvSpPr>
        <p:spPr>
          <a:xfrm>
            <a:off x="-25400" y="239713"/>
            <a:ext cx="6977063" cy="3925887"/>
          </a:xfrm>
          <a:ln/>
        </p:spPr>
      </p:sp>
      <p:sp>
        <p:nvSpPr>
          <p:cNvPr id="991235" name="Rectangle 3"/>
          <p:cNvSpPr>
            <a:spLocks noGrp="1" noChangeArrowheads="1"/>
          </p:cNvSpPr>
          <p:nvPr>
            <p:ph type="body" idx="1"/>
          </p:nvPr>
        </p:nvSpPr>
        <p:spPr>
          <a:xfrm>
            <a:off x="396013" y="4306550"/>
            <a:ext cx="5988326" cy="4181631"/>
          </a:xfrm>
        </p:spPr>
        <p:txBody>
          <a:bodyPr/>
          <a:lstStyle/>
          <a:p>
            <a:r>
              <a:rPr lang="en-US" dirty="0"/>
              <a:t>The output of the </a:t>
            </a:r>
            <a:r>
              <a:rPr lang="en-US" b="1" dirty="0"/>
              <a:t>debug eigrp packets</a:t>
            </a:r>
            <a:r>
              <a:rPr lang="en-US" dirty="0"/>
              <a:t> command on R1 shown in the figure illustrates that R1 is receiving EIGRP packets with MD5 authentication, with a key-id equal to 1, from R2.</a:t>
            </a:r>
          </a:p>
          <a:p>
            <a:r>
              <a:rPr lang="en-US" dirty="0"/>
              <a:t>Similarly, the output of the </a:t>
            </a:r>
            <a:r>
              <a:rPr lang="en-US" b="1" dirty="0"/>
              <a:t>debug eigrp packets</a:t>
            </a:r>
            <a:r>
              <a:rPr lang="en-US" dirty="0"/>
              <a:t> command on R2 shown in the figure illustrates that R2 is receiving EIGRP packets with MD5 authentication, with a key-id equal to 2, from R1.</a:t>
            </a:r>
          </a:p>
        </p:txBody>
      </p:sp>
    </p:spTree>
    <p:extLst>
      <p:ext uri="{BB962C8B-B14F-4D97-AF65-F5344CB8AC3E}">
        <p14:creationId xmlns:p14="http://schemas.microsoft.com/office/powerpoint/2010/main" val="90728622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None/>
            </a:pPr>
            <a:r>
              <a:rPr lang="en-US" b="1" dirty="0"/>
              <a:t>MD5 authentication on both R1 and R2, but R1 key 2 (that it uses when sending) changed.</a:t>
            </a:r>
            <a:r>
              <a:rPr lang="en-US" b="1" i="1" dirty="0"/>
              <a:t> </a:t>
            </a:r>
          </a:p>
          <a:p>
            <a:endParaRPr lang="en-US" dirty="0"/>
          </a:p>
          <a:p>
            <a:r>
              <a:rPr lang="en-US" dirty="0"/>
              <a:t>The output of the </a:t>
            </a:r>
            <a:r>
              <a:rPr lang="en-US" b="1" dirty="0"/>
              <a:t>debug eigrp packets</a:t>
            </a:r>
            <a:r>
              <a:rPr lang="en-US" dirty="0"/>
              <a:t> command on R2 shown in the figure illustrates that R2 is receiving EIGRP packets with MD5 authentication, with a key-id equal to 2, from R1, but that there is an authentication mismatch. The EIGRP packets from R1 are ignored, and the neighbor relationship is declared to be down. The output of the </a:t>
            </a:r>
            <a:r>
              <a:rPr lang="en-US" b="1" dirty="0"/>
              <a:t>show ip eigrp neighbors</a:t>
            </a:r>
            <a:r>
              <a:rPr lang="en-US" dirty="0"/>
              <a:t> command confirms that R2 does not have any EIGRP neighbors.</a:t>
            </a:r>
          </a:p>
          <a:p>
            <a:r>
              <a:rPr lang="en-US" dirty="0"/>
              <a:t>The two routers keep trying to re-establish their neighbor relationship. Because of the different keys used by each router in this scenario, R1 will authenticate hello messages sent by R2 using key 1. However, when R1 sends a hello message back to R2 using key 2, there will be an authentication mismatch. From R1’s perspective, the relationship appears to be up for awhile, but then it times out, as illustrated by the following messages received on R1. The output of the </a:t>
            </a:r>
            <a:r>
              <a:rPr lang="en-US" b="1" dirty="0"/>
              <a:t>show ip eigrp neighbors</a:t>
            </a:r>
            <a:r>
              <a:rPr lang="en-US" dirty="0"/>
              <a:t> command on R1 also illustrates that R1 does have R2 in its neighbor table for a short time.</a:t>
            </a: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43</a:t>
            </a:fld>
            <a:endParaRPr lang="en-US" dirty="0"/>
          </a:p>
        </p:txBody>
      </p:sp>
    </p:spTree>
    <p:extLst>
      <p:ext uri="{BB962C8B-B14F-4D97-AF65-F5344CB8AC3E}">
        <p14:creationId xmlns:p14="http://schemas.microsoft.com/office/powerpoint/2010/main" val="140695863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2A33E7-E56C-E10E-03D1-19D53E8AE74C}"/>
            </a:ext>
          </a:extLst>
        </p:cNvPr>
        <p:cNvGrpSpPr/>
        <p:nvPr/>
      </p:nvGrpSpPr>
      <p:grpSpPr>
        <a:xfrm>
          <a:off x="0" y="0"/>
          <a:ext cx="0" cy="0"/>
          <a:chOff x="0" y="0"/>
          <a:chExt cx="0" cy="0"/>
        </a:xfrm>
      </p:grpSpPr>
      <p:sp>
        <p:nvSpPr>
          <p:cNvPr id="22529" name="Rectangle 11">
            <a:extLst>
              <a:ext uri="{FF2B5EF4-FFF2-40B4-BE49-F238E27FC236}">
                <a16:creationId xmlns:a16="http://schemas.microsoft.com/office/drawing/2014/main" id="{69D89EB0-0CAC-A668-17F3-4ABC805756A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45</a:t>
            </a:fld>
            <a:endParaRPr lang="en-US" sz="800"/>
          </a:p>
        </p:txBody>
      </p:sp>
      <p:sp>
        <p:nvSpPr>
          <p:cNvPr id="22530" name="Rectangle 2">
            <a:extLst>
              <a:ext uri="{FF2B5EF4-FFF2-40B4-BE49-F238E27FC236}">
                <a16:creationId xmlns:a16="http://schemas.microsoft.com/office/drawing/2014/main" id="{66475699-244C-BD1E-6116-838FF3097F7E}"/>
              </a:ext>
            </a:extLst>
          </p:cNvPr>
          <p:cNvSpPr>
            <a:spLocks noGrp="1" noRot="1" noChangeAspect="1" noChangeArrowheads="1" noTextEdit="1"/>
          </p:cNvSpPr>
          <p:nvPr>
            <p:ph type="sldImg"/>
          </p:nvPr>
        </p:nvSpPr>
        <p:spPr>
          <a:ln/>
        </p:spPr>
      </p:sp>
      <p:sp>
        <p:nvSpPr>
          <p:cNvPr id="22531" name="Rectangle 3">
            <a:extLst>
              <a:ext uri="{FF2B5EF4-FFF2-40B4-BE49-F238E27FC236}">
                <a16:creationId xmlns:a16="http://schemas.microsoft.com/office/drawing/2014/main" id="{BAA23E94-EFF7-B9D8-75A9-8DEC8A69E9D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94815772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1350323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81300297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33165458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7993140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50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25641753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2EFB6B-9E5A-6382-03B3-E8D6ACED05D7}"/>
            </a:ext>
          </a:extLst>
        </p:cNvPr>
        <p:cNvGrpSpPr/>
        <p:nvPr/>
      </p:nvGrpSpPr>
      <p:grpSpPr>
        <a:xfrm>
          <a:off x="0" y="0"/>
          <a:ext cx="0" cy="0"/>
          <a:chOff x="0" y="0"/>
          <a:chExt cx="0" cy="0"/>
        </a:xfrm>
      </p:grpSpPr>
      <p:sp>
        <p:nvSpPr>
          <p:cNvPr id="22529" name="Rectangle 11">
            <a:extLst>
              <a:ext uri="{FF2B5EF4-FFF2-40B4-BE49-F238E27FC236}">
                <a16:creationId xmlns:a16="http://schemas.microsoft.com/office/drawing/2014/main" id="{BF1A119B-BB36-A090-7EB1-D12ABFCADFF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51</a:t>
            </a:fld>
            <a:endParaRPr lang="en-US" sz="800"/>
          </a:p>
        </p:txBody>
      </p:sp>
      <p:sp>
        <p:nvSpPr>
          <p:cNvPr id="22530" name="Rectangle 2">
            <a:extLst>
              <a:ext uri="{FF2B5EF4-FFF2-40B4-BE49-F238E27FC236}">
                <a16:creationId xmlns:a16="http://schemas.microsoft.com/office/drawing/2014/main" id="{4FFB35BF-4857-2E0B-EAC2-45046A319A34}"/>
              </a:ext>
            </a:extLst>
          </p:cNvPr>
          <p:cNvSpPr>
            <a:spLocks noGrp="1" noRot="1" noChangeAspect="1" noChangeArrowheads="1" noTextEdit="1"/>
          </p:cNvSpPr>
          <p:nvPr>
            <p:ph type="sldImg"/>
          </p:nvPr>
        </p:nvSpPr>
        <p:spPr>
          <a:ln/>
        </p:spPr>
      </p:sp>
      <p:sp>
        <p:nvSpPr>
          <p:cNvPr id="22531" name="Rectangle 3">
            <a:extLst>
              <a:ext uri="{FF2B5EF4-FFF2-40B4-BE49-F238E27FC236}">
                <a16:creationId xmlns:a16="http://schemas.microsoft.com/office/drawing/2014/main" id="{51F42B5D-89CA-59C5-E122-938F9917FDB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6486041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lvl1pPr>
              <a:defRPr>
                <a:solidFill>
                  <a:schemeClr val="accent1">
                    <a:lumMod val="50000"/>
                  </a:schemeClr>
                </a:solidFill>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7" name="Rectangle 6"/>
          <p:cNvSpPr/>
          <p:nvPr/>
        </p:nvSpPr>
        <p:spPr>
          <a:xfrm>
            <a:off x="1770888" y="1295401"/>
            <a:ext cx="8650224"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763895" y="1524000"/>
            <a:ext cx="8664211"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763895" y="3299013"/>
            <a:ext cx="8664212"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9/27/26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extLst>
      <p:ext uri="{BB962C8B-B14F-4D97-AF65-F5344CB8AC3E}">
        <p14:creationId xmlns:p14="http://schemas.microsoft.com/office/powerpoint/2010/main" val="16771170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a:solidFill>
                  <a:schemeClr val="accent1">
                    <a:lumMod val="50000"/>
                  </a:schemeClr>
                </a:solidFill>
                <a:latin typeface="Arial" panose="020B0604020202020204" pitchFamily="34" charset="0"/>
                <a:cs typeface="Arial" panose="020B0604020202020204" pitchFamily="34" charset="0"/>
              </a:defRPr>
            </a:lvl1pPr>
          </a:lstStyle>
          <a:p>
            <a:r>
              <a:rPr lang="en-GB" dirty="0"/>
              <a:t>Click to edit Master title style</a:t>
            </a:r>
            <a:endParaRPr dirty="0"/>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extLst>
      <p:ext uri="{BB962C8B-B14F-4D97-AF65-F5344CB8AC3E}">
        <p14:creationId xmlns:p14="http://schemas.microsoft.com/office/powerpoint/2010/main" val="6024912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1_Command Example">
    <p:spTree>
      <p:nvGrpSpPr>
        <p:cNvPr id="1" name=""/>
        <p:cNvGrpSpPr/>
        <p:nvPr/>
      </p:nvGrpSpPr>
      <p:grpSpPr>
        <a:xfrm>
          <a:off x="0" y="0"/>
          <a:ext cx="0" cy="0"/>
          <a:chOff x="0" y="0"/>
          <a:chExt cx="0" cy="0"/>
        </a:xfrm>
      </p:grpSpPr>
      <p:sp>
        <p:nvSpPr>
          <p:cNvPr id="2" name="Title 1"/>
          <p:cNvSpPr>
            <a:spLocks noGrp="1"/>
          </p:cNvSpPr>
          <p:nvPr>
            <p:ph type="title"/>
          </p:nvPr>
        </p:nvSpPr>
        <p:spPr>
          <a:xfrm>
            <a:off x="358589" y="365379"/>
            <a:ext cx="11376212" cy="620712"/>
          </a:xfrm>
          <a:prstGeom prst="rect">
            <a:avLst/>
          </a:prstGeom>
        </p:spPr>
        <p:txBody>
          <a:bodyPr/>
          <a:lstStyle/>
          <a:p>
            <a:r>
              <a:rPr lang="en-US"/>
              <a:t>Click to edit Master title style</a:t>
            </a:r>
          </a:p>
        </p:txBody>
      </p:sp>
      <p:sp>
        <p:nvSpPr>
          <p:cNvPr id="7" name="Content Placeholder 2"/>
          <p:cNvSpPr>
            <a:spLocks noGrp="1"/>
          </p:cNvSpPr>
          <p:nvPr>
            <p:ph idx="1"/>
          </p:nvPr>
        </p:nvSpPr>
        <p:spPr>
          <a:xfrm>
            <a:off x="372534" y="1139566"/>
            <a:ext cx="11089217" cy="491994"/>
          </a:xfrm>
        </p:spPr>
        <p:txBody>
          <a:bodyPr/>
          <a:lstStyle/>
          <a:p>
            <a:pPr lvl="0"/>
            <a:r>
              <a:rPr lang="en-US"/>
              <a:t>Click to edit Master text styles</a:t>
            </a:r>
          </a:p>
        </p:txBody>
      </p:sp>
      <p:sp>
        <p:nvSpPr>
          <p:cNvPr id="10" name="Text Placeholder 9"/>
          <p:cNvSpPr>
            <a:spLocks noGrp="1"/>
          </p:cNvSpPr>
          <p:nvPr>
            <p:ph type="body" sz="quarter" idx="10" hasCustomPrompt="1"/>
          </p:nvPr>
        </p:nvSpPr>
        <p:spPr>
          <a:xfrm>
            <a:off x="818044" y="1677605"/>
            <a:ext cx="10327216" cy="377078"/>
          </a:xfrm>
        </p:spPr>
        <p:txBody>
          <a:bodyPr/>
          <a:lstStyle>
            <a:lvl1pPr>
              <a:buNone/>
              <a:defRPr sz="1800" b="0">
                <a:latin typeface="Courier New" pitchFamily="49" charset="0"/>
                <a:cs typeface="Courier New" pitchFamily="49" charset="0"/>
              </a:defRPr>
            </a:lvl1pPr>
            <a:lvl2pPr>
              <a:buFont typeface="Arial" pitchFamily="34" charset="0"/>
              <a:buNone/>
              <a:defRPr sz="1200">
                <a:latin typeface="Courier New" pitchFamily="49" charset="0"/>
                <a:cs typeface="Courier New" pitchFamily="49" charset="0"/>
              </a:defRPr>
            </a:lvl2pPr>
            <a:lvl3pPr>
              <a:buFont typeface="Arial" pitchFamily="34" charset="0"/>
              <a:buNone/>
              <a:defRPr sz="1200">
                <a:latin typeface="Courier New" pitchFamily="49" charset="0"/>
                <a:cs typeface="Courier New" pitchFamily="49" charset="0"/>
              </a:defRPr>
            </a:lvl3pPr>
            <a:lvl4pPr>
              <a:buFont typeface="Arial" pitchFamily="34" charset="0"/>
              <a:buNone/>
              <a:defRPr sz="1200">
                <a:latin typeface="Courier New" pitchFamily="49" charset="0"/>
                <a:cs typeface="Courier New" pitchFamily="49" charset="0"/>
              </a:defRPr>
            </a:lvl4pPr>
            <a:lvl5pPr>
              <a:buFont typeface="Arial" pitchFamily="34" charset="0"/>
              <a:buNone/>
              <a:defRPr sz="1200">
                <a:latin typeface="Courier New" pitchFamily="49" charset="0"/>
                <a:cs typeface="Courier New" pitchFamily="49" charset="0"/>
              </a:defRPr>
            </a:lvl5pPr>
          </a:lstStyle>
          <a:p>
            <a:pPr lvl="0"/>
            <a:r>
              <a:rPr lang="en-US"/>
              <a:t>Router(config)#</a:t>
            </a:r>
          </a:p>
        </p:txBody>
      </p:sp>
      <p:sp>
        <p:nvSpPr>
          <p:cNvPr id="11" name="Text Placeholder 9"/>
          <p:cNvSpPr>
            <a:spLocks noGrp="1"/>
          </p:cNvSpPr>
          <p:nvPr>
            <p:ph type="body" sz="quarter" idx="11" hasCustomPrompt="1"/>
          </p:nvPr>
        </p:nvSpPr>
        <p:spPr>
          <a:xfrm>
            <a:off x="820435" y="2137492"/>
            <a:ext cx="10327216" cy="377078"/>
          </a:xfrm>
          <a:ln w="28575">
            <a:solidFill>
              <a:schemeClr val="tx1"/>
            </a:solidFill>
          </a:ln>
        </p:spPr>
        <p:txBody>
          <a:bodyPr>
            <a:normAutofit/>
          </a:bodyPr>
          <a:lstStyle>
            <a:lvl1pPr>
              <a:buNone/>
              <a:defRPr sz="1800" b="1" i="0">
                <a:latin typeface="Courier New" pitchFamily="49" charset="0"/>
                <a:cs typeface="Courier New" pitchFamily="49" charset="0"/>
              </a:defRPr>
            </a:lvl1pPr>
            <a:lvl2pPr>
              <a:buFont typeface="Arial" pitchFamily="34" charset="0"/>
              <a:buNone/>
              <a:defRPr sz="1200">
                <a:latin typeface="Courier New" pitchFamily="49" charset="0"/>
                <a:cs typeface="Courier New" pitchFamily="49" charset="0"/>
              </a:defRPr>
            </a:lvl2pPr>
            <a:lvl3pPr>
              <a:buFont typeface="Arial" pitchFamily="34" charset="0"/>
              <a:buNone/>
              <a:defRPr sz="1200">
                <a:latin typeface="Courier New" pitchFamily="49" charset="0"/>
                <a:cs typeface="Courier New" pitchFamily="49" charset="0"/>
              </a:defRPr>
            </a:lvl3pPr>
            <a:lvl4pPr>
              <a:buFont typeface="Arial" pitchFamily="34" charset="0"/>
              <a:buNone/>
              <a:defRPr sz="1200">
                <a:latin typeface="Courier New" pitchFamily="49" charset="0"/>
                <a:cs typeface="Courier New" pitchFamily="49" charset="0"/>
              </a:defRPr>
            </a:lvl4pPr>
            <a:lvl5pPr>
              <a:buFont typeface="Arial" pitchFamily="34" charset="0"/>
              <a:buNone/>
              <a:defRPr sz="1200">
                <a:latin typeface="Courier New" pitchFamily="49" charset="0"/>
                <a:cs typeface="Courier New" pitchFamily="49" charset="0"/>
              </a:defRPr>
            </a:lvl5pPr>
          </a:lstStyle>
          <a:p>
            <a:pPr lvl="0"/>
            <a:r>
              <a:rPr lang="en-US"/>
              <a:t>Command parameters</a:t>
            </a:r>
          </a:p>
        </p:txBody>
      </p:sp>
    </p:spTree>
    <p:extLst>
      <p:ext uri="{BB962C8B-B14F-4D97-AF65-F5344CB8AC3E}">
        <p14:creationId xmlns:p14="http://schemas.microsoft.com/office/powerpoint/2010/main" val="12094982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a:xfrm>
            <a:off x="7506447" y="6275669"/>
            <a:ext cx="2844800" cy="365125"/>
          </a:xfrm>
          <a:prstGeom prst="rect">
            <a:avLst/>
          </a:prstGeom>
        </p:spPr>
        <p:txBody>
          <a:bodyPr/>
          <a:lstStyle/>
          <a:p>
            <a:fld id="{2DF66AD8-BC4A-4004-9882-414398D930CA}" type="datetimeFigureOut">
              <a:rPr lang="en-US" smtClean="0"/>
              <a:pPr/>
              <a:t>9/27/26</a:t>
            </a:fld>
            <a:endParaRPr lang="en-US"/>
          </a:p>
        </p:txBody>
      </p:sp>
      <p:sp>
        <p:nvSpPr>
          <p:cNvPr id="4" name="Footer Placeholder 3"/>
          <p:cNvSpPr>
            <a:spLocks noGrp="1"/>
          </p:cNvSpPr>
          <p:nvPr>
            <p:ph type="ftr" sz="quarter" idx="11"/>
          </p:nvPr>
        </p:nvSpPr>
        <p:spPr>
          <a:xfrm>
            <a:off x="352611" y="6275669"/>
            <a:ext cx="6454588" cy="365125"/>
          </a:xfrm>
          <a:prstGeom prst="rect">
            <a:avLst/>
          </a:prstGeom>
        </p:spPr>
        <p:txBody>
          <a:bodyPr/>
          <a:lstStyle/>
          <a:p>
            <a:endParaRPr lang="en-US"/>
          </a:p>
        </p:txBody>
      </p:sp>
      <p:sp>
        <p:nvSpPr>
          <p:cNvPr id="5" name="Slide Number Placeholder 4"/>
          <p:cNvSpPr>
            <a:spLocks noGrp="1"/>
          </p:cNvSpPr>
          <p:nvPr>
            <p:ph type="sldNum" sz="quarter" idx="12"/>
          </p:nvPr>
        </p:nvSpPr>
        <p:spPr>
          <a:xfrm>
            <a:off x="10530541" y="6275669"/>
            <a:ext cx="1320800" cy="365125"/>
          </a:xfrm>
          <a:prstGeom prst="rect">
            <a:avLst/>
          </a:prstGeom>
        </p:spPr>
        <p:txBody>
          <a:bodyPr/>
          <a:lstStyle/>
          <a:p>
            <a:fld id="{B9D2C864-9362-43C7-A136-D9C41D93A96D}" type="slidenum">
              <a:rPr lang="en-US" smtClean="0"/>
              <a:pPr/>
              <a:t>‹#›</a:t>
            </a:fld>
            <a:endParaRPr lang="en-US"/>
          </a:p>
        </p:txBody>
      </p:sp>
    </p:spTree>
    <p:extLst>
      <p:ext uri="{BB962C8B-B14F-4D97-AF65-F5344CB8AC3E}">
        <p14:creationId xmlns:p14="http://schemas.microsoft.com/office/powerpoint/2010/main" val="4223715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cSld name="Output with Tex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358589" y="365379"/>
            <a:ext cx="11376212" cy="740664"/>
          </a:xfrm>
          <a:prstGeom prst="rect">
            <a:avLst/>
          </a:prstGeom>
        </p:spPr>
        <p:txBody>
          <a:bodyPr>
            <a:normAutofit/>
          </a:bodyPr>
          <a:lstStyle>
            <a:lvl1pPr>
              <a:defRPr/>
            </a:lvl1pPr>
          </a:lstStyle>
          <a:p>
            <a:r>
              <a:rPr lang="en-US"/>
              <a:t>Output with Explanation</a:t>
            </a:r>
          </a:p>
        </p:txBody>
      </p:sp>
      <p:sp>
        <p:nvSpPr>
          <p:cNvPr id="5" name="Text Placeholder 4"/>
          <p:cNvSpPr>
            <a:spLocks noGrp="1"/>
          </p:cNvSpPr>
          <p:nvPr>
            <p:ph type="body" sz="quarter" idx="10" hasCustomPrompt="1"/>
          </p:nvPr>
        </p:nvSpPr>
        <p:spPr>
          <a:xfrm>
            <a:off x="372532" y="2000922"/>
            <a:ext cx="11374819" cy="4399878"/>
          </a:xfrm>
          <a:ln w="19050">
            <a:solidFill>
              <a:schemeClr val="tx1"/>
            </a:solidFill>
          </a:ln>
        </p:spPr>
        <p:txBody>
          <a:bodyPr/>
          <a:lstStyle>
            <a:lvl1pPr marL="0" indent="0">
              <a:lnSpc>
                <a:spcPct val="100000"/>
              </a:lnSpc>
              <a:spcBef>
                <a:spcPts val="0"/>
              </a:spcBef>
              <a:buFont typeface="Arial" pitchFamily="34" charset="0"/>
              <a:buNone/>
              <a:defRPr sz="1400">
                <a:latin typeface="Courier New" pitchFamily="49" charset="0"/>
                <a:cs typeface="Courier New" pitchFamily="49" charset="0"/>
              </a:defRPr>
            </a:lvl1pPr>
            <a:lvl2pPr marL="0" indent="0">
              <a:lnSpc>
                <a:spcPct val="100000"/>
              </a:lnSpc>
              <a:spcBef>
                <a:spcPts val="0"/>
              </a:spcBef>
              <a:buNone/>
              <a:defRPr sz="1400">
                <a:latin typeface="Courier New" pitchFamily="49" charset="0"/>
                <a:cs typeface="Courier New" pitchFamily="49" charset="0"/>
              </a:defRPr>
            </a:lvl2pPr>
            <a:lvl3pPr marL="0" indent="0">
              <a:lnSpc>
                <a:spcPct val="100000"/>
              </a:lnSpc>
              <a:spcBef>
                <a:spcPts val="0"/>
              </a:spcBef>
              <a:buNone/>
              <a:defRPr sz="1400">
                <a:latin typeface="Courier New" pitchFamily="49" charset="0"/>
                <a:cs typeface="Courier New" pitchFamily="49" charset="0"/>
              </a:defRPr>
            </a:lvl3pPr>
            <a:lvl4pPr marL="0" indent="0">
              <a:lnSpc>
                <a:spcPct val="100000"/>
              </a:lnSpc>
              <a:spcBef>
                <a:spcPts val="0"/>
              </a:spcBef>
              <a:buFont typeface="Arial" pitchFamily="34" charset="0"/>
              <a:buNone/>
              <a:defRPr sz="1400">
                <a:latin typeface="Courier New" pitchFamily="49" charset="0"/>
                <a:cs typeface="Courier New" pitchFamily="49" charset="0"/>
              </a:defRPr>
            </a:lvl4pPr>
            <a:lvl5pPr marL="0" indent="0">
              <a:lnSpc>
                <a:spcPct val="100000"/>
              </a:lnSpc>
              <a:spcBef>
                <a:spcPts val="0"/>
              </a:spcBef>
              <a:buFont typeface="Arial" pitchFamily="34" charset="0"/>
              <a:buNone/>
              <a:defRPr sz="1400">
                <a:latin typeface="Courier New" pitchFamily="49" charset="0"/>
                <a:cs typeface="Courier New" pitchFamily="49" charset="0"/>
              </a:defRPr>
            </a:lvl5pPr>
          </a:lstStyle>
          <a:p>
            <a:pPr lvl="0"/>
            <a:r>
              <a:rPr lang="en-US"/>
              <a:t>Router# show command</a:t>
            </a:r>
          </a:p>
          <a:p>
            <a:pPr lvl="0"/>
            <a:r>
              <a:rPr lang="en-US"/>
              <a:t>Output output output output output</a:t>
            </a:r>
          </a:p>
        </p:txBody>
      </p:sp>
      <p:sp>
        <p:nvSpPr>
          <p:cNvPr id="6" name="Content Placeholder 5"/>
          <p:cNvSpPr>
            <a:spLocks noGrp="1"/>
          </p:cNvSpPr>
          <p:nvPr>
            <p:ph sz="quarter" idx="11" hasCustomPrompt="1"/>
          </p:nvPr>
        </p:nvSpPr>
        <p:spPr>
          <a:xfrm>
            <a:off x="372534" y="1215615"/>
            <a:ext cx="11360151" cy="687798"/>
          </a:xfrm>
        </p:spPr>
        <p:txBody>
          <a:bodyPr>
            <a:normAutofit/>
          </a:bodyPr>
          <a:lstStyle>
            <a:lvl1pPr marL="11113" indent="-11113">
              <a:buNone/>
              <a:defRPr sz="2000" b="0"/>
            </a:lvl1pPr>
          </a:lstStyle>
          <a:p>
            <a:pPr lvl="0"/>
            <a:r>
              <a:rPr lang="en-US"/>
              <a:t>Brief explanation of the command.</a:t>
            </a:r>
          </a:p>
        </p:txBody>
      </p:sp>
    </p:spTree>
    <p:extLst>
      <p:ext uri="{BB962C8B-B14F-4D97-AF65-F5344CB8AC3E}">
        <p14:creationId xmlns:p14="http://schemas.microsoft.com/office/powerpoint/2010/main" val="19801100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cSld name="Command Exampl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358588" y="365379"/>
            <a:ext cx="11362944" cy="740664"/>
          </a:xfrm>
          <a:prstGeom prst="rect">
            <a:avLst/>
          </a:prstGeom>
        </p:spPr>
        <p:txBody>
          <a:bodyPr>
            <a:normAutofit/>
          </a:bodyPr>
          <a:lstStyle>
            <a:lvl1pPr>
              <a:defRPr/>
            </a:lvl1pPr>
          </a:lstStyle>
          <a:p>
            <a:r>
              <a:rPr lang="en-US"/>
              <a:t>Command Example</a:t>
            </a:r>
          </a:p>
        </p:txBody>
      </p:sp>
      <p:sp>
        <p:nvSpPr>
          <p:cNvPr id="7" name="Content Placeholder 2"/>
          <p:cNvSpPr>
            <a:spLocks noGrp="1"/>
          </p:cNvSpPr>
          <p:nvPr>
            <p:ph idx="1"/>
          </p:nvPr>
        </p:nvSpPr>
        <p:spPr>
          <a:xfrm>
            <a:off x="372534" y="1193356"/>
            <a:ext cx="11089217" cy="491994"/>
          </a:xfrm>
        </p:spPr>
        <p:txBody>
          <a:bodyPr/>
          <a:lstStyle/>
          <a:p>
            <a:pPr lvl="0"/>
            <a:r>
              <a:rPr lang="en-US"/>
              <a:t>Click to edit Master text styles</a:t>
            </a:r>
          </a:p>
        </p:txBody>
      </p:sp>
      <p:sp>
        <p:nvSpPr>
          <p:cNvPr id="10" name="Text Placeholder 9"/>
          <p:cNvSpPr>
            <a:spLocks noGrp="1"/>
          </p:cNvSpPr>
          <p:nvPr>
            <p:ph type="body" sz="quarter" idx="10" hasCustomPrompt="1"/>
          </p:nvPr>
        </p:nvSpPr>
        <p:spPr>
          <a:xfrm>
            <a:off x="818044" y="1731395"/>
            <a:ext cx="10327216" cy="377078"/>
          </a:xfrm>
        </p:spPr>
        <p:txBody>
          <a:bodyPr/>
          <a:lstStyle>
            <a:lvl1pPr>
              <a:buNone/>
              <a:defRPr sz="1600" b="0">
                <a:latin typeface="Courier New" pitchFamily="49" charset="0"/>
                <a:cs typeface="Courier New" pitchFamily="49" charset="0"/>
              </a:defRPr>
            </a:lvl1pPr>
            <a:lvl2pPr>
              <a:buFont typeface="Arial" pitchFamily="34" charset="0"/>
              <a:buNone/>
              <a:defRPr sz="1200">
                <a:latin typeface="Courier New" pitchFamily="49" charset="0"/>
                <a:cs typeface="Courier New" pitchFamily="49" charset="0"/>
              </a:defRPr>
            </a:lvl2pPr>
            <a:lvl3pPr>
              <a:buFont typeface="Arial" pitchFamily="34" charset="0"/>
              <a:buNone/>
              <a:defRPr sz="1200">
                <a:latin typeface="Courier New" pitchFamily="49" charset="0"/>
                <a:cs typeface="Courier New" pitchFamily="49" charset="0"/>
              </a:defRPr>
            </a:lvl3pPr>
            <a:lvl4pPr>
              <a:buFont typeface="Arial" pitchFamily="34" charset="0"/>
              <a:buNone/>
              <a:defRPr sz="1200">
                <a:latin typeface="Courier New" pitchFamily="49" charset="0"/>
                <a:cs typeface="Courier New" pitchFamily="49" charset="0"/>
              </a:defRPr>
            </a:lvl4pPr>
            <a:lvl5pPr>
              <a:buFont typeface="Arial" pitchFamily="34" charset="0"/>
              <a:buNone/>
              <a:defRPr sz="1200">
                <a:latin typeface="Courier New" pitchFamily="49" charset="0"/>
                <a:cs typeface="Courier New" pitchFamily="49" charset="0"/>
              </a:defRPr>
            </a:lvl5pPr>
          </a:lstStyle>
          <a:p>
            <a:pPr lvl="0"/>
            <a:r>
              <a:rPr lang="en-US"/>
              <a:t>Router(config)#</a:t>
            </a:r>
          </a:p>
        </p:txBody>
      </p:sp>
      <p:sp>
        <p:nvSpPr>
          <p:cNvPr id="11" name="Text Placeholder 9"/>
          <p:cNvSpPr>
            <a:spLocks noGrp="1"/>
          </p:cNvSpPr>
          <p:nvPr>
            <p:ph type="body" sz="quarter" idx="11" hasCustomPrompt="1"/>
          </p:nvPr>
        </p:nvSpPr>
        <p:spPr>
          <a:xfrm>
            <a:off x="820435" y="2191282"/>
            <a:ext cx="10327216" cy="377078"/>
          </a:xfrm>
          <a:ln w="28575">
            <a:solidFill>
              <a:schemeClr val="tx1"/>
            </a:solidFill>
          </a:ln>
        </p:spPr>
        <p:txBody>
          <a:bodyPr/>
          <a:lstStyle>
            <a:lvl1pPr>
              <a:buNone/>
              <a:defRPr sz="1600" b="1" i="0">
                <a:latin typeface="Courier New" pitchFamily="49" charset="0"/>
                <a:cs typeface="Courier New" pitchFamily="49" charset="0"/>
              </a:defRPr>
            </a:lvl1pPr>
            <a:lvl2pPr>
              <a:buFont typeface="Arial" pitchFamily="34" charset="0"/>
              <a:buNone/>
              <a:defRPr sz="1200">
                <a:latin typeface="Courier New" pitchFamily="49" charset="0"/>
                <a:cs typeface="Courier New" pitchFamily="49" charset="0"/>
              </a:defRPr>
            </a:lvl2pPr>
            <a:lvl3pPr>
              <a:buFont typeface="Arial" pitchFamily="34" charset="0"/>
              <a:buNone/>
              <a:defRPr sz="1200">
                <a:latin typeface="Courier New" pitchFamily="49" charset="0"/>
                <a:cs typeface="Courier New" pitchFamily="49" charset="0"/>
              </a:defRPr>
            </a:lvl3pPr>
            <a:lvl4pPr>
              <a:buFont typeface="Arial" pitchFamily="34" charset="0"/>
              <a:buNone/>
              <a:defRPr sz="1200">
                <a:latin typeface="Courier New" pitchFamily="49" charset="0"/>
                <a:cs typeface="Courier New" pitchFamily="49" charset="0"/>
              </a:defRPr>
            </a:lvl4pPr>
            <a:lvl5pPr>
              <a:buFont typeface="Arial" pitchFamily="34" charset="0"/>
              <a:buNone/>
              <a:defRPr sz="1200">
                <a:latin typeface="Courier New" pitchFamily="49" charset="0"/>
                <a:cs typeface="Courier New" pitchFamily="49" charset="0"/>
              </a:defRPr>
            </a:lvl5pPr>
          </a:lstStyle>
          <a:p>
            <a:pPr lvl="0"/>
            <a:r>
              <a:rPr lang="en-US"/>
              <a:t>Command parameters</a:t>
            </a:r>
          </a:p>
        </p:txBody>
      </p:sp>
    </p:spTree>
    <p:extLst>
      <p:ext uri="{BB962C8B-B14F-4D97-AF65-F5344CB8AC3E}">
        <p14:creationId xmlns:p14="http://schemas.microsoft.com/office/powerpoint/2010/main" val="26703418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cSld name="Outpu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358589" y="365379"/>
            <a:ext cx="11376212" cy="740664"/>
          </a:xfrm>
          <a:prstGeom prst="rect">
            <a:avLst/>
          </a:prstGeom>
        </p:spPr>
        <p:txBody>
          <a:bodyPr>
            <a:normAutofit/>
          </a:bodyPr>
          <a:lstStyle>
            <a:lvl1pPr>
              <a:defRPr/>
            </a:lvl1pPr>
          </a:lstStyle>
          <a:p>
            <a:r>
              <a:rPr lang="en-US"/>
              <a:t>Output</a:t>
            </a:r>
          </a:p>
        </p:txBody>
      </p:sp>
      <p:sp>
        <p:nvSpPr>
          <p:cNvPr id="5" name="Text Placeholder 4"/>
          <p:cNvSpPr>
            <a:spLocks noGrp="1"/>
          </p:cNvSpPr>
          <p:nvPr>
            <p:ph type="body" sz="quarter" idx="10" hasCustomPrompt="1"/>
          </p:nvPr>
        </p:nvSpPr>
        <p:spPr>
          <a:xfrm>
            <a:off x="372532" y="1183341"/>
            <a:ext cx="11374819" cy="5217459"/>
          </a:xfrm>
          <a:ln w="19050">
            <a:solidFill>
              <a:schemeClr val="tx1"/>
            </a:solidFill>
          </a:ln>
        </p:spPr>
        <p:txBody>
          <a:bodyPr/>
          <a:lstStyle>
            <a:lvl1pPr marL="0" indent="0">
              <a:lnSpc>
                <a:spcPct val="100000"/>
              </a:lnSpc>
              <a:spcBef>
                <a:spcPts val="0"/>
              </a:spcBef>
              <a:buFont typeface="Arial" pitchFamily="34" charset="0"/>
              <a:buNone/>
              <a:defRPr sz="1400">
                <a:latin typeface="Courier New" pitchFamily="49" charset="0"/>
                <a:cs typeface="Courier New" pitchFamily="49" charset="0"/>
              </a:defRPr>
            </a:lvl1pPr>
            <a:lvl2pPr marL="0" indent="0">
              <a:lnSpc>
                <a:spcPct val="100000"/>
              </a:lnSpc>
              <a:spcBef>
                <a:spcPts val="0"/>
              </a:spcBef>
              <a:buNone/>
              <a:defRPr sz="1400">
                <a:latin typeface="Courier New" pitchFamily="49" charset="0"/>
                <a:cs typeface="Courier New" pitchFamily="49" charset="0"/>
              </a:defRPr>
            </a:lvl2pPr>
            <a:lvl3pPr marL="0" indent="0">
              <a:lnSpc>
                <a:spcPct val="100000"/>
              </a:lnSpc>
              <a:spcBef>
                <a:spcPts val="0"/>
              </a:spcBef>
              <a:buNone/>
              <a:defRPr sz="1400">
                <a:latin typeface="Courier New" pitchFamily="49" charset="0"/>
                <a:cs typeface="Courier New" pitchFamily="49" charset="0"/>
              </a:defRPr>
            </a:lvl3pPr>
            <a:lvl4pPr marL="0" indent="0">
              <a:lnSpc>
                <a:spcPct val="100000"/>
              </a:lnSpc>
              <a:spcBef>
                <a:spcPts val="0"/>
              </a:spcBef>
              <a:buFont typeface="Arial" pitchFamily="34" charset="0"/>
              <a:buNone/>
              <a:defRPr sz="1400">
                <a:latin typeface="Courier New" pitchFamily="49" charset="0"/>
                <a:cs typeface="Courier New" pitchFamily="49" charset="0"/>
              </a:defRPr>
            </a:lvl4pPr>
            <a:lvl5pPr marL="0" indent="0">
              <a:lnSpc>
                <a:spcPct val="100000"/>
              </a:lnSpc>
              <a:spcBef>
                <a:spcPts val="0"/>
              </a:spcBef>
              <a:buFont typeface="Arial" pitchFamily="34" charset="0"/>
              <a:buNone/>
              <a:defRPr sz="1400">
                <a:latin typeface="Courier New" pitchFamily="49" charset="0"/>
                <a:cs typeface="Courier New" pitchFamily="49" charset="0"/>
              </a:defRPr>
            </a:lvl5pPr>
          </a:lstStyle>
          <a:p>
            <a:pPr lvl="0"/>
            <a:r>
              <a:rPr lang="en-US"/>
              <a:t>Router# show command</a:t>
            </a:r>
          </a:p>
          <a:p>
            <a:pPr lvl="0"/>
            <a:r>
              <a:rPr lang="en-US"/>
              <a:t>Output output output output output</a:t>
            </a:r>
          </a:p>
        </p:txBody>
      </p:sp>
    </p:spTree>
    <p:extLst>
      <p:ext uri="{BB962C8B-B14F-4D97-AF65-F5344CB8AC3E}">
        <p14:creationId xmlns:p14="http://schemas.microsoft.com/office/powerpoint/2010/main" val="29254567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32367" y="2403145"/>
            <a:ext cx="10742084"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732367" y="3736006"/>
            <a:ext cx="10742084"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506447" y="6275669"/>
            <a:ext cx="2844800" cy="365125"/>
          </a:xfrm>
          <a:prstGeom prst="rect">
            <a:avLst/>
          </a:prstGeom>
        </p:spPr>
        <p:txBody>
          <a:bodyPr/>
          <a:lstStyle/>
          <a:p>
            <a:fld id="{2DF66AD8-BC4A-4004-9882-414398D930CA}" type="datetimeFigureOut">
              <a:rPr lang="en-US" smtClean="0"/>
              <a:pPr/>
              <a:t>9/27/26</a:t>
            </a:fld>
            <a:endParaRPr lang="en-US"/>
          </a:p>
        </p:txBody>
      </p:sp>
      <p:sp>
        <p:nvSpPr>
          <p:cNvPr id="5" name="Footer Placeholder 4"/>
          <p:cNvSpPr>
            <a:spLocks noGrp="1"/>
          </p:cNvSpPr>
          <p:nvPr>
            <p:ph type="ftr" sz="quarter" idx="11"/>
          </p:nvPr>
        </p:nvSpPr>
        <p:spPr>
          <a:xfrm>
            <a:off x="352611" y="6275669"/>
            <a:ext cx="6454588"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10530541" y="6275669"/>
            <a:ext cx="1320800" cy="365125"/>
          </a:xfrm>
          <a:prstGeom prst="rect">
            <a:avLst/>
          </a:prstGeom>
        </p:spPr>
        <p:txBody>
          <a:bodyPr/>
          <a:lstStyle/>
          <a:p>
            <a:fld id="{B9D2C864-9362-43C7-A136-D9C41D93A96D}" type="slidenum">
              <a:rPr lang="en-US" smtClean="0"/>
              <a:pPr/>
              <a:t>‹#›</a:t>
            </a:fld>
            <a:endParaRPr lang="en-US"/>
          </a:p>
        </p:txBody>
      </p:sp>
    </p:spTree>
    <p:extLst>
      <p:ext uri="{BB962C8B-B14F-4D97-AF65-F5344CB8AC3E}">
        <p14:creationId xmlns:p14="http://schemas.microsoft.com/office/powerpoint/2010/main" val="25527802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Title and Graphic">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372533" y="365379"/>
            <a:ext cx="11362267" cy="740664"/>
          </a:xfrm>
          <a:prstGeom prst="rect">
            <a:avLst/>
          </a:prstGeom>
        </p:spPr>
        <p:txBody>
          <a:bodyPr>
            <a:normAutofit/>
          </a:bodyPr>
          <a:lstStyle>
            <a:lvl1pPr>
              <a:defRPr/>
            </a:lvl1pPr>
          </a:lstStyle>
          <a:p>
            <a:r>
              <a:rPr lang="en-US"/>
              <a:t>Title and Graphic</a:t>
            </a:r>
          </a:p>
        </p:txBody>
      </p:sp>
      <p:sp>
        <p:nvSpPr>
          <p:cNvPr id="6" name="Content Placeholder 5"/>
          <p:cNvSpPr>
            <a:spLocks noGrp="1"/>
          </p:cNvSpPr>
          <p:nvPr>
            <p:ph sz="quarter" idx="10"/>
          </p:nvPr>
        </p:nvSpPr>
        <p:spPr>
          <a:xfrm>
            <a:off x="372534" y="1226372"/>
            <a:ext cx="11345333" cy="5314128"/>
          </a:xfrm>
        </p:spPr>
        <p:txBody>
          <a:bodyPr>
            <a:normAutofit/>
          </a:bodyPr>
          <a:lstStyle>
            <a:lvl1pPr>
              <a:buNone/>
              <a:defRPr/>
            </a:lvl1pPr>
          </a:lstStyle>
          <a:p>
            <a:pPr lvl="0"/>
            <a:r>
              <a:rPr lang="en-US"/>
              <a:t>Click to edit Master text styles</a:t>
            </a:r>
          </a:p>
        </p:txBody>
      </p:sp>
    </p:spTree>
    <p:extLst>
      <p:ext uri="{BB962C8B-B14F-4D97-AF65-F5344CB8AC3E}">
        <p14:creationId xmlns:p14="http://schemas.microsoft.com/office/powerpoint/2010/main" val="26570330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15"/>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7.xml"/><Relationship Id="rId1" Type="http://schemas.openxmlformats.org/officeDocument/2006/relationships/slideLayout" Target="../slideLayouts/slideLayout8.xml"/><Relationship Id="rId4" Type="http://schemas.openxmlformats.org/officeDocument/2006/relationships/image" Target="../media/image9.emf"/></Relationships>
</file>

<file path=ppt/slides/_rels/slide12.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8.xml"/><Relationship Id="rId1" Type="http://schemas.openxmlformats.org/officeDocument/2006/relationships/slideLayout" Target="../slideLayouts/slideLayout8.xml"/><Relationship Id="rId4" Type="http://schemas.openxmlformats.org/officeDocument/2006/relationships/image" Target="../media/image9.emf"/></Relationships>
</file>

<file path=ppt/slides/_rels/slide13.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9.xml"/><Relationship Id="rId1" Type="http://schemas.openxmlformats.org/officeDocument/2006/relationships/slideLayout" Target="../slideLayouts/slideLayout8.xml"/><Relationship Id="rId4" Type="http://schemas.openxmlformats.org/officeDocument/2006/relationships/image" Target="../media/image9.emf"/></Relationships>
</file>

<file path=ppt/slides/_rels/slide14.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10.xml"/><Relationship Id="rId1" Type="http://schemas.openxmlformats.org/officeDocument/2006/relationships/slideLayout" Target="../slideLayouts/slideLayout8.xml"/><Relationship Id="rId4" Type="http://schemas.openxmlformats.org/officeDocument/2006/relationships/image" Target="../media/image9.emf"/></Relationships>
</file>

<file path=ppt/slides/_rels/slide15.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11.xml"/><Relationship Id="rId1" Type="http://schemas.openxmlformats.org/officeDocument/2006/relationships/slideLayout" Target="../slideLayouts/slideLayout8.xml"/><Relationship Id="rId4" Type="http://schemas.openxmlformats.org/officeDocument/2006/relationships/image" Target="../media/image9.emf"/></Relationships>
</file>

<file path=ppt/slides/_rels/slide16.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12.xml"/><Relationship Id="rId1" Type="http://schemas.openxmlformats.org/officeDocument/2006/relationships/slideLayout" Target="../slideLayouts/slideLayout8.xml"/><Relationship Id="rId4" Type="http://schemas.openxmlformats.org/officeDocument/2006/relationships/image" Target="../media/image9.emf"/></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15.xml"/><Relationship Id="rId1" Type="http://schemas.openxmlformats.org/officeDocument/2006/relationships/slideLayout" Target="../slideLayouts/slideLayout8.xml"/><Relationship Id="rId4" Type="http://schemas.openxmlformats.org/officeDocument/2006/relationships/image" Target="../media/image9.emf"/></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17.xml"/><Relationship Id="rId1" Type="http://schemas.openxmlformats.org/officeDocument/2006/relationships/slideLayout" Target="../slideLayouts/slideLayout8.xml"/><Relationship Id="rId4" Type="http://schemas.openxmlformats.org/officeDocument/2006/relationships/image" Target="../media/image9.emf"/></Relationships>
</file>

<file path=ppt/slides/_rels/slide23.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18.xml"/><Relationship Id="rId1" Type="http://schemas.openxmlformats.org/officeDocument/2006/relationships/slideLayout" Target="../slideLayouts/slideLayout8.xml"/><Relationship Id="rId4" Type="http://schemas.openxmlformats.org/officeDocument/2006/relationships/image" Target="../media/image9.emf"/></Relationships>
</file>

<file path=ppt/slides/_rels/slide24.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19.xml"/><Relationship Id="rId1" Type="http://schemas.openxmlformats.org/officeDocument/2006/relationships/slideLayout" Target="../slideLayouts/slideLayout8.xml"/><Relationship Id="rId4" Type="http://schemas.openxmlformats.org/officeDocument/2006/relationships/image" Target="../media/image9.emf"/></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21.xml"/><Relationship Id="rId1" Type="http://schemas.openxmlformats.org/officeDocument/2006/relationships/slideLayout" Target="../slideLayouts/slideLayout8.xml"/><Relationship Id="rId4" Type="http://schemas.openxmlformats.org/officeDocument/2006/relationships/image" Target="../media/image9.emf"/></Relationships>
</file>

<file path=ppt/slides/_rels/slide27.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22.xml"/><Relationship Id="rId1" Type="http://schemas.openxmlformats.org/officeDocument/2006/relationships/slideLayout" Target="../slideLayouts/slideLayout8.xml"/><Relationship Id="rId4" Type="http://schemas.openxmlformats.org/officeDocument/2006/relationships/image" Target="../media/image9.emf"/></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24.xml"/><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25.xml"/><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0.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0.xml"/></Relationships>
</file>

<file path=ppt/slides/_rels/slide38.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33.xml"/><Relationship Id="rId1" Type="http://schemas.openxmlformats.org/officeDocument/2006/relationships/slideLayout" Target="../slideLayouts/slideLayout8.xml"/></Relationships>
</file>

<file path=ppt/slides/_rels/slide39.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34.xml"/><Relationship Id="rId1" Type="http://schemas.openxmlformats.org/officeDocument/2006/relationships/slideLayout" Target="../slideLayouts/slideLayout8.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1.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8.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8.xml"/></Relationships>
</file>

<file path=ppt/slides/_rels/slide43.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38.xml"/><Relationship Id="rId1" Type="http://schemas.openxmlformats.org/officeDocument/2006/relationships/slideLayout" Target="../slideLayouts/slideLayout8.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0.xml"/><Relationship Id="rId1" Type="http://schemas.openxmlformats.org/officeDocument/2006/relationships/slideLayout" Target="../slideLayouts/slideLayout6.xml"/><Relationship Id="rId4" Type="http://schemas.openxmlformats.org/officeDocument/2006/relationships/image" Target="../media/image11.png"/></Relationships>
</file>

<file path=ppt/slides/_rels/slide4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1.xml"/><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3.xml"/><Relationship Id="rId1" Type="http://schemas.openxmlformats.org/officeDocument/2006/relationships/slideLayout" Target="../slideLayouts/slideLayout6.xml"/><Relationship Id="rId4" Type="http://schemas.openxmlformats.org/officeDocument/2006/relationships/image" Target="../media/image14.png"/></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5.xml"/><Relationship Id="rId1" Type="http://schemas.openxmlformats.org/officeDocument/2006/relationships/slideLayout" Target="../slideLayouts/slideLayout6.xml"/><Relationship Id="rId5" Type="http://schemas.openxmlformats.org/officeDocument/2006/relationships/image" Target="../media/image17.png"/><Relationship Id="rId4" Type="http://schemas.openxmlformats.org/officeDocument/2006/relationships/image" Target="../media/image16.pn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846921" y="3083140"/>
            <a:ext cx="6498158" cy="672494"/>
          </a:xfrm>
        </p:spPr>
        <p:txBody>
          <a:bodyPr/>
          <a:lstStyle/>
          <a:p>
            <a:r>
              <a:rPr lang="en-US" dirty="0">
                <a:solidFill>
                  <a:schemeClr val="accent1">
                    <a:lumMod val="50000"/>
                  </a:schemeClr>
                </a:solidFill>
                <a:latin typeface="Arial"/>
                <a:cs typeface="Arial"/>
              </a:rPr>
              <a:t>Enhanced Interior Gateway Routing Protocol – Part 2</a:t>
            </a:r>
          </a:p>
        </p:txBody>
      </p:sp>
      <p:pic>
        <p:nvPicPr>
          <p:cNvPr id="4" name="Picture 3">
            <a:extLst>
              <a:ext uri="{FF2B5EF4-FFF2-40B4-BE49-F238E27FC236}">
                <a16:creationId xmlns:a16="http://schemas.microsoft.com/office/drawing/2014/main" id="{19182DD7-A623-AA32-14A4-3F2E6409DB9B}"/>
              </a:ext>
            </a:extLst>
          </p:cNvPr>
          <p:cNvPicPr>
            <a:picLocks noChangeAspect="1"/>
          </p:cNvPicPr>
          <p:nvPr/>
        </p:nvPicPr>
        <p:blipFill>
          <a:blip r:embed="rId2"/>
          <a:stretch>
            <a:fillRect/>
          </a:stretch>
        </p:blipFill>
        <p:spPr>
          <a:xfrm>
            <a:off x="126117" y="4010764"/>
            <a:ext cx="1588384" cy="1589935"/>
          </a:xfrm>
          <a:prstGeom prst="rect">
            <a:avLst/>
          </a:prstGeom>
        </p:spPr>
      </p:pic>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7355" y="164110"/>
            <a:ext cx="8042276" cy="1475374"/>
          </a:xfrm>
        </p:spPr>
        <p:txBody>
          <a:bodyPr/>
          <a:lstStyle/>
          <a:p>
            <a:r>
              <a:rPr lang="en-US" dirty="0"/>
              <a:t>Planning to Deploy EIGRP</a:t>
            </a:r>
          </a:p>
        </p:txBody>
      </p:sp>
      <p:sp>
        <p:nvSpPr>
          <p:cNvPr id="3" name="Content Placeholder 2"/>
          <p:cNvSpPr>
            <a:spLocks noGrp="1"/>
          </p:cNvSpPr>
          <p:nvPr>
            <p:ph idx="1"/>
          </p:nvPr>
        </p:nvSpPr>
        <p:spPr>
          <a:xfrm>
            <a:off x="732154" y="1547552"/>
            <a:ext cx="10618597" cy="3305204"/>
          </a:xfrm>
        </p:spPr>
        <p:txBody>
          <a:bodyPr/>
          <a:lstStyle/>
          <a:p>
            <a:r>
              <a:rPr lang="en-US" dirty="0">
                <a:solidFill>
                  <a:schemeClr val="tx1"/>
                </a:solidFill>
              </a:rPr>
              <a:t>Prior to deploying an EIGRP routing solution, the following should be considered:</a:t>
            </a:r>
          </a:p>
          <a:p>
            <a:pPr lvl="1"/>
            <a:r>
              <a:rPr lang="en-US" dirty="0">
                <a:solidFill>
                  <a:schemeClr val="tx1"/>
                </a:solidFill>
              </a:rPr>
              <a:t>IP addressing plan</a:t>
            </a:r>
          </a:p>
          <a:p>
            <a:pPr lvl="1"/>
            <a:r>
              <a:rPr lang="en-US" dirty="0">
                <a:solidFill>
                  <a:schemeClr val="tx1"/>
                </a:solidFill>
              </a:rPr>
              <a:t>Network topology</a:t>
            </a:r>
          </a:p>
          <a:p>
            <a:pPr lvl="1"/>
            <a:r>
              <a:rPr lang="en-US" dirty="0">
                <a:solidFill>
                  <a:schemeClr val="tx1"/>
                </a:solidFill>
              </a:rPr>
              <a:t>EIGRP traffic engineering </a:t>
            </a:r>
          </a:p>
          <a:p>
            <a:r>
              <a:rPr lang="en-US" dirty="0">
                <a:solidFill>
                  <a:schemeClr val="tx1"/>
                </a:solidFill>
              </a:rPr>
              <a:t>Once the requirements have been assessed, the implementation plan can be created. </a:t>
            </a:r>
          </a:p>
        </p:txBody>
      </p:sp>
    </p:spTree>
    <p:extLst>
      <p:ext uri="{BB962C8B-B14F-4D97-AF65-F5344CB8AC3E}">
        <p14:creationId xmlns:p14="http://schemas.microsoft.com/office/powerpoint/2010/main" val="12617661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818" y="159800"/>
            <a:ext cx="6339712" cy="1336956"/>
          </a:xfrm>
        </p:spPr>
        <p:txBody>
          <a:bodyPr/>
          <a:lstStyle/>
          <a:p>
            <a:r>
              <a:rPr lang="en-US" dirty="0"/>
              <a:t>Implementing</a:t>
            </a:r>
            <a:r>
              <a:rPr lang="en-US" sz="4000" dirty="0"/>
              <a:t> EIGRP</a:t>
            </a:r>
          </a:p>
        </p:txBody>
      </p:sp>
      <p:sp>
        <p:nvSpPr>
          <p:cNvPr id="3" name="Content Placeholder 2"/>
          <p:cNvSpPr>
            <a:spLocks noGrp="1"/>
          </p:cNvSpPr>
          <p:nvPr>
            <p:ph idx="1"/>
          </p:nvPr>
        </p:nvSpPr>
        <p:spPr>
          <a:xfrm>
            <a:off x="816864" y="1258825"/>
            <a:ext cx="10838687" cy="3971543"/>
          </a:xfrm>
        </p:spPr>
        <p:txBody>
          <a:bodyPr>
            <a:normAutofit/>
          </a:bodyPr>
          <a:lstStyle/>
          <a:p>
            <a:r>
              <a:rPr lang="en-US" sz="2400" dirty="0">
                <a:solidFill>
                  <a:schemeClr val="tx1"/>
                </a:solidFill>
              </a:rPr>
              <a:t>The information necessary to implement EIGRP routing includes the following:</a:t>
            </a:r>
          </a:p>
          <a:p>
            <a:pPr lvl="1"/>
            <a:r>
              <a:rPr lang="en-US" sz="2000" dirty="0">
                <a:solidFill>
                  <a:schemeClr val="tx1"/>
                </a:solidFill>
              </a:rPr>
              <a:t>The IP addresses to be configured on individual router interfaces</a:t>
            </a:r>
          </a:p>
          <a:p>
            <a:pPr lvl="1"/>
            <a:r>
              <a:rPr lang="en-US" sz="2000" dirty="0">
                <a:solidFill>
                  <a:schemeClr val="tx1"/>
                </a:solidFill>
              </a:rPr>
              <a:t>The EIGRP AS number, used to enable EIGRP. </a:t>
            </a:r>
          </a:p>
          <a:p>
            <a:pPr lvl="1"/>
            <a:r>
              <a:rPr lang="en-US" sz="2000" dirty="0">
                <a:solidFill>
                  <a:schemeClr val="tx1"/>
                </a:solidFill>
              </a:rPr>
              <a:t>A list of routers and interfaces on which EIGRP is to be enabled.</a:t>
            </a:r>
          </a:p>
          <a:p>
            <a:pPr lvl="1"/>
            <a:r>
              <a:rPr lang="en-US" sz="2000" dirty="0">
                <a:solidFill>
                  <a:schemeClr val="tx1"/>
                </a:solidFill>
              </a:rPr>
              <a:t>Metrics that need to be applied to specific interfaces, or EIGRP traffic engineering. </a:t>
            </a:r>
          </a:p>
          <a:p>
            <a:r>
              <a:rPr lang="en-US" sz="2400" dirty="0">
                <a:solidFill>
                  <a:schemeClr val="tx1"/>
                </a:solidFill>
              </a:rPr>
              <a:t>In the implementation plan, EIGRP the tasks include the following:</a:t>
            </a:r>
          </a:p>
          <a:p>
            <a:pPr lvl="1"/>
            <a:r>
              <a:rPr lang="en-US" sz="2000" dirty="0">
                <a:solidFill>
                  <a:schemeClr val="tx1"/>
                </a:solidFill>
              </a:rPr>
              <a:t>Enabling the EIGRP routing protocol.</a:t>
            </a:r>
          </a:p>
          <a:p>
            <a:pPr lvl="1"/>
            <a:r>
              <a:rPr lang="en-US" sz="2000" dirty="0">
                <a:solidFill>
                  <a:schemeClr val="tx1"/>
                </a:solidFill>
              </a:rPr>
              <a:t>Configuring the proper network statements.</a:t>
            </a:r>
          </a:p>
          <a:p>
            <a:pPr lvl="1"/>
            <a:r>
              <a:rPr lang="en-US" sz="2000" dirty="0">
                <a:solidFill>
                  <a:schemeClr val="tx1"/>
                </a:solidFill>
              </a:rPr>
              <a:t>Optionally configuring the metric to appropriate interfaces.</a:t>
            </a:r>
          </a:p>
        </p:txBody>
      </p:sp>
    </p:spTree>
    <p:extLst>
      <p:ext uri="{BB962C8B-B14F-4D97-AF65-F5344CB8AC3E}">
        <p14:creationId xmlns:p14="http://schemas.microsoft.com/office/powerpoint/2010/main" val="31621214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7450" y="107034"/>
            <a:ext cx="4982791" cy="1136550"/>
          </a:xfrm>
        </p:spPr>
        <p:txBody>
          <a:bodyPr/>
          <a:lstStyle/>
          <a:p>
            <a:r>
              <a:rPr lang="en-US" dirty="0"/>
              <a:t>Verifying EIGRP</a:t>
            </a:r>
          </a:p>
        </p:txBody>
      </p:sp>
      <p:sp>
        <p:nvSpPr>
          <p:cNvPr id="3" name="Content Placeholder 2"/>
          <p:cNvSpPr>
            <a:spLocks noGrp="1"/>
          </p:cNvSpPr>
          <p:nvPr>
            <p:ph idx="1"/>
          </p:nvPr>
        </p:nvSpPr>
        <p:spPr>
          <a:xfrm>
            <a:off x="1049147" y="1243584"/>
            <a:ext cx="10179685" cy="4819649"/>
          </a:xfrm>
        </p:spPr>
        <p:txBody>
          <a:bodyPr>
            <a:normAutofit/>
          </a:bodyPr>
          <a:lstStyle/>
          <a:p>
            <a:r>
              <a:rPr lang="en-US" dirty="0">
                <a:solidFill>
                  <a:schemeClr val="tx1"/>
                </a:solidFill>
              </a:rPr>
              <a:t>After implementing EIGRP, verification should confirm proper deployment on each router.</a:t>
            </a:r>
          </a:p>
          <a:p>
            <a:r>
              <a:rPr lang="en-US" dirty="0">
                <a:solidFill>
                  <a:schemeClr val="tx1"/>
                </a:solidFill>
              </a:rPr>
              <a:t>Verification tasks include verifying:</a:t>
            </a:r>
          </a:p>
          <a:p>
            <a:pPr lvl="1"/>
            <a:r>
              <a:rPr lang="en-US" dirty="0">
                <a:solidFill>
                  <a:schemeClr val="tx1"/>
                </a:solidFill>
              </a:rPr>
              <a:t>The EIGRP neighbor relationships.</a:t>
            </a:r>
          </a:p>
          <a:p>
            <a:pPr lvl="1"/>
            <a:r>
              <a:rPr lang="en-US" dirty="0">
                <a:solidFill>
                  <a:schemeClr val="tx1"/>
                </a:solidFill>
              </a:rPr>
              <a:t>That the EIGRP topology table is populated with the necessary information.</a:t>
            </a:r>
          </a:p>
          <a:p>
            <a:pPr lvl="1"/>
            <a:r>
              <a:rPr lang="en-US" dirty="0">
                <a:solidFill>
                  <a:schemeClr val="tx1"/>
                </a:solidFill>
              </a:rPr>
              <a:t>That IP routing table is populated with the necessary information.</a:t>
            </a:r>
          </a:p>
          <a:p>
            <a:pPr lvl="1"/>
            <a:r>
              <a:rPr lang="en-US" dirty="0">
                <a:solidFill>
                  <a:schemeClr val="tx1"/>
                </a:solidFill>
              </a:rPr>
              <a:t>That there is connectivity in the network between routers and to other devices.</a:t>
            </a:r>
          </a:p>
          <a:p>
            <a:pPr lvl="1"/>
            <a:r>
              <a:rPr lang="en-US" dirty="0">
                <a:solidFill>
                  <a:schemeClr val="tx1"/>
                </a:solidFill>
              </a:rPr>
              <a:t>That EIGRP behaves as expected in a case of a topology change, by testing link failure and router failure events.</a:t>
            </a:r>
          </a:p>
        </p:txBody>
      </p:sp>
    </p:spTree>
    <p:extLst>
      <p:ext uri="{BB962C8B-B14F-4D97-AF65-F5344CB8AC3E}">
        <p14:creationId xmlns:p14="http://schemas.microsoft.com/office/powerpoint/2010/main" val="21978911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6687" y="0"/>
            <a:ext cx="4617466" cy="1336956"/>
          </a:xfrm>
        </p:spPr>
        <p:txBody>
          <a:bodyPr/>
          <a:lstStyle/>
          <a:p>
            <a:r>
              <a:rPr lang="en-US" dirty="0"/>
              <a:t>Documenting</a:t>
            </a:r>
          </a:p>
        </p:txBody>
      </p:sp>
      <p:sp>
        <p:nvSpPr>
          <p:cNvPr id="3" name="Content Placeholder 2"/>
          <p:cNvSpPr>
            <a:spLocks noGrp="1"/>
          </p:cNvSpPr>
          <p:nvPr>
            <p:ph idx="1"/>
          </p:nvPr>
        </p:nvSpPr>
        <p:spPr>
          <a:xfrm>
            <a:off x="902842" y="1161289"/>
            <a:ext cx="9728582" cy="4819649"/>
          </a:xfrm>
        </p:spPr>
        <p:txBody>
          <a:bodyPr>
            <a:normAutofit/>
          </a:bodyPr>
          <a:lstStyle/>
          <a:p>
            <a:pPr>
              <a:lnSpc>
                <a:spcPct val="120000"/>
              </a:lnSpc>
              <a:spcBef>
                <a:spcPts val="0"/>
              </a:spcBef>
            </a:pPr>
            <a:r>
              <a:rPr lang="en-US" dirty="0">
                <a:solidFill>
                  <a:schemeClr val="tx1"/>
                </a:solidFill>
              </a:rPr>
              <a:t>After a successful EIGRP deployment, the solution and verification process and results should be documented for future reference. </a:t>
            </a:r>
          </a:p>
          <a:p>
            <a:pPr>
              <a:lnSpc>
                <a:spcPct val="120000"/>
              </a:lnSpc>
              <a:spcBef>
                <a:spcPts val="0"/>
              </a:spcBef>
            </a:pPr>
            <a:r>
              <a:rPr lang="en-US" dirty="0">
                <a:solidFill>
                  <a:schemeClr val="tx1"/>
                </a:solidFill>
              </a:rPr>
              <a:t>Documentation should include:</a:t>
            </a:r>
          </a:p>
          <a:p>
            <a:pPr lvl="1">
              <a:lnSpc>
                <a:spcPct val="120000"/>
              </a:lnSpc>
              <a:spcBef>
                <a:spcPts val="0"/>
              </a:spcBef>
            </a:pPr>
            <a:r>
              <a:rPr lang="en-US" dirty="0">
                <a:solidFill>
                  <a:schemeClr val="tx1"/>
                </a:solidFill>
              </a:rPr>
              <a:t>A topology map</a:t>
            </a:r>
          </a:p>
          <a:p>
            <a:pPr lvl="1">
              <a:lnSpc>
                <a:spcPct val="120000"/>
              </a:lnSpc>
              <a:spcBef>
                <a:spcPts val="0"/>
              </a:spcBef>
            </a:pPr>
            <a:r>
              <a:rPr lang="en-US" dirty="0">
                <a:solidFill>
                  <a:schemeClr val="tx1"/>
                </a:solidFill>
              </a:rPr>
              <a:t>The IP addressing plan</a:t>
            </a:r>
          </a:p>
          <a:p>
            <a:pPr lvl="1">
              <a:lnSpc>
                <a:spcPct val="120000"/>
              </a:lnSpc>
              <a:spcBef>
                <a:spcPts val="0"/>
              </a:spcBef>
            </a:pPr>
            <a:r>
              <a:rPr lang="en-US" dirty="0">
                <a:solidFill>
                  <a:schemeClr val="tx1"/>
                </a:solidFill>
              </a:rPr>
              <a:t>The AS number used</a:t>
            </a:r>
          </a:p>
          <a:p>
            <a:pPr lvl="1">
              <a:lnSpc>
                <a:spcPct val="120000"/>
              </a:lnSpc>
              <a:spcBef>
                <a:spcPts val="0"/>
              </a:spcBef>
            </a:pPr>
            <a:r>
              <a:rPr lang="en-US" dirty="0">
                <a:solidFill>
                  <a:schemeClr val="tx1"/>
                </a:solidFill>
              </a:rPr>
              <a:t>The networks included in EIGRP on each router</a:t>
            </a:r>
          </a:p>
          <a:p>
            <a:pPr lvl="1">
              <a:lnSpc>
                <a:spcPct val="120000"/>
              </a:lnSpc>
              <a:spcBef>
                <a:spcPts val="0"/>
              </a:spcBef>
            </a:pPr>
            <a:r>
              <a:rPr lang="en-US" dirty="0">
                <a:solidFill>
                  <a:schemeClr val="tx1"/>
                </a:solidFill>
              </a:rPr>
              <a:t>Any special metrics configured</a:t>
            </a:r>
          </a:p>
          <a:p>
            <a:pPr>
              <a:lnSpc>
                <a:spcPct val="120000"/>
              </a:lnSpc>
              <a:spcBef>
                <a:spcPts val="0"/>
              </a:spcBef>
            </a:pPr>
            <a:endParaRPr lang="en-US" dirty="0">
              <a:solidFill>
                <a:schemeClr val="tx1"/>
              </a:solidFill>
            </a:endParaRPr>
          </a:p>
        </p:txBody>
      </p:sp>
    </p:spTree>
    <p:extLst>
      <p:ext uri="{BB962C8B-B14F-4D97-AF65-F5344CB8AC3E}">
        <p14:creationId xmlns:p14="http://schemas.microsoft.com/office/powerpoint/2010/main" val="9700172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306027" y="418302"/>
            <a:ext cx="8532159" cy="620712"/>
          </a:xfrm>
        </p:spPr>
        <p:txBody>
          <a:bodyPr>
            <a:noAutofit/>
          </a:bodyPr>
          <a:lstStyle/>
          <a:p>
            <a:r>
              <a:rPr lang="en-US" b="1" dirty="0">
                <a:solidFill>
                  <a:schemeClr val="accent1">
                    <a:lumMod val="50000"/>
                  </a:schemeClr>
                </a:solidFill>
                <a:latin typeface="Arial" panose="020B0604020202020204" pitchFamily="34" charset="0"/>
                <a:cs typeface="Arial" panose="020B0604020202020204" pitchFamily="34" charset="0"/>
              </a:rPr>
              <a:t>Enable EIGRP Routing</a:t>
            </a:r>
          </a:p>
        </p:txBody>
      </p:sp>
      <p:sp>
        <p:nvSpPr>
          <p:cNvPr id="13" name="Content Placeholder 12"/>
          <p:cNvSpPr>
            <a:spLocks noGrp="1"/>
          </p:cNvSpPr>
          <p:nvPr>
            <p:ph idx="1"/>
          </p:nvPr>
        </p:nvSpPr>
        <p:spPr>
          <a:xfrm>
            <a:off x="1230886" y="1479124"/>
            <a:ext cx="7664391" cy="565314"/>
          </a:xfrm>
        </p:spPr>
        <p:txBody>
          <a:bodyPr>
            <a:normAutofit/>
          </a:bodyPr>
          <a:lstStyle/>
          <a:p>
            <a:pPr marL="0" indent="0">
              <a:buNone/>
            </a:pPr>
            <a:r>
              <a:rPr lang="en-US" sz="3200" dirty="0">
                <a:solidFill>
                  <a:schemeClr val="tx1"/>
                </a:solidFill>
              </a:rPr>
              <a:t>Define EIGRP as the IP routing protocol.</a:t>
            </a:r>
          </a:p>
          <a:p>
            <a:endParaRPr lang="en-US" sz="3200" dirty="0">
              <a:solidFill>
                <a:schemeClr val="tx1"/>
              </a:solidFill>
            </a:endParaRPr>
          </a:p>
        </p:txBody>
      </p:sp>
      <p:sp>
        <p:nvSpPr>
          <p:cNvPr id="14" name="Text Placeholder 13"/>
          <p:cNvSpPr>
            <a:spLocks noGrp="1"/>
          </p:cNvSpPr>
          <p:nvPr>
            <p:ph type="body" sz="quarter" idx="10"/>
          </p:nvPr>
        </p:nvSpPr>
        <p:spPr>
          <a:xfrm>
            <a:off x="1565018" y="2017162"/>
            <a:ext cx="7137728" cy="433273"/>
          </a:xfrm>
        </p:spPr>
        <p:txBody>
          <a:bodyPr>
            <a:normAutofit/>
          </a:bodyPr>
          <a:lstStyle/>
          <a:p>
            <a:r>
              <a:rPr lang="en-US" sz="2000" dirty="0"/>
              <a:t>Router(config)#</a:t>
            </a:r>
          </a:p>
        </p:txBody>
      </p:sp>
      <p:sp>
        <p:nvSpPr>
          <p:cNvPr id="15" name="Text Placeholder 14"/>
          <p:cNvSpPr>
            <a:spLocks noGrp="1"/>
          </p:cNvSpPr>
          <p:nvPr>
            <p:ph type="body" sz="quarter" idx="11"/>
          </p:nvPr>
        </p:nvSpPr>
        <p:spPr>
          <a:xfrm>
            <a:off x="1566811" y="2477049"/>
            <a:ext cx="6223877" cy="433273"/>
          </a:xfrm>
        </p:spPr>
        <p:txBody>
          <a:bodyPr>
            <a:normAutofit/>
          </a:bodyPr>
          <a:lstStyle/>
          <a:p>
            <a:r>
              <a:rPr lang="en-US" sz="2000" dirty="0"/>
              <a:t>router eigrp </a:t>
            </a:r>
            <a:r>
              <a:rPr lang="en-US" sz="2000" i="1" dirty="0"/>
              <a:t>autonomous-system-id</a:t>
            </a:r>
            <a:endParaRPr lang="en-US" sz="2000" dirty="0"/>
          </a:p>
        </p:txBody>
      </p:sp>
      <p:sp>
        <p:nvSpPr>
          <p:cNvPr id="16" name="Rectangle 15"/>
          <p:cNvSpPr/>
          <p:nvPr/>
        </p:nvSpPr>
        <p:spPr>
          <a:xfrm>
            <a:off x="1230886" y="3522832"/>
            <a:ext cx="10230103" cy="384721"/>
          </a:xfrm>
          <a:prstGeom prst="rect">
            <a:avLst/>
          </a:prstGeom>
        </p:spPr>
        <p:txBody>
          <a:bodyPr wrap="square">
            <a:spAutoFit/>
          </a:bodyPr>
          <a:lstStyle/>
          <a:p>
            <a:pPr marL="236538" indent="-236538" defTabSz="814388">
              <a:lnSpc>
                <a:spcPct val="95000"/>
              </a:lnSpc>
              <a:spcBef>
                <a:spcPct val="50000"/>
              </a:spcBef>
              <a:buClr>
                <a:srgbClr val="708CA1"/>
              </a:buClr>
              <a:buFont typeface="Wingdings" pitchFamily="2" charset="2"/>
              <a:buChar char="§"/>
            </a:pPr>
            <a:r>
              <a:rPr lang="en-US" sz="2000" dirty="0"/>
              <a:t>To exchange routing updates, EIGRP routers must have the same autonomous system ID.</a:t>
            </a:r>
          </a:p>
        </p:txBody>
      </p:sp>
    </p:spTree>
    <p:extLst>
      <p:ext uri="{BB962C8B-B14F-4D97-AF65-F5344CB8AC3E}">
        <p14:creationId xmlns:p14="http://schemas.microsoft.com/office/powerpoint/2010/main" val="14179017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511084" y="472042"/>
            <a:ext cx="7998932" cy="620712"/>
          </a:xfrm>
        </p:spPr>
        <p:txBody>
          <a:bodyPr>
            <a:noAutofit/>
          </a:bodyPr>
          <a:lstStyle/>
          <a:p>
            <a:r>
              <a:rPr lang="en-US" b="1" dirty="0">
                <a:solidFill>
                  <a:schemeClr val="accent1">
                    <a:lumMod val="50000"/>
                  </a:schemeClr>
                </a:solidFill>
                <a:latin typeface="Arial" panose="020B0604020202020204" pitchFamily="34" charset="0"/>
                <a:cs typeface="Arial" panose="020B0604020202020204" pitchFamily="34" charset="0"/>
              </a:rPr>
              <a:t>Identify EIGRP Networks</a:t>
            </a:r>
          </a:p>
        </p:txBody>
      </p:sp>
      <p:sp>
        <p:nvSpPr>
          <p:cNvPr id="13" name="Content Placeholder 12"/>
          <p:cNvSpPr>
            <a:spLocks noGrp="1"/>
          </p:cNvSpPr>
          <p:nvPr>
            <p:ph idx="1"/>
          </p:nvPr>
        </p:nvSpPr>
        <p:spPr>
          <a:xfrm>
            <a:off x="1149094" y="1353433"/>
            <a:ext cx="8316913" cy="491994"/>
          </a:xfrm>
        </p:spPr>
        <p:txBody>
          <a:bodyPr>
            <a:normAutofit/>
          </a:bodyPr>
          <a:lstStyle/>
          <a:p>
            <a:pPr marL="0" indent="0">
              <a:buNone/>
            </a:pPr>
            <a:r>
              <a:rPr lang="en-US" dirty="0">
                <a:solidFill>
                  <a:schemeClr val="tx1"/>
                </a:solidFill>
              </a:rPr>
              <a:t>Define EIGRP networks to advertise to EIGRP neighbors.</a:t>
            </a:r>
          </a:p>
          <a:p>
            <a:endParaRPr lang="en-US" dirty="0">
              <a:solidFill>
                <a:schemeClr val="tx1"/>
              </a:solidFill>
            </a:endParaRPr>
          </a:p>
        </p:txBody>
      </p:sp>
      <p:sp>
        <p:nvSpPr>
          <p:cNvPr id="14" name="Text Placeholder 13"/>
          <p:cNvSpPr>
            <a:spLocks noGrp="1"/>
          </p:cNvSpPr>
          <p:nvPr>
            <p:ph type="body" sz="quarter" idx="10"/>
          </p:nvPr>
        </p:nvSpPr>
        <p:spPr>
          <a:xfrm>
            <a:off x="1495929" y="1904109"/>
            <a:ext cx="7745412" cy="377078"/>
          </a:xfrm>
        </p:spPr>
        <p:txBody>
          <a:bodyPr>
            <a:normAutofit/>
          </a:bodyPr>
          <a:lstStyle/>
          <a:p>
            <a:r>
              <a:rPr lang="en-US" dirty="0"/>
              <a:t>Router(config-router)#</a:t>
            </a:r>
          </a:p>
        </p:txBody>
      </p:sp>
      <p:sp>
        <p:nvSpPr>
          <p:cNvPr id="15" name="Text Placeholder 14"/>
          <p:cNvSpPr>
            <a:spLocks noGrp="1"/>
          </p:cNvSpPr>
          <p:nvPr>
            <p:ph type="body" sz="quarter" idx="11"/>
          </p:nvPr>
        </p:nvSpPr>
        <p:spPr>
          <a:xfrm>
            <a:off x="1497722" y="2363996"/>
            <a:ext cx="7745412" cy="377078"/>
          </a:xfrm>
        </p:spPr>
        <p:txBody>
          <a:bodyPr>
            <a:normAutofit/>
          </a:bodyPr>
          <a:lstStyle/>
          <a:p>
            <a:r>
              <a:rPr lang="en-US" dirty="0"/>
              <a:t>network </a:t>
            </a:r>
            <a:r>
              <a:rPr lang="en-US" b="0" i="1" dirty="0"/>
              <a:t>network </a:t>
            </a:r>
            <a:r>
              <a:rPr lang="en-US" b="0" dirty="0"/>
              <a:t>[</a:t>
            </a:r>
            <a:r>
              <a:rPr lang="en-US" b="0" i="1" dirty="0"/>
              <a:t>mask</a:t>
            </a:r>
            <a:r>
              <a:rPr lang="en-US" b="0" dirty="0"/>
              <a:t>]</a:t>
            </a:r>
          </a:p>
        </p:txBody>
      </p:sp>
      <p:sp>
        <p:nvSpPr>
          <p:cNvPr id="16" name="Rectangle 15"/>
          <p:cNvSpPr/>
          <p:nvPr/>
        </p:nvSpPr>
        <p:spPr>
          <a:xfrm>
            <a:off x="1149094" y="2890546"/>
            <a:ext cx="10030969" cy="2194447"/>
          </a:xfrm>
          <a:prstGeom prst="rect">
            <a:avLst/>
          </a:prstGeom>
        </p:spPr>
        <p:txBody>
          <a:bodyPr wrap="square">
            <a:spAutoFit/>
          </a:bodyPr>
          <a:lstStyle/>
          <a:p>
            <a:pPr marL="236538" indent="-236538" defTabSz="814388">
              <a:lnSpc>
                <a:spcPct val="95000"/>
              </a:lnSpc>
              <a:spcBef>
                <a:spcPct val="50000"/>
              </a:spcBef>
              <a:buClr>
                <a:srgbClr val="708CA1"/>
              </a:buClr>
              <a:buFont typeface="Wingdings" pitchFamily="2" charset="2"/>
              <a:buChar char="§"/>
            </a:pPr>
            <a:r>
              <a:rPr lang="en-US" sz="2000" dirty="0"/>
              <a:t>The </a:t>
            </a:r>
            <a:r>
              <a:rPr lang="en-US" sz="2000" i="1" dirty="0">
                <a:latin typeface="Courier New" pitchFamily="49" charset="0"/>
                <a:cs typeface="Courier New" pitchFamily="49" charset="0"/>
              </a:rPr>
              <a:t>network</a:t>
            </a:r>
            <a:r>
              <a:rPr lang="en-US" sz="2000" i="1" dirty="0"/>
              <a:t> </a:t>
            </a:r>
            <a:r>
              <a:rPr lang="en-US" sz="2000" dirty="0"/>
              <a:t>parameter can be a network, a subnet, or the address of a directly connected interface. 	</a:t>
            </a:r>
          </a:p>
          <a:p>
            <a:pPr marL="236538" indent="-236538" defTabSz="814388">
              <a:lnSpc>
                <a:spcPct val="95000"/>
              </a:lnSpc>
              <a:spcBef>
                <a:spcPct val="50000"/>
              </a:spcBef>
              <a:buClr>
                <a:srgbClr val="708CA1"/>
              </a:buClr>
              <a:buFont typeface="Wingdings" pitchFamily="2" charset="2"/>
              <a:buChar char="§"/>
            </a:pPr>
            <a:r>
              <a:rPr lang="en-US" sz="2000" dirty="0"/>
              <a:t>The </a:t>
            </a:r>
            <a:r>
              <a:rPr lang="en-US" sz="2000" i="1" dirty="0">
                <a:latin typeface="Courier New" pitchFamily="49" charset="0"/>
                <a:cs typeface="Courier New" pitchFamily="49" charset="0"/>
              </a:rPr>
              <a:t>mask</a:t>
            </a:r>
            <a:r>
              <a:rPr lang="en-US" sz="2000" dirty="0"/>
              <a:t> is a wildcard mask (inverse mask) used to determine how to interpret the address. </a:t>
            </a:r>
          </a:p>
          <a:p>
            <a:pPr marL="693738" lvl="1" indent="-236538" defTabSz="814388">
              <a:lnSpc>
                <a:spcPct val="95000"/>
              </a:lnSpc>
              <a:spcBef>
                <a:spcPct val="50000"/>
              </a:spcBef>
              <a:buClr>
                <a:srgbClr val="708CA1"/>
              </a:buClr>
              <a:buFont typeface="Arial" pitchFamily="34" charset="0"/>
              <a:buChar char="•"/>
            </a:pPr>
            <a:r>
              <a:rPr lang="en-US" sz="2400" dirty="0"/>
              <a:t>The mask has wildcard bits, where 0 is a match and 1 is “don’t care.”</a:t>
            </a:r>
          </a:p>
          <a:p>
            <a:pPr marL="693738" lvl="1" indent="-236538" defTabSz="814388">
              <a:lnSpc>
                <a:spcPct val="95000"/>
              </a:lnSpc>
              <a:spcBef>
                <a:spcPct val="50000"/>
              </a:spcBef>
              <a:buClr>
                <a:srgbClr val="708CA1"/>
              </a:buClr>
              <a:buFont typeface="Arial" pitchFamily="34" charset="0"/>
              <a:buChar char="•"/>
            </a:pPr>
            <a:r>
              <a:rPr lang="en-US" sz="2400" dirty="0"/>
              <a:t>For example, 0.0.255.255 indicates a match in the first 2 octets.</a:t>
            </a:r>
          </a:p>
        </p:txBody>
      </p:sp>
    </p:spTree>
    <p:extLst>
      <p:ext uri="{BB962C8B-B14F-4D97-AF65-F5344CB8AC3E}">
        <p14:creationId xmlns:p14="http://schemas.microsoft.com/office/powerpoint/2010/main" val="16954724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253880"/>
            <a:ext cx="8042276" cy="1001896"/>
          </a:xfrm>
        </p:spPr>
        <p:txBody>
          <a:bodyPr/>
          <a:lstStyle/>
          <a:p>
            <a:r>
              <a:rPr lang="en-US" dirty="0"/>
              <a:t>Note on EIGRP Masks</a:t>
            </a:r>
          </a:p>
        </p:txBody>
      </p:sp>
      <p:sp>
        <p:nvSpPr>
          <p:cNvPr id="3" name="Content Placeholder 2"/>
          <p:cNvSpPr>
            <a:spLocks noGrp="1"/>
          </p:cNvSpPr>
          <p:nvPr>
            <p:ph idx="1"/>
          </p:nvPr>
        </p:nvSpPr>
        <p:spPr>
          <a:xfrm>
            <a:off x="614251" y="1447673"/>
            <a:ext cx="10955957" cy="3575934"/>
          </a:xfrm>
        </p:spPr>
        <p:txBody>
          <a:bodyPr/>
          <a:lstStyle/>
          <a:p>
            <a:pPr marL="236538" lvl="1">
              <a:spcBef>
                <a:spcPct val="50000"/>
              </a:spcBef>
              <a:buFont typeface="Wingdings" pitchFamily="2" charset="2"/>
              <a:buChar char="§"/>
            </a:pPr>
            <a:r>
              <a:rPr lang="en-US" dirty="0"/>
              <a:t>Most EIGRP references state that the wildcard mask is required.</a:t>
            </a:r>
          </a:p>
          <a:p>
            <a:pPr marL="236538" lvl="1">
              <a:spcBef>
                <a:spcPct val="50000"/>
              </a:spcBef>
              <a:buFont typeface="Wingdings" pitchFamily="2" charset="2"/>
              <a:buChar char="§"/>
            </a:pPr>
            <a:r>
              <a:rPr lang="en-US" dirty="0"/>
              <a:t>However, since IOS 12.0(4)T, the mask argument can actually be configured using wild card bits or a regular subnet mask.</a:t>
            </a:r>
          </a:p>
          <a:p>
            <a:r>
              <a:rPr lang="en-US" dirty="0"/>
              <a:t>For example, either format could be used to configure the 10.10.10.0 network:</a:t>
            </a:r>
          </a:p>
          <a:p>
            <a:pPr lvl="2">
              <a:buNone/>
            </a:pPr>
            <a:r>
              <a:rPr lang="en-US" b="1" dirty="0">
                <a:latin typeface="Courier New" pitchFamily="49" charset="0"/>
                <a:cs typeface="Courier New" pitchFamily="49" charset="0"/>
              </a:rPr>
              <a:t>network 10.10.10.0 0.0.0.3</a:t>
            </a:r>
          </a:p>
          <a:p>
            <a:pPr lvl="2">
              <a:buNone/>
            </a:pPr>
            <a:r>
              <a:rPr lang="en-US" dirty="0"/>
              <a:t>or </a:t>
            </a:r>
          </a:p>
          <a:p>
            <a:pPr lvl="2">
              <a:buNone/>
            </a:pPr>
            <a:r>
              <a:rPr lang="en-US" b="1" dirty="0">
                <a:latin typeface="Courier New" pitchFamily="49" charset="0"/>
                <a:cs typeface="Courier New" pitchFamily="49" charset="0"/>
              </a:rPr>
              <a:t>network 10.10.10.0 255.255.255.252</a:t>
            </a:r>
          </a:p>
        </p:txBody>
      </p:sp>
    </p:spTree>
    <p:extLst>
      <p:ext uri="{BB962C8B-B14F-4D97-AF65-F5344CB8AC3E}">
        <p14:creationId xmlns:p14="http://schemas.microsoft.com/office/powerpoint/2010/main" val="14141204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427438" y="455130"/>
            <a:ext cx="8532159" cy="620712"/>
          </a:xfrm>
        </p:spPr>
        <p:txBody>
          <a:bodyPr>
            <a:noAutofit/>
          </a:bodyPr>
          <a:lstStyle/>
          <a:p>
            <a:r>
              <a:rPr lang="en-US" b="1" dirty="0">
                <a:solidFill>
                  <a:schemeClr val="accent1">
                    <a:lumMod val="50000"/>
                  </a:schemeClr>
                </a:solidFill>
                <a:latin typeface="Arial" panose="020B0604020202020204" pitchFamily="34" charset="0"/>
                <a:cs typeface="Arial" panose="020B0604020202020204" pitchFamily="34" charset="0"/>
              </a:rPr>
              <a:t>Define the Interface Bandwidth</a:t>
            </a:r>
          </a:p>
        </p:txBody>
      </p:sp>
      <p:sp>
        <p:nvSpPr>
          <p:cNvPr id="13" name="Content Placeholder 12"/>
          <p:cNvSpPr>
            <a:spLocks noGrp="1"/>
          </p:cNvSpPr>
          <p:nvPr>
            <p:ph idx="1"/>
          </p:nvPr>
        </p:nvSpPr>
        <p:spPr>
          <a:xfrm>
            <a:off x="1052405" y="1377966"/>
            <a:ext cx="8316913" cy="491994"/>
          </a:xfrm>
        </p:spPr>
        <p:txBody>
          <a:bodyPr>
            <a:normAutofit/>
          </a:bodyPr>
          <a:lstStyle/>
          <a:p>
            <a:pPr marL="0" indent="0">
              <a:buNone/>
            </a:pPr>
            <a:r>
              <a:rPr lang="en-US" dirty="0">
                <a:solidFill>
                  <a:schemeClr val="tx1"/>
                </a:solidFill>
              </a:rPr>
              <a:t>Defines the interface’s bandwidth (optional).</a:t>
            </a:r>
          </a:p>
          <a:p>
            <a:endParaRPr lang="en-US" dirty="0">
              <a:solidFill>
                <a:schemeClr val="tx1"/>
              </a:solidFill>
            </a:endParaRPr>
          </a:p>
        </p:txBody>
      </p:sp>
      <p:sp>
        <p:nvSpPr>
          <p:cNvPr id="14" name="Text Placeholder 13"/>
          <p:cNvSpPr>
            <a:spLocks noGrp="1"/>
          </p:cNvSpPr>
          <p:nvPr>
            <p:ph type="body" sz="quarter" idx="10"/>
          </p:nvPr>
        </p:nvSpPr>
        <p:spPr>
          <a:xfrm>
            <a:off x="1125597" y="1873535"/>
            <a:ext cx="7745412" cy="377078"/>
          </a:xfrm>
        </p:spPr>
        <p:txBody>
          <a:bodyPr>
            <a:normAutofit/>
          </a:bodyPr>
          <a:lstStyle/>
          <a:p>
            <a:r>
              <a:rPr lang="en-US" dirty="0"/>
              <a:t>Router(config-if)#</a:t>
            </a:r>
          </a:p>
        </p:txBody>
      </p:sp>
      <p:sp>
        <p:nvSpPr>
          <p:cNvPr id="15" name="Text Placeholder 14"/>
          <p:cNvSpPr>
            <a:spLocks noGrp="1"/>
          </p:cNvSpPr>
          <p:nvPr>
            <p:ph type="body" sz="quarter" idx="11"/>
          </p:nvPr>
        </p:nvSpPr>
        <p:spPr>
          <a:xfrm>
            <a:off x="1127390" y="2385607"/>
            <a:ext cx="7745412" cy="377078"/>
          </a:xfrm>
        </p:spPr>
        <p:txBody>
          <a:bodyPr>
            <a:normAutofit/>
          </a:bodyPr>
          <a:lstStyle/>
          <a:p>
            <a:r>
              <a:rPr lang="en-US" dirty="0"/>
              <a:t>bandwidth </a:t>
            </a:r>
            <a:r>
              <a:rPr lang="en-US" b="0" i="1" dirty="0"/>
              <a:t>kilobits</a:t>
            </a:r>
            <a:endParaRPr lang="en-US" b="0" dirty="0"/>
          </a:p>
        </p:txBody>
      </p:sp>
      <p:sp>
        <p:nvSpPr>
          <p:cNvPr id="7" name="Rectangle 6"/>
          <p:cNvSpPr/>
          <p:nvPr/>
        </p:nvSpPr>
        <p:spPr>
          <a:xfrm>
            <a:off x="1125596" y="3090598"/>
            <a:ext cx="10225155" cy="1605055"/>
          </a:xfrm>
          <a:prstGeom prst="rect">
            <a:avLst/>
          </a:prstGeom>
        </p:spPr>
        <p:txBody>
          <a:bodyPr wrap="square">
            <a:spAutoFit/>
          </a:bodyPr>
          <a:lstStyle/>
          <a:p>
            <a:pPr marL="236538" indent="-236538" defTabSz="814388">
              <a:lnSpc>
                <a:spcPct val="95000"/>
              </a:lnSpc>
              <a:spcBef>
                <a:spcPct val="50000"/>
              </a:spcBef>
              <a:buClr>
                <a:srgbClr val="708CA1"/>
              </a:buClr>
              <a:buFont typeface="Wingdings" pitchFamily="2" charset="2"/>
              <a:buChar char="§"/>
            </a:pPr>
            <a:r>
              <a:rPr lang="en-US" dirty="0"/>
              <a:t>The </a:t>
            </a:r>
            <a:r>
              <a:rPr lang="en-US" i="1" dirty="0">
                <a:latin typeface="Courier New" pitchFamily="49" charset="0"/>
                <a:cs typeface="Courier New" pitchFamily="49" charset="0"/>
              </a:rPr>
              <a:t>kilobits</a:t>
            </a:r>
            <a:r>
              <a:rPr lang="en-US" i="1" dirty="0"/>
              <a:t> </a:t>
            </a:r>
            <a:r>
              <a:rPr lang="en-US" dirty="0"/>
              <a:t>parameter indicates the intended bandwidth in kbps.</a:t>
            </a:r>
          </a:p>
          <a:p>
            <a:pPr marL="693738" lvl="1" indent="-236538" defTabSz="814388">
              <a:lnSpc>
                <a:spcPct val="95000"/>
              </a:lnSpc>
              <a:spcBef>
                <a:spcPct val="50000"/>
              </a:spcBef>
              <a:buClr>
                <a:srgbClr val="708CA1"/>
              </a:buClr>
              <a:buFont typeface="Wingdings" pitchFamily="2" charset="2"/>
              <a:buChar char="§"/>
            </a:pPr>
            <a:r>
              <a:rPr lang="en-US" sz="2000" dirty="0"/>
              <a:t>For example, to set the bandwidth to 512,000 bps, use the </a:t>
            </a:r>
            <a:r>
              <a:rPr lang="en-US" sz="2000" b="1" dirty="0">
                <a:latin typeface="Courier New" pitchFamily="49" charset="0"/>
                <a:cs typeface="Courier New" pitchFamily="49" charset="0"/>
              </a:rPr>
              <a:t>bandwidth 512 </a:t>
            </a:r>
            <a:r>
              <a:rPr lang="en-US" sz="2000" dirty="0"/>
              <a:t>command.</a:t>
            </a:r>
          </a:p>
          <a:p>
            <a:pPr marL="236538" indent="-236538" defTabSz="814388">
              <a:lnSpc>
                <a:spcPct val="95000"/>
              </a:lnSpc>
              <a:spcBef>
                <a:spcPct val="50000"/>
              </a:spcBef>
              <a:buClr>
                <a:srgbClr val="708CA1"/>
              </a:buClr>
              <a:buFont typeface="Wingdings" pitchFamily="2" charset="2"/>
              <a:buChar char="§"/>
            </a:pPr>
            <a:r>
              <a:rPr lang="en-US" dirty="0"/>
              <a:t>The configured bandwidth is used by routing protocols in the metric calculation. </a:t>
            </a:r>
          </a:p>
          <a:p>
            <a:pPr marL="236538" lvl="1" indent="-236538" defTabSz="814388">
              <a:lnSpc>
                <a:spcPct val="95000"/>
              </a:lnSpc>
              <a:spcBef>
                <a:spcPct val="50000"/>
              </a:spcBef>
              <a:buClr>
                <a:srgbClr val="708CA1"/>
              </a:buClr>
              <a:buFont typeface="Wingdings" pitchFamily="2" charset="2"/>
              <a:buChar char="§"/>
            </a:pPr>
            <a:r>
              <a:rPr lang="en-US" dirty="0"/>
              <a:t>The command does not actually change the speed of the interface.</a:t>
            </a:r>
          </a:p>
        </p:txBody>
      </p:sp>
    </p:spTree>
    <p:extLst>
      <p:ext uri="{BB962C8B-B14F-4D97-AF65-F5344CB8AC3E}">
        <p14:creationId xmlns:p14="http://schemas.microsoft.com/office/powerpoint/2010/main" val="29478836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68224" y="353667"/>
            <a:ext cx="11655551" cy="1075706"/>
          </a:xfrm>
        </p:spPr>
        <p:txBody>
          <a:bodyPr>
            <a:noAutofit/>
          </a:bodyPr>
          <a:lstStyle/>
          <a:p>
            <a:r>
              <a:rPr lang="en-US" b="1" dirty="0">
                <a:solidFill>
                  <a:schemeClr val="accent1">
                    <a:lumMod val="50000"/>
                  </a:schemeClr>
                </a:solidFill>
                <a:latin typeface="Arial" panose="020B0604020202020204" pitchFamily="34" charset="0"/>
                <a:cs typeface="Arial" panose="020B0604020202020204" pitchFamily="34" charset="0"/>
              </a:rPr>
              <a:t>Enable / Disable Automatic Summarization</a:t>
            </a:r>
          </a:p>
        </p:txBody>
      </p:sp>
      <p:sp>
        <p:nvSpPr>
          <p:cNvPr id="13" name="Content Placeholder 12"/>
          <p:cNvSpPr>
            <a:spLocks noGrp="1"/>
          </p:cNvSpPr>
          <p:nvPr>
            <p:ph idx="1"/>
          </p:nvPr>
        </p:nvSpPr>
        <p:spPr>
          <a:xfrm>
            <a:off x="1083564" y="1572574"/>
            <a:ext cx="8530063" cy="491994"/>
          </a:xfrm>
        </p:spPr>
        <p:txBody>
          <a:bodyPr>
            <a:noAutofit/>
          </a:bodyPr>
          <a:lstStyle/>
          <a:p>
            <a:pPr marL="0" indent="0">
              <a:buNone/>
            </a:pPr>
            <a:r>
              <a:rPr lang="en-US" dirty="0">
                <a:solidFill>
                  <a:schemeClr val="tx1"/>
                </a:solidFill>
              </a:rPr>
              <a:t>By default, EIGRP automatically summarizes subnets.</a:t>
            </a:r>
          </a:p>
          <a:p>
            <a:endParaRPr lang="en-US" dirty="0">
              <a:solidFill>
                <a:schemeClr val="tx1"/>
              </a:solidFill>
            </a:endParaRPr>
          </a:p>
        </p:txBody>
      </p:sp>
      <p:sp>
        <p:nvSpPr>
          <p:cNvPr id="14" name="Text Placeholder 13"/>
          <p:cNvSpPr>
            <a:spLocks noGrp="1"/>
          </p:cNvSpPr>
          <p:nvPr>
            <p:ph type="body" sz="quarter" idx="10"/>
          </p:nvPr>
        </p:nvSpPr>
        <p:spPr>
          <a:xfrm>
            <a:off x="1430397" y="2085538"/>
            <a:ext cx="7745412" cy="377078"/>
          </a:xfrm>
        </p:spPr>
        <p:txBody>
          <a:bodyPr/>
          <a:lstStyle/>
          <a:p>
            <a:r>
              <a:rPr lang="en-US" dirty="0"/>
              <a:t>Router(config-router)#</a:t>
            </a:r>
          </a:p>
        </p:txBody>
      </p:sp>
      <p:sp>
        <p:nvSpPr>
          <p:cNvPr id="15" name="Text Placeholder 14"/>
          <p:cNvSpPr>
            <a:spLocks noGrp="1"/>
          </p:cNvSpPr>
          <p:nvPr>
            <p:ph type="body" sz="quarter" idx="11"/>
          </p:nvPr>
        </p:nvSpPr>
        <p:spPr>
          <a:xfrm>
            <a:off x="1430397" y="2649795"/>
            <a:ext cx="4080387" cy="377078"/>
          </a:xfrm>
        </p:spPr>
        <p:txBody>
          <a:bodyPr>
            <a:normAutofit/>
          </a:bodyPr>
          <a:lstStyle/>
          <a:p>
            <a:r>
              <a:rPr lang="en-US" dirty="0"/>
              <a:t>auto-summary</a:t>
            </a:r>
            <a:endParaRPr lang="en-US" b="0" dirty="0"/>
          </a:p>
        </p:txBody>
      </p:sp>
      <p:sp>
        <p:nvSpPr>
          <p:cNvPr id="7" name="Rectangle 6"/>
          <p:cNvSpPr/>
          <p:nvPr/>
        </p:nvSpPr>
        <p:spPr>
          <a:xfrm>
            <a:off x="1083562" y="3287464"/>
            <a:ext cx="10169653" cy="1283428"/>
          </a:xfrm>
          <a:prstGeom prst="rect">
            <a:avLst/>
          </a:prstGeom>
        </p:spPr>
        <p:txBody>
          <a:bodyPr wrap="square">
            <a:spAutoFit/>
          </a:bodyPr>
          <a:lstStyle/>
          <a:p>
            <a:pPr marL="236538" indent="-236538" defTabSz="814388">
              <a:lnSpc>
                <a:spcPct val="95000"/>
              </a:lnSpc>
              <a:spcBef>
                <a:spcPct val="50000"/>
              </a:spcBef>
              <a:buClr>
                <a:srgbClr val="708CA1"/>
              </a:buClr>
              <a:buFont typeface="Wingdings" pitchFamily="2" charset="2"/>
              <a:buChar char="§"/>
            </a:pPr>
            <a:r>
              <a:rPr lang="en-US" dirty="0"/>
              <a:t>This makes EIGRP behave like a classful routing protocol and therefore summarizes subnets on the classful boundary.</a:t>
            </a:r>
          </a:p>
          <a:p>
            <a:pPr marL="236538" indent="-236538" defTabSz="814388">
              <a:lnSpc>
                <a:spcPct val="95000"/>
              </a:lnSpc>
              <a:spcBef>
                <a:spcPct val="50000"/>
              </a:spcBef>
              <a:buClr>
                <a:srgbClr val="708CA1"/>
              </a:buClr>
              <a:buFont typeface="Wingdings" pitchFamily="2" charset="2"/>
              <a:buChar char="§"/>
            </a:pPr>
            <a:r>
              <a:rPr lang="en-US" dirty="0"/>
              <a:t>Automatic summarization can be disabled using the </a:t>
            </a:r>
            <a:r>
              <a:rPr lang="en-US" b="1" dirty="0">
                <a:latin typeface="Courier New" pitchFamily="49" charset="0"/>
                <a:cs typeface="Courier New" pitchFamily="49" charset="0"/>
              </a:rPr>
              <a:t>no auto-summary </a:t>
            </a:r>
            <a:r>
              <a:rPr lang="en-US" dirty="0"/>
              <a:t>router configuration command.</a:t>
            </a:r>
          </a:p>
        </p:txBody>
      </p:sp>
    </p:spTree>
    <p:extLst>
      <p:ext uri="{BB962C8B-B14F-4D97-AF65-F5344CB8AC3E}">
        <p14:creationId xmlns:p14="http://schemas.microsoft.com/office/powerpoint/2010/main" val="31018057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9578" y="339827"/>
            <a:ext cx="10442533" cy="866547"/>
          </a:xfrm>
        </p:spPr>
        <p:txBody>
          <a:bodyPr>
            <a:noAutofit/>
          </a:bodyPr>
          <a:lstStyle/>
          <a:p>
            <a:r>
              <a:rPr lang="en-US" b="1" dirty="0">
                <a:solidFill>
                  <a:schemeClr val="accent1">
                    <a:lumMod val="50000"/>
                  </a:schemeClr>
                </a:solidFill>
                <a:latin typeface="Arial" panose="020B0604020202020204" pitchFamily="34" charset="0"/>
                <a:cs typeface="Arial" panose="020B0604020202020204" pitchFamily="34" charset="0"/>
              </a:rPr>
              <a:t>Configuring EIGRP Example: Classful</a:t>
            </a:r>
          </a:p>
        </p:txBody>
      </p:sp>
      <p:sp>
        <p:nvSpPr>
          <p:cNvPr id="33" name="Text Placeholder 5"/>
          <p:cNvSpPr>
            <a:spLocks/>
          </p:cNvSpPr>
          <p:nvPr/>
        </p:nvSpPr>
        <p:spPr bwMode="auto">
          <a:xfrm>
            <a:off x="719328" y="3510381"/>
            <a:ext cx="5345786" cy="1401958"/>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defTabSz="814388">
              <a:buClr>
                <a:srgbClr val="708CA1"/>
              </a:buClr>
              <a:defRPr/>
            </a:pPr>
            <a:r>
              <a:rPr lang="en-US" sz="1100" kern="0" dirty="0">
                <a:latin typeface="Courier New" pitchFamily="49" charset="0"/>
              </a:rPr>
              <a:t>R1(config)# </a:t>
            </a:r>
            <a:r>
              <a:rPr lang="en-US" sz="1100" b="1" kern="0" dirty="0">
                <a:latin typeface="Courier New" pitchFamily="49" charset="0"/>
              </a:rPr>
              <a:t>interface Fa0/0</a:t>
            </a:r>
          </a:p>
          <a:p>
            <a:pPr marL="236538" indent="-236538" defTabSz="814388">
              <a:buClr>
                <a:srgbClr val="708CA1"/>
              </a:buClr>
              <a:defRPr/>
            </a:pPr>
            <a:r>
              <a:rPr lang="en-US" sz="1100" kern="0" dirty="0">
                <a:latin typeface="Courier New" pitchFamily="49" charset="0"/>
              </a:rPr>
              <a:t>R1(config-if)# </a:t>
            </a:r>
            <a:r>
              <a:rPr lang="en-US" sz="1100" b="1" kern="0" dirty="0">
                <a:latin typeface="Courier New" pitchFamily="49" charset="0"/>
              </a:rPr>
              <a:t>ip address 172.16.1.1 255.255.255.0</a:t>
            </a:r>
          </a:p>
          <a:p>
            <a:pPr marL="236538" indent="-236538" defTabSz="814388">
              <a:buClr>
                <a:srgbClr val="708CA1"/>
              </a:buClr>
              <a:defRPr/>
            </a:pPr>
            <a:r>
              <a:rPr lang="en-US" sz="1100" kern="0" dirty="0">
                <a:latin typeface="Courier New" pitchFamily="49" charset="0"/>
              </a:rPr>
              <a:t>R1(config-if)# </a:t>
            </a:r>
            <a:r>
              <a:rPr lang="en-US" sz="1100" b="1" kern="0" dirty="0">
                <a:latin typeface="Courier New" pitchFamily="49" charset="0"/>
              </a:rPr>
              <a:t>no shut</a:t>
            </a:r>
          </a:p>
          <a:p>
            <a:pPr marL="236538" indent="-236538" defTabSz="814388">
              <a:buClr>
                <a:srgbClr val="708CA1"/>
              </a:buClr>
              <a:defRPr/>
            </a:pPr>
            <a:r>
              <a:rPr lang="en-US" sz="1100" kern="0" dirty="0">
                <a:latin typeface="Courier New" pitchFamily="49" charset="0"/>
              </a:rPr>
              <a:t>R1(config-if)# </a:t>
            </a:r>
            <a:r>
              <a:rPr lang="en-US" sz="1100" b="1" kern="0" dirty="0">
                <a:latin typeface="Courier New" pitchFamily="49" charset="0"/>
              </a:rPr>
              <a:t>interface S0/0/0</a:t>
            </a:r>
          </a:p>
          <a:p>
            <a:pPr marL="236538" indent="-236538" defTabSz="814388">
              <a:buClr>
                <a:srgbClr val="708CA1"/>
              </a:buClr>
              <a:defRPr/>
            </a:pPr>
            <a:r>
              <a:rPr lang="en-US" sz="1100" kern="0" dirty="0">
                <a:latin typeface="Courier New" pitchFamily="49" charset="0"/>
              </a:rPr>
              <a:t>R1(config-if)# </a:t>
            </a:r>
            <a:r>
              <a:rPr lang="en-US" sz="1100" b="1" kern="0" dirty="0">
                <a:latin typeface="Courier New" pitchFamily="49" charset="0"/>
              </a:rPr>
              <a:t>ip address 192.168.1.101 255.255.255.224</a:t>
            </a:r>
          </a:p>
          <a:p>
            <a:pPr marL="236538" indent="-236538" defTabSz="814388">
              <a:buClr>
                <a:srgbClr val="708CA1"/>
              </a:buClr>
              <a:defRPr/>
            </a:pPr>
            <a:r>
              <a:rPr lang="en-US" sz="1100" kern="0" dirty="0">
                <a:latin typeface="Courier New" pitchFamily="49" charset="0"/>
              </a:rPr>
              <a:t>R1(config-if)# </a:t>
            </a:r>
            <a:r>
              <a:rPr lang="en-US" sz="1100" b="1" kern="0" dirty="0">
                <a:latin typeface="Courier New" pitchFamily="49" charset="0"/>
              </a:rPr>
              <a:t>bandwidth 64</a:t>
            </a:r>
          </a:p>
          <a:p>
            <a:pPr marL="236538" indent="-236538" defTabSz="814388">
              <a:buClr>
                <a:srgbClr val="708CA1"/>
              </a:buClr>
              <a:defRPr/>
            </a:pPr>
            <a:r>
              <a:rPr lang="en-US" sz="1100" kern="0" dirty="0">
                <a:latin typeface="Courier New" pitchFamily="49" charset="0"/>
              </a:rPr>
              <a:t>R1(config-if)# </a:t>
            </a:r>
            <a:r>
              <a:rPr lang="en-US" sz="1100" b="1" kern="0" dirty="0">
                <a:latin typeface="Courier New" pitchFamily="49" charset="0"/>
              </a:rPr>
              <a:t>no shut</a:t>
            </a:r>
          </a:p>
          <a:p>
            <a:pPr marL="236538" indent="-236538" defTabSz="814388">
              <a:buClr>
                <a:srgbClr val="708CA1"/>
              </a:buClr>
              <a:defRPr/>
            </a:pPr>
            <a:r>
              <a:rPr lang="en-US" sz="1100" kern="0" dirty="0">
                <a:latin typeface="Courier New" pitchFamily="49" charset="0"/>
              </a:rPr>
              <a:t>R1(config-if)# </a:t>
            </a:r>
            <a:r>
              <a:rPr lang="en-US" sz="1100" b="1" kern="0" dirty="0">
                <a:latin typeface="Courier New" pitchFamily="49" charset="0"/>
              </a:rPr>
              <a:t>exit</a:t>
            </a:r>
            <a:endParaRPr lang="en-US" sz="1100" kern="0" dirty="0">
              <a:latin typeface="Courier New" pitchFamily="49" charset="0"/>
            </a:endParaRPr>
          </a:p>
          <a:p>
            <a:pPr marL="236538" indent="-236538" defTabSz="814388">
              <a:buClr>
                <a:srgbClr val="708CA1"/>
              </a:buClr>
              <a:defRPr/>
            </a:pPr>
            <a:endParaRPr lang="en-US" sz="1100" kern="0" dirty="0">
              <a:latin typeface="Courier New" pitchFamily="49" charset="0"/>
            </a:endParaRPr>
          </a:p>
        </p:txBody>
      </p:sp>
      <p:sp>
        <p:nvSpPr>
          <p:cNvPr id="34" name="TextBox 33"/>
          <p:cNvSpPr txBox="1"/>
          <p:nvPr/>
        </p:nvSpPr>
        <p:spPr>
          <a:xfrm>
            <a:off x="823343" y="3168749"/>
            <a:ext cx="3104696" cy="369332"/>
          </a:xfrm>
          <a:prstGeom prst="rect">
            <a:avLst/>
          </a:prstGeom>
          <a:noFill/>
        </p:spPr>
        <p:txBody>
          <a:bodyPr wrap="none" rtlCol="0">
            <a:spAutoFit/>
          </a:bodyPr>
          <a:lstStyle/>
          <a:p>
            <a:r>
              <a:rPr lang="en-US" dirty="0"/>
              <a:t>Classful configuration example:</a:t>
            </a:r>
          </a:p>
        </p:txBody>
      </p:sp>
      <p:sp>
        <p:nvSpPr>
          <p:cNvPr id="44" name="Text Placeholder 5"/>
          <p:cNvSpPr>
            <a:spLocks/>
          </p:cNvSpPr>
          <p:nvPr/>
        </p:nvSpPr>
        <p:spPr bwMode="auto">
          <a:xfrm>
            <a:off x="6498313" y="3123109"/>
            <a:ext cx="5151549" cy="2095640"/>
          </a:xfrm>
          <a:prstGeom prst="rect">
            <a:avLst/>
          </a:prstGeom>
          <a:solidFill>
            <a:schemeClr val="bg1"/>
          </a:solidFill>
          <a:ln w="12700" algn="ctr">
            <a:solidFill>
              <a:schemeClr val="tx1"/>
            </a:solidFill>
            <a:miter lim="800000"/>
            <a:headEnd/>
            <a:tailEnd/>
          </a:ln>
        </p:spPr>
        <p:txBody>
          <a:bodyPr vert="horz" wrap="square" lIns="82124" tIns="41061" rIns="82124" bIns="41061" numCol="1" anchor="t" anchorCtr="0" compatLnSpc="1">
            <a:prstTxWarp prst="textNoShape">
              <a:avLst/>
            </a:prstTxWarp>
          </a:bodyPr>
          <a:lstStyle/>
          <a:p>
            <a:pPr marL="236538" indent="-236538" defTabSz="814388">
              <a:buClr>
                <a:srgbClr val="708CA1"/>
              </a:buClr>
              <a:defRPr/>
            </a:pPr>
            <a:r>
              <a:rPr lang="en-US" sz="1100" kern="0" dirty="0">
                <a:latin typeface="Courier New" pitchFamily="49" charset="0"/>
              </a:rPr>
              <a:t>R2(config)# </a:t>
            </a:r>
            <a:r>
              <a:rPr lang="en-US" sz="1100" b="1" kern="0" dirty="0">
                <a:latin typeface="Courier New" pitchFamily="49" charset="0"/>
              </a:rPr>
              <a:t>interface Fa0/0</a:t>
            </a:r>
          </a:p>
          <a:p>
            <a:pPr marL="236538" indent="-236538" defTabSz="814388">
              <a:buClr>
                <a:srgbClr val="708CA1"/>
              </a:buClr>
              <a:defRPr/>
            </a:pPr>
            <a:r>
              <a:rPr lang="en-US" sz="1100" kern="0" dirty="0">
                <a:latin typeface="Courier New" pitchFamily="49" charset="0"/>
              </a:rPr>
              <a:t>R2(config-if)# </a:t>
            </a:r>
            <a:r>
              <a:rPr lang="en-US" sz="1100" b="1" kern="0" dirty="0">
                <a:latin typeface="Courier New" pitchFamily="49" charset="0"/>
              </a:rPr>
              <a:t>ip address 172.16.2.1 255.255.255.0</a:t>
            </a:r>
          </a:p>
          <a:p>
            <a:pPr marL="236538" indent="-236538" defTabSz="814388">
              <a:buClr>
                <a:srgbClr val="708CA1"/>
              </a:buClr>
              <a:defRPr/>
            </a:pPr>
            <a:r>
              <a:rPr lang="en-US" sz="1100" kern="0" dirty="0">
                <a:latin typeface="Courier New" pitchFamily="49" charset="0"/>
              </a:rPr>
              <a:t>R2(config-if)# </a:t>
            </a:r>
            <a:r>
              <a:rPr lang="en-US" sz="1100" b="1" kern="0" dirty="0">
                <a:latin typeface="Courier New" pitchFamily="49" charset="0"/>
              </a:rPr>
              <a:t>no shut</a:t>
            </a:r>
          </a:p>
          <a:p>
            <a:pPr marL="236538" indent="-236538" defTabSz="814388">
              <a:buClr>
                <a:srgbClr val="708CA1"/>
              </a:buClr>
              <a:defRPr/>
            </a:pPr>
            <a:r>
              <a:rPr lang="en-US" sz="1100" kern="0" dirty="0">
                <a:latin typeface="Courier New" pitchFamily="49" charset="0"/>
              </a:rPr>
              <a:t>R2(config-if)# </a:t>
            </a:r>
            <a:r>
              <a:rPr lang="en-US" sz="1100" b="1" kern="0" dirty="0">
                <a:latin typeface="Courier New" pitchFamily="49" charset="0"/>
              </a:rPr>
              <a:t>interface S0/0/0</a:t>
            </a:r>
          </a:p>
          <a:p>
            <a:pPr marL="236538" indent="-236538" defTabSz="814388">
              <a:buClr>
                <a:srgbClr val="708CA1"/>
              </a:buClr>
              <a:defRPr/>
            </a:pPr>
            <a:r>
              <a:rPr lang="en-US" sz="1100" kern="0" dirty="0">
                <a:latin typeface="Courier New" pitchFamily="49" charset="0"/>
              </a:rPr>
              <a:t>R2(config-if)# </a:t>
            </a:r>
            <a:r>
              <a:rPr lang="en-US" sz="1100" b="1" kern="0" dirty="0">
                <a:latin typeface="Courier New" pitchFamily="49" charset="0"/>
              </a:rPr>
              <a:t>ip address 192.168.1.102 255.255.255.224</a:t>
            </a:r>
          </a:p>
          <a:p>
            <a:pPr marL="236538" indent="-236538" defTabSz="814388">
              <a:buClr>
                <a:srgbClr val="708CA1"/>
              </a:buClr>
              <a:defRPr/>
            </a:pPr>
            <a:r>
              <a:rPr lang="en-US" sz="1100" kern="0" dirty="0">
                <a:latin typeface="Courier New" pitchFamily="49" charset="0"/>
              </a:rPr>
              <a:t>R2(config-if)# </a:t>
            </a:r>
            <a:r>
              <a:rPr lang="en-US" sz="1100" b="1" kern="0" dirty="0">
                <a:latin typeface="Courier New" pitchFamily="49" charset="0"/>
              </a:rPr>
              <a:t>bandwidth 64</a:t>
            </a:r>
          </a:p>
          <a:p>
            <a:pPr marL="236538" indent="-236538" defTabSz="814388">
              <a:buClr>
                <a:srgbClr val="708CA1"/>
              </a:buClr>
              <a:defRPr/>
            </a:pPr>
            <a:r>
              <a:rPr lang="en-US" sz="1100" kern="0" dirty="0">
                <a:latin typeface="Courier New" pitchFamily="49" charset="0"/>
              </a:rPr>
              <a:t>R2(config-if)# </a:t>
            </a:r>
            <a:r>
              <a:rPr lang="en-US" sz="1100" b="1" kern="0" dirty="0">
                <a:latin typeface="Courier New" pitchFamily="49" charset="0"/>
              </a:rPr>
              <a:t>no shut</a:t>
            </a:r>
          </a:p>
          <a:p>
            <a:pPr marL="236538" indent="-236538" defTabSz="814388">
              <a:buClr>
                <a:srgbClr val="708CA1"/>
              </a:buClr>
              <a:defRPr/>
            </a:pPr>
            <a:r>
              <a:rPr lang="en-US" sz="1100" kern="0" dirty="0">
                <a:latin typeface="Courier New" pitchFamily="49" charset="0"/>
              </a:rPr>
              <a:t>R2(config-if)# </a:t>
            </a:r>
            <a:r>
              <a:rPr lang="en-US" sz="1100" b="1" kern="0" dirty="0">
                <a:latin typeface="Courier New" pitchFamily="49" charset="0"/>
              </a:rPr>
              <a:t>interface S0/0/1</a:t>
            </a:r>
          </a:p>
          <a:p>
            <a:pPr marL="236538" indent="-236538" defTabSz="814388">
              <a:buClr>
                <a:srgbClr val="708CA1"/>
              </a:buClr>
              <a:defRPr/>
            </a:pPr>
            <a:r>
              <a:rPr lang="en-US" sz="1100" kern="0" dirty="0">
                <a:latin typeface="Courier New" pitchFamily="49" charset="0"/>
              </a:rPr>
              <a:t>R2(config-if)# </a:t>
            </a:r>
            <a:r>
              <a:rPr lang="en-US" sz="1100" b="1" kern="0" dirty="0">
                <a:latin typeface="Courier New" pitchFamily="49" charset="0"/>
              </a:rPr>
              <a:t>ip address 192.168.1.1 255.255.255.224</a:t>
            </a:r>
          </a:p>
          <a:p>
            <a:pPr marL="236538" indent="-236538" defTabSz="814388">
              <a:buClr>
                <a:srgbClr val="708CA1"/>
              </a:buClr>
              <a:defRPr/>
            </a:pPr>
            <a:r>
              <a:rPr lang="en-US" sz="1100" kern="0" dirty="0">
                <a:latin typeface="Courier New" pitchFamily="49" charset="0"/>
              </a:rPr>
              <a:t>R2(config-if)# </a:t>
            </a:r>
            <a:r>
              <a:rPr lang="en-US" sz="1100" b="1" kern="0" dirty="0">
                <a:latin typeface="Courier New" pitchFamily="49" charset="0"/>
              </a:rPr>
              <a:t>bandwidth 64</a:t>
            </a:r>
          </a:p>
          <a:p>
            <a:pPr marL="236538" indent="-236538" defTabSz="814388">
              <a:buClr>
                <a:srgbClr val="708CA1"/>
              </a:buClr>
              <a:defRPr/>
            </a:pPr>
            <a:r>
              <a:rPr lang="en-US" sz="1100" kern="0" dirty="0">
                <a:latin typeface="Courier New" pitchFamily="49" charset="0"/>
              </a:rPr>
              <a:t>R2(config-if)# </a:t>
            </a:r>
            <a:r>
              <a:rPr lang="en-US" sz="1100" b="1" kern="0" dirty="0">
                <a:latin typeface="Courier New" pitchFamily="49" charset="0"/>
              </a:rPr>
              <a:t>no shut</a:t>
            </a:r>
          </a:p>
          <a:p>
            <a:pPr marL="236538" indent="-236538" defTabSz="814388">
              <a:buClr>
                <a:srgbClr val="708CA1"/>
              </a:buClr>
              <a:defRPr/>
            </a:pPr>
            <a:r>
              <a:rPr lang="en-US" sz="1100" kern="0" dirty="0">
                <a:latin typeface="Courier New" pitchFamily="49" charset="0"/>
              </a:rPr>
              <a:t>R2(config-if)# </a:t>
            </a:r>
            <a:r>
              <a:rPr lang="en-US" sz="1100" b="1" kern="0" dirty="0">
                <a:latin typeface="Courier New" pitchFamily="49" charset="0"/>
              </a:rPr>
              <a:t>exit</a:t>
            </a:r>
          </a:p>
        </p:txBody>
      </p:sp>
      <p:grpSp>
        <p:nvGrpSpPr>
          <p:cNvPr id="36" name="Group 35"/>
          <p:cNvGrpSpPr/>
          <p:nvPr/>
        </p:nvGrpSpPr>
        <p:grpSpPr>
          <a:xfrm>
            <a:off x="1882018" y="1600708"/>
            <a:ext cx="6806428" cy="1368070"/>
            <a:chOff x="1639213" y="1110347"/>
            <a:chExt cx="6806428" cy="1616091"/>
          </a:xfrm>
        </p:grpSpPr>
        <p:sp>
          <p:nvSpPr>
            <p:cNvPr id="48" name="Freeform 9"/>
            <p:cNvSpPr>
              <a:spLocks/>
            </p:cNvSpPr>
            <p:nvPr/>
          </p:nvSpPr>
          <p:spPr bwMode="auto">
            <a:xfrm>
              <a:off x="2809952" y="194419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38" name="Freeform 9"/>
            <p:cNvSpPr>
              <a:spLocks/>
            </p:cNvSpPr>
            <p:nvPr/>
          </p:nvSpPr>
          <p:spPr bwMode="auto">
            <a:xfrm>
              <a:off x="5018757" y="194197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9" name="Rounded Rectangle 28"/>
            <p:cNvSpPr/>
            <p:nvPr/>
          </p:nvSpPr>
          <p:spPr bwMode="auto">
            <a:xfrm>
              <a:off x="1639213" y="1652180"/>
              <a:ext cx="3624146" cy="542811"/>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pic>
          <p:nvPicPr>
            <p:cNvPr id="7" name="Picture 37"/>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4505874" y="1734875"/>
              <a:ext cx="870351" cy="451691"/>
            </a:xfrm>
            <a:prstGeom prst="rect">
              <a:avLst/>
            </a:prstGeom>
            <a:noFill/>
            <a:ln w="9525">
              <a:noFill/>
              <a:miter lim="800000"/>
              <a:headEnd/>
              <a:tailEnd/>
            </a:ln>
          </p:spPr>
        </p:pic>
        <p:sp>
          <p:nvSpPr>
            <p:cNvPr id="13" name="TextBox 12"/>
            <p:cNvSpPr txBox="1"/>
            <p:nvPr/>
          </p:nvSpPr>
          <p:spPr>
            <a:xfrm>
              <a:off x="5031048" y="2226957"/>
              <a:ext cx="455336" cy="157915"/>
            </a:xfrm>
            <a:prstGeom prst="rect">
              <a:avLst/>
            </a:prstGeom>
            <a:noFill/>
          </p:spPr>
          <p:txBody>
            <a:bodyPr wrap="square" lIns="0" tIns="0" rIns="0" bIns="0" rtlCol="0" anchor="ctr" anchorCtr="0">
              <a:noAutofit/>
            </a:bodyPr>
            <a:lstStyle/>
            <a:p>
              <a:pPr algn="l"/>
              <a:r>
                <a:rPr lang="en-US" sz="1050" dirty="0"/>
                <a:t>Fa0/0</a:t>
              </a:r>
            </a:p>
          </p:txBody>
        </p:sp>
        <p:sp>
          <p:nvSpPr>
            <p:cNvPr id="14" name="TextBox 13"/>
            <p:cNvSpPr txBox="1"/>
            <p:nvPr/>
          </p:nvSpPr>
          <p:spPr>
            <a:xfrm>
              <a:off x="2453108" y="2204922"/>
              <a:ext cx="1013551" cy="165253"/>
            </a:xfrm>
            <a:prstGeom prst="rect">
              <a:avLst/>
            </a:prstGeom>
            <a:noFill/>
          </p:spPr>
          <p:txBody>
            <a:bodyPr wrap="square" lIns="0" tIns="0" rIns="0" bIns="0" rtlCol="0" anchor="ctr" anchorCtr="0">
              <a:noAutofit/>
            </a:bodyPr>
            <a:lstStyle/>
            <a:p>
              <a:pPr algn="l"/>
              <a:r>
                <a:rPr lang="en-US" sz="1050" dirty="0"/>
                <a:t>Fa0/0</a:t>
              </a:r>
            </a:p>
          </p:txBody>
        </p:sp>
        <p:cxnSp>
          <p:nvCxnSpPr>
            <p:cNvPr id="20" name="Straight Connector 19"/>
            <p:cNvCxnSpPr/>
            <p:nvPr/>
          </p:nvCxnSpPr>
          <p:spPr bwMode="auto">
            <a:xfrm rot="5400000">
              <a:off x="2233651" y="232152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1" name="Straight Connector 20"/>
            <p:cNvCxnSpPr/>
            <p:nvPr/>
          </p:nvCxnSpPr>
          <p:spPr bwMode="auto">
            <a:xfrm rot="10800000">
              <a:off x="2157449" y="2493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2" name="Straight Connector 21"/>
            <p:cNvCxnSpPr/>
            <p:nvPr/>
          </p:nvCxnSpPr>
          <p:spPr bwMode="auto">
            <a:xfrm rot="5400000">
              <a:off x="4809762" y="233070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3" name="Straight Connector 22"/>
            <p:cNvCxnSpPr/>
            <p:nvPr/>
          </p:nvCxnSpPr>
          <p:spPr bwMode="auto">
            <a:xfrm rot="10800000">
              <a:off x="4733560" y="250238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4" name="TextBox 23"/>
            <p:cNvSpPr txBox="1"/>
            <p:nvPr/>
          </p:nvSpPr>
          <p:spPr>
            <a:xfrm>
              <a:off x="2247423" y="1944195"/>
              <a:ext cx="349776" cy="327217"/>
            </a:xfrm>
            <a:prstGeom prst="rect">
              <a:avLst/>
            </a:prstGeom>
            <a:noFill/>
          </p:spPr>
          <p:txBody>
            <a:bodyPr wrap="none" rtlCol="0">
              <a:spAutoFit/>
            </a:bodyPr>
            <a:lstStyle/>
            <a:p>
              <a:r>
                <a:rPr lang="en-US" sz="1200" b="1" dirty="0">
                  <a:solidFill>
                    <a:schemeClr val="bg1"/>
                  </a:solidFill>
                </a:rPr>
                <a:t>R1</a:t>
              </a:r>
            </a:p>
          </p:txBody>
        </p:sp>
        <p:sp>
          <p:nvSpPr>
            <p:cNvPr id="25" name="TextBox 24"/>
            <p:cNvSpPr txBox="1"/>
            <p:nvPr/>
          </p:nvSpPr>
          <p:spPr>
            <a:xfrm>
              <a:off x="4801529" y="1953374"/>
              <a:ext cx="349776" cy="327217"/>
            </a:xfrm>
            <a:prstGeom prst="rect">
              <a:avLst/>
            </a:prstGeom>
            <a:noFill/>
          </p:spPr>
          <p:txBody>
            <a:bodyPr wrap="none" rtlCol="0">
              <a:spAutoFit/>
            </a:bodyPr>
            <a:lstStyle/>
            <a:p>
              <a:r>
                <a:rPr lang="en-US" sz="1200" b="1" dirty="0">
                  <a:solidFill>
                    <a:schemeClr val="bg1"/>
                  </a:solidFill>
                </a:rPr>
                <a:t>R2</a:t>
              </a:r>
            </a:p>
          </p:txBody>
        </p:sp>
        <p:sp>
          <p:nvSpPr>
            <p:cNvPr id="26" name="TextBox 25"/>
            <p:cNvSpPr txBox="1"/>
            <p:nvPr/>
          </p:nvSpPr>
          <p:spPr>
            <a:xfrm>
              <a:off x="1902217" y="2557473"/>
              <a:ext cx="1013551" cy="165253"/>
            </a:xfrm>
            <a:prstGeom prst="rect">
              <a:avLst/>
            </a:prstGeom>
            <a:noFill/>
          </p:spPr>
          <p:txBody>
            <a:bodyPr wrap="square" lIns="0" tIns="0" rIns="0" bIns="0" rtlCol="0" anchor="ctr" anchorCtr="0">
              <a:noAutofit/>
            </a:bodyPr>
            <a:lstStyle/>
            <a:p>
              <a:r>
                <a:rPr lang="en-US" sz="1050" dirty="0"/>
                <a:t>172.16.1.0 /24</a:t>
              </a:r>
            </a:p>
          </p:txBody>
        </p:sp>
        <p:sp>
          <p:nvSpPr>
            <p:cNvPr id="30" name="TextBox 29"/>
            <p:cNvSpPr txBox="1"/>
            <p:nvPr/>
          </p:nvSpPr>
          <p:spPr>
            <a:xfrm>
              <a:off x="1897556" y="1110347"/>
              <a:ext cx="945988" cy="160898"/>
            </a:xfrm>
            <a:prstGeom prst="rect">
              <a:avLst/>
            </a:prstGeom>
            <a:noFill/>
          </p:spPr>
          <p:txBody>
            <a:bodyPr wrap="square" lIns="0" tIns="0" rIns="0" bIns="0" rtlCol="0" anchor="ctr" anchorCtr="0">
              <a:noAutofit/>
            </a:bodyPr>
            <a:lstStyle/>
            <a:p>
              <a:r>
                <a:rPr lang="en-US" sz="1050" b="1" dirty="0"/>
                <a:t>EIGRP AS 100</a:t>
              </a:r>
            </a:p>
          </p:txBody>
        </p:sp>
        <p:pic>
          <p:nvPicPr>
            <p:cNvPr id="37" name="Picture 88"/>
            <p:cNvPicPr>
              <a:picLocks noChangeAspect="1" noChangeArrowheads="1"/>
            </p:cNvPicPr>
            <p:nvPr/>
          </p:nvPicPr>
          <p:blipFill>
            <a:blip r:embed="rId4"/>
            <a:srcRect/>
            <a:stretch>
              <a:fillRect/>
            </a:stretch>
          </p:blipFill>
          <p:spPr bwMode="auto">
            <a:xfrm>
              <a:off x="7312719" y="1668389"/>
              <a:ext cx="1132922" cy="690333"/>
            </a:xfrm>
            <a:prstGeom prst="rect">
              <a:avLst/>
            </a:prstGeom>
            <a:noFill/>
            <a:ln w="9525" algn="ctr">
              <a:noFill/>
              <a:miter lim="800000"/>
              <a:headEnd/>
              <a:tailEnd/>
            </a:ln>
          </p:spPr>
        </p:pic>
        <p:pic>
          <p:nvPicPr>
            <p:cNvPr id="39" name="Picture 37"/>
            <p:cNvPicPr>
              <a:picLocks noChangeArrowheads="1"/>
            </p:cNvPicPr>
            <p:nvPr/>
          </p:nvPicPr>
          <p:blipFill>
            <a:blip r:embed="rId3"/>
            <a:srcRect/>
            <a:stretch>
              <a:fillRect/>
            </a:stretch>
          </p:blipFill>
          <p:spPr bwMode="auto">
            <a:xfrm>
              <a:off x="6512984" y="1745507"/>
              <a:ext cx="870351" cy="451691"/>
            </a:xfrm>
            <a:prstGeom prst="rect">
              <a:avLst/>
            </a:prstGeom>
            <a:noFill/>
            <a:ln w="9525">
              <a:noFill/>
              <a:miter lim="800000"/>
              <a:headEnd/>
              <a:tailEnd/>
            </a:ln>
          </p:spPr>
        </p:pic>
        <p:sp>
          <p:nvSpPr>
            <p:cNvPr id="40" name="TextBox 39"/>
            <p:cNvSpPr txBox="1"/>
            <p:nvPr/>
          </p:nvSpPr>
          <p:spPr>
            <a:xfrm>
              <a:off x="7548588" y="1899742"/>
              <a:ext cx="662361" cy="309038"/>
            </a:xfrm>
            <a:prstGeom prst="rect">
              <a:avLst/>
            </a:prstGeom>
            <a:noFill/>
          </p:spPr>
          <p:txBody>
            <a:bodyPr wrap="none" rtlCol="0">
              <a:spAutoFit/>
            </a:bodyPr>
            <a:lstStyle/>
            <a:p>
              <a:r>
                <a:rPr lang="en-US" sz="1100" b="1" dirty="0"/>
                <a:t>Internet</a:t>
              </a:r>
            </a:p>
          </p:txBody>
        </p:sp>
        <p:sp>
          <p:nvSpPr>
            <p:cNvPr id="41" name="TextBox 40"/>
            <p:cNvSpPr txBox="1"/>
            <p:nvPr/>
          </p:nvSpPr>
          <p:spPr>
            <a:xfrm>
              <a:off x="5782259" y="2127465"/>
              <a:ext cx="1123889" cy="266196"/>
            </a:xfrm>
            <a:prstGeom prst="rect">
              <a:avLst/>
            </a:prstGeom>
            <a:noFill/>
          </p:spPr>
          <p:txBody>
            <a:bodyPr wrap="square" lIns="0" tIns="0" rIns="0" bIns="0" rtlCol="0" anchor="ctr" anchorCtr="0">
              <a:noAutofit/>
            </a:bodyPr>
            <a:lstStyle/>
            <a:p>
              <a:r>
                <a:rPr lang="en-US" sz="1050" dirty="0"/>
                <a:t>192.168.1.0 /27</a:t>
              </a:r>
            </a:p>
          </p:txBody>
        </p:sp>
        <p:sp>
          <p:nvSpPr>
            <p:cNvPr id="43" name="TextBox 42"/>
            <p:cNvSpPr txBox="1"/>
            <p:nvPr/>
          </p:nvSpPr>
          <p:spPr>
            <a:xfrm>
              <a:off x="5427788" y="1763863"/>
              <a:ext cx="566295" cy="154714"/>
            </a:xfrm>
            <a:prstGeom prst="rect">
              <a:avLst/>
            </a:prstGeom>
            <a:noFill/>
          </p:spPr>
          <p:txBody>
            <a:bodyPr wrap="square" lIns="0" tIns="0" rIns="0" bIns="0" rtlCol="0" anchor="ctr" anchorCtr="0">
              <a:noAutofit/>
            </a:bodyPr>
            <a:lstStyle/>
            <a:p>
              <a:pPr algn="l"/>
              <a:r>
                <a:rPr lang="en-US" sz="1050" dirty="0"/>
                <a:t>S0/0/1</a:t>
              </a:r>
            </a:p>
          </p:txBody>
        </p:sp>
        <p:sp>
          <p:nvSpPr>
            <p:cNvPr id="47" name="TextBox 46"/>
            <p:cNvSpPr txBox="1"/>
            <p:nvPr/>
          </p:nvSpPr>
          <p:spPr>
            <a:xfrm>
              <a:off x="4474126" y="2561185"/>
              <a:ext cx="1013551" cy="165253"/>
            </a:xfrm>
            <a:prstGeom prst="rect">
              <a:avLst/>
            </a:prstGeom>
            <a:noFill/>
          </p:spPr>
          <p:txBody>
            <a:bodyPr wrap="square" lIns="0" tIns="0" rIns="0" bIns="0" rtlCol="0" anchor="ctr" anchorCtr="0">
              <a:noAutofit/>
            </a:bodyPr>
            <a:lstStyle/>
            <a:p>
              <a:pPr algn="l"/>
              <a:r>
                <a:rPr lang="en-US" sz="1050" dirty="0"/>
                <a:t>172.17.2.0 /24</a:t>
              </a:r>
            </a:p>
          </p:txBody>
        </p:sp>
        <p:sp>
          <p:nvSpPr>
            <p:cNvPr id="49" name="TextBox 48"/>
            <p:cNvSpPr txBox="1"/>
            <p:nvPr/>
          </p:nvSpPr>
          <p:spPr>
            <a:xfrm>
              <a:off x="2864238" y="1991217"/>
              <a:ext cx="503430" cy="172119"/>
            </a:xfrm>
            <a:prstGeom prst="rect">
              <a:avLst/>
            </a:prstGeom>
            <a:noFill/>
          </p:spPr>
          <p:txBody>
            <a:bodyPr wrap="square" lIns="0" tIns="0" rIns="0" bIns="0" rtlCol="0" anchor="ctr" anchorCtr="0">
              <a:noAutofit/>
            </a:bodyPr>
            <a:lstStyle/>
            <a:p>
              <a:pPr algn="l"/>
              <a:r>
                <a:rPr lang="en-US" sz="1050" dirty="0"/>
                <a:t>S0/0/0</a:t>
              </a:r>
            </a:p>
          </p:txBody>
        </p:sp>
        <p:sp>
          <p:nvSpPr>
            <p:cNvPr id="50" name="TextBox 49"/>
            <p:cNvSpPr txBox="1"/>
            <p:nvPr/>
          </p:nvSpPr>
          <p:spPr>
            <a:xfrm>
              <a:off x="4096573" y="2076710"/>
              <a:ext cx="508882" cy="186988"/>
            </a:xfrm>
            <a:prstGeom prst="rect">
              <a:avLst/>
            </a:prstGeom>
            <a:noFill/>
          </p:spPr>
          <p:txBody>
            <a:bodyPr wrap="square" lIns="0" tIns="0" rIns="0" bIns="0" rtlCol="0" anchor="ctr" anchorCtr="0">
              <a:noAutofit/>
            </a:bodyPr>
            <a:lstStyle/>
            <a:p>
              <a:pPr algn="l"/>
              <a:r>
                <a:rPr lang="en-US" sz="1050" dirty="0"/>
                <a:t>S0/0/0</a:t>
              </a:r>
            </a:p>
          </p:txBody>
        </p:sp>
        <p:sp>
          <p:nvSpPr>
            <p:cNvPr id="51" name="TextBox 50"/>
            <p:cNvSpPr txBox="1"/>
            <p:nvPr/>
          </p:nvSpPr>
          <p:spPr>
            <a:xfrm>
              <a:off x="3179945" y="1534092"/>
              <a:ext cx="945988" cy="160898"/>
            </a:xfrm>
            <a:prstGeom prst="rect">
              <a:avLst/>
            </a:prstGeom>
            <a:noFill/>
          </p:spPr>
          <p:txBody>
            <a:bodyPr wrap="square" lIns="0" tIns="0" rIns="0" bIns="0" rtlCol="0" anchor="ctr" anchorCtr="0">
              <a:noAutofit/>
            </a:bodyPr>
            <a:lstStyle/>
            <a:p>
              <a:r>
                <a:rPr lang="en-US" sz="1000" dirty="0"/>
                <a:t>64 kbps</a:t>
              </a:r>
            </a:p>
          </p:txBody>
        </p:sp>
        <p:sp>
          <p:nvSpPr>
            <p:cNvPr id="52" name="TextBox 51"/>
            <p:cNvSpPr txBox="1"/>
            <p:nvPr/>
          </p:nvSpPr>
          <p:spPr>
            <a:xfrm>
              <a:off x="3169854" y="1380960"/>
              <a:ext cx="1190417" cy="153132"/>
            </a:xfrm>
            <a:prstGeom prst="rect">
              <a:avLst/>
            </a:prstGeom>
            <a:noFill/>
          </p:spPr>
          <p:txBody>
            <a:bodyPr wrap="square" lIns="0" tIns="0" rIns="0" bIns="0" rtlCol="0" anchor="ctr" anchorCtr="0">
              <a:noAutofit/>
            </a:bodyPr>
            <a:lstStyle/>
            <a:p>
              <a:r>
                <a:rPr lang="en-US" sz="1050" dirty="0"/>
                <a:t>192.168.1.96 /27</a:t>
              </a:r>
            </a:p>
          </p:txBody>
        </p:sp>
        <p:sp>
          <p:nvSpPr>
            <p:cNvPr id="53" name="TextBox 52"/>
            <p:cNvSpPr txBox="1"/>
            <p:nvPr/>
          </p:nvSpPr>
          <p:spPr>
            <a:xfrm>
              <a:off x="2871675" y="1753324"/>
              <a:ext cx="1013551" cy="165253"/>
            </a:xfrm>
            <a:prstGeom prst="rect">
              <a:avLst/>
            </a:prstGeom>
            <a:noFill/>
          </p:spPr>
          <p:txBody>
            <a:bodyPr wrap="square" lIns="0" tIns="0" rIns="0" bIns="0" rtlCol="0" anchor="ctr" anchorCtr="0">
              <a:noAutofit/>
            </a:bodyPr>
            <a:lstStyle/>
            <a:p>
              <a:pPr algn="l"/>
              <a:r>
                <a:rPr lang="en-US" sz="1050" dirty="0"/>
                <a:t>.101</a:t>
              </a:r>
            </a:p>
          </p:txBody>
        </p:sp>
        <p:sp>
          <p:nvSpPr>
            <p:cNvPr id="54" name="TextBox 53"/>
            <p:cNvSpPr txBox="1"/>
            <p:nvPr/>
          </p:nvSpPr>
          <p:spPr>
            <a:xfrm>
              <a:off x="4194948" y="1905721"/>
              <a:ext cx="544315" cy="179554"/>
            </a:xfrm>
            <a:prstGeom prst="rect">
              <a:avLst/>
            </a:prstGeom>
            <a:noFill/>
          </p:spPr>
          <p:txBody>
            <a:bodyPr wrap="square" lIns="0" tIns="0" rIns="0" bIns="0" rtlCol="0" anchor="ctr" anchorCtr="0">
              <a:noAutofit/>
            </a:bodyPr>
            <a:lstStyle/>
            <a:p>
              <a:pPr algn="l"/>
              <a:r>
                <a:rPr lang="en-US" sz="1050" dirty="0"/>
                <a:t>.102</a:t>
              </a:r>
            </a:p>
          </p:txBody>
        </p:sp>
        <p:sp>
          <p:nvSpPr>
            <p:cNvPr id="55" name="TextBox 54"/>
            <p:cNvSpPr txBox="1"/>
            <p:nvPr/>
          </p:nvSpPr>
          <p:spPr>
            <a:xfrm>
              <a:off x="5427998" y="1958368"/>
              <a:ext cx="544315" cy="179554"/>
            </a:xfrm>
            <a:prstGeom prst="rect">
              <a:avLst/>
            </a:prstGeom>
            <a:noFill/>
          </p:spPr>
          <p:txBody>
            <a:bodyPr wrap="square" lIns="0" tIns="0" rIns="0" bIns="0" rtlCol="0" anchor="ctr" anchorCtr="0">
              <a:noAutofit/>
            </a:bodyPr>
            <a:lstStyle/>
            <a:p>
              <a:pPr algn="l"/>
              <a:r>
                <a:rPr lang="en-US" sz="1050" dirty="0"/>
                <a:t>.1</a:t>
              </a:r>
            </a:p>
          </p:txBody>
        </p:sp>
        <p:sp>
          <p:nvSpPr>
            <p:cNvPr id="56" name="TextBox 55"/>
            <p:cNvSpPr txBox="1"/>
            <p:nvPr/>
          </p:nvSpPr>
          <p:spPr>
            <a:xfrm>
              <a:off x="4798993" y="2210519"/>
              <a:ext cx="544315" cy="179554"/>
            </a:xfrm>
            <a:prstGeom prst="rect">
              <a:avLst/>
            </a:prstGeom>
            <a:noFill/>
          </p:spPr>
          <p:txBody>
            <a:bodyPr wrap="square" lIns="0" tIns="0" rIns="0" bIns="0" rtlCol="0" anchor="ctr" anchorCtr="0">
              <a:noAutofit/>
            </a:bodyPr>
            <a:lstStyle/>
            <a:p>
              <a:pPr algn="l"/>
              <a:r>
                <a:rPr lang="en-US" sz="1050" dirty="0"/>
                <a:t>.1</a:t>
              </a:r>
            </a:p>
          </p:txBody>
        </p:sp>
        <p:sp>
          <p:nvSpPr>
            <p:cNvPr id="57" name="TextBox 56"/>
            <p:cNvSpPr txBox="1"/>
            <p:nvPr/>
          </p:nvSpPr>
          <p:spPr>
            <a:xfrm>
              <a:off x="2241462" y="2196664"/>
              <a:ext cx="544315" cy="179554"/>
            </a:xfrm>
            <a:prstGeom prst="rect">
              <a:avLst/>
            </a:prstGeom>
            <a:noFill/>
          </p:spPr>
          <p:txBody>
            <a:bodyPr wrap="square" lIns="0" tIns="0" rIns="0" bIns="0" rtlCol="0" anchor="ctr" anchorCtr="0">
              <a:noAutofit/>
            </a:bodyPr>
            <a:lstStyle/>
            <a:p>
              <a:pPr algn="l"/>
              <a:r>
                <a:rPr lang="en-US" sz="1050" dirty="0"/>
                <a:t>.1</a:t>
              </a:r>
            </a:p>
          </p:txBody>
        </p:sp>
      </p:grpSp>
    </p:spTree>
    <p:extLst>
      <p:ext uri="{BB962C8B-B14F-4D97-AF65-F5344CB8AC3E}">
        <p14:creationId xmlns:p14="http://schemas.microsoft.com/office/powerpoint/2010/main" val="23368717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 name="Rectangle 41"/>
          <p:cNvSpPr/>
          <p:nvPr/>
        </p:nvSpPr>
        <p:spPr bwMode="auto">
          <a:xfrm>
            <a:off x="6147114" y="3701154"/>
            <a:ext cx="3371093" cy="41532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2" name="Title 1"/>
          <p:cNvSpPr>
            <a:spLocks noGrp="1"/>
          </p:cNvSpPr>
          <p:nvPr>
            <p:ph type="title"/>
          </p:nvPr>
        </p:nvSpPr>
        <p:spPr>
          <a:xfrm>
            <a:off x="403288" y="306371"/>
            <a:ext cx="10236629" cy="785875"/>
          </a:xfrm>
        </p:spPr>
        <p:txBody>
          <a:bodyPr>
            <a:noAutofit/>
          </a:bodyPr>
          <a:lstStyle/>
          <a:p>
            <a:r>
              <a:rPr lang="en-US" b="1" dirty="0">
                <a:solidFill>
                  <a:schemeClr val="accent1">
                    <a:lumMod val="50000"/>
                  </a:schemeClr>
                </a:solidFill>
                <a:latin typeface="Arial" panose="020B0604020202020204" pitchFamily="34" charset="0"/>
                <a:cs typeface="Arial" panose="020B0604020202020204" pitchFamily="34" charset="0"/>
              </a:rPr>
              <a:t>Configuring EIGRP Example: Classful</a:t>
            </a:r>
          </a:p>
        </p:txBody>
      </p:sp>
      <p:sp>
        <p:nvSpPr>
          <p:cNvPr id="33" name="Text Placeholder 5"/>
          <p:cNvSpPr>
            <a:spLocks/>
          </p:cNvSpPr>
          <p:nvPr/>
        </p:nvSpPr>
        <p:spPr bwMode="auto">
          <a:xfrm>
            <a:off x="587053" y="3686736"/>
            <a:ext cx="5265513" cy="954812"/>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defTabSz="814388">
              <a:buClr>
                <a:srgbClr val="708CA1"/>
              </a:buClr>
              <a:defRPr/>
            </a:pPr>
            <a:r>
              <a:rPr lang="en-US" sz="1400" kern="0" dirty="0">
                <a:latin typeface="Courier New" pitchFamily="49" charset="0"/>
              </a:rPr>
              <a:t>R1(config)# </a:t>
            </a:r>
            <a:r>
              <a:rPr lang="en-US" sz="1400" b="1" kern="0" dirty="0">
                <a:latin typeface="Courier New" pitchFamily="49" charset="0"/>
              </a:rPr>
              <a:t>router eigrp 100</a:t>
            </a:r>
          </a:p>
          <a:p>
            <a:pPr marL="236538" indent="-236538" defTabSz="814388">
              <a:buClr>
                <a:srgbClr val="708CA1"/>
              </a:buClr>
              <a:defRPr/>
            </a:pPr>
            <a:r>
              <a:rPr lang="en-US" sz="1400" kern="0" dirty="0">
                <a:latin typeface="Courier New" pitchFamily="49" charset="0"/>
              </a:rPr>
              <a:t>R1(config-router)# </a:t>
            </a:r>
            <a:r>
              <a:rPr lang="en-US" sz="1400" b="1" kern="0" dirty="0">
                <a:latin typeface="Courier New" pitchFamily="49" charset="0"/>
              </a:rPr>
              <a:t>network 192.168.1.96</a:t>
            </a:r>
          </a:p>
          <a:p>
            <a:pPr marL="236538" indent="-236538" defTabSz="814388">
              <a:buClr>
                <a:srgbClr val="708CA1"/>
              </a:buClr>
              <a:defRPr/>
            </a:pPr>
            <a:r>
              <a:rPr lang="en-US" sz="1400" kern="0" dirty="0">
                <a:latin typeface="Courier New" pitchFamily="49" charset="0"/>
              </a:rPr>
              <a:t>R1(config-router)# </a:t>
            </a:r>
            <a:r>
              <a:rPr lang="en-US" sz="1400" b="1" kern="0" dirty="0">
                <a:latin typeface="Courier New" pitchFamily="49" charset="0"/>
              </a:rPr>
              <a:t>network 172.16.1.0</a:t>
            </a:r>
          </a:p>
          <a:p>
            <a:pPr marL="236538" indent="-236538" defTabSz="814388">
              <a:buClr>
                <a:srgbClr val="708CA1"/>
              </a:buClr>
              <a:defRPr/>
            </a:pPr>
            <a:r>
              <a:rPr lang="en-US" sz="1400" kern="0" dirty="0">
                <a:latin typeface="Courier New" pitchFamily="49" charset="0"/>
              </a:rPr>
              <a:t>R1(config-router)#</a:t>
            </a:r>
            <a:endParaRPr lang="en-US" sz="1400" b="1" kern="0" dirty="0">
              <a:latin typeface="Courier New" pitchFamily="49" charset="0"/>
            </a:endParaRPr>
          </a:p>
          <a:p>
            <a:pPr marL="236538" indent="-236538" defTabSz="814388">
              <a:buClr>
                <a:srgbClr val="708CA1"/>
              </a:buClr>
              <a:defRPr/>
            </a:pPr>
            <a:endParaRPr lang="en-US" sz="1400" kern="0" dirty="0">
              <a:latin typeface="Courier New" pitchFamily="49" charset="0"/>
            </a:endParaRPr>
          </a:p>
          <a:p>
            <a:pPr marL="236538" indent="-236538" defTabSz="814388">
              <a:buClr>
                <a:srgbClr val="708CA1"/>
              </a:buClr>
              <a:defRPr/>
            </a:pPr>
            <a:endParaRPr lang="en-US" sz="1400" kern="0" dirty="0">
              <a:latin typeface="Courier New" pitchFamily="49" charset="0"/>
            </a:endParaRPr>
          </a:p>
        </p:txBody>
      </p:sp>
      <p:sp>
        <p:nvSpPr>
          <p:cNvPr id="34" name="TextBox 33"/>
          <p:cNvSpPr txBox="1"/>
          <p:nvPr/>
        </p:nvSpPr>
        <p:spPr>
          <a:xfrm>
            <a:off x="519037" y="3200016"/>
            <a:ext cx="3429465" cy="400110"/>
          </a:xfrm>
          <a:prstGeom prst="rect">
            <a:avLst/>
          </a:prstGeom>
          <a:noFill/>
        </p:spPr>
        <p:txBody>
          <a:bodyPr wrap="none" rtlCol="0">
            <a:spAutoFit/>
          </a:bodyPr>
          <a:lstStyle/>
          <a:p>
            <a:r>
              <a:rPr lang="en-US" sz="2000" dirty="0"/>
              <a:t>Classful configuration example:</a:t>
            </a:r>
          </a:p>
        </p:txBody>
      </p:sp>
      <p:sp>
        <p:nvSpPr>
          <p:cNvPr id="44" name="Text Placeholder 5"/>
          <p:cNvSpPr>
            <a:spLocks/>
          </p:cNvSpPr>
          <p:nvPr/>
        </p:nvSpPr>
        <p:spPr bwMode="auto">
          <a:xfrm>
            <a:off x="6096000" y="3567250"/>
            <a:ext cx="5508947" cy="1492430"/>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defTabSz="814388">
              <a:buClr>
                <a:srgbClr val="708CA1"/>
              </a:buClr>
              <a:defRPr/>
            </a:pPr>
            <a:r>
              <a:rPr lang="en-US" sz="1100" kern="0" dirty="0">
                <a:latin typeface="Courier New" pitchFamily="49" charset="0"/>
              </a:rPr>
              <a:t>R2(config)# </a:t>
            </a:r>
            <a:r>
              <a:rPr lang="en-US" sz="1100" b="1" kern="0" dirty="0">
                <a:latin typeface="Courier New" pitchFamily="49" charset="0"/>
              </a:rPr>
              <a:t>router eigrp 100</a:t>
            </a:r>
          </a:p>
          <a:p>
            <a:pPr marL="236538" indent="-236538" defTabSz="814388">
              <a:buClr>
                <a:srgbClr val="708CA1"/>
              </a:buClr>
              <a:defRPr/>
            </a:pPr>
            <a:r>
              <a:rPr lang="en-US" sz="1100" kern="0" dirty="0">
                <a:latin typeface="Courier New" pitchFamily="49" charset="0"/>
              </a:rPr>
              <a:t>R2(config-router)# </a:t>
            </a:r>
            <a:r>
              <a:rPr lang="en-US" sz="1100" b="1" kern="0" dirty="0">
                <a:latin typeface="Courier New" pitchFamily="49" charset="0"/>
              </a:rPr>
              <a:t>network 192.168.1.96</a:t>
            </a:r>
          </a:p>
          <a:p>
            <a:pPr marL="236538" indent="-236538" defTabSz="814388">
              <a:buClr>
                <a:srgbClr val="708CA1"/>
              </a:buClr>
              <a:defRPr/>
            </a:pPr>
            <a:r>
              <a:rPr lang="en-US" sz="1100" kern="0" dirty="0">
                <a:latin typeface="Courier New" pitchFamily="49" charset="0"/>
              </a:rPr>
              <a:t>R2(config-router)# </a:t>
            </a:r>
            <a:r>
              <a:rPr lang="en-US" sz="1100" b="1" kern="0" dirty="0">
                <a:latin typeface="Courier New" pitchFamily="49" charset="0"/>
              </a:rPr>
              <a:t>network 172.17.2.0</a:t>
            </a:r>
          </a:p>
          <a:p>
            <a:pPr marL="236538" indent="-236538" defTabSz="814388">
              <a:buClr>
                <a:srgbClr val="708CA1"/>
              </a:buClr>
              <a:defRPr/>
            </a:pPr>
            <a:r>
              <a:rPr lang="en-US" sz="1100" kern="0" dirty="0">
                <a:latin typeface="Courier New" pitchFamily="49" charset="0"/>
              </a:rPr>
              <a:t>*Jul 26 10:02:25.963: %DUAL-5-NBRCHANGE: IP-EIGRP(0) 100: Neighbor 192.168.1.101 (Serial0/0/0) is up: new adjacency 172.17.2.0</a:t>
            </a:r>
          </a:p>
          <a:p>
            <a:pPr marL="236538" indent="-236538" defTabSz="814388">
              <a:buClr>
                <a:srgbClr val="708CA1"/>
              </a:buClr>
              <a:defRPr/>
            </a:pPr>
            <a:r>
              <a:rPr lang="en-US" sz="1100" kern="0" dirty="0">
                <a:latin typeface="Courier New" pitchFamily="49" charset="0"/>
              </a:rPr>
              <a:t>R2(config-router)# </a:t>
            </a:r>
            <a:endParaRPr lang="en-US" sz="1100" b="1" kern="0" dirty="0">
              <a:latin typeface="Courier New" pitchFamily="49" charset="0"/>
            </a:endParaRPr>
          </a:p>
          <a:p>
            <a:pPr marL="236538" indent="-236538" defTabSz="814388">
              <a:buClr>
                <a:srgbClr val="708CA1"/>
              </a:buClr>
              <a:defRPr/>
            </a:pPr>
            <a:r>
              <a:rPr lang="en-US" sz="1100" kern="0" dirty="0">
                <a:latin typeface="Courier New" pitchFamily="49" charset="0"/>
              </a:rPr>
              <a:t>R2#</a:t>
            </a:r>
            <a:endParaRPr lang="en-US" sz="1100" b="1" kern="0" dirty="0">
              <a:latin typeface="Courier New" pitchFamily="49" charset="0"/>
            </a:endParaRPr>
          </a:p>
        </p:txBody>
      </p:sp>
      <p:grpSp>
        <p:nvGrpSpPr>
          <p:cNvPr id="45" name="Group 44"/>
          <p:cNvGrpSpPr/>
          <p:nvPr/>
        </p:nvGrpSpPr>
        <p:grpSpPr>
          <a:xfrm>
            <a:off x="2692786" y="1415932"/>
            <a:ext cx="6806428" cy="1616091"/>
            <a:chOff x="1639213" y="1110347"/>
            <a:chExt cx="6806428" cy="1616091"/>
          </a:xfrm>
        </p:grpSpPr>
        <p:sp>
          <p:nvSpPr>
            <p:cNvPr id="48" name="Freeform 9"/>
            <p:cNvSpPr>
              <a:spLocks/>
            </p:cNvSpPr>
            <p:nvPr/>
          </p:nvSpPr>
          <p:spPr bwMode="auto">
            <a:xfrm>
              <a:off x="2809952" y="194419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38" name="Freeform 9"/>
            <p:cNvSpPr>
              <a:spLocks/>
            </p:cNvSpPr>
            <p:nvPr/>
          </p:nvSpPr>
          <p:spPr bwMode="auto">
            <a:xfrm>
              <a:off x="5018757" y="194197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9" name="Rounded Rectangle 28"/>
            <p:cNvSpPr/>
            <p:nvPr/>
          </p:nvSpPr>
          <p:spPr bwMode="auto">
            <a:xfrm>
              <a:off x="1639213" y="1693833"/>
              <a:ext cx="3624146" cy="459506"/>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pic>
          <p:nvPicPr>
            <p:cNvPr id="7" name="Picture 37"/>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4505874" y="1734875"/>
              <a:ext cx="870351" cy="451691"/>
            </a:xfrm>
            <a:prstGeom prst="rect">
              <a:avLst/>
            </a:prstGeom>
            <a:noFill/>
            <a:ln w="9525">
              <a:noFill/>
              <a:miter lim="800000"/>
              <a:headEnd/>
              <a:tailEnd/>
            </a:ln>
          </p:spPr>
        </p:pic>
        <p:sp>
          <p:nvSpPr>
            <p:cNvPr id="13" name="TextBox 12"/>
            <p:cNvSpPr txBox="1"/>
            <p:nvPr/>
          </p:nvSpPr>
          <p:spPr>
            <a:xfrm>
              <a:off x="5031048" y="2226957"/>
              <a:ext cx="455336" cy="157915"/>
            </a:xfrm>
            <a:prstGeom prst="rect">
              <a:avLst/>
            </a:prstGeom>
            <a:noFill/>
          </p:spPr>
          <p:txBody>
            <a:bodyPr wrap="square" lIns="0" tIns="0" rIns="0" bIns="0" rtlCol="0" anchor="ctr" anchorCtr="0">
              <a:noAutofit/>
            </a:bodyPr>
            <a:lstStyle/>
            <a:p>
              <a:pPr algn="l"/>
              <a:r>
                <a:rPr lang="en-US" sz="1050" dirty="0"/>
                <a:t>Fa0/0</a:t>
              </a:r>
            </a:p>
          </p:txBody>
        </p:sp>
        <p:sp>
          <p:nvSpPr>
            <p:cNvPr id="14" name="TextBox 13"/>
            <p:cNvSpPr txBox="1"/>
            <p:nvPr/>
          </p:nvSpPr>
          <p:spPr>
            <a:xfrm>
              <a:off x="2453108" y="2204922"/>
              <a:ext cx="1013551" cy="165253"/>
            </a:xfrm>
            <a:prstGeom prst="rect">
              <a:avLst/>
            </a:prstGeom>
            <a:noFill/>
          </p:spPr>
          <p:txBody>
            <a:bodyPr wrap="square" lIns="0" tIns="0" rIns="0" bIns="0" rtlCol="0" anchor="ctr" anchorCtr="0">
              <a:noAutofit/>
            </a:bodyPr>
            <a:lstStyle/>
            <a:p>
              <a:pPr algn="l"/>
              <a:r>
                <a:rPr lang="en-US" sz="1050" dirty="0"/>
                <a:t>Fa0/0</a:t>
              </a:r>
            </a:p>
          </p:txBody>
        </p:sp>
        <p:cxnSp>
          <p:nvCxnSpPr>
            <p:cNvPr id="20" name="Straight Connector 19"/>
            <p:cNvCxnSpPr/>
            <p:nvPr/>
          </p:nvCxnSpPr>
          <p:spPr bwMode="auto">
            <a:xfrm rot="5400000">
              <a:off x="2233651" y="232152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1" name="Straight Connector 20"/>
            <p:cNvCxnSpPr/>
            <p:nvPr/>
          </p:nvCxnSpPr>
          <p:spPr bwMode="auto">
            <a:xfrm rot="10800000">
              <a:off x="2157449" y="2493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2" name="Straight Connector 21"/>
            <p:cNvCxnSpPr/>
            <p:nvPr/>
          </p:nvCxnSpPr>
          <p:spPr bwMode="auto">
            <a:xfrm rot="5400000">
              <a:off x="4809762" y="233070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3" name="Straight Connector 22"/>
            <p:cNvCxnSpPr/>
            <p:nvPr/>
          </p:nvCxnSpPr>
          <p:spPr bwMode="auto">
            <a:xfrm rot="10800000">
              <a:off x="4733560" y="250238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4" name="TextBox 23"/>
            <p:cNvSpPr txBox="1"/>
            <p:nvPr/>
          </p:nvSpPr>
          <p:spPr>
            <a:xfrm>
              <a:off x="2247423" y="1944195"/>
              <a:ext cx="349776" cy="276999"/>
            </a:xfrm>
            <a:prstGeom prst="rect">
              <a:avLst/>
            </a:prstGeom>
            <a:noFill/>
          </p:spPr>
          <p:txBody>
            <a:bodyPr wrap="none" rtlCol="0">
              <a:spAutoFit/>
            </a:bodyPr>
            <a:lstStyle/>
            <a:p>
              <a:r>
                <a:rPr lang="en-US" sz="1200" b="1" dirty="0">
                  <a:solidFill>
                    <a:schemeClr val="bg1"/>
                  </a:solidFill>
                </a:rPr>
                <a:t>R1</a:t>
              </a:r>
            </a:p>
          </p:txBody>
        </p:sp>
        <p:sp>
          <p:nvSpPr>
            <p:cNvPr id="25" name="TextBox 24"/>
            <p:cNvSpPr txBox="1"/>
            <p:nvPr/>
          </p:nvSpPr>
          <p:spPr>
            <a:xfrm>
              <a:off x="4801529" y="1953374"/>
              <a:ext cx="349776" cy="276999"/>
            </a:xfrm>
            <a:prstGeom prst="rect">
              <a:avLst/>
            </a:prstGeom>
            <a:noFill/>
          </p:spPr>
          <p:txBody>
            <a:bodyPr wrap="none" rtlCol="0">
              <a:spAutoFit/>
            </a:bodyPr>
            <a:lstStyle/>
            <a:p>
              <a:r>
                <a:rPr lang="en-US" sz="1200" b="1" dirty="0">
                  <a:solidFill>
                    <a:schemeClr val="bg1"/>
                  </a:solidFill>
                </a:rPr>
                <a:t>R2</a:t>
              </a:r>
            </a:p>
          </p:txBody>
        </p:sp>
        <p:sp>
          <p:nvSpPr>
            <p:cNvPr id="26" name="TextBox 25"/>
            <p:cNvSpPr txBox="1"/>
            <p:nvPr/>
          </p:nvSpPr>
          <p:spPr>
            <a:xfrm>
              <a:off x="1902217" y="2557473"/>
              <a:ext cx="1013551" cy="165253"/>
            </a:xfrm>
            <a:prstGeom prst="rect">
              <a:avLst/>
            </a:prstGeom>
            <a:noFill/>
          </p:spPr>
          <p:txBody>
            <a:bodyPr wrap="square" lIns="0" tIns="0" rIns="0" bIns="0" rtlCol="0" anchor="ctr" anchorCtr="0">
              <a:noAutofit/>
            </a:bodyPr>
            <a:lstStyle/>
            <a:p>
              <a:r>
                <a:rPr lang="en-US" sz="1050" dirty="0"/>
                <a:t>172.16.1.0 /24</a:t>
              </a:r>
            </a:p>
          </p:txBody>
        </p:sp>
        <p:sp>
          <p:nvSpPr>
            <p:cNvPr id="30" name="TextBox 29"/>
            <p:cNvSpPr txBox="1"/>
            <p:nvPr/>
          </p:nvSpPr>
          <p:spPr>
            <a:xfrm>
              <a:off x="1897556" y="1110347"/>
              <a:ext cx="945988" cy="160898"/>
            </a:xfrm>
            <a:prstGeom prst="rect">
              <a:avLst/>
            </a:prstGeom>
            <a:noFill/>
          </p:spPr>
          <p:txBody>
            <a:bodyPr wrap="square" lIns="0" tIns="0" rIns="0" bIns="0" rtlCol="0" anchor="ctr" anchorCtr="0">
              <a:noAutofit/>
            </a:bodyPr>
            <a:lstStyle/>
            <a:p>
              <a:r>
                <a:rPr lang="en-US" sz="1050" b="1" dirty="0"/>
                <a:t>EIGRP AS 100</a:t>
              </a:r>
            </a:p>
          </p:txBody>
        </p:sp>
        <p:pic>
          <p:nvPicPr>
            <p:cNvPr id="37" name="Picture 88"/>
            <p:cNvPicPr>
              <a:picLocks noChangeAspect="1" noChangeArrowheads="1"/>
            </p:cNvPicPr>
            <p:nvPr/>
          </p:nvPicPr>
          <p:blipFill>
            <a:blip r:embed="rId4"/>
            <a:srcRect/>
            <a:stretch>
              <a:fillRect/>
            </a:stretch>
          </p:blipFill>
          <p:spPr bwMode="auto">
            <a:xfrm>
              <a:off x="7312719" y="1668389"/>
              <a:ext cx="1132922" cy="690333"/>
            </a:xfrm>
            <a:prstGeom prst="rect">
              <a:avLst/>
            </a:prstGeom>
            <a:noFill/>
            <a:ln w="9525" algn="ctr">
              <a:noFill/>
              <a:miter lim="800000"/>
              <a:headEnd/>
              <a:tailEnd/>
            </a:ln>
          </p:spPr>
        </p:pic>
        <p:pic>
          <p:nvPicPr>
            <p:cNvPr id="39" name="Picture 37"/>
            <p:cNvPicPr>
              <a:picLocks noChangeArrowheads="1"/>
            </p:cNvPicPr>
            <p:nvPr/>
          </p:nvPicPr>
          <p:blipFill>
            <a:blip r:embed="rId3"/>
            <a:srcRect/>
            <a:stretch>
              <a:fillRect/>
            </a:stretch>
          </p:blipFill>
          <p:spPr bwMode="auto">
            <a:xfrm>
              <a:off x="6512984" y="1745507"/>
              <a:ext cx="870351" cy="451691"/>
            </a:xfrm>
            <a:prstGeom prst="rect">
              <a:avLst/>
            </a:prstGeom>
            <a:noFill/>
            <a:ln w="9525">
              <a:noFill/>
              <a:miter lim="800000"/>
              <a:headEnd/>
              <a:tailEnd/>
            </a:ln>
          </p:spPr>
        </p:pic>
        <p:sp>
          <p:nvSpPr>
            <p:cNvPr id="40" name="TextBox 39"/>
            <p:cNvSpPr txBox="1"/>
            <p:nvPr/>
          </p:nvSpPr>
          <p:spPr>
            <a:xfrm>
              <a:off x="7548588" y="1899742"/>
              <a:ext cx="662361" cy="261610"/>
            </a:xfrm>
            <a:prstGeom prst="rect">
              <a:avLst/>
            </a:prstGeom>
            <a:noFill/>
          </p:spPr>
          <p:txBody>
            <a:bodyPr wrap="none" rtlCol="0">
              <a:spAutoFit/>
            </a:bodyPr>
            <a:lstStyle/>
            <a:p>
              <a:r>
                <a:rPr lang="en-US" sz="1100" b="1" dirty="0"/>
                <a:t>Internet</a:t>
              </a:r>
            </a:p>
          </p:txBody>
        </p:sp>
        <p:sp>
          <p:nvSpPr>
            <p:cNvPr id="41" name="TextBox 40"/>
            <p:cNvSpPr txBox="1"/>
            <p:nvPr/>
          </p:nvSpPr>
          <p:spPr>
            <a:xfrm>
              <a:off x="5782259" y="2179421"/>
              <a:ext cx="1250378" cy="165253"/>
            </a:xfrm>
            <a:prstGeom prst="rect">
              <a:avLst/>
            </a:prstGeom>
            <a:noFill/>
          </p:spPr>
          <p:txBody>
            <a:bodyPr wrap="square" lIns="0" tIns="0" rIns="0" bIns="0" rtlCol="0" anchor="ctr" anchorCtr="0">
              <a:noAutofit/>
            </a:bodyPr>
            <a:lstStyle/>
            <a:p>
              <a:r>
                <a:rPr lang="en-US" sz="1050" dirty="0"/>
                <a:t>192.168.1.0 /27</a:t>
              </a:r>
            </a:p>
          </p:txBody>
        </p:sp>
        <p:sp>
          <p:nvSpPr>
            <p:cNvPr id="43" name="TextBox 42"/>
            <p:cNvSpPr txBox="1"/>
            <p:nvPr/>
          </p:nvSpPr>
          <p:spPr>
            <a:xfrm>
              <a:off x="5427788" y="1763863"/>
              <a:ext cx="506797" cy="157915"/>
            </a:xfrm>
            <a:prstGeom prst="rect">
              <a:avLst/>
            </a:prstGeom>
            <a:noFill/>
          </p:spPr>
          <p:txBody>
            <a:bodyPr wrap="square" lIns="0" tIns="0" rIns="0" bIns="0" rtlCol="0" anchor="ctr" anchorCtr="0">
              <a:noAutofit/>
            </a:bodyPr>
            <a:lstStyle/>
            <a:p>
              <a:pPr algn="l"/>
              <a:r>
                <a:rPr lang="en-US" sz="1050" dirty="0"/>
                <a:t>S0/0/1</a:t>
              </a:r>
            </a:p>
          </p:txBody>
        </p:sp>
        <p:sp>
          <p:nvSpPr>
            <p:cNvPr id="47" name="TextBox 46"/>
            <p:cNvSpPr txBox="1"/>
            <p:nvPr/>
          </p:nvSpPr>
          <p:spPr>
            <a:xfrm>
              <a:off x="4474126" y="2561185"/>
              <a:ext cx="1013551" cy="165253"/>
            </a:xfrm>
            <a:prstGeom prst="rect">
              <a:avLst/>
            </a:prstGeom>
            <a:noFill/>
          </p:spPr>
          <p:txBody>
            <a:bodyPr wrap="square" lIns="0" tIns="0" rIns="0" bIns="0" rtlCol="0" anchor="ctr" anchorCtr="0">
              <a:noAutofit/>
            </a:bodyPr>
            <a:lstStyle/>
            <a:p>
              <a:pPr algn="l"/>
              <a:r>
                <a:rPr lang="en-US" sz="1050" dirty="0"/>
                <a:t>172.17.2.0 /24</a:t>
              </a:r>
            </a:p>
          </p:txBody>
        </p:sp>
        <p:sp>
          <p:nvSpPr>
            <p:cNvPr id="49" name="TextBox 48"/>
            <p:cNvSpPr txBox="1"/>
            <p:nvPr/>
          </p:nvSpPr>
          <p:spPr>
            <a:xfrm>
              <a:off x="2864238" y="1991217"/>
              <a:ext cx="503430" cy="172119"/>
            </a:xfrm>
            <a:prstGeom prst="rect">
              <a:avLst/>
            </a:prstGeom>
            <a:noFill/>
          </p:spPr>
          <p:txBody>
            <a:bodyPr wrap="square" lIns="0" tIns="0" rIns="0" bIns="0" rtlCol="0" anchor="ctr" anchorCtr="0">
              <a:noAutofit/>
            </a:bodyPr>
            <a:lstStyle/>
            <a:p>
              <a:pPr algn="l"/>
              <a:r>
                <a:rPr lang="en-US" sz="1050" dirty="0"/>
                <a:t>S0/0/0</a:t>
              </a:r>
            </a:p>
          </p:txBody>
        </p:sp>
        <p:sp>
          <p:nvSpPr>
            <p:cNvPr id="50" name="TextBox 49"/>
            <p:cNvSpPr txBox="1"/>
            <p:nvPr/>
          </p:nvSpPr>
          <p:spPr>
            <a:xfrm>
              <a:off x="4096573" y="2076710"/>
              <a:ext cx="508882" cy="186988"/>
            </a:xfrm>
            <a:prstGeom prst="rect">
              <a:avLst/>
            </a:prstGeom>
            <a:noFill/>
          </p:spPr>
          <p:txBody>
            <a:bodyPr wrap="square" lIns="0" tIns="0" rIns="0" bIns="0" rtlCol="0" anchor="ctr" anchorCtr="0">
              <a:noAutofit/>
            </a:bodyPr>
            <a:lstStyle/>
            <a:p>
              <a:pPr algn="l"/>
              <a:r>
                <a:rPr lang="en-US" sz="1050" dirty="0"/>
                <a:t>S0/0/0</a:t>
              </a:r>
            </a:p>
          </p:txBody>
        </p:sp>
        <p:sp>
          <p:nvSpPr>
            <p:cNvPr id="51" name="TextBox 50"/>
            <p:cNvSpPr txBox="1"/>
            <p:nvPr/>
          </p:nvSpPr>
          <p:spPr>
            <a:xfrm>
              <a:off x="3179945" y="1534092"/>
              <a:ext cx="945988" cy="160898"/>
            </a:xfrm>
            <a:prstGeom prst="rect">
              <a:avLst/>
            </a:prstGeom>
            <a:noFill/>
          </p:spPr>
          <p:txBody>
            <a:bodyPr wrap="square" lIns="0" tIns="0" rIns="0" bIns="0" rtlCol="0" anchor="ctr" anchorCtr="0">
              <a:noAutofit/>
            </a:bodyPr>
            <a:lstStyle/>
            <a:p>
              <a:r>
                <a:rPr lang="en-US" sz="1000" dirty="0"/>
                <a:t>64 kbps</a:t>
              </a:r>
            </a:p>
          </p:txBody>
        </p:sp>
        <p:sp>
          <p:nvSpPr>
            <p:cNvPr id="52" name="TextBox 51"/>
            <p:cNvSpPr txBox="1"/>
            <p:nvPr/>
          </p:nvSpPr>
          <p:spPr>
            <a:xfrm>
              <a:off x="3169854" y="1380960"/>
              <a:ext cx="1224042" cy="184708"/>
            </a:xfrm>
            <a:prstGeom prst="rect">
              <a:avLst/>
            </a:prstGeom>
            <a:noFill/>
          </p:spPr>
          <p:txBody>
            <a:bodyPr wrap="square" lIns="0" tIns="0" rIns="0" bIns="0" rtlCol="0" anchor="ctr" anchorCtr="0">
              <a:noAutofit/>
            </a:bodyPr>
            <a:lstStyle/>
            <a:p>
              <a:r>
                <a:rPr lang="en-US" sz="1050" dirty="0"/>
                <a:t>192.168.1.96 /27</a:t>
              </a:r>
            </a:p>
          </p:txBody>
        </p:sp>
        <p:sp>
          <p:nvSpPr>
            <p:cNvPr id="53" name="TextBox 52"/>
            <p:cNvSpPr txBox="1"/>
            <p:nvPr/>
          </p:nvSpPr>
          <p:spPr>
            <a:xfrm>
              <a:off x="2871675" y="1753324"/>
              <a:ext cx="1013551" cy="165253"/>
            </a:xfrm>
            <a:prstGeom prst="rect">
              <a:avLst/>
            </a:prstGeom>
            <a:noFill/>
          </p:spPr>
          <p:txBody>
            <a:bodyPr wrap="square" lIns="0" tIns="0" rIns="0" bIns="0" rtlCol="0" anchor="ctr" anchorCtr="0">
              <a:noAutofit/>
            </a:bodyPr>
            <a:lstStyle/>
            <a:p>
              <a:pPr algn="l"/>
              <a:r>
                <a:rPr lang="en-US" sz="1050" dirty="0"/>
                <a:t>.101</a:t>
              </a:r>
            </a:p>
          </p:txBody>
        </p:sp>
        <p:sp>
          <p:nvSpPr>
            <p:cNvPr id="54" name="TextBox 53"/>
            <p:cNvSpPr txBox="1"/>
            <p:nvPr/>
          </p:nvSpPr>
          <p:spPr>
            <a:xfrm>
              <a:off x="4194948" y="1905721"/>
              <a:ext cx="544315" cy="179554"/>
            </a:xfrm>
            <a:prstGeom prst="rect">
              <a:avLst/>
            </a:prstGeom>
            <a:noFill/>
          </p:spPr>
          <p:txBody>
            <a:bodyPr wrap="square" lIns="0" tIns="0" rIns="0" bIns="0" rtlCol="0" anchor="ctr" anchorCtr="0">
              <a:noAutofit/>
            </a:bodyPr>
            <a:lstStyle/>
            <a:p>
              <a:pPr algn="l"/>
              <a:r>
                <a:rPr lang="en-US" sz="1050" dirty="0"/>
                <a:t>.102</a:t>
              </a:r>
            </a:p>
          </p:txBody>
        </p:sp>
        <p:sp>
          <p:nvSpPr>
            <p:cNvPr id="55" name="TextBox 54"/>
            <p:cNvSpPr txBox="1"/>
            <p:nvPr/>
          </p:nvSpPr>
          <p:spPr>
            <a:xfrm>
              <a:off x="5427998" y="1958368"/>
              <a:ext cx="544315" cy="179554"/>
            </a:xfrm>
            <a:prstGeom prst="rect">
              <a:avLst/>
            </a:prstGeom>
            <a:noFill/>
          </p:spPr>
          <p:txBody>
            <a:bodyPr wrap="square" lIns="0" tIns="0" rIns="0" bIns="0" rtlCol="0" anchor="ctr" anchorCtr="0">
              <a:noAutofit/>
            </a:bodyPr>
            <a:lstStyle/>
            <a:p>
              <a:pPr algn="l"/>
              <a:r>
                <a:rPr lang="en-US" sz="1050" dirty="0"/>
                <a:t>.1</a:t>
              </a:r>
            </a:p>
          </p:txBody>
        </p:sp>
        <p:sp>
          <p:nvSpPr>
            <p:cNvPr id="35" name="TextBox 34"/>
            <p:cNvSpPr txBox="1"/>
            <p:nvPr/>
          </p:nvSpPr>
          <p:spPr>
            <a:xfrm>
              <a:off x="4798993" y="2210519"/>
              <a:ext cx="544315" cy="179554"/>
            </a:xfrm>
            <a:prstGeom prst="rect">
              <a:avLst/>
            </a:prstGeom>
            <a:noFill/>
          </p:spPr>
          <p:txBody>
            <a:bodyPr wrap="square" lIns="0" tIns="0" rIns="0" bIns="0" rtlCol="0" anchor="ctr" anchorCtr="0">
              <a:noAutofit/>
            </a:bodyPr>
            <a:lstStyle/>
            <a:p>
              <a:pPr algn="l"/>
              <a:r>
                <a:rPr lang="en-US" sz="1050" dirty="0"/>
                <a:t>.1</a:t>
              </a:r>
            </a:p>
          </p:txBody>
        </p:sp>
        <p:sp>
          <p:nvSpPr>
            <p:cNvPr id="36" name="TextBox 35"/>
            <p:cNvSpPr txBox="1"/>
            <p:nvPr/>
          </p:nvSpPr>
          <p:spPr>
            <a:xfrm>
              <a:off x="2241462" y="2196664"/>
              <a:ext cx="544315" cy="179554"/>
            </a:xfrm>
            <a:prstGeom prst="rect">
              <a:avLst/>
            </a:prstGeom>
            <a:noFill/>
          </p:spPr>
          <p:txBody>
            <a:bodyPr wrap="square" lIns="0" tIns="0" rIns="0" bIns="0" rtlCol="0" anchor="ctr" anchorCtr="0">
              <a:noAutofit/>
            </a:bodyPr>
            <a:lstStyle/>
            <a:p>
              <a:pPr algn="l"/>
              <a:r>
                <a:rPr lang="en-US" sz="1050" dirty="0"/>
                <a:t>.1</a:t>
              </a:r>
            </a:p>
          </p:txBody>
        </p:sp>
      </p:grpSp>
    </p:spTree>
    <p:extLst>
      <p:ext uri="{BB962C8B-B14F-4D97-AF65-F5344CB8AC3E}">
        <p14:creationId xmlns:p14="http://schemas.microsoft.com/office/powerpoint/2010/main" val="10529667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 name="Rectangle 45"/>
          <p:cNvSpPr/>
          <p:nvPr/>
        </p:nvSpPr>
        <p:spPr bwMode="auto">
          <a:xfrm>
            <a:off x="2048724" y="4501227"/>
            <a:ext cx="6326459" cy="41532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45" name="Rectangle 44"/>
          <p:cNvSpPr/>
          <p:nvPr/>
        </p:nvSpPr>
        <p:spPr bwMode="auto">
          <a:xfrm>
            <a:off x="2162032" y="3312680"/>
            <a:ext cx="1761895" cy="41532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2" name="Title 1"/>
          <p:cNvSpPr>
            <a:spLocks noGrp="1"/>
          </p:cNvSpPr>
          <p:nvPr>
            <p:ph type="title"/>
          </p:nvPr>
        </p:nvSpPr>
        <p:spPr>
          <a:xfrm>
            <a:off x="501339" y="252100"/>
            <a:ext cx="8529749" cy="727387"/>
          </a:xfrm>
        </p:spPr>
        <p:txBody>
          <a:bodyPr>
            <a:noAutofit/>
          </a:bodyPr>
          <a:lstStyle/>
          <a:p>
            <a:r>
              <a:rPr lang="en-US" b="1" dirty="0">
                <a:solidFill>
                  <a:schemeClr val="accent1">
                    <a:lumMod val="50000"/>
                  </a:schemeClr>
                </a:solidFill>
                <a:latin typeface="Arial" panose="020B0604020202020204" pitchFamily="34" charset="0"/>
                <a:cs typeface="Arial" panose="020B0604020202020204" pitchFamily="34" charset="0"/>
              </a:rPr>
              <a:t>Verifying EIGRP Example</a:t>
            </a:r>
          </a:p>
        </p:txBody>
      </p:sp>
      <p:sp>
        <p:nvSpPr>
          <p:cNvPr id="33" name="Text Placeholder 5"/>
          <p:cNvSpPr>
            <a:spLocks/>
          </p:cNvSpPr>
          <p:nvPr/>
        </p:nvSpPr>
        <p:spPr bwMode="auto">
          <a:xfrm>
            <a:off x="2002902" y="2948676"/>
            <a:ext cx="8529749" cy="3105103"/>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defTabSz="814388">
              <a:buClr>
                <a:srgbClr val="708CA1"/>
              </a:buClr>
              <a:defRPr/>
            </a:pPr>
            <a:r>
              <a:rPr lang="en-US" sz="1100" kern="0" dirty="0">
                <a:latin typeface="Courier New" pitchFamily="49" charset="0"/>
              </a:rPr>
              <a:t>R1# </a:t>
            </a:r>
            <a:r>
              <a:rPr lang="en-US" sz="1100" b="1" kern="0" dirty="0">
                <a:latin typeface="Courier New" pitchFamily="49" charset="0"/>
              </a:rPr>
              <a:t>show running-config | section router eigrp</a:t>
            </a:r>
          </a:p>
          <a:p>
            <a:pPr marL="236538" indent="-236538" defTabSz="814388">
              <a:buClr>
                <a:srgbClr val="708CA1"/>
              </a:buClr>
              <a:defRPr/>
            </a:pPr>
            <a:r>
              <a:rPr lang="en-US" sz="1100" kern="0" dirty="0">
                <a:latin typeface="Courier New" pitchFamily="49" charset="0"/>
              </a:rPr>
              <a:t>router eigrp 100</a:t>
            </a:r>
          </a:p>
          <a:p>
            <a:pPr marL="236538" indent="-236538" defTabSz="814388">
              <a:buClr>
                <a:srgbClr val="708CA1"/>
              </a:buClr>
              <a:defRPr/>
            </a:pPr>
            <a:r>
              <a:rPr lang="en-US" sz="1100" kern="0" dirty="0">
                <a:latin typeface="Courier New" pitchFamily="49" charset="0"/>
              </a:rPr>
              <a:t> network 172.16.0.0</a:t>
            </a:r>
          </a:p>
          <a:p>
            <a:pPr marL="236538" indent="-236538" defTabSz="814388">
              <a:buClr>
                <a:srgbClr val="708CA1"/>
              </a:buClr>
              <a:defRPr/>
            </a:pPr>
            <a:r>
              <a:rPr lang="en-US" sz="1100" kern="0" dirty="0">
                <a:latin typeface="Courier New" pitchFamily="49" charset="0"/>
              </a:rPr>
              <a:t> network 192.168.1.0</a:t>
            </a:r>
          </a:p>
          <a:p>
            <a:pPr marL="236538" indent="-236538" defTabSz="814388">
              <a:buClr>
                <a:srgbClr val="708CA1"/>
              </a:buClr>
              <a:defRPr/>
            </a:pPr>
            <a:r>
              <a:rPr lang="en-US" sz="1100" kern="0" dirty="0">
                <a:latin typeface="Courier New" pitchFamily="49" charset="0"/>
              </a:rPr>
              <a:t> auto-summary</a:t>
            </a:r>
          </a:p>
          <a:p>
            <a:pPr marL="236538" indent="-236538" defTabSz="814388">
              <a:buClr>
                <a:srgbClr val="708CA1"/>
              </a:buClr>
              <a:defRPr/>
            </a:pPr>
            <a:r>
              <a:rPr lang="en-US" sz="1100" kern="0" dirty="0">
                <a:latin typeface="Courier New" pitchFamily="49" charset="0"/>
              </a:rPr>
              <a:t>R1# </a:t>
            </a:r>
            <a:r>
              <a:rPr lang="en-US" sz="1100" b="1" kern="0" dirty="0">
                <a:latin typeface="Courier New" pitchFamily="49" charset="0"/>
              </a:rPr>
              <a:t>show ip route</a:t>
            </a:r>
          </a:p>
          <a:p>
            <a:pPr marL="236538" indent="-236538" defTabSz="814388">
              <a:buClr>
                <a:srgbClr val="708CA1"/>
              </a:buClr>
              <a:defRPr/>
            </a:pPr>
            <a:r>
              <a:rPr lang="en-US" sz="1100" kern="0" dirty="0">
                <a:latin typeface="Courier New" pitchFamily="49" charset="0"/>
              </a:rPr>
              <a:t>&lt;output omitted&gt;</a:t>
            </a:r>
          </a:p>
          <a:p>
            <a:pPr marL="236538" indent="-236538" defTabSz="814388">
              <a:buClr>
                <a:srgbClr val="708CA1"/>
              </a:buClr>
              <a:defRPr/>
            </a:pPr>
            <a:r>
              <a:rPr lang="en-US" sz="1100" kern="0" dirty="0">
                <a:latin typeface="Courier New" pitchFamily="49" charset="0"/>
              </a:rPr>
              <a:t>Gateway of last resort is not set</a:t>
            </a:r>
          </a:p>
          <a:p>
            <a:pPr marL="236538" indent="-236538" defTabSz="814388">
              <a:buClr>
                <a:srgbClr val="708CA1"/>
              </a:buClr>
              <a:defRPr/>
            </a:pPr>
            <a:endParaRPr lang="en-US" sz="1100" kern="0" dirty="0">
              <a:latin typeface="Courier New" pitchFamily="49" charset="0"/>
            </a:endParaRPr>
          </a:p>
          <a:p>
            <a:pPr marL="236538" indent="-236538" defTabSz="814388">
              <a:buClr>
                <a:srgbClr val="708CA1"/>
              </a:buClr>
              <a:defRPr/>
            </a:pPr>
            <a:r>
              <a:rPr lang="en-US" sz="1100" kern="0" dirty="0">
                <a:latin typeface="Courier New" pitchFamily="49" charset="0"/>
              </a:rPr>
              <a:t>D    172.17.0.0/16 [90/40514560] via 192.168.1.102, 00:24:02, Serial0/0/0</a:t>
            </a:r>
          </a:p>
          <a:p>
            <a:pPr marL="236538" indent="-236538" defTabSz="814388">
              <a:buClr>
                <a:srgbClr val="708CA1"/>
              </a:buClr>
              <a:defRPr/>
            </a:pPr>
            <a:r>
              <a:rPr lang="en-US" sz="1100" kern="0" dirty="0">
                <a:latin typeface="Courier New" pitchFamily="49" charset="0"/>
              </a:rPr>
              <a:t>     172.16.0.0/16 is variably subnetted, 2 subnets, 2 masks</a:t>
            </a:r>
          </a:p>
          <a:p>
            <a:pPr marL="236538" indent="-236538" defTabSz="814388">
              <a:buClr>
                <a:srgbClr val="708CA1"/>
              </a:buClr>
              <a:defRPr/>
            </a:pPr>
            <a:r>
              <a:rPr lang="en-US" sz="1100" kern="0" dirty="0">
                <a:latin typeface="Courier New" pitchFamily="49" charset="0"/>
              </a:rPr>
              <a:t>D       172.16.0.0/16 is a summary, 00:25:27, Null0</a:t>
            </a:r>
          </a:p>
          <a:p>
            <a:pPr marL="236538" indent="-236538" defTabSz="814388">
              <a:buClr>
                <a:srgbClr val="708CA1"/>
              </a:buClr>
              <a:defRPr/>
            </a:pPr>
            <a:r>
              <a:rPr lang="en-US" sz="1100" kern="0" dirty="0">
                <a:latin typeface="Courier New" pitchFamily="49" charset="0"/>
              </a:rPr>
              <a:t>C       172.16.1.0/24 is directly connected, FastEthernet0/0</a:t>
            </a:r>
          </a:p>
          <a:p>
            <a:pPr marL="236538" indent="-236538" defTabSz="814388">
              <a:buClr>
                <a:srgbClr val="708CA1"/>
              </a:buClr>
              <a:defRPr/>
            </a:pPr>
            <a:r>
              <a:rPr lang="en-US" sz="1100" kern="0" dirty="0">
                <a:latin typeface="Courier New" pitchFamily="49" charset="0"/>
              </a:rPr>
              <a:t>     192.168.1.0/24 is variably subnetted, 3 subnets, 2 masks</a:t>
            </a:r>
          </a:p>
          <a:p>
            <a:pPr marL="236538" indent="-236538" defTabSz="814388">
              <a:buClr>
                <a:srgbClr val="708CA1"/>
              </a:buClr>
              <a:defRPr/>
            </a:pPr>
            <a:r>
              <a:rPr lang="en-US" sz="1100" kern="0" dirty="0">
                <a:latin typeface="Courier New" pitchFamily="49" charset="0"/>
              </a:rPr>
              <a:t>C       192.168.1.96/27 is directly connected, Serial0/0/0</a:t>
            </a:r>
          </a:p>
          <a:p>
            <a:pPr marL="236538" indent="-236538" defTabSz="814388">
              <a:buClr>
                <a:srgbClr val="708CA1"/>
              </a:buClr>
              <a:defRPr/>
            </a:pPr>
            <a:r>
              <a:rPr lang="en-US" sz="1100" kern="0" dirty="0">
                <a:latin typeface="Courier New" pitchFamily="49" charset="0"/>
              </a:rPr>
              <a:t>D       192.168.1.0/27 [90/41024000] via 192.168.1.102, 00:16:56, Serial0/0/0</a:t>
            </a:r>
          </a:p>
          <a:p>
            <a:pPr marL="236538" indent="-236538" defTabSz="814388">
              <a:buClr>
                <a:srgbClr val="708CA1"/>
              </a:buClr>
              <a:defRPr/>
            </a:pPr>
            <a:r>
              <a:rPr lang="en-US" sz="1100" kern="0" dirty="0">
                <a:latin typeface="Courier New" pitchFamily="49" charset="0"/>
              </a:rPr>
              <a:t>D       192.168.1.0/24 is a summary, 00:25:27, Null</a:t>
            </a:r>
          </a:p>
        </p:txBody>
      </p:sp>
      <p:sp>
        <p:nvSpPr>
          <p:cNvPr id="34" name="TextBox 33"/>
          <p:cNvSpPr txBox="1"/>
          <p:nvPr/>
        </p:nvSpPr>
        <p:spPr>
          <a:xfrm>
            <a:off x="463494" y="2546543"/>
            <a:ext cx="3104696" cy="369332"/>
          </a:xfrm>
          <a:prstGeom prst="rect">
            <a:avLst/>
          </a:prstGeom>
          <a:noFill/>
        </p:spPr>
        <p:txBody>
          <a:bodyPr wrap="none" rtlCol="0">
            <a:spAutoFit/>
          </a:bodyPr>
          <a:lstStyle/>
          <a:p>
            <a:r>
              <a:rPr lang="en-US" dirty="0"/>
              <a:t>Classful configuration example:</a:t>
            </a:r>
          </a:p>
        </p:txBody>
      </p:sp>
      <p:grpSp>
        <p:nvGrpSpPr>
          <p:cNvPr id="44" name="Group 43"/>
          <p:cNvGrpSpPr/>
          <p:nvPr/>
        </p:nvGrpSpPr>
        <p:grpSpPr>
          <a:xfrm>
            <a:off x="2965941" y="913034"/>
            <a:ext cx="6806428" cy="1616091"/>
            <a:chOff x="1639213" y="1110347"/>
            <a:chExt cx="6806428" cy="1616091"/>
          </a:xfrm>
        </p:grpSpPr>
        <p:sp>
          <p:nvSpPr>
            <p:cNvPr id="48" name="Freeform 9"/>
            <p:cNvSpPr>
              <a:spLocks/>
            </p:cNvSpPr>
            <p:nvPr/>
          </p:nvSpPr>
          <p:spPr bwMode="auto">
            <a:xfrm>
              <a:off x="2809952" y="194419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38" name="Freeform 9"/>
            <p:cNvSpPr>
              <a:spLocks/>
            </p:cNvSpPr>
            <p:nvPr/>
          </p:nvSpPr>
          <p:spPr bwMode="auto">
            <a:xfrm>
              <a:off x="5018757" y="194197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9" name="Rounded Rectangle 28"/>
            <p:cNvSpPr/>
            <p:nvPr/>
          </p:nvSpPr>
          <p:spPr bwMode="auto">
            <a:xfrm>
              <a:off x="1639213" y="1693833"/>
              <a:ext cx="3624146" cy="459506"/>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pic>
          <p:nvPicPr>
            <p:cNvPr id="7" name="Picture 37"/>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4505874" y="1734875"/>
              <a:ext cx="870351" cy="451691"/>
            </a:xfrm>
            <a:prstGeom prst="rect">
              <a:avLst/>
            </a:prstGeom>
            <a:noFill/>
            <a:ln w="9525">
              <a:noFill/>
              <a:miter lim="800000"/>
              <a:headEnd/>
              <a:tailEnd/>
            </a:ln>
          </p:spPr>
        </p:pic>
        <p:sp>
          <p:nvSpPr>
            <p:cNvPr id="13" name="TextBox 12"/>
            <p:cNvSpPr txBox="1"/>
            <p:nvPr/>
          </p:nvSpPr>
          <p:spPr>
            <a:xfrm>
              <a:off x="5031048" y="2226957"/>
              <a:ext cx="455336" cy="157915"/>
            </a:xfrm>
            <a:prstGeom prst="rect">
              <a:avLst/>
            </a:prstGeom>
            <a:noFill/>
          </p:spPr>
          <p:txBody>
            <a:bodyPr wrap="square" lIns="0" tIns="0" rIns="0" bIns="0" rtlCol="0" anchor="ctr" anchorCtr="0">
              <a:noAutofit/>
            </a:bodyPr>
            <a:lstStyle/>
            <a:p>
              <a:pPr algn="l"/>
              <a:r>
                <a:rPr lang="en-US" sz="1050" dirty="0"/>
                <a:t>Fa0/0</a:t>
              </a:r>
            </a:p>
          </p:txBody>
        </p:sp>
        <p:sp>
          <p:nvSpPr>
            <p:cNvPr id="14" name="TextBox 13"/>
            <p:cNvSpPr txBox="1"/>
            <p:nvPr/>
          </p:nvSpPr>
          <p:spPr>
            <a:xfrm>
              <a:off x="2453108" y="2204922"/>
              <a:ext cx="1013551" cy="165253"/>
            </a:xfrm>
            <a:prstGeom prst="rect">
              <a:avLst/>
            </a:prstGeom>
            <a:noFill/>
          </p:spPr>
          <p:txBody>
            <a:bodyPr wrap="square" lIns="0" tIns="0" rIns="0" bIns="0" rtlCol="0" anchor="ctr" anchorCtr="0">
              <a:noAutofit/>
            </a:bodyPr>
            <a:lstStyle/>
            <a:p>
              <a:pPr algn="l"/>
              <a:r>
                <a:rPr lang="en-US" sz="1050" dirty="0"/>
                <a:t>Fa0/0</a:t>
              </a:r>
            </a:p>
          </p:txBody>
        </p:sp>
        <p:cxnSp>
          <p:nvCxnSpPr>
            <p:cNvPr id="20" name="Straight Connector 19"/>
            <p:cNvCxnSpPr/>
            <p:nvPr/>
          </p:nvCxnSpPr>
          <p:spPr bwMode="auto">
            <a:xfrm rot="5400000">
              <a:off x="2233651" y="232152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1" name="Straight Connector 20"/>
            <p:cNvCxnSpPr/>
            <p:nvPr/>
          </p:nvCxnSpPr>
          <p:spPr bwMode="auto">
            <a:xfrm rot="10800000">
              <a:off x="2157449" y="2493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2" name="Straight Connector 21"/>
            <p:cNvCxnSpPr/>
            <p:nvPr/>
          </p:nvCxnSpPr>
          <p:spPr bwMode="auto">
            <a:xfrm rot="5400000">
              <a:off x="4809762" y="233070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3" name="Straight Connector 22"/>
            <p:cNvCxnSpPr/>
            <p:nvPr/>
          </p:nvCxnSpPr>
          <p:spPr bwMode="auto">
            <a:xfrm rot="10800000">
              <a:off x="4733560" y="250238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4" name="TextBox 23"/>
            <p:cNvSpPr txBox="1"/>
            <p:nvPr/>
          </p:nvSpPr>
          <p:spPr>
            <a:xfrm>
              <a:off x="2247423" y="1944195"/>
              <a:ext cx="349776" cy="276999"/>
            </a:xfrm>
            <a:prstGeom prst="rect">
              <a:avLst/>
            </a:prstGeom>
            <a:noFill/>
          </p:spPr>
          <p:txBody>
            <a:bodyPr wrap="none" rtlCol="0">
              <a:spAutoFit/>
            </a:bodyPr>
            <a:lstStyle/>
            <a:p>
              <a:r>
                <a:rPr lang="en-US" sz="1200" b="1" dirty="0">
                  <a:solidFill>
                    <a:schemeClr val="bg1"/>
                  </a:solidFill>
                </a:rPr>
                <a:t>R1</a:t>
              </a:r>
            </a:p>
          </p:txBody>
        </p:sp>
        <p:sp>
          <p:nvSpPr>
            <p:cNvPr id="25" name="TextBox 24"/>
            <p:cNvSpPr txBox="1"/>
            <p:nvPr/>
          </p:nvSpPr>
          <p:spPr>
            <a:xfrm>
              <a:off x="4801529" y="1953374"/>
              <a:ext cx="349776" cy="276999"/>
            </a:xfrm>
            <a:prstGeom prst="rect">
              <a:avLst/>
            </a:prstGeom>
            <a:noFill/>
          </p:spPr>
          <p:txBody>
            <a:bodyPr wrap="none" rtlCol="0">
              <a:spAutoFit/>
            </a:bodyPr>
            <a:lstStyle/>
            <a:p>
              <a:r>
                <a:rPr lang="en-US" sz="1200" b="1" dirty="0">
                  <a:solidFill>
                    <a:schemeClr val="bg1"/>
                  </a:solidFill>
                </a:rPr>
                <a:t>R2</a:t>
              </a:r>
            </a:p>
          </p:txBody>
        </p:sp>
        <p:sp>
          <p:nvSpPr>
            <p:cNvPr id="26" name="TextBox 25"/>
            <p:cNvSpPr txBox="1"/>
            <p:nvPr/>
          </p:nvSpPr>
          <p:spPr>
            <a:xfrm>
              <a:off x="1902217" y="2557473"/>
              <a:ext cx="1013551" cy="165253"/>
            </a:xfrm>
            <a:prstGeom prst="rect">
              <a:avLst/>
            </a:prstGeom>
            <a:noFill/>
          </p:spPr>
          <p:txBody>
            <a:bodyPr wrap="square" lIns="0" tIns="0" rIns="0" bIns="0" rtlCol="0" anchor="ctr" anchorCtr="0">
              <a:noAutofit/>
            </a:bodyPr>
            <a:lstStyle/>
            <a:p>
              <a:r>
                <a:rPr lang="en-US" sz="1050" dirty="0"/>
                <a:t>172.16.1.0 /24</a:t>
              </a:r>
            </a:p>
          </p:txBody>
        </p:sp>
        <p:sp>
          <p:nvSpPr>
            <p:cNvPr id="30" name="TextBox 29"/>
            <p:cNvSpPr txBox="1"/>
            <p:nvPr/>
          </p:nvSpPr>
          <p:spPr>
            <a:xfrm>
              <a:off x="1897556" y="1110347"/>
              <a:ext cx="945988" cy="160898"/>
            </a:xfrm>
            <a:prstGeom prst="rect">
              <a:avLst/>
            </a:prstGeom>
            <a:noFill/>
          </p:spPr>
          <p:txBody>
            <a:bodyPr wrap="square" lIns="0" tIns="0" rIns="0" bIns="0" rtlCol="0" anchor="ctr" anchorCtr="0">
              <a:noAutofit/>
            </a:bodyPr>
            <a:lstStyle/>
            <a:p>
              <a:r>
                <a:rPr lang="en-US" sz="1050" b="1" dirty="0"/>
                <a:t>EIGRP AS 100</a:t>
              </a:r>
            </a:p>
          </p:txBody>
        </p:sp>
        <p:pic>
          <p:nvPicPr>
            <p:cNvPr id="37" name="Picture 88"/>
            <p:cNvPicPr>
              <a:picLocks noChangeAspect="1" noChangeArrowheads="1"/>
            </p:cNvPicPr>
            <p:nvPr/>
          </p:nvPicPr>
          <p:blipFill>
            <a:blip r:embed="rId4"/>
            <a:srcRect/>
            <a:stretch>
              <a:fillRect/>
            </a:stretch>
          </p:blipFill>
          <p:spPr bwMode="auto">
            <a:xfrm>
              <a:off x="7312719" y="1668389"/>
              <a:ext cx="1132922" cy="690333"/>
            </a:xfrm>
            <a:prstGeom prst="rect">
              <a:avLst/>
            </a:prstGeom>
            <a:noFill/>
            <a:ln w="9525" algn="ctr">
              <a:noFill/>
              <a:miter lim="800000"/>
              <a:headEnd/>
              <a:tailEnd/>
            </a:ln>
          </p:spPr>
        </p:pic>
        <p:pic>
          <p:nvPicPr>
            <p:cNvPr id="39" name="Picture 37"/>
            <p:cNvPicPr>
              <a:picLocks noChangeArrowheads="1"/>
            </p:cNvPicPr>
            <p:nvPr/>
          </p:nvPicPr>
          <p:blipFill>
            <a:blip r:embed="rId3"/>
            <a:srcRect/>
            <a:stretch>
              <a:fillRect/>
            </a:stretch>
          </p:blipFill>
          <p:spPr bwMode="auto">
            <a:xfrm>
              <a:off x="6512984" y="1745507"/>
              <a:ext cx="870351" cy="451691"/>
            </a:xfrm>
            <a:prstGeom prst="rect">
              <a:avLst/>
            </a:prstGeom>
            <a:noFill/>
            <a:ln w="9525">
              <a:noFill/>
              <a:miter lim="800000"/>
              <a:headEnd/>
              <a:tailEnd/>
            </a:ln>
          </p:spPr>
        </p:pic>
        <p:sp>
          <p:nvSpPr>
            <p:cNvPr id="40" name="TextBox 39"/>
            <p:cNvSpPr txBox="1"/>
            <p:nvPr/>
          </p:nvSpPr>
          <p:spPr>
            <a:xfrm>
              <a:off x="7548588" y="1899742"/>
              <a:ext cx="662361" cy="261610"/>
            </a:xfrm>
            <a:prstGeom prst="rect">
              <a:avLst/>
            </a:prstGeom>
            <a:noFill/>
          </p:spPr>
          <p:txBody>
            <a:bodyPr wrap="none" rtlCol="0">
              <a:spAutoFit/>
            </a:bodyPr>
            <a:lstStyle/>
            <a:p>
              <a:r>
                <a:rPr lang="en-US" sz="1100" b="1" dirty="0"/>
                <a:t>Internet</a:t>
              </a:r>
            </a:p>
          </p:txBody>
        </p:sp>
        <p:sp>
          <p:nvSpPr>
            <p:cNvPr id="41" name="TextBox 40"/>
            <p:cNvSpPr txBox="1"/>
            <p:nvPr/>
          </p:nvSpPr>
          <p:spPr>
            <a:xfrm>
              <a:off x="5782259" y="2169030"/>
              <a:ext cx="1144633" cy="266197"/>
            </a:xfrm>
            <a:prstGeom prst="rect">
              <a:avLst/>
            </a:prstGeom>
            <a:noFill/>
          </p:spPr>
          <p:txBody>
            <a:bodyPr wrap="square" lIns="0" tIns="0" rIns="0" bIns="0" rtlCol="0" anchor="ctr" anchorCtr="0">
              <a:noAutofit/>
            </a:bodyPr>
            <a:lstStyle/>
            <a:p>
              <a:r>
                <a:rPr lang="en-US" sz="1050" dirty="0"/>
                <a:t>192.168.1.0 /27</a:t>
              </a:r>
            </a:p>
          </p:txBody>
        </p:sp>
        <p:sp>
          <p:nvSpPr>
            <p:cNvPr id="43" name="TextBox 42"/>
            <p:cNvSpPr txBox="1"/>
            <p:nvPr/>
          </p:nvSpPr>
          <p:spPr>
            <a:xfrm>
              <a:off x="5427788" y="1763864"/>
              <a:ext cx="566295" cy="141858"/>
            </a:xfrm>
            <a:prstGeom prst="rect">
              <a:avLst/>
            </a:prstGeom>
            <a:noFill/>
          </p:spPr>
          <p:txBody>
            <a:bodyPr wrap="square" lIns="0" tIns="0" rIns="0" bIns="0" rtlCol="0" anchor="ctr" anchorCtr="0">
              <a:noAutofit/>
            </a:bodyPr>
            <a:lstStyle/>
            <a:p>
              <a:pPr algn="l"/>
              <a:r>
                <a:rPr lang="en-US" sz="1050" dirty="0"/>
                <a:t>S0/0/1</a:t>
              </a:r>
            </a:p>
          </p:txBody>
        </p:sp>
        <p:sp>
          <p:nvSpPr>
            <p:cNvPr id="47" name="TextBox 46"/>
            <p:cNvSpPr txBox="1"/>
            <p:nvPr/>
          </p:nvSpPr>
          <p:spPr>
            <a:xfrm>
              <a:off x="4474126" y="2561185"/>
              <a:ext cx="1013551" cy="165253"/>
            </a:xfrm>
            <a:prstGeom prst="rect">
              <a:avLst/>
            </a:prstGeom>
            <a:noFill/>
          </p:spPr>
          <p:txBody>
            <a:bodyPr wrap="square" lIns="0" tIns="0" rIns="0" bIns="0" rtlCol="0" anchor="ctr" anchorCtr="0">
              <a:noAutofit/>
            </a:bodyPr>
            <a:lstStyle/>
            <a:p>
              <a:pPr algn="l"/>
              <a:r>
                <a:rPr lang="en-US" sz="1050" dirty="0"/>
                <a:t>172.17.2.0 /24</a:t>
              </a:r>
            </a:p>
          </p:txBody>
        </p:sp>
        <p:sp>
          <p:nvSpPr>
            <p:cNvPr id="49" name="TextBox 48"/>
            <p:cNvSpPr txBox="1"/>
            <p:nvPr/>
          </p:nvSpPr>
          <p:spPr>
            <a:xfrm>
              <a:off x="2864238" y="1991217"/>
              <a:ext cx="503430" cy="172119"/>
            </a:xfrm>
            <a:prstGeom prst="rect">
              <a:avLst/>
            </a:prstGeom>
            <a:noFill/>
          </p:spPr>
          <p:txBody>
            <a:bodyPr wrap="square" lIns="0" tIns="0" rIns="0" bIns="0" rtlCol="0" anchor="ctr" anchorCtr="0">
              <a:noAutofit/>
            </a:bodyPr>
            <a:lstStyle/>
            <a:p>
              <a:pPr algn="l"/>
              <a:r>
                <a:rPr lang="en-US" sz="1050" dirty="0"/>
                <a:t>S0/0/0</a:t>
              </a:r>
            </a:p>
          </p:txBody>
        </p:sp>
        <p:sp>
          <p:nvSpPr>
            <p:cNvPr id="50" name="TextBox 49"/>
            <p:cNvSpPr txBox="1"/>
            <p:nvPr/>
          </p:nvSpPr>
          <p:spPr>
            <a:xfrm>
              <a:off x="4096573" y="2076710"/>
              <a:ext cx="508882" cy="186988"/>
            </a:xfrm>
            <a:prstGeom prst="rect">
              <a:avLst/>
            </a:prstGeom>
            <a:noFill/>
          </p:spPr>
          <p:txBody>
            <a:bodyPr wrap="square" lIns="0" tIns="0" rIns="0" bIns="0" rtlCol="0" anchor="ctr" anchorCtr="0">
              <a:noAutofit/>
            </a:bodyPr>
            <a:lstStyle/>
            <a:p>
              <a:pPr algn="l"/>
              <a:r>
                <a:rPr lang="en-US" sz="1050" dirty="0"/>
                <a:t>S0/0/0</a:t>
              </a:r>
            </a:p>
          </p:txBody>
        </p:sp>
        <p:sp>
          <p:nvSpPr>
            <p:cNvPr id="51" name="TextBox 50"/>
            <p:cNvSpPr txBox="1"/>
            <p:nvPr/>
          </p:nvSpPr>
          <p:spPr>
            <a:xfrm>
              <a:off x="3179945" y="1534092"/>
              <a:ext cx="945988" cy="160898"/>
            </a:xfrm>
            <a:prstGeom prst="rect">
              <a:avLst/>
            </a:prstGeom>
            <a:noFill/>
          </p:spPr>
          <p:txBody>
            <a:bodyPr wrap="square" lIns="0" tIns="0" rIns="0" bIns="0" rtlCol="0" anchor="ctr" anchorCtr="0">
              <a:noAutofit/>
            </a:bodyPr>
            <a:lstStyle/>
            <a:p>
              <a:r>
                <a:rPr lang="en-US" sz="1000" dirty="0"/>
                <a:t>64 kbps</a:t>
              </a:r>
            </a:p>
          </p:txBody>
        </p:sp>
        <p:sp>
          <p:nvSpPr>
            <p:cNvPr id="52" name="TextBox 51"/>
            <p:cNvSpPr txBox="1"/>
            <p:nvPr/>
          </p:nvSpPr>
          <p:spPr>
            <a:xfrm>
              <a:off x="3169854" y="1380961"/>
              <a:ext cx="1203260" cy="152818"/>
            </a:xfrm>
            <a:prstGeom prst="rect">
              <a:avLst/>
            </a:prstGeom>
            <a:noFill/>
          </p:spPr>
          <p:txBody>
            <a:bodyPr wrap="square" lIns="0" tIns="0" rIns="0" bIns="0" rtlCol="0" anchor="ctr" anchorCtr="0">
              <a:noAutofit/>
            </a:bodyPr>
            <a:lstStyle/>
            <a:p>
              <a:r>
                <a:rPr lang="en-US" sz="1050" dirty="0"/>
                <a:t>192.168.1.96 /27</a:t>
              </a:r>
            </a:p>
          </p:txBody>
        </p:sp>
        <p:sp>
          <p:nvSpPr>
            <p:cNvPr id="53" name="TextBox 52"/>
            <p:cNvSpPr txBox="1"/>
            <p:nvPr/>
          </p:nvSpPr>
          <p:spPr>
            <a:xfrm>
              <a:off x="2871675" y="1753324"/>
              <a:ext cx="1013551" cy="165253"/>
            </a:xfrm>
            <a:prstGeom prst="rect">
              <a:avLst/>
            </a:prstGeom>
            <a:noFill/>
          </p:spPr>
          <p:txBody>
            <a:bodyPr wrap="square" lIns="0" tIns="0" rIns="0" bIns="0" rtlCol="0" anchor="ctr" anchorCtr="0">
              <a:noAutofit/>
            </a:bodyPr>
            <a:lstStyle/>
            <a:p>
              <a:pPr algn="l"/>
              <a:r>
                <a:rPr lang="en-US" sz="1050" dirty="0"/>
                <a:t>.101</a:t>
              </a:r>
            </a:p>
          </p:txBody>
        </p:sp>
        <p:sp>
          <p:nvSpPr>
            <p:cNvPr id="54" name="TextBox 53"/>
            <p:cNvSpPr txBox="1"/>
            <p:nvPr/>
          </p:nvSpPr>
          <p:spPr>
            <a:xfrm>
              <a:off x="4194948" y="1905721"/>
              <a:ext cx="544315" cy="179554"/>
            </a:xfrm>
            <a:prstGeom prst="rect">
              <a:avLst/>
            </a:prstGeom>
            <a:noFill/>
          </p:spPr>
          <p:txBody>
            <a:bodyPr wrap="square" lIns="0" tIns="0" rIns="0" bIns="0" rtlCol="0" anchor="ctr" anchorCtr="0">
              <a:noAutofit/>
            </a:bodyPr>
            <a:lstStyle/>
            <a:p>
              <a:pPr algn="l"/>
              <a:r>
                <a:rPr lang="en-US" sz="1050" dirty="0"/>
                <a:t>.102</a:t>
              </a:r>
            </a:p>
          </p:txBody>
        </p:sp>
        <p:sp>
          <p:nvSpPr>
            <p:cNvPr id="35" name="TextBox 34"/>
            <p:cNvSpPr txBox="1"/>
            <p:nvPr/>
          </p:nvSpPr>
          <p:spPr>
            <a:xfrm>
              <a:off x="5427998" y="1958368"/>
              <a:ext cx="544315" cy="179554"/>
            </a:xfrm>
            <a:prstGeom prst="rect">
              <a:avLst/>
            </a:prstGeom>
            <a:noFill/>
          </p:spPr>
          <p:txBody>
            <a:bodyPr wrap="square" lIns="0" tIns="0" rIns="0" bIns="0" rtlCol="0" anchor="ctr" anchorCtr="0">
              <a:noAutofit/>
            </a:bodyPr>
            <a:lstStyle/>
            <a:p>
              <a:pPr algn="l"/>
              <a:r>
                <a:rPr lang="en-US" sz="1050" dirty="0"/>
                <a:t>.1</a:t>
              </a:r>
            </a:p>
          </p:txBody>
        </p:sp>
        <p:sp>
          <p:nvSpPr>
            <p:cNvPr id="36" name="TextBox 35"/>
            <p:cNvSpPr txBox="1"/>
            <p:nvPr/>
          </p:nvSpPr>
          <p:spPr>
            <a:xfrm>
              <a:off x="4798993" y="2210519"/>
              <a:ext cx="544315" cy="179554"/>
            </a:xfrm>
            <a:prstGeom prst="rect">
              <a:avLst/>
            </a:prstGeom>
            <a:noFill/>
          </p:spPr>
          <p:txBody>
            <a:bodyPr wrap="square" lIns="0" tIns="0" rIns="0" bIns="0" rtlCol="0" anchor="ctr" anchorCtr="0">
              <a:noAutofit/>
            </a:bodyPr>
            <a:lstStyle/>
            <a:p>
              <a:pPr algn="l"/>
              <a:r>
                <a:rPr lang="en-US" sz="1050" dirty="0"/>
                <a:t>.1</a:t>
              </a:r>
            </a:p>
          </p:txBody>
        </p:sp>
        <p:sp>
          <p:nvSpPr>
            <p:cNvPr id="42" name="TextBox 41"/>
            <p:cNvSpPr txBox="1"/>
            <p:nvPr/>
          </p:nvSpPr>
          <p:spPr>
            <a:xfrm>
              <a:off x="2241462" y="2196664"/>
              <a:ext cx="544315" cy="179554"/>
            </a:xfrm>
            <a:prstGeom prst="rect">
              <a:avLst/>
            </a:prstGeom>
            <a:noFill/>
          </p:spPr>
          <p:txBody>
            <a:bodyPr wrap="square" lIns="0" tIns="0" rIns="0" bIns="0" rtlCol="0" anchor="ctr" anchorCtr="0">
              <a:noAutofit/>
            </a:bodyPr>
            <a:lstStyle/>
            <a:p>
              <a:pPr algn="l"/>
              <a:r>
                <a:rPr lang="en-US" sz="1050" dirty="0"/>
                <a:t>.1</a:t>
              </a:r>
            </a:p>
          </p:txBody>
        </p:sp>
      </p:grpSp>
    </p:spTree>
    <p:extLst>
      <p:ext uri="{BB962C8B-B14F-4D97-AF65-F5344CB8AC3E}">
        <p14:creationId xmlns:p14="http://schemas.microsoft.com/office/powerpoint/2010/main" val="8366519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 name="Rectangle 45"/>
          <p:cNvSpPr/>
          <p:nvPr/>
        </p:nvSpPr>
        <p:spPr bwMode="auto">
          <a:xfrm>
            <a:off x="2104353" y="4676515"/>
            <a:ext cx="6326459" cy="41532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45" name="Rectangle 44"/>
          <p:cNvSpPr/>
          <p:nvPr/>
        </p:nvSpPr>
        <p:spPr bwMode="auto">
          <a:xfrm>
            <a:off x="2187227" y="3455265"/>
            <a:ext cx="1761895" cy="41532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2" name="Title 1"/>
          <p:cNvSpPr>
            <a:spLocks noGrp="1"/>
          </p:cNvSpPr>
          <p:nvPr>
            <p:ph type="title"/>
          </p:nvPr>
        </p:nvSpPr>
        <p:spPr>
          <a:xfrm>
            <a:off x="541164" y="288871"/>
            <a:ext cx="9123536" cy="536041"/>
          </a:xfrm>
        </p:spPr>
        <p:txBody>
          <a:bodyPr>
            <a:noAutofit/>
          </a:bodyPr>
          <a:lstStyle/>
          <a:p>
            <a:r>
              <a:rPr lang="en-US" sz="4000" b="1" dirty="0">
                <a:latin typeface="Arial" panose="020B0604020202020204" pitchFamily="34" charset="0"/>
                <a:cs typeface="Arial" panose="020B0604020202020204" pitchFamily="34" charset="0"/>
              </a:rPr>
              <a:t>Verifying EIGRP Example</a:t>
            </a:r>
          </a:p>
        </p:txBody>
      </p:sp>
      <p:sp>
        <p:nvSpPr>
          <p:cNvPr id="33" name="Text Placeholder 5"/>
          <p:cNvSpPr>
            <a:spLocks/>
          </p:cNvSpPr>
          <p:nvPr/>
        </p:nvSpPr>
        <p:spPr bwMode="auto">
          <a:xfrm>
            <a:off x="2045961" y="3119328"/>
            <a:ext cx="8529749" cy="2652471"/>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defTabSz="814388">
              <a:buClr>
                <a:srgbClr val="708CA1"/>
              </a:buClr>
              <a:defRPr/>
            </a:pPr>
            <a:r>
              <a:rPr lang="en-US" sz="1100" kern="0" dirty="0">
                <a:latin typeface="Courier New" pitchFamily="49" charset="0"/>
              </a:rPr>
              <a:t>R2# </a:t>
            </a:r>
            <a:r>
              <a:rPr lang="en-US" sz="1100" b="1" kern="0" dirty="0">
                <a:latin typeface="Courier New" pitchFamily="49" charset="0"/>
              </a:rPr>
              <a:t>show running-config | section router eigrp</a:t>
            </a:r>
          </a:p>
          <a:p>
            <a:pPr marL="236538" indent="-236538" defTabSz="814388">
              <a:buClr>
                <a:srgbClr val="708CA1"/>
              </a:buClr>
              <a:defRPr/>
            </a:pPr>
            <a:r>
              <a:rPr lang="en-US" sz="1100" kern="0" dirty="0">
                <a:latin typeface="Courier New" pitchFamily="49" charset="0"/>
              </a:rPr>
              <a:t>router eigrp 100</a:t>
            </a:r>
          </a:p>
          <a:p>
            <a:pPr marL="236538" indent="-236538" defTabSz="814388">
              <a:buClr>
                <a:srgbClr val="708CA1"/>
              </a:buClr>
              <a:defRPr/>
            </a:pPr>
            <a:r>
              <a:rPr lang="en-US" sz="1100" kern="0" dirty="0">
                <a:latin typeface="Courier New" pitchFamily="49" charset="0"/>
              </a:rPr>
              <a:t> network 172.17.0.0</a:t>
            </a:r>
          </a:p>
          <a:p>
            <a:pPr marL="236538" indent="-236538" defTabSz="814388">
              <a:buClr>
                <a:srgbClr val="708CA1"/>
              </a:buClr>
              <a:defRPr/>
            </a:pPr>
            <a:r>
              <a:rPr lang="en-US" sz="1100" kern="0" dirty="0">
                <a:latin typeface="Courier New" pitchFamily="49" charset="0"/>
              </a:rPr>
              <a:t> network 192.168.1.0</a:t>
            </a:r>
          </a:p>
          <a:p>
            <a:pPr marL="236538" indent="-236538" defTabSz="814388">
              <a:buClr>
                <a:srgbClr val="708CA1"/>
              </a:buClr>
              <a:defRPr/>
            </a:pPr>
            <a:r>
              <a:rPr lang="en-US" sz="1100" kern="0" dirty="0">
                <a:latin typeface="Courier New" pitchFamily="49" charset="0"/>
              </a:rPr>
              <a:t> auto-summary</a:t>
            </a:r>
          </a:p>
          <a:p>
            <a:pPr marL="236538" indent="-236538" defTabSz="814388">
              <a:buClr>
                <a:srgbClr val="708CA1"/>
              </a:buClr>
              <a:defRPr/>
            </a:pPr>
            <a:r>
              <a:rPr lang="en-US" sz="1100" kern="0" dirty="0">
                <a:latin typeface="Courier New" pitchFamily="49" charset="0"/>
              </a:rPr>
              <a:t>R2# </a:t>
            </a:r>
            <a:r>
              <a:rPr lang="en-US" sz="1100" b="1" kern="0" dirty="0">
                <a:latin typeface="Courier New" pitchFamily="49" charset="0"/>
              </a:rPr>
              <a:t>show ip route</a:t>
            </a:r>
          </a:p>
          <a:p>
            <a:pPr marL="236538" indent="-236538" defTabSz="814388">
              <a:buClr>
                <a:srgbClr val="708CA1"/>
              </a:buClr>
              <a:defRPr/>
            </a:pPr>
            <a:r>
              <a:rPr lang="en-US" sz="1100" kern="0" dirty="0">
                <a:latin typeface="Courier New" pitchFamily="49" charset="0"/>
              </a:rPr>
              <a:t>&lt;output omitted&gt;</a:t>
            </a:r>
          </a:p>
          <a:p>
            <a:pPr marL="236538" indent="-236538" defTabSz="814388">
              <a:buClr>
                <a:srgbClr val="708CA1"/>
              </a:buClr>
              <a:defRPr/>
            </a:pPr>
            <a:r>
              <a:rPr lang="en-US" sz="1100" kern="0" dirty="0">
                <a:latin typeface="Courier New" pitchFamily="49" charset="0"/>
              </a:rPr>
              <a:t>Gateway of last resort is not set</a:t>
            </a:r>
          </a:p>
          <a:p>
            <a:pPr marL="236538" indent="-236538" defTabSz="814388">
              <a:buClr>
                <a:srgbClr val="708CA1"/>
              </a:buClr>
              <a:defRPr/>
            </a:pPr>
            <a:r>
              <a:rPr lang="en-US" sz="1100" kern="0" dirty="0">
                <a:latin typeface="Courier New" pitchFamily="49" charset="0"/>
              </a:rPr>
              <a:t>     172.17.0.0/16 is variably subnetted, 2 subnets, 2 masks</a:t>
            </a:r>
          </a:p>
          <a:p>
            <a:pPr marL="236538" indent="-236538" defTabSz="814388">
              <a:buClr>
                <a:srgbClr val="708CA1"/>
              </a:buClr>
              <a:defRPr/>
            </a:pPr>
            <a:r>
              <a:rPr lang="en-US" sz="1100" kern="0" dirty="0">
                <a:latin typeface="Courier New" pitchFamily="49" charset="0"/>
              </a:rPr>
              <a:t>D       172.17.0.0/16 is a summary, 00:13:10, Null0</a:t>
            </a:r>
          </a:p>
          <a:p>
            <a:pPr marL="236538" indent="-236538" defTabSz="814388">
              <a:buClr>
                <a:srgbClr val="708CA1"/>
              </a:buClr>
              <a:defRPr/>
            </a:pPr>
            <a:r>
              <a:rPr lang="en-US" sz="1100" kern="0" dirty="0">
                <a:latin typeface="Courier New" pitchFamily="49" charset="0"/>
              </a:rPr>
              <a:t>C       172.17.2.0/24 is directly connected, FastEthernet0/0</a:t>
            </a:r>
          </a:p>
          <a:p>
            <a:pPr marL="236538" indent="-236538" defTabSz="814388">
              <a:buClr>
                <a:srgbClr val="708CA1"/>
              </a:buClr>
              <a:defRPr/>
            </a:pPr>
            <a:r>
              <a:rPr lang="en-US" sz="1100" kern="0" dirty="0">
                <a:latin typeface="Courier New" pitchFamily="49" charset="0"/>
              </a:rPr>
              <a:t>D    172.16.0.0/16 [90/40514560] via 192.168.1.101, 00:13:26, Serial0/0/0</a:t>
            </a:r>
          </a:p>
          <a:p>
            <a:pPr marL="236538" indent="-236538" defTabSz="814388">
              <a:buClr>
                <a:srgbClr val="708CA1"/>
              </a:buClr>
              <a:defRPr/>
            </a:pPr>
            <a:r>
              <a:rPr lang="en-US" sz="1100" kern="0" dirty="0">
                <a:latin typeface="Courier New" pitchFamily="49" charset="0"/>
              </a:rPr>
              <a:t>     192.168.1.0/24 is variably subnetted, 3 subnets, 2 masks</a:t>
            </a:r>
          </a:p>
          <a:p>
            <a:pPr marL="236538" indent="-236538" defTabSz="814388">
              <a:buClr>
                <a:srgbClr val="708CA1"/>
              </a:buClr>
              <a:defRPr/>
            </a:pPr>
            <a:r>
              <a:rPr lang="en-US" sz="1100" kern="0" dirty="0">
                <a:latin typeface="Courier New" pitchFamily="49" charset="0"/>
              </a:rPr>
              <a:t>C       192.168.1.96/27 is directly connected, Serial0/0/0</a:t>
            </a:r>
          </a:p>
          <a:p>
            <a:pPr marL="236538" indent="-236538" defTabSz="814388">
              <a:buClr>
                <a:srgbClr val="708CA1"/>
              </a:buClr>
              <a:defRPr/>
            </a:pPr>
            <a:r>
              <a:rPr lang="en-US" sz="1100" kern="0" dirty="0">
                <a:latin typeface="Courier New" pitchFamily="49" charset="0"/>
              </a:rPr>
              <a:t>C       192.168.1.0/27 is directly connected, Serial0/0/1</a:t>
            </a:r>
          </a:p>
        </p:txBody>
      </p:sp>
      <p:sp>
        <p:nvSpPr>
          <p:cNvPr id="34" name="TextBox 33"/>
          <p:cNvSpPr txBox="1"/>
          <p:nvPr/>
        </p:nvSpPr>
        <p:spPr>
          <a:xfrm>
            <a:off x="184243" y="2652147"/>
            <a:ext cx="3104696" cy="369332"/>
          </a:xfrm>
          <a:prstGeom prst="rect">
            <a:avLst/>
          </a:prstGeom>
          <a:noFill/>
        </p:spPr>
        <p:txBody>
          <a:bodyPr wrap="none" rtlCol="0">
            <a:spAutoFit/>
          </a:bodyPr>
          <a:lstStyle/>
          <a:p>
            <a:r>
              <a:rPr lang="en-US" dirty="0"/>
              <a:t>Classful configuration example:</a:t>
            </a:r>
          </a:p>
        </p:txBody>
      </p:sp>
      <p:grpSp>
        <p:nvGrpSpPr>
          <p:cNvPr id="55" name="Group 54"/>
          <p:cNvGrpSpPr/>
          <p:nvPr/>
        </p:nvGrpSpPr>
        <p:grpSpPr>
          <a:xfrm>
            <a:off x="2686690" y="1086201"/>
            <a:ext cx="6806428" cy="1616091"/>
            <a:chOff x="1639213" y="1110347"/>
            <a:chExt cx="6806428" cy="1616091"/>
          </a:xfrm>
        </p:grpSpPr>
        <p:sp>
          <p:nvSpPr>
            <p:cNvPr id="48" name="Freeform 9"/>
            <p:cNvSpPr>
              <a:spLocks/>
            </p:cNvSpPr>
            <p:nvPr/>
          </p:nvSpPr>
          <p:spPr bwMode="auto">
            <a:xfrm>
              <a:off x="2809952" y="194419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38" name="Freeform 9"/>
            <p:cNvSpPr>
              <a:spLocks/>
            </p:cNvSpPr>
            <p:nvPr/>
          </p:nvSpPr>
          <p:spPr bwMode="auto">
            <a:xfrm>
              <a:off x="5018757" y="194197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9" name="Rounded Rectangle 28"/>
            <p:cNvSpPr/>
            <p:nvPr/>
          </p:nvSpPr>
          <p:spPr bwMode="auto">
            <a:xfrm>
              <a:off x="1639213" y="1693833"/>
              <a:ext cx="3624146" cy="459506"/>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pic>
          <p:nvPicPr>
            <p:cNvPr id="7" name="Picture 37"/>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4505874" y="1734875"/>
              <a:ext cx="870351" cy="451691"/>
            </a:xfrm>
            <a:prstGeom prst="rect">
              <a:avLst/>
            </a:prstGeom>
            <a:noFill/>
            <a:ln w="9525">
              <a:noFill/>
              <a:miter lim="800000"/>
              <a:headEnd/>
              <a:tailEnd/>
            </a:ln>
          </p:spPr>
        </p:pic>
        <p:sp>
          <p:nvSpPr>
            <p:cNvPr id="13" name="TextBox 12"/>
            <p:cNvSpPr txBox="1"/>
            <p:nvPr/>
          </p:nvSpPr>
          <p:spPr>
            <a:xfrm>
              <a:off x="5031048" y="2226957"/>
              <a:ext cx="455336" cy="157915"/>
            </a:xfrm>
            <a:prstGeom prst="rect">
              <a:avLst/>
            </a:prstGeom>
            <a:noFill/>
          </p:spPr>
          <p:txBody>
            <a:bodyPr wrap="square" lIns="0" tIns="0" rIns="0" bIns="0" rtlCol="0" anchor="ctr" anchorCtr="0">
              <a:noAutofit/>
            </a:bodyPr>
            <a:lstStyle/>
            <a:p>
              <a:pPr algn="l"/>
              <a:r>
                <a:rPr lang="en-US" sz="1050" dirty="0"/>
                <a:t>Fa0/0</a:t>
              </a:r>
            </a:p>
          </p:txBody>
        </p:sp>
        <p:sp>
          <p:nvSpPr>
            <p:cNvPr id="14" name="TextBox 13"/>
            <p:cNvSpPr txBox="1"/>
            <p:nvPr/>
          </p:nvSpPr>
          <p:spPr>
            <a:xfrm>
              <a:off x="2453108" y="2204922"/>
              <a:ext cx="1013551" cy="165253"/>
            </a:xfrm>
            <a:prstGeom prst="rect">
              <a:avLst/>
            </a:prstGeom>
            <a:noFill/>
          </p:spPr>
          <p:txBody>
            <a:bodyPr wrap="square" lIns="0" tIns="0" rIns="0" bIns="0" rtlCol="0" anchor="ctr" anchorCtr="0">
              <a:noAutofit/>
            </a:bodyPr>
            <a:lstStyle/>
            <a:p>
              <a:pPr algn="l"/>
              <a:r>
                <a:rPr lang="en-US" sz="1050" dirty="0"/>
                <a:t>Fa0/0</a:t>
              </a:r>
            </a:p>
          </p:txBody>
        </p:sp>
        <p:cxnSp>
          <p:nvCxnSpPr>
            <p:cNvPr id="20" name="Straight Connector 19"/>
            <p:cNvCxnSpPr/>
            <p:nvPr/>
          </p:nvCxnSpPr>
          <p:spPr bwMode="auto">
            <a:xfrm rot="5400000">
              <a:off x="2233651" y="232152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1" name="Straight Connector 20"/>
            <p:cNvCxnSpPr/>
            <p:nvPr/>
          </p:nvCxnSpPr>
          <p:spPr bwMode="auto">
            <a:xfrm rot="10800000">
              <a:off x="2157449" y="2493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2" name="Straight Connector 21"/>
            <p:cNvCxnSpPr/>
            <p:nvPr/>
          </p:nvCxnSpPr>
          <p:spPr bwMode="auto">
            <a:xfrm rot="5400000">
              <a:off x="4809762" y="233070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3" name="Straight Connector 22"/>
            <p:cNvCxnSpPr/>
            <p:nvPr/>
          </p:nvCxnSpPr>
          <p:spPr bwMode="auto">
            <a:xfrm rot="10800000">
              <a:off x="4733560" y="250238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4" name="TextBox 23"/>
            <p:cNvSpPr txBox="1"/>
            <p:nvPr/>
          </p:nvSpPr>
          <p:spPr>
            <a:xfrm>
              <a:off x="2247423" y="1944195"/>
              <a:ext cx="349776" cy="276999"/>
            </a:xfrm>
            <a:prstGeom prst="rect">
              <a:avLst/>
            </a:prstGeom>
            <a:noFill/>
          </p:spPr>
          <p:txBody>
            <a:bodyPr wrap="none" rtlCol="0">
              <a:spAutoFit/>
            </a:bodyPr>
            <a:lstStyle/>
            <a:p>
              <a:r>
                <a:rPr lang="en-US" sz="1200" b="1" dirty="0">
                  <a:solidFill>
                    <a:schemeClr val="bg1"/>
                  </a:solidFill>
                </a:rPr>
                <a:t>R1</a:t>
              </a:r>
            </a:p>
          </p:txBody>
        </p:sp>
        <p:sp>
          <p:nvSpPr>
            <p:cNvPr id="25" name="TextBox 24"/>
            <p:cNvSpPr txBox="1"/>
            <p:nvPr/>
          </p:nvSpPr>
          <p:spPr>
            <a:xfrm>
              <a:off x="4801529" y="1953374"/>
              <a:ext cx="349776" cy="276999"/>
            </a:xfrm>
            <a:prstGeom prst="rect">
              <a:avLst/>
            </a:prstGeom>
            <a:noFill/>
          </p:spPr>
          <p:txBody>
            <a:bodyPr wrap="none" rtlCol="0">
              <a:spAutoFit/>
            </a:bodyPr>
            <a:lstStyle/>
            <a:p>
              <a:r>
                <a:rPr lang="en-US" sz="1200" b="1" dirty="0">
                  <a:solidFill>
                    <a:schemeClr val="bg1"/>
                  </a:solidFill>
                </a:rPr>
                <a:t>R2</a:t>
              </a:r>
            </a:p>
          </p:txBody>
        </p:sp>
        <p:sp>
          <p:nvSpPr>
            <p:cNvPr id="26" name="TextBox 25"/>
            <p:cNvSpPr txBox="1"/>
            <p:nvPr/>
          </p:nvSpPr>
          <p:spPr>
            <a:xfrm>
              <a:off x="1902217" y="2557473"/>
              <a:ext cx="1013551" cy="165253"/>
            </a:xfrm>
            <a:prstGeom prst="rect">
              <a:avLst/>
            </a:prstGeom>
            <a:noFill/>
          </p:spPr>
          <p:txBody>
            <a:bodyPr wrap="square" lIns="0" tIns="0" rIns="0" bIns="0" rtlCol="0" anchor="ctr" anchorCtr="0">
              <a:noAutofit/>
            </a:bodyPr>
            <a:lstStyle/>
            <a:p>
              <a:r>
                <a:rPr lang="en-US" sz="1050" dirty="0"/>
                <a:t>172.16.1.0 /24</a:t>
              </a:r>
            </a:p>
          </p:txBody>
        </p:sp>
        <p:sp>
          <p:nvSpPr>
            <p:cNvPr id="30" name="TextBox 29"/>
            <p:cNvSpPr txBox="1"/>
            <p:nvPr/>
          </p:nvSpPr>
          <p:spPr>
            <a:xfrm>
              <a:off x="1897556" y="1110347"/>
              <a:ext cx="945988" cy="160898"/>
            </a:xfrm>
            <a:prstGeom prst="rect">
              <a:avLst/>
            </a:prstGeom>
            <a:noFill/>
          </p:spPr>
          <p:txBody>
            <a:bodyPr wrap="square" lIns="0" tIns="0" rIns="0" bIns="0" rtlCol="0" anchor="ctr" anchorCtr="0">
              <a:noAutofit/>
            </a:bodyPr>
            <a:lstStyle/>
            <a:p>
              <a:r>
                <a:rPr lang="en-US" sz="1050" b="1" dirty="0"/>
                <a:t>EIGRP AS 100</a:t>
              </a:r>
            </a:p>
          </p:txBody>
        </p:sp>
        <p:pic>
          <p:nvPicPr>
            <p:cNvPr id="37" name="Picture 88"/>
            <p:cNvPicPr>
              <a:picLocks noChangeAspect="1" noChangeArrowheads="1"/>
            </p:cNvPicPr>
            <p:nvPr/>
          </p:nvPicPr>
          <p:blipFill>
            <a:blip r:embed="rId4"/>
            <a:srcRect/>
            <a:stretch>
              <a:fillRect/>
            </a:stretch>
          </p:blipFill>
          <p:spPr bwMode="auto">
            <a:xfrm>
              <a:off x="7312719" y="1668389"/>
              <a:ext cx="1132922" cy="690333"/>
            </a:xfrm>
            <a:prstGeom prst="rect">
              <a:avLst/>
            </a:prstGeom>
            <a:noFill/>
            <a:ln w="9525" algn="ctr">
              <a:noFill/>
              <a:miter lim="800000"/>
              <a:headEnd/>
              <a:tailEnd/>
            </a:ln>
          </p:spPr>
        </p:pic>
        <p:pic>
          <p:nvPicPr>
            <p:cNvPr id="39" name="Picture 37"/>
            <p:cNvPicPr>
              <a:picLocks noChangeArrowheads="1"/>
            </p:cNvPicPr>
            <p:nvPr/>
          </p:nvPicPr>
          <p:blipFill>
            <a:blip r:embed="rId3"/>
            <a:srcRect/>
            <a:stretch>
              <a:fillRect/>
            </a:stretch>
          </p:blipFill>
          <p:spPr bwMode="auto">
            <a:xfrm>
              <a:off x="6512984" y="1745507"/>
              <a:ext cx="870351" cy="451691"/>
            </a:xfrm>
            <a:prstGeom prst="rect">
              <a:avLst/>
            </a:prstGeom>
            <a:noFill/>
            <a:ln w="9525">
              <a:noFill/>
              <a:miter lim="800000"/>
              <a:headEnd/>
              <a:tailEnd/>
            </a:ln>
          </p:spPr>
        </p:pic>
        <p:sp>
          <p:nvSpPr>
            <p:cNvPr id="40" name="TextBox 39"/>
            <p:cNvSpPr txBox="1"/>
            <p:nvPr/>
          </p:nvSpPr>
          <p:spPr>
            <a:xfrm>
              <a:off x="7548588" y="1899742"/>
              <a:ext cx="662361" cy="261610"/>
            </a:xfrm>
            <a:prstGeom prst="rect">
              <a:avLst/>
            </a:prstGeom>
            <a:noFill/>
          </p:spPr>
          <p:txBody>
            <a:bodyPr wrap="none" rtlCol="0">
              <a:spAutoFit/>
            </a:bodyPr>
            <a:lstStyle/>
            <a:p>
              <a:r>
                <a:rPr lang="en-US" sz="1100" b="1" dirty="0"/>
                <a:t>Internet</a:t>
              </a:r>
            </a:p>
          </p:txBody>
        </p:sp>
        <p:sp>
          <p:nvSpPr>
            <p:cNvPr id="41" name="TextBox 40"/>
            <p:cNvSpPr txBox="1"/>
            <p:nvPr/>
          </p:nvSpPr>
          <p:spPr>
            <a:xfrm>
              <a:off x="5782259" y="2179421"/>
              <a:ext cx="1123889" cy="165253"/>
            </a:xfrm>
            <a:prstGeom prst="rect">
              <a:avLst/>
            </a:prstGeom>
            <a:noFill/>
          </p:spPr>
          <p:txBody>
            <a:bodyPr wrap="square" lIns="0" tIns="0" rIns="0" bIns="0" rtlCol="0" anchor="ctr" anchorCtr="0">
              <a:noAutofit/>
            </a:bodyPr>
            <a:lstStyle/>
            <a:p>
              <a:r>
                <a:rPr lang="en-US" sz="1050" dirty="0"/>
                <a:t>192.168.1.0 /27</a:t>
              </a:r>
            </a:p>
          </p:txBody>
        </p:sp>
        <p:sp>
          <p:nvSpPr>
            <p:cNvPr id="43" name="TextBox 42"/>
            <p:cNvSpPr txBox="1"/>
            <p:nvPr/>
          </p:nvSpPr>
          <p:spPr>
            <a:xfrm>
              <a:off x="5427789" y="1763864"/>
              <a:ext cx="544524" cy="154714"/>
            </a:xfrm>
            <a:prstGeom prst="rect">
              <a:avLst/>
            </a:prstGeom>
            <a:noFill/>
          </p:spPr>
          <p:txBody>
            <a:bodyPr wrap="square" lIns="0" tIns="0" rIns="0" bIns="0" rtlCol="0" anchor="ctr" anchorCtr="0">
              <a:noAutofit/>
            </a:bodyPr>
            <a:lstStyle/>
            <a:p>
              <a:pPr algn="l"/>
              <a:r>
                <a:rPr lang="en-US" sz="1050" dirty="0"/>
                <a:t>S0/0/1</a:t>
              </a:r>
            </a:p>
          </p:txBody>
        </p:sp>
        <p:sp>
          <p:nvSpPr>
            <p:cNvPr id="47" name="TextBox 46"/>
            <p:cNvSpPr txBox="1"/>
            <p:nvPr/>
          </p:nvSpPr>
          <p:spPr>
            <a:xfrm>
              <a:off x="4474126" y="2561185"/>
              <a:ext cx="1013551" cy="165253"/>
            </a:xfrm>
            <a:prstGeom prst="rect">
              <a:avLst/>
            </a:prstGeom>
            <a:noFill/>
          </p:spPr>
          <p:txBody>
            <a:bodyPr wrap="square" lIns="0" tIns="0" rIns="0" bIns="0" rtlCol="0" anchor="ctr" anchorCtr="0">
              <a:noAutofit/>
            </a:bodyPr>
            <a:lstStyle/>
            <a:p>
              <a:pPr algn="l"/>
              <a:r>
                <a:rPr lang="en-US" sz="1050" dirty="0"/>
                <a:t>172.17.2.0 /24</a:t>
              </a:r>
            </a:p>
          </p:txBody>
        </p:sp>
        <p:sp>
          <p:nvSpPr>
            <p:cNvPr id="49" name="TextBox 48"/>
            <p:cNvSpPr txBox="1"/>
            <p:nvPr/>
          </p:nvSpPr>
          <p:spPr>
            <a:xfrm>
              <a:off x="2864238" y="1991217"/>
              <a:ext cx="503430" cy="172119"/>
            </a:xfrm>
            <a:prstGeom prst="rect">
              <a:avLst/>
            </a:prstGeom>
            <a:noFill/>
          </p:spPr>
          <p:txBody>
            <a:bodyPr wrap="square" lIns="0" tIns="0" rIns="0" bIns="0" rtlCol="0" anchor="ctr" anchorCtr="0">
              <a:noAutofit/>
            </a:bodyPr>
            <a:lstStyle/>
            <a:p>
              <a:pPr algn="l"/>
              <a:r>
                <a:rPr lang="en-US" sz="1050" dirty="0"/>
                <a:t>S0/0/0</a:t>
              </a:r>
            </a:p>
          </p:txBody>
        </p:sp>
        <p:sp>
          <p:nvSpPr>
            <p:cNvPr id="50" name="TextBox 49"/>
            <p:cNvSpPr txBox="1"/>
            <p:nvPr/>
          </p:nvSpPr>
          <p:spPr>
            <a:xfrm>
              <a:off x="4096573" y="2076710"/>
              <a:ext cx="508882" cy="186988"/>
            </a:xfrm>
            <a:prstGeom prst="rect">
              <a:avLst/>
            </a:prstGeom>
            <a:noFill/>
          </p:spPr>
          <p:txBody>
            <a:bodyPr wrap="square" lIns="0" tIns="0" rIns="0" bIns="0" rtlCol="0" anchor="ctr" anchorCtr="0">
              <a:noAutofit/>
            </a:bodyPr>
            <a:lstStyle/>
            <a:p>
              <a:pPr algn="l"/>
              <a:r>
                <a:rPr lang="en-US" sz="1050" dirty="0"/>
                <a:t>S0/0/0</a:t>
              </a:r>
            </a:p>
          </p:txBody>
        </p:sp>
        <p:sp>
          <p:nvSpPr>
            <p:cNvPr id="51" name="TextBox 50"/>
            <p:cNvSpPr txBox="1"/>
            <p:nvPr/>
          </p:nvSpPr>
          <p:spPr>
            <a:xfrm>
              <a:off x="3179945" y="1565265"/>
              <a:ext cx="945988" cy="160898"/>
            </a:xfrm>
            <a:prstGeom prst="rect">
              <a:avLst/>
            </a:prstGeom>
            <a:noFill/>
          </p:spPr>
          <p:txBody>
            <a:bodyPr wrap="square" lIns="0" tIns="0" rIns="0" bIns="0" rtlCol="0" anchor="ctr" anchorCtr="0">
              <a:noAutofit/>
            </a:bodyPr>
            <a:lstStyle/>
            <a:p>
              <a:r>
                <a:rPr lang="en-US" sz="1000" dirty="0"/>
                <a:t>64 kbps</a:t>
              </a:r>
            </a:p>
          </p:txBody>
        </p:sp>
        <p:sp>
          <p:nvSpPr>
            <p:cNvPr id="52" name="TextBox 51"/>
            <p:cNvSpPr txBox="1"/>
            <p:nvPr/>
          </p:nvSpPr>
          <p:spPr>
            <a:xfrm>
              <a:off x="3169854" y="1380960"/>
              <a:ext cx="1304272" cy="222364"/>
            </a:xfrm>
            <a:prstGeom prst="rect">
              <a:avLst/>
            </a:prstGeom>
            <a:noFill/>
          </p:spPr>
          <p:txBody>
            <a:bodyPr wrap="square" lIns="0" tIns="0" rIns="0" bIns="0" rtlCol="0" anchor="ctr" anchorCtr="0">
              <a:noAutofit/>
            </a:bodyPr>
            <a:lstStyle/>
            <a:p>
              <a:r>
                <a:rPr lang="en-US" sz="1050" dirty="0"/>
                <a:t>192.168.1.96 /27</a:t>
              </a:r>
            </a:p>
          </p:txBody>
        </p:sp>
        <p:sp>
          <p:nvSpPr>
            <p:cNvPr id="53" name="TextBox 52"/>
            <p:cNvSpPr txBox="1"/>
            <p:nvPr/>
          </p:nvSpPr>
          <p:spPr>
            <a:xfrm>
              <a:off x="2871675" y="1753324"/>
              <a:ext cx="1013551" cy="165253"/>
            </a:xfrm>
            <a:prstGeom prst="rect">
              <a:avLst/>
            </a:prstGeom>
            <a:noFill/>
          </p:spPr>
          <p:txBody>
            <a:bodyPr wrap="square" lIns="0" tIns="0" rIns="0" bIns="0" rtlCol="0" anchor="ctr" anchorCtr="0">
              <a:noAutofit/>
            </a:bodyPr>
            <a:lstStyle/>
            <a:p>
              <a:pPr algn="l"/>
              <a:r>
                <a:rPr lang="en-US" sz="1050" dirty="0"/>
                <a:t>.101</a:t>
              </a:r>
            </a:p>
          </p:txBody>
        </p:sp>
        <p:sp>
          <p:nvSpPr>
            <p:cNvPr id="54" name="TextBox 53"/>
            <p:cNvSpPr txBox="1"/>
            <p:nvPr/>
          </p:nvSpPr>
          <p:spPr>
            <a:xfrm>
              <a:off x="4194948" y="1905721"/>
              <a:ext cx="544315" cy="179554"/>
            </a:xfrm>
            <a:prstGeom prst="rect">
              <a:avLst/>
            </a:prstGeom>
            <a:noFill/>
          </p:spPr>
          <p:txBody>
            <a:bodyPr wrap="square" lIns="0" tIns="0" rIns="0" bIns="0" rtlCol="0" anchor="ctr" anchorCtr="0">
              <a:noAutofit/>
            </a:bodyPr>
            <a:lstStyle/>
            <a:p>
              <a:pPr algn="l"/>
              <a:r>
                <a:rPr lang="en-US" sz="1050" dirty="0"/>
                <a:t>.102</a:t>
              </a:r>
            </a:p>
          </p:txBody>
        </p:sp>
        <p:sp>
          <p:nvSpPr>
            <p:cNvPr id="35" name="TextBox 34"/>
            <p:cNvSpPr txBox="1"/>
            <p:nvPr/>
          </p:nvSpPr>
          <p:spPr>
            <a:xfrm>
              <a:off x="5427998" y="1958368"/>
              <a:ext cx="544315" cy="179554"/>
            </a:xfrm>
            <a:prstGeom prst="rect">
              <a:avLst/>
            </a:prstGeom>
            <a:noFill/>
          </p:spPr>
          <p:txBody>
            <a:bodyPr wrap="square" lIns="0" tIns="0" rIns="0" bIns="0" rtlCol="0" anchor="ctr" anchorCtr="0">
              <a:noAutofit/>
            </a:bodyPr>
            <a:lstStyle/>
            <a:p>
              <a:pPr algn="l"/>
              <a:r>
                <a:rPr lang="en-US" sz="1050" dirty="0"/>
                <a:t>.1</a:t>
              </a:r>
            </a:p>
          </p:txBody>
        </p:sp>
        <p:sp>
          <p:nvSpPr>
            <p:cNvPr id="36" name="TextBox 35"/>
            <p:cNvSpPr txBox="1"/>
            <p:nvPr/>
          </p:nvSpPr>
          <p:spPr>
            <a:xfrm>
              <a:off x="4798993" y="2210519"/>
              <a:ext cx="544315" cy="179554"/>
            </a:xfrm>
            <a:prstGeom prst="rect">
              <a:avLst/>
            </a:prstGeom>
            <a:noFill/>
          </p:spPr>
          <p:txBody>
            <a:bodyPr wrap="square" lIns="0" tIns="0" rIns="0" bIns="0" rtlCol="0" anchor="ctr" anchorCtr="0">
              <a:noAutofit/>
            </a:bodyPr>
            <a:lstStyle/>
            <a:p>
              <a:pPr algn="l"/>
              <a:r>
                <a:rPr lang="en-US" sz="1050" dirty="0"/>
                <a:t>.1</a:t>
              </a:r>
            </a:p>
          </p:txBody>
        </p:sp>
        <p:sp>
          <p:nvSpPr>
            <p:cNvPr id="42" name="TextBox 41"/>
            <p:cNvSpPr txBox="1"/>
            <p:nvPr/>
          </p:nvSpPr>
          <p:spPr>
            <a:xfrm>
              <a:off x="2241462" y="2196664"/>
              <a:ext cx="544315" cy="179554"/>
            </a:xfrm>
            <a:prstGeom prst="rect">
              <a:avLst/>
            </a:prstGeom>
            <a:noFill/>
          </p:spPr>
          <p:txBody>
            <a:bodyPr wrap="square" lIns="0" tIns="0" rIns="0" bIns="0" rtlCol="0" anchor="ctr" anchorCtr="0">
              <a:noAutofit/>
            </a:bodyPr>
            <a:lstStyle/>
            <a:p>
              <a:pPr algn="l"/>
              <a:r>
                <a:rPr lang="en-US" sz="1050" dirty="0"/>
                <a:t>.1</a:t>
              </a:r>
            </a:p>
          </p:txBody>
        </p:sp>
      </p:grpSp>
    </p:spTree>
    <p:extLst>
      <p:ext uri="{BB962C8B-B14F-4D97-AF65-F5344CB8AC3E}">
        <p14:creationId xmlns:p14="http://schemas.microsoft.com/office/powerpoint/2010/main" val="31153624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Rectangle 35"/>
          <p:cNvSpPr/>
          <p:nvPr/>
        </p:nvSpPr>
        <p:spPr bwMode="auto">
          <a:xfrm>
            <a:off x="8380797" y="5034020"/>
            <a:ext cx="165916" cy="415323"/>
          </a:xfrm>
          <a:prstGeom prst="rect">
            <a:avLst/>
          </a:prstGeom>
          <a:solidFill>
            <a:srgbClr val="FFFF00"/>
          </a:solidFill>
          <a:ln w="9525" cap="flat" cmpd="sng" algn="ctr">
            <a:no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42" name="Rectangle 41"/>
          <p:cNvSpPr/>
          <p:nvPr/>
        </p:nvSpPr>
        <p:spPr bwMode="auto">
          <a:xfrm>
            <a:off x="8261850" y="4859318"/>
            <a:ext cx="165916" cy="415323"/>
          </a:xfrm>
          <a:prstGeom prst="rect">
            <a:avLst/>
          </a:prstGeom>
          <a:solidFill>
            <a:srgbClr val="FFFF00"/>
          </a:solidFill>
          <a:ln w="9525" cap="flat" cmpd="sng" algn="ctr">
            <a:no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35" name="Rectangle 34"/>
          <p:cNvSpPr/>
          <p:nvPr/>
        </p:nvSpPr>
        <p:spPr bwMode="auto">
          <a:xfrm>
            <a:off x="9778422" y="4201409"/>
            <a:ext cx="165916" cy="415323"/>
          </a:xfrm>
          <a:prstGeom prst="rect">
            <a:avLst/>
          </a:prstGeom>
          <a:solidFill>
            <a:srgbClr val="FFFF00"/>
          </a:solidFill>
          <a:ln w="9525" cap="flat" cmpd="sng" algn="ctr">
            <a:no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32" name="Rectangle 31"/>
          <p:cNvSpPr/>
          <p:nvPr/>
        </p:nvSpPr>
        <p:spPr bwMode="auto">
          <a:xfrm>
            <a:off x="9927099" y="4037858"/>
            <a:ext cx="165916" cy="415323"/>
          </a:xfrm>
          <a:prstGeom prst="rect">
            <a:avLst/>
          </a:prstGeom>
          <a:solidFill>
            <a:srgbClr val="FFFF00"/>
          </a:solidFill>
          <a:ln w="9525" cap="flat" cmpd="sng" algn="ctr">
            <a:no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2" name="Title 1"/>
          <p:cNvSpPr>
            <a:spLocks noGrp="1"/>
          </p:cNvSpPr>
          <p:nvPr>
            <p:ph type="title"/>
          </p:nvPr>
        </p:nvSpPr>
        <p:spPr>
          <a:xfrm>
            <a:off x="332825" y="196371"/>
            <a:ext cx="10675006" cy="1005707"/>
          </a:xfrm>
        </p:spPr>
        <p:txBody>
          <a:bodyPr>
            <a:noAutofit/>
          </a:bodyPr>
          <a:lstStyle/>
          <a:p>
            <a:r>
              <a:rPr lang="en-US" sz="4000" b="1" dirty="0">
                <a:latin typeface="Arial" panose="020B0604020202020204" pitchFamily="34" charset="0"/>
                <a:cs typeface="Arial" panose="020B0604020202020204" pitchFamily="34" charset="0"/>
              </a:rPr>
              <a:t>Configuring EIGRP Example: Classless</a:t>
            </a:r>
          </a:p>
        </p:txBody>
      </p:sp>
      <p:sp>
        <p:nvSpPr>
          <p:cNvPr id="34" name="TextBox 33"/>
          <p:cNvSpPr txBox="1"/>
          <p:nvPr/>
        </p:nvSpPr>
        <p:spPr>
          <a:xfrm>
            <a:off x="2072641" y="3420900"/>
            <a:ext cx="3209405" cy="369332"/>
          </a:xfrm>
          <a:prstGeom prst="rect">
            <a:avLst/>
          </a:prstGeom>
          <a:noFill/>
        </p:spPr>
        <p:txBody>
          <a:bodyPr wrap="none" rtlCol="0">
            <a:spAutoFit/>
          </a:bodyPr>
          <a:lstStyle/>
          <a:p>
            <a:r>
              <a:rPr lang="en-US" dirty="0"/>
              <a:t>Classless configuration example:</a:t>
            </a:r>
          </a:p>
        </p:txBody>
      </p:sp>
      <p:sp>
        <p:nvSpPr>
          <p:cNvPr id="44" name="Text Placeholder 5"/>
          <p:cNvSpPr>
            <a:spLocks/>
          </p:cNvSpPr>
          <p:nvPr/>
        </p:nvSpPr>
        <p:spPr bwMode="auto">
          <a:xfrm>
            <a:off x="6185210" y="3779541"/>
            <a:ext cx="4238092" cy="1926788"/>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defTabSz="814388">
              <a:buClr>
                <a:srgbClr val="708CA1"/>
              </a:buClr>
              <a:defRPr/>
            </a:pPr>
            <a:r>
              <a:rPr lang="en-US" sz="1100" kern="0" dirty="0">
                <a:latin typeface="Courier New" pitchFamily="49" charset="0"/>
              </a:rPr>
              <a:t>R2(config)# </a:t>
            </a:r>
            <a:r>
              <a:rPr lang="en-US" sz="1100" b="1" kern="0" dirty="0">
                <a:latin typeface="Courier New" pitchFamily="49" charset="0"/>
              </a:rPr>
              <a:t>no router eigrp 100</a:t>
            </a:r>
          </a:p>
          <a:p>
            <a:pPr marL="236538" indent="-236538" defTabSz="814388">
              <a:buClr>
                <a:srgbClr val="708CA1"/>
              </a:buClr>
              <a:defRPr/>
            </a:pPr>
            <a:r>
              <a:rPr lang="en-US" sz="1100" kern="0" dirty="0">
                <a:latin typeface="Courier New" pitchFamily="49" charset="0"/>
              </a:rPr>
              <a:t>R2(config)# </a:t>
            </a:r>
            <a:r>
              <a:rPr lang="en-US" sz="1100" b="1" kern="0" dirty="0">
                <a:latin typeface="Courier New" pitchFamily="49" charset="0"/>
              </a:rPr>
              <a:t>router eigrp 100</a:t>
            </a:r>
          </a:p>
          <a:p>
            <a:pPr marL="236538" indent="-236538" defTabSz="814388">
              <a:buClr>
                <a:srgbClr val="708CA1"/>
              </a:buClr>
              <a:defRPr/>
            </a:pPr>
            <a:r>
              <a:rPr lang="en-US" sz="1100" kern="0" dirty="0">
                <a:latin typeface="Courier New" pitchFamily="49" charset="0"/>
              </a:rPr>
              <a:t>R2(config-router)# </a:t>
            </a:r>
            <a:r>
              <a:rPr lang="en-US" sz="1100" b="1" kern="0" dirty="0">
                <a:latin typeface="Courier New" pitchFamily="49" charset="0"/>
              </a:rPr>
              <a:t>network 192.168.1.96 0.0.0.31</a:t>
            </a:r>
          </a:p>
          <a:p>
            <a:pPr marL="236538" indent="-236538" defTabSz="814388">
              <a:buClr>
                <a:srgbClr val="708CA1"/>
              </a:buClr>
              <a:defRPr/>
            </a:pPr>
            <a:r>
              <a:rPr lang="en-US" sz="1100" kern="0" dirty="0">
                <a:latin typeface="Courier New" pitchFamily="49" charset="0"/>
              </a:rPr>
              <a:t>R2(config-router)# </a:t>
            </a:r>
            <a:r>
              <a:rPr lang="en-US" sz="1100" b="1" kern="0" dirty="0">
                <a:latin typeface="Courier New" pitchFamily="49" charset="0"/>
              </a:rPr>
              <a:t>network 172.17.2.0 0.0.0.255</a:t>
            </a:r>
          </a:p>
          <a:p>
            <a:pPr marL="236538" indent="-236538" defTabSz="814388">
              <a:buClr>
                <a:srgbClr val="708CA1"/>
              </a:buClr>
              <a:defRPr/>
            </a:pPr>
            <a:r>
              <a:rPr lang="en-US" sz="1100" kern="0" dirty="0">
                <a:latin typeface="Courier New" pitchFamily="49" charset="0"/>
              </a:rPr>
              <a:t>R2(config-router)# </a:t>
            </a:r>
            <a:r>
              <a:rPr lang="en-US" sz="1100" b="1" kern="0" dirty="0">
                <a:latin typeface="Courier New" pitchFamily="49" charset="0"/>
              </a:rPr>
              <a:t>end</a:t>
            </a:r>
          </a:p>
          <a:p>
            <a:pPr marL="236538" indent="-236538" defTabSz="814388">
              <a:buClr>
                <a:srgbClr val="708CA1"/>
              </a:buClr>
              <a:defRPr/>
            </a:pPr>
            <a:r>
              <a:rPr lang="en-US" sz="1100" kern="0" dirty="0">
                <a:latin typeface="Courier New" pitchFamily="49" charset="0"/>
              </a:rPr>
              <a:t>R2# </a:t>
            </a:r>
            <a:r>
              <a:rPr lang="en-US" sz="1100" b="1" kern="0" dirty="0">
                <a:latin typeface="Courier New" pitchFamily="49" charset="0"/>
              </a:rPr>
              <a:t>show run | section router eigrp</a:t>
            </a:r>
          </a:p>
          <a:p>
            <a:pPr marL="236538" indent="-236538" defTabSz="814388">
              <a:buClr>
                <a:srgbClr val="708CA1"/>
              </a:buClr>
              <a:defRPr/>
            </a:pPr>
            <a:r>
              <a:rPr lang="en-US" sz="1100" kern="0" dirty="0">
                <a:latin typeface="Courier New" pitchFamily="49" charset="0"/>
              </a:rPr>
              <a:t>router eigrp 100</a:t>
            </a:r>
          </a:p>
          <a:p>
            <a:pPr marL="236538" indent="-236538" defTabSz="814388">
              <a:buClr>
                <a:srgbClr val="708CA1"/>
              </a:buClr>
              <a:defRPr/>
            </a:pPr>
            <a:r>
              <a:rPr lang="en-US" sz="1100" kern="0" dirty="0">
                <a:latin typeface="Courier New" pitchFamily="49" charset="0"/>
              </a:rPr>
              <a:t> network 172.17.2.0 0.0.0.255</a:t>
            </a:r>
          </a:p>
          <a:p>
            <a:pPr marL="236538" indent="-236538" defTabSz="814388">
              <a:buClr>
                <a:srgbClr val="708CA1"/>
              </a:buClr>
              <a:defRPr/>
            </a:pPr>
            <a:r>
              <a:rPr lang="en-US" sz="1100" kern="0" dirty="0">
                <a:latin typeface="Courier New" pitchFamily="49" charset="0"/>
              </a:rPr>
              <a:t> network 192.168.1.96 0.0.0.31</a:t>
            </a:r>
          </a:p>
          <a:p>
            <a:pPr marL="236538" indent="-236538" defTabSz="814388">
              <a:buClr>
                <a:srgbClr val="708CA1"/>
              </a:buClr>
              <a:defRPr/>
            </a:pPr>
            <a:r>
              <a:rPr lang="en-US" sz="1100" kern="0" dirty="0">
                <a:latin typeface="Courier New" pitchFamily="49" charset="0"/>
              </a:rPr>
              <a:t> auto-summary</a:t>
            </a:r>
          </a:p>
          <a:p>
            <a:pPr marL="236538" indent="-236538" defTabSz="814388">
              <a:buClr>
                <a:srgbClr val="708CA1"/>
              </a:buClr>
              <a:defRPr/>
            </a:pPr>
            <a:r>
              <a:rPr lang="en-US" sz="1100" kern="0" dirty="0">
                <a:latin typeface="Courier New" pitchFamily="49" charset="0"/>
              </a:rPr>
              <a:t>R2#</a:t>
            </a:r>
          </a:p>
          <a:p>
            <a:pPr marL="236538" indent="-236538" defTabSz="814388">
              <a:buClr>
                <a:srgbClr val="708CA1"/>
              </a:buClr>
              <a:defRPr/>
            </a:pPr>
            <a:endParaRPr lang="en-US" sz="1100" b="1" kern="0" dirty="0">
              <a:latin typeface="Courier New" pitchFamily="49" charset="0"/>
            </a:endParaRPr>
          </a:p>
          <a:p>
            <a:pPr marL="236538" indent="-236538" defTabSz="814388">
              <a:buClr>
                <a:srgbClr val="708CA1"/>
              </a:buClr>
              <a:defRPr/>
            </a:pPr>
            <a:endParaRPr lang="en-US" sz="1100" b="1" kern="0" dirty="0">
              <a:latin typeface="Courier New" pitchFamily="49" charset="0"/>
            </a:endParaRPr>
          </a:p>
          <a:p>
            <a:pPr marL="236538" indent="-236538" defTabSz="814388">
              <a:buClr>
                <a:srgbClr val="708CA1"/>
              </a:buClr>
              <a:defRPr/>
            </a:pPr>
            <a:endParaRPr lang="en-US" sz="1100" b="1" kern="0" dirty="0">
              <a:latin typeface="Courier New" pitchFamily="49" charset="0"/>
            </a:endParaRPr>
          </a:p>
          <a:p>
            <a:pPr marL="236538" indent="-236538" defTabSz="814388">
              <a:buClr>
                <a:srgbClr val="708CA1"/>
              </a:buClr>
              <a:defRPr/>
            </a:pPr>
            <a:endParaRPr lang="en-US" sz="1100" b="1" kern="0" dirty="0">
              <a:latin typeface="Courier New" pitchFamily="49" charset="0"/>
            </a:endParaRPr>
          </a:p>
        </p:txBody>
      </p:sp>
      <p:grpSp>
        <p:nvGrpSpPr>
          <p:cNvPr id="46" name="Group 45"/>
          <p:cNvGrpSpPr/>
          <p:nvPr/>
        </p:nvGrpSpPr>
        <p:grpSpPr>
          <a:xfrm>
            <a:off x="2704086" y="1314176"/>
            <a:ext cx="6806428" cy="1616091"/>
            <a:chOff x="1639213" y="1110347"/>
            <a:chExt cx="6806428" cy="1616091"/>
          </a:xfrm>
        </p:grpSpPr>
        <p:sp>
          <p:nvSpPr>
            <p:cNvPr id="45" name="Freeform 9"/>
            <p:cNvSpPr>
              <a:spLocks/>
            </p:cNvSpPr>
            <p:nvPr/>
          </p:nvSpPr>
          <p:spPr bwMode="auto">
            <a:xfrm>
              <a:off x="2809952" y="194419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38" name="Freeform 9"/>
            <p:cNvSpPr>
              <a:spLocks/>
            </p:cNvSpPr>
            <p:nvPr/>
          </p:nvSpPr>
          <p:spPr bwMode="auto">
            <a:xfrm>
              <a:off x="5018757" y="194197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9" name="Rounded Rectangle 28"/>
            <p:cNvSpPr/>
            <p:nvPr/>
          </p:nvSpPr>
          <p:spPr bwMode="auto">
            <a:xfrm>
              <a:off x="1639213" y="1693833"/>
              <a:ext cx="3624146" cy="459506"/>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pic>
          <p:nvPicPr>
            <p:cNvPr id="7" name="Picture 37"/>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4505874" y="1734875"/>
              <a:ext cx="870351" cy="451691"/>
            </a:xfrm>
            <a:prstGeom prst="rect">
              <a:avLst/>
            </a:prstGeom>
            <a:noFill/>
            <a:ln w="9525">
              <a:noFill/>
              <a:miter lim="800000"/>
              <a:headEnd/>
              <a:tailEnd/>
            </a:ln>
          </p:spPr>
        </p:pic>
        <p:sp>
          <p:nvSpPr>
            <p:cNvPr id="13" name="TextBox 12"/>
            <p:cNvSpPr txBox="1"/>
            <p:nvPr/>
          </p:nvSpPr>
          <p:spPr>
            <a:xfrm>
              <a:off x="5031048" y="2226957"/>
              <a:ext cx="455336" cy="157915"/>
            </a:xfrm>
            <a:prstGeom prst="rect">
              <a:avLst/>
            </a:prstGeom>
            <a:noFill/>
          </p:spPr>
          <p:txBody>
            <a:bodyPr wrap="square" lIns="0" tIns="0" rIns="0" bIns="0" rtlCol="0" anchor="ctr" anchorCtr="0">
              <a:noAutofit/>
            </a:bodyPr>
            <a:lstStyle/>
            <a:p>
              <a:pPr algn="l"/>
              <a:r>
                <a:rPr lang="en-US" sz="1050" dirty="0"/>
                <a:t>Fa0/0</a:t>
              </a:r>
            </a:p>
          </p:txBody>
        </p:sp>
        <p:sp>
          <p:nvSpPr>
            <p:cNvPr id="14" name="TextBox 13"/>
            <p:cNvSpPr txBox="1"/>
            <p:nvPr/>
          </p:nvSpPr>
          <p:spPr>
            <a:xfrm>
              <a:off x="2453108" y="2204922"/>
              <a:ext cx="1013551" cy="165253"/>
            </a:xfrm>
            <a:prstGeom prst="rect">
              <a:avLst/>
            </a:prstGeom>
            <a:noFill/>
          </p:spPr>
          <p:txBody>
            <a:bodyPr wrap="square" lIns="0" tIns="0" rIns="0" bIns="0" rtlCol="0" anchor="ctr" anchorCtr="0">
              <a:noAutofit/>
            </a:bodyPr>
            <a:lstStyle/>
            <a:p>
              <a:pPr algn="l"/>
              <a:r>
                <a:rPr lang="en-US" sz="1050" dirty="0"/>
                <a:t>Fa0/0</a:t>
              </a:r>
            </a:p>
          </p:txBody>
        </p:sp>
        <p:sp>
          <p:nvSpPr>
            <p:cNvPr id="18" name="TextBox 17"/>
            <p:cNvSpPr txBox="1"/>
            <p:nvPr/>
          </p:nvSpPr>
          <p:spPr>
            <a:xfrm>
              <a:off x="4474126" y="2561185"/>
              <a:ext cx="1013551" cy="165253"/>
            </a:xfrm>
            <a:prstGeom prst="rect">
              <a:avLst/>
            </a:prstGeom>
            <a:noFill/>
          </p:spPr>
          <p:txBody>
            <a:bodyPr wrap="square" lIns="0" tIns="0" rIns="0" bIns="0" rtlCol="0" anchor="ctr" anchorCtr="0">
              <a:noAutofit/>
            </a:bodyPr>
            <a:lstStyle/>
            <a:p>
              <a:pPr algn="l"/>
              <a:r>
                <a:rPr lang="en-US" sz="1050" dirty="0"/>
                <a:t>172.17.2.0 /24</a:t>
              </a:r>
            </a:p>
          </p:txBody>
        </p:sp>
        <p:cxnSp>
          <p:nvCxnSpPr>
            <p:cNvPr id="20" name="Straight Connector 19"/>
            <p:cNvCxnSpPr/>
            <p:nvPr/>
          </p:nvCxnSpPr>
          <p:spPr bwMode="auto">
            <a:xfrm rot="5400000">
              <a:off x="2233651" y="232152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1" name="Straight Connector 20"/>
            <p:cNvCxnSpPr/>
            <p:nvPr/>
          </p:nvCxnSpPr>
          <p:spPr bwMode="auto">
            <a:xfrm rot="10800000">
              <a:off x="2157449" y="2493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2" name="Straight Connector 21"/>
            <p:cNvCxnSpPr/>
            <p:nvPr/>
          </p:nvCxnSpPr>
          <p:spPr bwMode="auto">
            <a:xfrm rot="5400000">
              <a:off x="4809762" y="233070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3" name="Straight Connector 22"/>
            <p:cNvCxnSpPr/>
            <p:nvPr/>
          </p:nvCxnSpPr>
          <p:spPr bwMode="auto">
            <a:xfrm rot="10800000">
              <a:off x="4733560" y="250238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4" name="TextBox 23"/>
            <p:cNvSpPr txBox="1"/>
            <p:nvPr/>
          </p:nvSpPr>
          <p:spPr>
            <a:xfrm>
              <a:off x="2247423" y="1944195"/>
              <a:ext cx="349776" cy="276999"/>
            </a:xfrm>
            <a:prstGeom prst="rect">
              <a:avLst/>
            </a:prstGeom>
            <a:noFill/>
          </p:spPr>
          <p:txBody>
            <a:bodyPr wrap="none" rtlCol="0">
              <a:spAutoFit/>
            </a:bodyPr>
            <a:lstStyle/>
            <a:p>
              <a:r>
                <a:rPr lang="en-US" sz="1200" b="1" dirty="0">
                  <a:solidFill>
                    <a:schemeClr val="bg1"/>
                  </a:solidFill>
                </a:rPr>
                <a:t>R1</a:t>
              </a:r>
            </a:p>
          </p:txBody>
        </p:sp>
        <p:sp>
          <p:nvSpPr>
            <p:cNvPr id="25" name="TextBox 24"/>
            <p:cNvSpPr txBox="1"/>
            <p:nvPr/>
          </p:nvSpPr>
          <p:spPr>
            <a:xfrm>
              <a:off x="4801529" y="1953374"/>
              <a:ext cx="349776" cy="276999"/>
            </a:xfrm>
            <a:prstGeom prst="rect">
              <a:avLst/>
            </a:prstGeom>
            <a:noFill/>
          </p:spPr>
          <p:txBody>
            <a:bodyPr wrap="none" rtlCol="0">
              <a:spAutoFit/>
            </a:bodyPr>
            <a:lstStyle/>
            <a:p>
              <a:r>
                <a:rPr lang="en-US" sz="1200" b="1" dirty="0">
                  <a:solidFill>
                    <a:schemeClr val="bg1"/>
                  </a:solidFill>
                </a:rPr>
                <a:t>R2</a:t>
              </a:r>
            </a:p>
          </p:txBody>
        </p:sp>
        <p:sp>
          <p:nvSpPr>
            <p:cNvPr id="26" name="TextBox 25"/>
            <p:cNvSpPr txBox="1"/>
            <p:nvPr/>
          </p:nvSpPr>
          <p:spPr>
            <a:xfrm>
              <a:off x="1902217" y="2557473"/>
              <a:ext cx="1013551" cy="165253"/>
            </a:xfrm>
            <a:prstGeom prst="rect">
              <a:avLst/>
            </a:prstGeom>
            <a:noFill/>
          </p:spPr>
          <p:txBody>
            <a:bodyPr wrap="square" lIns="0" tIns="0" rIns="0" bIns="0" rtlCol="0" anchor="ctr" anchorCtr="0">
              <a:noAutofit/>
            </a:bodyPr>
            <a:lstStyle/>
            <a:p>
              <a:r>
                <a:rPr lang="en-US" sz="1050" dirty="0"/>
                <a:t>172.16.1.0 /24</a:t>
              </a:r>
            </a:p>
          </p:txBody>
        </p:sp>
        <p:sp>
          <p:nvSpPr>
            <p:cNvPr id="30" name="TextBox 29"/>
            <p:cNvSpPr txBox="1"/>
            <p:nvPr/>
          </p:nvSpPr>
          <p:spPr>
            <a:xfrm>
              <a:off x="1897556" y="1110347"/>
              <a:ext cx="945988" cy="160898"/>
            </a:xfrm>
            <a:prstGeom prst="rect">
              <a:avLst/>
            </a:prstGeom>
            <a:noFill/>
          </p:spPr>
          <p:txBody>
            <a:bodyPr wrap="square" lIns="0" tIns="0" rIns="0" bIns="0" rtlCol="0" anchor="ctr" anchorCtr="0">
              <a:noAutofit/>
            </a:bodyPr>
            <a:lstStyle/>
            <a:p>
              <a:r>
                <a:rPr lang="en-US" sz="1050" b="1" dirty="0"/>
                <a:t>EIGRP AS 100</a:t>
              </a:r>
            </a:p>
          </p:txBody>
        </p:sp>
        <p:pic>
          <p:nvPicPr>
            <p:cNvPr id="37" name="Picture 88"/>
            <p:cNvPicPr>
              <a:picLocks noChangeAspect="1" noChangeArrowheads="1"/>
            </p:cNvPicPr>
            <p:nvPr/>
          </p:nvPicPr>
          <p:blipFill>
            <a:blip r:embed="rId4"/>
            <a:srcRect/>
            <a:stretch>
              <a:fillRect/>
            </a:stretch>
          </p:blipFill>
          <p:spPr bwMode="auto">
            <a:xfrm>
              <a:off x="7312719" y="1668389"/>
              <a:ext cx="1132922" cy="690333"/>
            </a:xfrm>
            <a:prstGeom prst="rect">
              <a:avLst/>
            </a:prstGeom>
            <a:noFill/>
            <a:ln w="9525" algn="ctr">
              <a:noFill/>
              <a:miter lim="800000"/>
              <a:headEnd/>
              <a:tailEnd/>
            </a:ln>
          </p:spPr>
        </p:pic>
        <p:pic>
          <p:nvPicPr>
            <p:cNvPr id="39" name="Picture 37"/>
            <p:cNvPicPr>
              <a:picLocks noChangeArrowheads="1"/>
            </p:cNvPicPr>
            <p:nvPr/>
          </p:nvPicPr>
          <p:blipFill>
            <a:blip r:embed="rId3"/>
            <a:srcRect/>
            <a:stretch>
              <a:fillRect/>
            </a:stretch>
          </p:blipFill>
          <p:spPr bwMode="auto">
            <a:xfrm>
              <a:off x="6512984" y="1745507"/>
              <a:ext cx="870351" cy="451691"/>
            </a:xfrm>
            <a:prstGeom prst="rect">
              <a:avLst/>
            </a:prstGeom>
            <a:noFill/>
            <a:ln w="9525">
              <a:noFill/>
              <a:miter lim="800000"/>
              <a:headEnd/>
              <a:tailEnd/>
            </a:ln>
          </p:spPr>
        </p:pic>
        <p:sp>
          <p:nvSpPr>
            <p:cNvPr id="40" name="TextBox 39"/>
            <p:cNvSpPr txBox="1"/>
            <p:nvPr/>
          </p:nvSpPr>
          <p:spPr>
            <a:xfrm>
              <a:off x="7548588" y="1899742"/>
              <a:ext cx="662361" cy="261610"/>
            </a:xfrm>
            <a:prstGeom prst="rect">
              <a:avLst/>
            </a:prstGeom>
            <a:noFill/>
          </p:spPr>
          <p:txBody>
            <a:bodyPr wrap="none" rtlCol="0">
              <a:spAutoFit/>
            </a:bodyPr>
            <a:lstStyle/>
            <a:p>
              <a:r>
                <a:rPr lang="en-US" sz="1100" b="1" dirty="0"/>
                <a:t>Internet</a:t>
              </a:r>
            </a:p>
          </p:txBody>
        </p:sp>
        <p:sp>
          <p:nvSpPr>
            <p:cNvPr id="31" name="TextBox 30"/>
            <p:cNvSpPr txBox="1"/>
            <p:nvPr/>
          </p:nvSpPr>
          <p:spPr>
            <a:xfrm>
              <a:off x="5782259" y="2148248"/>
              <a:ext cx="1163794" cy="242709"/>
            </a:xfrm>
            <a:prstGeom prst="rect">
              <a:avLst/>
            </a:prstGeom>
            <a:noFill/>
          </p:spPr>
          <p:txBody>
            <a:bodyPr wrap="square" lIns="0" tIns="0" rIns="0" bIns="0" rtlCol="0" anchor="ctr" anchorCtr="0">
              <a:noAutofit/>
            </a:bodyPr>
            <a:lstStyle/>
            <a:p>
              <a:r>
                <a:rPr lang="en-US" sz="1050" dirty="0"/>
                <a:t>192.168.1.0 /27</a:t>
              </a:r>
            </a:p>
          </p:txBody>
        </p:sp>
        <p:sp>
          <p:nvSpPr>
            <p:cNvPr id="48" name="TextBox 47"/>
            <p:cNvSpPr txBox="1"/>
            <p:nvPr/>
          </p:nvSpPr>
          <p:spPr>
            <a:xfrm>
              <a:off x="3179945" y="1534092"/>
              <a:ext cx="945988" cy="160898"/>
            </a:xfrm>
            <a:prstGeom prst="rect">
              <a:avLst/>
            </a:prstGeom>
            <a:noFill/>
          </p:spPr>
          <p:txBody>
            <a:bodyPr wrap="square" lIns="0" tIns="0" rIns="0" bIns="0" rtlCol="0" anchor="ctr" anchorCtr="0">
              <a:noAutofit/>
            </a:bodyPr>
            <a:lstStyle/>
            <a:p>
              <a:r>
                <a:rPr lang="en-US" sz="1000" dirty="0"/>
                <a:t>64 kbps</a:t>
              </a:r>
            </a:p>
          </p:txBody>
        </p:sp>
        <p:sp>
          <p:nvSpPr>
            <p:cNvPr id="49" name="TextBox 48"/>
            <p:cNvSpPr txBox="1"/>
            <p:nvPr/>
          </p:nvSpPr>
          <p:spPr>
            <a:xfrm>
              <a:off x="3169854" y="1364330"/>
              <a:ext cx="1304272" cy="180537"/>
            </a:xfrm>
            <a:prstGeom prst="rect">
              <a:avLst/>
            </a:prstGeom>
            <a:noFill/>
          </p:spPr>
          <p:txBody>
            <a:bodyPr wrap="square" lIns="0" tIns="0" rIns="0" bIns="0" rtlCol="0" anchor="ctr" anchorCtr="0">
              <a:noAutofit/>
            </a:bodyPr>
            <a:lstStyle/>
            <a:p>
              <a:r>
                <a:rPr lang="en-US" sz="1050" dirty="0"/>
                <a:t>192.168.1.96 /27</a:t>
              </a:r>
            </a:p>
          </p:txBody>
        </p:sp>
        <p:sp>
          <p:nvSpPr>
            <p:cNvPr id="50" name="TextBox 49"/>
            <p:cNvSpPr txBox="1"/>
            <p:nvPr/>
          </p:nvSpPr>
          <p:spPr>
            <a:xfrm>
              <a:off x="2871675" y="1753324"/>
              <a:ext cx="1013551" cy="165253"/>
            </a:xfrm>
            <a:prstGeom prst="rect">
              <a:avLst/>
            </a:prstGeom>
            <a:noFill/>
          </p:spPr>
          <p:txBody>
            <a:bodyPr wrap="square" lIns="0" tIns="0" rIns="0" bIns="0" rtlCol="0" anchor="ctr" anchorCtr="0">
              <a:noAutofit/>
            </a:bodyPr>
            <a:lstStyle/>
            <a:p>
              <a:pPr algn="l"/>
              <a:r>
                <a:rPr lang="en-US" sz="1050" dirty="0"/>
                <a:t>.101</a:t>
              </a:r>
            </a:p>
          </p:txBody>
        </p:sp>
        <p:sp>
          <p:nvSpPr>
            <p:cNvPr id="51" name="TextBox 50"/>
            <p:cNvSpPr txBox="1"/>
            <p:nvPr/>
          </p:nvSpPr>
          <p:spPr>
            <a:xfrm>
              <a:off x="4194948" y="1905721"/>
              <a:ext cx="544315" cy="179554"/>
            </a:xfrm>
            <a:prstGeom prst="rect">
              <a:avLst/>
            </a:prstGeom>
            <a:noFill/>
          </p:spPr>
          <p:txBody>
            <a:bodyPr wrap="square" lIns="0" tIns="0" rIns="0" bIns="0" rtlCol="0" anchor="ctr" anchorCtr="0">
              <a:noAutofit/>
            </a:bodyPr>
            <a:lstStyle/>
            <a:p>
              <a:pPr algn="l"/>
              <a:r>
                <a:rPr lang="en-US" sz="1050" dirty="0"/>
                <a:t>.102</a:t>
              </a:r>
            </a:p>
          </p:txBody>
        </p:sp>
        <p:sp>
          <p:nvSpPr>
            <p:cNvPr id="52" name="TextBox 51"/>
            <p:cNvSpPr txBox="1"/>
            <p:nvPr/>
          </p:nvSpPr>
          <p:spPr>
            <a:xfrm>
              <a:off x="5427789" y="1753325"/>
              <a:ext cx="544524" cy="168454"/>
            </a:xfrm>
            <a:prstGeom prst="rect">
              <a:avLst/>
            </a:prstGeom>
            <a:noFill/>
          </p:spPr>
          <p:txBody>
            <a:bodyPr wrap="square" lIns="0" tIns="0" rIns="0" bIns="0" rtlCol="0" anchor="ctr" anchorCtr="0">
              <a:noAutofit/>
            </a:bodyPr>
            <a:lstStyle/>
            <a:p>
              <a:pPr algn="l"/>
              <a:r>
                <a:rPr lang="en-US" sz="1050" dirty="0"/>
                <a:t>S0/0/1</a:t>
              </a:r>
            </a:p>
          </p:txBody>
        </p:sp>
        <p:sp>
          <p:nvSpPr>
            <p:cNvPr id="53" name="TextBox 52"/>
            <p:cNvSpPr txBox="1"/>
            <p:nvPr/>
          </p:nvSpPr>
          <p:spPr>
            <a:xfrm>
              <a:off x="2864238" y="1991217"/>
              <a:ext cx="503430" cy="172119"/>
            </a:xfrm>
            <a:prstGeom prst="rect">
              <a:avLst/>
            </a:prstGeom>
            <a:noFill/>
          </p:spPr>
          <p:txBody>
            <a:bodyPr wrap="square" lIns="0" tIns="0" rIns="0" bIns="0" rtlCol="0" anchor="ctr" anchorCtr="0">
              <a:noAutofit/>
            </a:bodyPr>
            <a:lstStyle/>
            <a:p>
              <a:pPr algn="l"/>
              <a:r>
                <a:rPr lang="en-US" sz="1050" dirty="0"/>
                <a:t>S0/0/0</a:t>
              </a:r>
            </a:p>
          </p:txBody>
        </p:sp>
        <p:sp>
          <p:nvSpPr>
            <p:cNvPr id="54" name="TextBox 53"/>
            <p:cNvSpPr txBox="1"/>
            <p:nvPr/>
          </p:nvSpPr>
          <p:spPr>
            <a:xfrm>
              <a:off x="4096573" y="2076710"/>
              <a:ext cx="508882" cy="186988"/>
            </a:xfrm>
            <a:prstGeom prst="rect">
              <a:avLst/>
            </a:prstGeom>
            <a:noFill/>
          </p:spPr>
          <p:txBody>
            <a:bodyPr wrap="square" lIns="0" tIns="0" rIns="0" bIns="0" rtlCol="0" anchor="ctr" anchorCtr="0">
              <a:noAutofit/>
            </a:bodyPr>
            <a:lstStyle/>
            <a:p>
              <a:pPr algn="l"/>
              <a:r>
                <a:rPr lang="en-US" sz="1050" dirty="0"/>
                <a:t>S0/0/0</a:t>
              </a:r>
            </a:p>
          </p:txBody>
        </p:sp>
        <p:sp>
          <p:nvSpPr>
            <p:cNvPr id="55" name="TextBox 54"/>
            <p:cNvSpPr txBox="1"/>
            <p:nvPr/>
          </p:nvSpPr>
          <p:spPr>
            <a:xfrm>
              <a:off x="5427998" y="1958368"/>
              <a:ext cx="544315" cy="179554"/>
            </a:xfrm>
            <a:prstGeom prst="rect">
              <a:avLst/>
            </a:prstGeom>
            <a:noFill/>
          </p:spPr>
          <p:txBody>
            <a:bodyPr wrap="square" lIns="0" tIns="0" rIns="0" bIns="0" rtlCol="0" anchor="ctr" anchorCtr="0">
              <a:noAutofit/>
            </a:bodyPr>
            <a:lstStyle/>
            <a:p>
              <a:pPr algn="l"/>
              <a:r>
                <a:rPr lang="en-US" sz="1050" dirty="0"/>
                <a:t>.1</a:t>
              </a:r>
            </a:p>
          </p:txBody>
        </p:sp>
        <p:sp>
          <p:nvSpPr>
            <p:cNvPr id="56" name="TextBox 55"/>
            <p:cNvSpPr txBox="1"/>
            <p:nvPr/>
          </p:nvSpPr>
          <p:spPr>
            <a:xfrm>
              <a:off x="4798993" y="2210519"/>
              <a:ext cx="544315" cy="179554"/>
            </a:xfrm>
            <a:prstGeom prst="rect">
              <a:avLst/>
            </a:prstGeom>
            <a:noFill/>
          </p:spPr>
          <p:txBody>
            <a:bodyPr wrap="square" lIns="0" tIns="0" rIns="0" bIns="0" rtlCol="0" anchor="ctr" anchorCtr="0">
              <a:noAutofit/>
            </a:bodyPr>
            <a:lstStyle/>
            <a:p>
              <a:pPr algn="l"/>
              <a:r>
                <a:rPr lang="en-US" sz="1050" dirty="0"/>
                <a:t>.1</a:t>
              </a:r>
            </a:p>
          </p:txBody>
        </p:sp>
        <p:sp>
          <p:nvSpPr>
            <p:cNvPr id="57" name="TextBox 56"/>
            <p:cNvSpPr txBox="1"/>
            <p:nvPr/>
          </p:nvSpPr>
          <p:spPr>
            <a:xfrm>
              <a:off x="2241462" y="2196664"/>
              <a:ext cx="544315" cy="179554"/>
            </a:xfrm>
            <a:prstGeom prst="rect">
              <a:avLst/>
            </a:prstGeom>
            <a:noFill/>
          </p:spPr>
          <p:txBody>
            <a:bodyPr wrap="square" lIns="0" tIns="0" rIns="0" bIns="0" rtlCol="0" anchor="ctr" anchorCtr="0">
              <a:noAutofit/>
            </a:bodyPr>
            <a:lstStyle/>
            <a:p>
              <a:pPr algn="l"/>
              <a:r>
                <a:rPr lang="en-US" sz="1050" dirty="0"/>
                <a:t>.1</a:t>
              </a:r>
            </a:p>
          </p:txBody>
        </p:sp>
      </p:grpSp>
      <p:sp>
        <p:nvSpPr>
          <p:cNvPr id="58" name="Rectangle 57"/>
          <p:cNvSpPr/>
          <p:nvPr/>
        </p:nvSpPr>
        <p:spPr bwMode="auto">
          <a:xfrm>
            <a:off x="4022226" y="5030306"/>
            <a:ext cx="165916" cy="415323"/>
          </a:xfrm>
          <a:prstGeom prst="rect">
            <a:avLst/>
          </a:prstGeom>
          <a:solidFill>
            <a:srgbClr val="FFFF00"/>
          </a:solidFill>
          <a:ln w="9525" cap="flat" cmpd="sng" algn="ctr">
            <a:no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59" name="Rectangle 58"/>
          <p:cNvSpPr/>
          <p:nvPr/>
        </p:nvSpPr>
        <p:spPr bwMode="auto">
          <a:xfrm>
            <a:off x="3892128" y="4844453"/>
            <a:ext cx="165916" cy="415323"/>
          </a:xfrm>
          <a:prstGeom prst="rect">
            <a:avLst/>
          </a:prstGeom>
          <a:solidFill>
            <a:srgbClr val="FFFF00"/>
          </a:solidFill>
          <a:ln w="9525" cap="flat" cmpd="sng" algn="ctr">
            <a:no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60" name="Rectangle 59"/>
          <p:cNvSpPr/>
          <p:nvPr/>
        </p:nvSpPr>
        <p:spPr bwMode="auto">
          <a:xfrm>
            <a:off x="5408700" y="4208846"/>
            <a:ext cx="165916" cy="415323"/>
          </a:xfrm>
          <a:prstGeom prst="rect">
            <a:avLst/>
          </a:prstGeom>
          <a:solidFill>
            <a:srgbClr val="FFFF00"/>
          </a:solidFill>
          <a:ln w="9525" cap="flat" cmpd="sng" algn="ctr">
            <a:no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61" name="Rectangle 60"/>
          <p:cNvSpPr/>
          <p:nvPr/>
        </p:nvSpPr>
        <p:spPr bwMode="auto">
          <a:xfrm>
            <a:off x="5557377" y="4022993"/>
            <a:ext cx="165916" cy="415323"/>
          </a:xfrm>
          <a:prstGeom prst="rect">
            <a:avLst/>
          </a:prstGeom>
          <a:solidFill>
            <a:srgbClr val="FFFF00"/>
          </a:solidFill>
          <a:ln w="9525" cap="flat" cmpd="sng" algn="ctr">
            <a:no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62" name="Text Placeholder 5"/>
          <p:cNvSpPr>
            <a:spLocks/>
          </p:cNvSpPr>
          <p:nvPr/>
        </p:nvSpPr>
        <p:spPr bwMode="auto">
          <a:xfrm>
            <a:off x="1826635" y="3775827"/>
            <a:ext cx="4243609" cy="1926788"/>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defTabSz="814388">
              <a:buClr>
                <a:srgbClr val="708CA1"/>
              </a:buClr>
              <a:defRPr/>
            </a:pPr>
            <a:r>
              <a:rPr lang="en-US" sz="1100" kern="0" dirty="0">
                <a:latin typeface="Courier New" pitchFamily="49" charset="0"/>
              </a:rPr>
              <a:t>R1(config)# </a:t>
            </a:r>
            <a:r>
              <a:rPr lang="en-US" sz="1100" b="1" kern="0" dirty="0">
                <a:latin typeface="Courier New" pitchFamily="49" charset="0"/>
              </a:rPr>
              <a:t>no router eigrp 100</a:t>
            </a:r>
          </a:p>
          <a:p>
            <a:pPr marL="236538" indent="-236538" defTabSz="814388">
              <a:buClr>
                <a:srgbClr val="708CA1"/>
              </a:buClr>
              <a:defRPr/>
            </a:pPr>
            <a:r>
              <a:rPr lang="en-US" sz="1100" kern="0" dirty="0">
                <a:latin typeface="Courier New" pitchFamily="49" charset="0"/>
              </a:rPr>
              <a:t>R1(config)# </a:t>
            </a:r>
            <a:r>
              <a:rPr lang="en-US" sz="1100" b="1" kern="0" dirty="0">
                <a:latin typeface="Courier New" pitchFamily="49" charset="0"/>
              </a:rPr>
              <a:t>router eigrp 100</a:t>
            </a:r>
          </a:p>
          <a:p>
            <a:pPr marL="236538" indent="-236538" defTabSz="814388">
              <a:buClr>
                <a:srgbClr val="708CA1"/>
              </a:buClr>
              <a:defRPr/>
            </a:pPr>
            <a:r>
              <a:rPr lang="en-US" sz="1100" kern="0" dirty="0">
                <a:latin typeface="Courier New" pitchFamily="49" charset="0"/>
              </a:rPr>
              <a:t>R1(config-router)# </a:t>
            </a:r>
            <a:r>
              <a:rPr lang="en-US" sz="1100" b="1" kern="0" dirty="0">
                <a:latin typeface="Courier New" pitchFamily="49" charset="0"/>
              </a:rPr>
              <a:t>network 192.168.1.96 0.0.0.31</a:t>
            </a:r>
          </a:p>
          <a:p>
            <a:pPr marL="236538" indent="-236538" defTabSz="814388">
              <a:buClr>
                <a:srgbClr val="708CA1"/>
              </a:buClr>
              <a:defRPr/>
            </a:pPr>
            <a:r>
              <a:rPr lang="en-US" sz="1100" kern="0" dirty="0">
                <a:latin typeface="Courier New" pitchFamily="49" charset="0"/>
              </a:rPr>
              <a:t>R1(config-router)# </a:t>
            </a:r>
            <a:r>
              <a:rPr lang="en-US" sz="1100" b="1" kern="0" dirty="0">
                <a:latin typeface="Courier New" pitchFamily="49" charset="0"/>
              </a:rPr>
              <a:t>network 172.16.1.0 0.0.0.255</a:t>
            </a:r>
          </a:p>
          <a:p>
            <a:pPr marL="236538" indent="-236538" defTabSz="814388">
              <a:buClr>
                <a:srgbClr val="708CA1"/>
              </a:buClr>
              <a:defRPr/>
            </a:pPr>
            <a:r>
              <a:rPr lang="en-US" sz="1100" kern="0" dirty="0">
                <a:latin typeface="Courier New" pitchFamily="49" charset="0"/>
              </a:rPr>
              <a:t>R1(config-router)# </a:t>
            </a:r>
            <a:r>
              <a:rPr lang="en-US" sz="1100" b="1" kern="0" dirty="0">
                <a:latin typeface="Courier New" pitchFamily="49" charset="0"/>
              </a:rPr>
              <a:t>end</a:t>
            </a:r>
          </a:p>
          <a:p>
            <a:pPr marL="236538" indent="-236538" defTabSz="814388">
              <a:buClr>
                <a:srgbClr val="708CA1"/>
              </a:buClr>
              <a:defRPr/>
            </a:pPr>
            <a:r>
              <a:rPr lang="en-US" sz="1100" kern="0" dirty="0">
                <a:latin typeface="Courier New" pitchFamily="49" charset="0"/>
              </a:rPr>
              <a:t>R1# </a:t>
            </a:r>
            <a:r>
              <a:rPr lang="en-US" sz="1100" b="1" kern="0" dirty="0">
                <a:latin typeface="Courier New" pitchFamily="49" charset="0"/>
              </a:rPr>
              <a:t>show run | section router eigrp</a:t>
            </a:r>
          </a:p>
          <a:p>
            <a:pPr marL="236538" indent="-236538" defTabSz="814388">
              <a:buClr>
                <a:srgbClr val="708CA1"/>
              </a:buClr>
              <a:defRPr/>
            </a:pPr>
            <a:r>
              <a:rPr lang="en-US" sz="1100" kern="0" dirty="0">
                <a:latin typeface="Courier New" pitchFamily="49" charset="0"/>
              </a:rPr>
              <a:t>router eigrp 100</a:t>
            </a:r>
          </a:p>
          <a:p>
            <a:pPr marL="236538" indent="-236538" defTabSz="814388">
              <a:buClr>
                <a:srgbClr val="708CA1"/>
              </a:buClr>
              <a:defRPr/>
            </a:pPr>
            <a:r>
              <a:rPr lang="en-US" sz="1100" kern="0" dirty="0">
                <a:latin typeface="Courier New" pitchFamily="49" charset="0"/>
              </a:rPr>
              <a:t> network 172.16.1.0 0.0.0.255</a:t>
            </a:r>
          </a:p>
          <a:p>
            <a:pPr marL="236538" indent="-236538" defTabSz="814388">
              <a:buClr>
                <a:srgbClr val="708CA1"/>
              </a:buClr>
              <a:defRPr/>
            </a:pPr>
            <a:r>
              <a:rPr lang="en-US" sz="1100" kern="0" dirty="0">
                <a:latin typeface="Courier New" pitchFamily="49" charset="0"/>
              </a:rPr>
              <a:t> network 192.168.1.96 0.0.0.31</a:t>
            </a:r>
          </a:p>
          <a:p>
            <a:pPr marL="236538" indent="-236538" defTabSz="814388">
              <a:buClr>
                <a:srgbClr val="708CA1"/>
              </a:buClr>
              <a:defRPr/>
            </a:pPr>
            <a:r>
              <a:rPr lang="en-US" sz="1100" kern="0" dirty="0">
                <a:latin typeface="Courier New" pitchFamily="49" charset="0"/>
              </a:rPr>
              <a:t> auto-summary</a:t>
            </a:r>
          </a:p>
          <a:p>
            <a:pPr marL="236538" indent="-236538" defTabSz="814388">
              <a:buClr>
                <a:srgbClr val="708CA1"/>
              </a:buClr>
              <a:defRPr/>
            </a:pPr>
            <a:r>
              <a:rPr lang="en-US" sz="1100" kern="0" dirty="0">
                <a:latin typeface="Courier New" pitchFamily="49" charset="0"/>
              </a:rPr>
              <a:t>R1#</a:t>
            </a:r>
          </a:p>
          <a:p>
            <a:pPr marL="236538" indent="-236538" defTabSz="814388">
              <a:buClr>
                <a:srgbClr val="708CA1"/>
              </a:buClr>
              <a:defRPr/>
            </a:pPr>
            <a:endParaRPr lang="en-US" sz="1100" b="1" kern="0" dirty="0">
              <a:latin typeface="Courier New" pitchFamily="49" charset="0"/>
            </a:endParaRPr>
          </a:p>
          <a:p>
            <a:pPr marL="236538" indent="-236538" defTabSz="814388">
              <a:buClr>
                <a:srgbClr val="708CA1"/>
              </a:buClr>
              <a:defRPr/>
            </a:pPr>
            <a:endParaRPr lang="en-US" sz="1100" b="1" kern="0" dirty="0">
              <a:latin typeface="Courier New" pitchFamily="49" charset="0"/>
            </a:endParaRPr>
          </a:p>
          <a:p>
            <a:pPr marL="236538" indent="-236538" defTabSz="814388">
              <a:buClr>
                <a:srgbClr val="708CA1"/>
              </a:buClr>
              <a:defRPr/>
            </a:pPr>
            <a:endParaRPr lang="en-US" sz="1100" b="1" kern="0" dirty="0">
              <a:latin typeface="Courier New" pitchFamily="49" charset="0"/>
            </a:endParaRPr>
          </a:p>
          <a:p>
            <a:pPr marL="236538" indent="-236538" defTabSz="814388">
              <a:buClr>
                <a:srgbClr val="708CA1"/>
              </a:buClr>
              <a:defRPr/>
            </a:pPr>
            <a:endParaRPr lang="en-US" sz="1100" b="1" kern="0" dirty="0">
              <a:latin typeface="Courier New" pitchFamily="49" charset="0"/>
            </a:endParaRPr>
          </a:p>
        </p:txBody>
      </p:sp>
    </p:spTree>
    <p:extLst>
      <p:ext uri="{BB962C8B-B14F-4D97-AF65-F5344CB8AC3E}">
        <p14:creationId xmlns:p14="http://schemas.microsoft.com/office/powerpoint/2010/main" val="27757488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 name="Rectangle 54"/>
          <p:cNvSpPr/>
          <p:nvPr/>
        </p:nvSpPr>
        <p:spPr bwMode="auto">
          <a:xfrm>
            <a:off x="9264313" y="2176452"/>
            <a:ext cx="1373101" cy="41532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44" name="Rectangle 43"/>
          <p:cNvSpPr/>
          <p:nvPr/>
        </p:nvSpPr>
        <p:spPr bwMode="auto">
          <a:xfrm>
            <a:off x="9167668" y="2507268"/>
            <a:ext cx="1068323" cy="41532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46" name="Rectangle 45"/>
          <p:cNvSpPr/>
          <p:nvPr/>
        </p:nvSpPr>
        <p:spPr bwMode="auto">
          <a:xfrm>
            <a:off x="7435493" y="3176334"/>
            <a:ext cx="2031043" cy="41532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2" name="Title 1"/>
          <p:cNvSpPr>
            <a:spLocks noGrp="1"/>
          </p:cNvSpPr>
          <p:nvPr>
            <p:ph type="title"/>
          </p:nvPr>
        </p:nvSpPr>
        <p:spPr>
          <a:xfrm>
            <a:off x="295910" y="232245"/>
            <a:ext cx="8300155" cy="919924"/>
          </a:xfrm>
        </p:spPr>
        <p:txBody>
          <a:bodyPr>
            <a:normAutofit/>
          </a:bodyPr>
          <a:lstStyle/>
          <a:p>
            <a:r>
              <a:rPr lang="en-US" sz="4000" b="1" dirty="0">
                <a:latin typeface="Arial" panose="020B0604020202020204" pitchFamily="34" charset="0"/>
                <a:cs typeface="Arial" panose="020B0604020202020204" pitchFamily="34" charset="0"/>
              </a:rPr>
              <a:t>Verifying EIGRP Example</a:t>
            </a:r>
          </a:p>
        </p:txBody>
      </p:sp>
      <p:sp>
        <p:nvSpPr>
          <p:cNvPr id="33" name="Text Placeholder 5"/>
          <p:cNvSpPr>
            <a:spLocks/>
          </p:cNvSpPr>
          <p:nvPr/>
        </p:nvSpPr>
        <p:spPr bwMode="auto">
          <a:xfrm>
            <a:off x="7276108" y="1427474"/>
            <a:ext cx="4101748" cy="3305981"/>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defTabSz="814388">
              <a:buClr>
                <a:srgbClr val="708CA1"/>
              </a:buClr>
              <a:defRPr/>
            </a:pPr>
            <a:r>
              <a:rPr lang="en-US" sz="1100" kern="0" dirty="0">
                <a:latin typeface="Courier New" pitchFamily="49" charset="0"/>
              </a:rPr>
              <a:t>R2# </a:t>
            </a:r>
            <a:r>
              <a:rPr lang="en-US" sz="1100" b="1" kern="0" dirty="0">
                <a:latin typeface="Courier New" pitchFamily="49" charset="0"/>
              </a:rPr>
              <a:t>show ip protocols</a:t>
            </a:r>
          </a:p>
          <a:p>
            <a:pPr marL="236538" indent="-236538" defTabSz="814388">
              <a:buClr>
                <a:srgbClr val="708CA1"/>
              </a:buClr>
              <a:defRPr/>
            </a:pPr>
            <a:r>
              <a:rPr lang="en-US" sz="1100" kern="0" dirty="0">
                <a:latin typeface="Courier New" pitchFamily="49" charset="0"/>
              </a:rPr>
              <a:t>Routing Protocol is "eigrp 100"</a:t>
            </a:r>
          </a:p>
          <a:p>
            <a:pPr marL="236538" indent="-236538" defTabSz="814388">
              <a:buClr>
                <a:srgbClr val="708CA1"/>
              </a:buClr>
              <a:defRPr/>
            </a:pPr>
            <a:r>
              <a:rPr lang="en-US" sz="1100" kern="0" dirty="0">
                <a:latin typeface="Courier New" pitchFamily="49" charset="0"/>
              </a:rPr>
              <a:t>&lt;output omitted&gt;</a:t>
            </a:r>
          </a:p>
          <a:p>
            <a:pPr marL="236538" indent="-236538" defTabSz="814388">
              <a:buClr>
                <a:srgbClr val="708CA1"/>
              </a:buClr>
              <a:defRPr/>
            </a:pPr>
            <a:r>
              <a:rPr lang="en-US" sz="1100" kern="0" dirty="0">
                <a:latin typeface="Courier New" pitchFamily="49" charset="0"/>
              </a:rPr>
              <a:t>Automatic network summarization is in effect</a:t>
            </a:r>
          </a:p>
          <a:p>
            <a:pPr marL="236538" indent="-236538" defTabSz="814388">
              <a:buClr>
                <a:srgbClr val="708CA1"/>
              </a:buClr>
              <a:defRPr/>
            </a:pPr>
            <a:r>
              <a:rPr lang="en-US" sz="1100" kern="0" dirty="0">
                <a:latin typeface="Courier New" pitchFamily="49" charset="0"/>
              </a:rPr>
              <a:t>  Automatic address summarization:</a:t>
            </a:r>
          </a:p>
          <a:p>
            <a:pPr marL="236538" indent="-236538" defTabSz="814388">
              <a:buClr>
                <a:srgbClr val="708CA1"/>
              </a:buClr>
              <a:defRPr/>
            </a:pPr>
            <a:r>
              <a:rPr lang="en-US" sz="1100" kern="0" dirty="0">
                <a:latin typeface="Courier New" pitchFamily="49" charset="0"/>
              </a:rPr>
              <a:t>    192.168.1.0/24 for FastEthernet0/0</a:t>
            </a:r>
          </a:p>
          <a:p>
            <a:pPr marL="236538" indent="-236538" defTabSz="814388">
              <a:buClr>
                <a:srgbClr val="708CA1"/>
              </a:buClr>
              <a:defRPr/>
            </a:pPr>
            <a:r>
              <a:rPr lang="en-US" sz="1100" kern="0" dirty="0">
                <a:latin typeface="Courier New" pitchFamily="49" charset="0"/>
              </a:rPr>
              <a:t>      Summarizing with metric 40512000</a:t>
            </a:r>
          </a:p>
          <a:p>
            <a:pPr marL="236538" indent="-236538" defTabSz="814388">
              <a:buClr>
                <a:srgbClr val="708CA1"/>
              </a:buClr>
              <a:defRPr/>
            </a:pPr>
            <a:r>
              <a:rPr lang="en-US" sz="1100" kern="0" dirty="0">
                <a:latin typeface="Courier New" pitchFamily="49" charset="0"/>
              </a:rPr>
              <a:t>    172.17.0.0/16 for Serial0/0/0</a:t>
            </a:r>
          </a:p>
          <a:p>
            <a:pPr marL="236538" indent="-236538" defTabSz="814388">
              <a:buClr>
                <a:srgbClr val="708CA1"/>
              </a:buClr>
              <a:defRPr/>
            </a:pPr>
            <a:r>
              <a:rPr lang="en-US" sz="1100" kern="0" dirty="0">
                <a:latin typeface="Courier New" pitchFamily="49" charset="0"/>
              </a:rPr>
              <a:t>      Summarizing with metric 28160</a:t>
            </a:r>
          </a:p>
          <a:p>
            <a:pPr marL="236538" indent="-236538" defTabSz="814388">
              <a:buClr>
                <a:srgbClr val="708CA1"/>
              </a:buClr>
              <a:defRPr/>
            </a:pPr>
            <a:r>
              <a:rPr lang="en-US" sz="1100" kern="0" dirty="0">
                <a:latin typeface="Courier New" pitchFamily="49" charset="0"/>
              </a:rPr>
              <a:t>  Maximum path: 4</a:t>
            </a:r>
          </a:p>
          <a:p>
            <a:pPr marL="236538" indent="-236538" defTabSz="814388">
              <a:buClr>
                <a:srgbClr val="708CA1"/>
              </a:buClr>
              <a:defRPr/>
            </a:pPr>
            <a:r>
              <a:rPr lang="en-US" sz="1100" kern="0" dirty="0">
                <a:latin typeface="Courier New" pitchFamily="49" charset="0"/>
              </a:rPr>
              <a:t>  Routing for Networks:</a:t>
            </a:r>
          </a:p>
          <a:p>
            <a:pPr marL="236538" indent="-236538" defTabSz="814388">
              <a:buClr>
                <a:srgbClr val="708CA1"/>
              </a:buClr>
              <a:defRPr/>
            </a:pPr>
            <a:r>
              <a:rPr lang="en-US" sz="1100" kern="0" dirty="0">
                <a:latin typeface="Courier New" pitchFamily="49" charset="0"/>
              </a:rPr>
              <a:t>    172.17.2.0/24</a:t>
            </a:r>
          </a:p>
          <a:p>
            <a:pPr marL="236538" indent="-236538" defTabSz="814388">
              <a:buClr>
                <a:srgbClr val="708CA1"/>
              </a:buClr>
              <a:defRPr/>
            </a:pPr>
            <a:r>
              <a:rPr lang="en-US" sz="1100" kern="0" dirty="0">
                <a:latin typeface="Courier New" pitchFamily="49" charset="0"/>
              </a:rPr>
              <a:t>    192.168.1.96/27</a:t>
            </a:r>
          </a:p>
          <a:p>
            <a:pPr marL="236538" indent="-236538" defTabSz="814388">
              <a:buClr>
                <a:srgbClr val="708CA1"/>
              </a:buClr>
              <a:defRPr/>
            </a:pPr>
            <a:r>
              <a:rPr lang="en-US" sz="1100" kern="0" dirty="0">
                <a:latin typeface="Courier New" pitchFamily="49" charset="0"/>
              </a:rPr>
              <a:t>  Routing Information Sources:</a:t>
            </a:r>
          </a:p>
          <a:p>
            <a:pPr marL="236538" indent="-236538" defTabSz="814388">
              <a:buClr>
                <a:srgbClr val="708CA1"/>
              </a:buClr>
              <a:defRPr/>
            </a:pPr>
            <a:r>
              <a:rPr lang="en-US" sz="1100" kern="0" dirty="0">
                <a:latin typeface="Courier New" pitchFamily="49" charset="0"/>
              </a:rPr>
              <a:t>    Gateway         Distance      Last Update</a:t>
            </a:r>
          </a:p>
          <a:p>
            <a:pPr marL="236538" indent="-236538" defTabSz="814388">
              <a:buClr>
                <a:srgbClr val="708CA1"/>
              </a:buClr>
              <a:defRPr/>
            </a:pPr>
            <a:r>
              <a:rPr lang="en-US" sz="1100" kern="0" dirty="0">
                <a:latin typeface="Courier New" pitchFamily="49" charset="0"/>
              </a:rPr>
              <a:t>    (this router)         90      00:00:06</a:t>
            </a:r>
          </a:p>
          <a:p>
            <a:pPr marL="236538" indent="-236538" defTabSz="814388">
              <a:buClr>
                <a:srgbClr val="708CA1"/>
              </a:buClr>
              <a:defRPr/>
            </a:pPr>
            <a:r>
              <a:rPr lang="en-US" sz="1100" kern="0" dirty="0">
                <a:latin typeface="Courier New" pitchFamily="49" charset="0"/>
              </a:rPr>
              <a:t>    Gateway         Distance      Last Update</a:t>
            </a:r>
          </a:p>
          <a:p>
            <a:pPr marL="236538" indent="-236538" defTabSz="814388">
              <a:buClr>
                <a:srgbClr val="708CA1"/>
              </a:buClr>
              <a:defRPr/>
            </a:pPr>
            <a:r>
              <a:rPr lang="en-US" sz="1100" kern="0" dirty="0">
                <a:latin typeface="Courier New" pitchFamily="49" charset="0"/>
              </a:rPr>
              <a:t>    192.168.1.101         90      00:00:26</a:t>
            </a:r>
          </a:p>
          <a:p>
            <a:pPr marL="236538" indent="-236538" defTabSz="814388">
              <a:buClr>
                <a:srgbClr val="708CA1"/>
              </a:buClr>
              <a:defRPr/>
            </a:pPr>
            <a:r>
              <a:rPr lang="en-US" sz="1100" kern="0" dirty="0">
                <a:latin typeface="Courier New" pitchFamily="49" charset="0"/>
              </a:rPr>
              <a:t>  Distance: internal 90 </a:t>
            </a:r>
            <a:r>
              <a:rPr lang="en-US" sz="1100" kern="0">
                <a:latin typeface="Courier New" pitchFamily="49" charset="0"/>
              </a:rPr>
              <a:t>external 170</a:t>
            </a:r>
            <a:endParaRPr lang="en-US" sz="1100" kern="0" dirty="0">
              <a:latin typeface="Courier New" pitchFamily="49" charset="0"/>
            </a:endParaRPr>
          </a:p>
        </p:txBody>
      </p:sp>
      <p:sp>
        <p:nvSpPr>
          <p:cNvPr id="34" name="TextBox 33"/>
          <p:cNvSpPr txBox="1"/>
          <p:nvPr/>
        </p:nvSpPr>
        <p:spPr>
          <a:xfrm>
            <a:off x="7309024" y="1069416"/>
            <a:ext cx="3104696" cy="369332"/>
          </a:xfrm>
          <a:prstGeom prst="rect">
            <a:avLst/>
          </a:prstGeom>
          <a:noFill/>
        </p:spPr>
        <p:txBody>
          <a:bodyPr wrap="none" rtlCol="0">
            <a:spAutoFit/>
          </a:bodyPr>
          <a:lstStyle/>
          <a:p>
            <a:r>
              <a:rPr lang="en-US" dirty="0"/>
              <a:t>Classful configuration example:</a:t>
            </a:r>
          </a:p>
        </p:txBody>
      </p:sp>
      <p:grpSp>
        <p:nvGrpSpPr>
          <p:cNvPr id="57" name="Group 56"/>
          <p:cNvGrpSpPr/>
          <p:nvPr/>
        </p:nvGrpSpPr>
        <p:grpSpPr>
          <a:xfrm>
            <a:off x="295910" y="1398561"/>
            <a:ext cx="6806428" cy="1616091"/>
            <a:chOff x="1639213" y="1110347"/>
            <a:chExt cx="6806428" cy="1616091"/>
          </a:xfrm>
        </p:grpSpPr>
        <p:sp>
          <p:nvSpPr>
            <p:cNvPr id="48" name="Freeform 9"/>
            <p:cNvSpPr>
              <a:spLocks/>
            </p:cNvSpPr>
            <p:nvPr/>
          </p:nvSpPr>
          <p:spPr bwMode="auto">
            <a:xfrm>
              <a:off x="2809952" y="194419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38" name="Freeform 9"/>
            <p:cNvSpPr>
              <a:spLocks/>
            </p:cNvSpPr>
            <p:nvPr/>
          </p:nvSpPr>
          <p:spPr bwMode="auto">
            <a:xfrm>
              <a:off x="5018757" y="194197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9" name="Rounded Rectangle 28"/>
            <p:cNvSpPr/>
            <p:nvPr/>
          </p:nvSpPr>
          <p:spPr bwMode="auto">
            <a:xfrm>
              <a:off x="1639213" y="1693833"/>
              <a:ext cx="3624146" cy="459506"/>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pic>
          <p:nvPicPr>
            <p:cNvPr id="7" name="Picture 37"/>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4505874" y="1734875"/>
              <a:ext cx="870351" cy="451691"/>
            </a:xfrm>
            <a:prstGeom prst="rect">
              <a:avLst/>
            </a:prstGeom>
            <a:noFill/>
            <a:ln w="9525">
              <a:noFill/>
              <a:miter lim="800000"/>
              <a:headEnd/>
              <a:tailEnd/>
            </a:ln>
          </p:spPr>
        </p:pic>
        <p:sp>
          <p:nvSpPr>
            <p:cNvPr id="13" name="TextBox 12"/>
            <p:cNvSpPr txBox="1"/>
            <p:nvPr/>
          </p:nvSpPr>
          <p:spPr>
            <a:xfrm>
              <a:off x="5031048" y="2226957"/>
              <a:ext cx="455336" cy="157915"/>
            </a:xfrm>
            <a:prstGeom prst="rect">
              <a:avLst/>
            </a:prstGeom>
            <a:noFill/>
          </p:spPr>
          <p:txBody>
            <a:bodyPr wrap="square" lIns="0" tIns="0" rIns="0" bIns="0" rtlCol="0" anchor="ctr" anchorCtr="0">
              <a:noAutofit/>
            </a:bodyPr>
            <a:lstStyle/>
            <a:p>
              <a:pPr algn="l"/>
              <a:r>
                <a:rPr lang="en-US" sz="1050" dirty="0"/>
                <a:t>Fa0/0</a:t>
              </a:r>
            </a:p>
          </p:txBody>
        </p:sp>
        <p:sp>
          <p:nvSpPr>
            <p:cNvPr id="14" name="TextBox 13"/>
            <p:cNvSpPr txBox="1"/>
            <p:nvPr/>
          </p:nvSpPr>
          <p:spPr>
            <a:xfrm>
              <a:off x="2453108" y="2204922"/>
              <a:ext cx="1013551" cy="165253"/>
            </a:xfrm>
            <a:prstGeom prst="rect">
              <a:avLst/>
            </a:prstGeom>
            <a:noFill/>
          </p:spPr>
          <p:txBody>
            <a:bodyPr wrap="square" lIns="0" tIns="0" rIns="0" bIns="0" rtlCol="0" anchor="ctr" anchorCtr="0">
              <a:noAutofit/>
            </a:bodyPr>
            <a:lstStyle/>
            <a:p>
              <a:pPr algn="l"/>
              <a:r>
                <a:rPr lang="en-US" sz="1050" dirty="0"/>
                <a:t>Fa0/0</a:t>
              </a:r>
            </a:p>
          </p:txBody>
        </p:sp>
        <p:cxnSp>
          <p:nvCxnSpPr>
            <p:cNvPr id="20" name="Straight Connector 19"/>
            <p:cNvCxnSpPr/>
            <p:nvPr/>
          </p:nvCxnSpPr>
          <p:spPr bwMode="auto">
            <a:xfrm rot="5400000">
              <a:off x="2233651" y="232152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1" name="Straight Connector 20"/>
            <p:cNvCxnSpPr/>
            <p:nvPr/>
          </p:nvCxnSpPr>
          <p:spPr bwMode="auto">
            <a:xfrm rot="10800000">
              <a:off x="2157449" y="2493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2" name="Straight Connector 21"/>
            <p:cNvCxnSpPr/>
            <p:nvPr/>
          </p:nvCxnSpPr>
          <p:spPr bwMode="auto">
            <a:xfrm rot="5400000">
              <a:off x="4809762" y="233070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3" name="Straight Connector 22"/>
            <p:cNvCxnSpPr/>
            <p:nvPr/>
          </p:nvCxnSpPr>
          <p:spPr bwMode="auto">
            <a:xfrm rot="10800000">
              <a:off x="4733560" y="250238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4" name="TextBox 23"/>
            <p:cNvSpPr txBox="1"/>
            <p:nvPr/>
          </p:nvSpPr>
          <p:spPr>
            <a:xfrm>
              <a:off x="2247423" y="1944195"/>
              <a:ext cx="349776" cy="276999"/>
            </a:xfrm>
            <a:prstGeom prst="rect">
              <a:avLst/>
            </a:prstGeom>
            <a:noFill/>
          </p:spPr>
          <p:txBody>
            <a:bodyPr wrap="none" rtlCol="0">
              <a:spAutoFit/>
            </a:bodyPr>
            <a:lstStyle/>
            <a:p>
              <a:r>
                <a:rPr lang="en-US" sz="1200" b="1" dirty="0">
                  <a:solidFill>
                    <a:schemeClr val="bg1"/>
                  </a:solidFill>
                </a:rPr>
                <a:t>R1</a:t>
              </a:r>
            </a:p>
          </p:txBody>
        </p:sp>
        <p:sp>
          <p:nvSpPr>
            <p:cNvPr id="25" name="TextBox 24"/>
            <p:cNvSpPr txBox="1"/>
            <p:nvPr/>
          </p:nvSpPr>
          <p:spPr>
            <a:xfrm>
              <a:off x="4801529" y="1953374"/>
              <a:ext cx="349776" cy="276999"/>
            </a:xfrm>
            <a:prstGeom prst="rect">
              <a:avLst/>
            </a:prstGeom>
            <a:noFill/>
          </p:spPr>
          <p:txBody>
            <a:bodyPr wrap="none" rtlCol="0">
              <a:spAutoFit/>
            </a:bodyPr>
            <a:lstStyle/>
            <a:p>
              <a:r>
                <a:rPr lang="en-US" sz="1200" b="1" dirty="0">
                  <a:solidFill>
                    <a:schemeClr val="bg1"/>
                  </a:solidFill>
                </a:rPr>
                <a:t>R2</a:t>
              </a:r>
            </a:p>
          </p:txBody>
        </p:sp>
        <p:sp>
          <p:nvSpPr>
            <p:cNvPr id="26" name="TextBox 25"/>
            <p:cNvSpPr txBox="1"/>
            <p:nvPr/>
          </p:nvSpPr>
          <p:spPr>
            <a:xfrm>
              <a:off x="1902217" y="2557473"/>
              <a:ext cx="1013551" cy="165253"/>
            </a:xfrm>
            <a:prstGeom prst="rect">
              <a:avLst/>
            </a:prstGeom>
            <a:noFill/>
          </p:spPr>
          <p:txBody>
            <a:bodyPr wrap="square" lIns="0" tIns="0" rIns="0" bIns="0" rtlCol="0" anchor="ctr" anchorCtr="0">
              <a:noAutofit/>
            </a:bodyPr>
            <a:lstStyle/>
            <a:p>
              <a:r>
                <a:rPr lang="en-US" sz="1050" dirty="0"/>
                <a:t>172.16.1.0 /24</a:t>
              </a:r>
            </a:p>
          </p:txBody>
        </p:sp>
        <p:sp>
          <p:nvSpPr>
            <p:cNvPr id="30" name="TextBox 29"/>
            <p:cNvSpPr txBox="1"/>
            <p:nvPr/>
          </p:nvSpPr>
          <p:spPr>
            <a:xfrm>
              <a:off x="1897556" y="1110347"/>
              <a:ext cx="945988" cy="160898"/>
            </a:xfrm>
            <a:prstGeom prst="rect">
              <a:avLst/>
            </a:prstGeom>
            <a:noFill/>
          </p:spPr>
          <p:txBody>
            <a:bodyPr wrap="square" lIns="0" tIns="0" rIns="0" bIns="0" rtlCol="0" anchor="ctr" anchorCtr="0">
              <a:noAutofit/>
            </a:bodyPr>
            <a:lstStyle/>
            <a:p>
              <a:r>
                <a:rPr lang="en-US" sz="1050" b="1" dirty="0"/>
                <a:t>EIGRP AS 100</a:t>
              </a:r>
            </a:p>
          </p:txBody>
        </p:sp>
        <p:pic>
          <p:nvPicPr>
            <p:cNvPr id="37" name="Picture 88"/>
            <p:cNvPicPr>
              <a:picLocks noChangeAspect="1" noChangeArrowheads="1"/>
            </p:cNvPicPr>
            <p:nvPr/>
          </p:nvPicPr>
          <p:blipFill>
            <a:blip r:embed="rId4"/>
            <a:srcRect/>
            <a:stretch>
              <a:fillRect/>
            </a:stretch>
          </p:blipFill>
          <p:spPr bwMode="auto">
            <a:xfrm>
              <a:off x="7312719" y="1668389"/>
              <a:ext cx="1132922" cy="690333"/>
            </a:xfrm>
            <a:prstGeom prst="rect">
              <a:avLst/>
            </a:prstGeom>
            <a:noFill/>
            <a:ln w="9525" algn="ctr">
              <a:noFill/>
              <a:miter lim="800000"/>
              <a:headEnd/>
              <a:tailEnd/>
            </a:ln>
          </p:spPr>
        </p:pic>
        <p:pic>
          <p:nvPicPr>
            <p:cNvPr id="39" name="Picture 37"/>
            <p:cNvPicPr>
              <a:picLocks noChangeArrowheads="1"/>
            </p:cNvPicPr>
            <p:nvPr/>
          </p:nvPicPr>
          <p:blipFill>
            <a:blip r:embed="rId3"/>
            <a:srcRect/>
            <a:stretch>
              <a:fillRect/>
            </a:stretch>
          </p:blipFill>
          <p:spPr bwMode="auto">
            <a:xfrm>
              <a:off x="6512984" y="1745507"/>
              <a:ext cx="870351" cy="451691"/>
            </a:xfrm>
            <a:prstGeom prst="rect">
              <a:avLst/>
            </a:prstGeom>
            <a:noFill/>
            <a:ln w="9525">
              <a:noFill/>
              <a:miter lim="800000"/>
              <a:headEnd/>
              <a:tailEnd/>
            </a:ln>
          </p:spPr>
        </p:pic>
        <p:sp>
          <p:nvSpPr>
            <p:cNvPr id="40" name="TextBox 39"/>
            <p:cNvSpPr txBox="1"/>
            <p:nvPr/>
          </p:nvSpPr>
          <p:spPr>
            <a:xfrm>
              <a:off x="7548588" y="1899742"/>
              <a:ext cx="662361" cy="261610"/>
            </a:xfrm>
            <a:prstGeom prst="rect">
              <a:avLst/>
            </a:prstGeom>
            <a:noFill/>
          </p:spPr>
          <p:txBody>
            <a:bodyPr wrap="none" rtlCol="0">
              <a:spAutoFit/>
            </a:bodyPr>
            <a:lstStyle/>
            <a:p>
              <a:r>
                <a:rPr lang="en-US" sz="1100" b="1" dirty="0"/>
                <a:t>Internet</a:t>
              </a:r>
            </a:p>
          </p:txBody>
        </p:sp>
        <p:sp>
          <p:nvSpPr>
            <p:cNvPr id="41" name="TextBox 40"/>
            <p:cNvSpPr txBox="1"/>
            <p:nvPr/>
          </p:nvSpPr>
          <p:spPr>
            <a:xfrm>
              <a:off x="5782259" y="2127466"/>
              <a:ext cx="1123889" cy="225874"/>
            </a:xfrm>
            <a:prstGeom prst="rect">
              <a:avLst/>
            </a:prstGeom>
            <a:noFill/>
          </p:spPr>
          <p:txBody>
            <a:bodyPr wrap="square" lIns="0" tIns="0" rIns="0" bIns="0" rtlCol="0" anchor="ctr" anchorCtr="0">
              <a:noAutofit/>
            </a:bodyPr>
            <a:lstStyle/>
            <a:p>
              <a:r>
                <a:rPr lang="en-US" sz="1050" dirty="0"/>
                <a:t>192.168.1.0 /27</a:t>
              </a:r>
            </a:p>
          </p:txBody>
        </p:sp>
        <p:sp>
          <p:nvSpPr>
            <p:cNvPr id="43" name="TextBox 42"/>
            <p:cNvSpPr txBox="1"/>
            <p:nvPr/>
          </p:nvSpPr>
          <p:spPr>
            <a:xfrm>
              <a:off x="5427788" y="1765659"/>
              <a:ext cx="566295" cy="156119"/>
            </a:xfrm>
            <a:prstGeom prst="rect">
              <a:avLst/>
            </a:prstGeom>
            <a:noFill/>
          </p:spPr>
          <p:txBody>
            <a:bodyPr wrap="square" lIns="0" tIns="0" rIns="0" bIns="0" rtlCol="0" anchor="ctr" anchorCtr="0">
              <a:noAutofit/>
            </a:bodyPr>
            <a:lstStyle/>
            <a:p>
              <a:pPr algn="l"/>
              <a:r>
                <a:rPr lang="en-US" sz="1050" dirty="0"/>
                <a:t>S0/0/1</a:t>
              </a:r>
            </a:p>
          </p:txBody>
        </p:sp>
        <p:sp>
          <p:nvSpPr>
            <p:cNvPr id="47" name="TextBox 46"/>
            <p:cNvSpPr txBox="1"/>
            <p:nvPr/>
          </p:nvSpPr>
          <p:spPr>
            <a:xfrm>
              <a:off x="4474126" y="2561185"/>
              <a:ext cx="1013551" cy="165253"/>
            </a:xfrm>
            <a:prstGeom prst="rect">
              <a:avLst/>
            </a:prstGeom>
            <a:noFill/>
          </p:spPr>
          <p:txBody>
            <a:bodyPr wrap="square" lIns="0" tIns="0" rIns="0" bIns="0" rtlCol="0" anchor="ctr" anchorCtr="0">
              <a:noAutofit/>
            </a:bodyPr>
            <a:lstStyle/>
            <a:p>
              <a:pPr algn="l"/>
              <a:r>
                <a:rPr lang="en-US" sz="1050" dirty="0"/>
                <a:t>172.17.2.0 /24</a:t>
              </a:r>
            </a:p>
          </p:txBody>
        </p:sp>
        <p:sp>
          <p:nvSpPr>
            <p:cNvPr id="49" name="TextBox 48"/>
            <p:cNvSpPr txBox="1"/>
            <p:nvPr/>
          </p:nvSpPr>
          <p:spPr>
            <a:xfrm>
              <a:off x="2864238" y="1991217"/>
              <a:ext cx="503430" cy="172119"/>
            </a:xfrm>
            <a:prstGeom prst="rect">
              <a:avLst/>
            </a:prstGeom>
            <a:noFill/>
          </p:spPr>
          <p:txBody>
            <a:bodyPr wrap="square" lIns="0" tIns="0" rIns="0" bIns="0" rtlCol="0" anchor="ctr" anchorCtr="0">
              <a:noAutofit/>
            </a:bodyPr>
            <a:lstStyle/>
            <a:p>
              <a:pPr algn="l"/>
              <a:r>
                <a:rPr lang="en-US" sz="1050" dirty="0"/>
                <a:t>S0/0/0</a:t>
              </a:r>
            </a:p>
          </p:txBody>
        </p:sp>
        <p:sp>
          <p:nvSpPr>
            <p:cNvPr id="50" name="TextBox 49"/>
            <p:cNvSpPr txBox="1"/>
            <p:nvPr/>
          </p:nvSpPr>
          <p:spPr>
            <a:xfrm>
              <a:off x="4096573" y="2076710"/>
              <a:ext cx="508882" cy="186988"/>
            </a:xfrm>
            <a:prstGeom prst="rect">
              <a:avLst/>
            </a:prstGeom>
            <a:noFill/>
          </p:spPr>
          <p:txBody>
            <a:bodyPr wrap="square" lIns="0" tIns="0" rIns="0" bIns="0" rtlCol="0" anchor="ctr" anchorCtr="0">
              <a:noAutofit/>
            </a:bodyPr>
            <a:lstStyle/>
            <a:p>
              <a:pPr algn="l"/>
              <a:r>
                <a:rPr lang="en-US" sz="1050" dirty="0"/>
                <a:t>S0/0/0</a:t>
              </a:r>
            </a:p>
          </p:txBody>
        </p:sp>
        <p:sp>
          <p:nvSpPr>
            <p:cNvPr id="51" name="TextBox 50"/>
            <p:cNvSpPr txBox="1"/>
            <p:nvPr/>
          </p:nvSpPr>
          <p:spPr>
            <a:xfrm>
              <a:off x="3179945" y="1534092"/>
              <a:ext cx="945988" cy="160898"/>
            </a:xfrm>
            <a:prstGeom prst="rect">
              <a:avLst/>
            </a:prstGeom>
            <a:noFill/>
          </p:spPr>
          <p:txBody>
            <a:bodyPr wrap="square" lIns="0" tIns="0" rIns="0" bIns="0" rtlCol="0" anchor="ctr" anchorCtr="0">
              <a:noAutofit/>
            </a:bodyPr>
            <a:lstStyle/>
            <a:p>
              <a:r>
                <a:rPr lang="en-US" sz="1000" dirty="0"/>
                <a:t>64 kbps</a:t>
              </a:r>
            </a:p>
          </p:txBody>
        </p:sp>
        <p:sp>
          <p:nvSpPr>
            <p:cNvPr id="52" name="TextBox 51"/>
            <p:cNvSpPr txBox="1"/>
            <p:nvPr/>
          </p:nvSpPr>
          <p:spPr>
            <a:xfrm>
              <a:off x="3169854" y="1380960"/>
              <a:ext cx="1213651" cy="193941"/>
            </a:xfrm>
            <a:prstGeom prst="rect">
              <a:avLst/>
            </a:prstGeom>
            <a:noFill/>
          </p:spPr>
          <p:txBody>
            <a:bodyPr wrap="square" lIns="0" tIns="0" rIns="0" bIns="0" rtlCol="0" anchor="ctr" anchorCtr="0">
              <a:noAutofit/>
            </a:bodyPr>
            <a:lstStyle/>
            <a:p>
              <a:r>
                <a:rPr lang="en-US" sz="1050" dirty="0"/>
                <a:t>192.168.1.96 /27</a:t>
              </a:r>
            </a:p>
          </p:txBody>
        </p:sp>
        <p:sp>
          <p:nvSpPr>
            <p:cNvPr id="53" name="TextBox 52"/>
            <p:cNvSpPr txBox="1"/>
            <p:nvPr/>
          </p:nvSpPr>
          <p:spPr>
            <a:xfrm>
              <a:off x="2871675" y="1753324"/>
              <a:ext cx="1013551" cy="165253"/>
            </a:xfrm>
            <a:prstGeom prst="rect">
              <a:avLst/>
            </a:prstGeom>
            <a:noFill/>
          </p:spPr>
          <p:txBody>
            <a:bodyPr wrap="square" lIns="0" tIns="0" rIns="0" bIns="0" rtlCol="0" anchor="ctr" anchorCtr="0">
              <a:noAutofit/>
            </a:bodyPr>
            <a:lstStyle/>
            <a:p>
              <a:pPr algn="l"/>
              <a:r>
                <a:rPr lang="en-US" sz="1050" dirty="0"/>
                <a:t>.101</a:t>
              </a:r>
            </a:p>
          </p:txBody>
        </p:sp>
        <p:sp>
          <p:nvSpPr>
            <p:cNvPr id="54" name="TextBox 53"/>
            <p:cNvSpPr txBox="1"/>
            <p:nvPr/>
          </p:nvSpPr>
          <p:spPr>
            <a:xfrm>
              <a:off x="4194948" y="1905721"/>
              <a:ext cx="544315" cy="179554"/>
            </a:xfrm>
            <a:prstGeom prst="rect">
              <a:avLst/>
            </a:prstGeom>
            <a:noFill/>
          </p:spPr>
          <p:txBody>
            <a:bodyPr wrap="square" lIns="0" tIns="0" rIns="0" bIns="0" rtlCol="0" anchor="ctr" anchorCtr="0">
              <a:noAutofit/>
            </a:bodyPr>
            <a:lstStyle/>
            <a:p>
              <a:pPr algn="l"/>
              <a:r>
                <a:rPr lang="en-US" sz="1050" dirty="0"/>
                <a:t>.102</a:t>
              </a:r>
            </a:p>
          </p:txBody>
        </p:sp>
        <p:sp>
          <p:nvSpPr>
            <p:cNvPr id="35" name="TextBox 34"/>
            <p:cNvSpPr txBox="1"/>
            <p:nvPr/>
          </p:nvSpPr>
          <p:spPr>
            <a:xfrm>
              <a:off x="5427998" y="1958368"/>
              <a:ext cx="544315" cy="179554"/>
            </a:xfrm>
            <a:prstGeom prst="rect">
              <a:avLst/>
            </a:prstGeom>
            <a:noFill/>
          </p:spPr>
          <p:txBody>
            <a:bodyPr wrap="square" lIns="0" tIns="0" rIns="0" bIns="0" rtlCol="0" anchor="ctr" anchorCtr="0">
              <a:noAutofit/>
            </a:bodyPr>
            <a:lstStyle/>
            <a:p>
              <a:pPr algn="l"/>
              <a:r>
                <a:rPr lang="en-US" sz="1050" dirty="0"/>
                <a:t>.1</a:t>
              </a:r>
            </a:p>
          </p:txBody>
        </p:sp>
        <p:sp>
          <p:nvSpPr>
            <p:cNvPr id="36" name="TextBox 35"/>
            <p:cNvSpPr txBox="1"/>
            <p:nvPr/>
          </p:nvSpPr>
          <p:spPr>
            <a:xfrm>
              <a:off x="4798993" y="2210519"/>
              <a:ext cx="544315" cy="179554"/>
            </a:xfrm>
            <a:prstGeom prst="rect">
              <a:avLst/>
            </a:prstGeom>
            <a:noFill/>
          </p:spPr>
          <p:txBody>
            <a:bodyPr wrap="square" lIns="0" tIns="0" rIns="0" bIns="0" rtlCol="0" anchor="ctr" anchorCtr="0">
              <a:noAutofit/>
            </a:bodyPr>
            <a:lstStyle/>
            <a:p>
              <a:pPr algn="l"/>
              <a:r>
                <a:rPr lang="en-US" sz="1050" dirty="0"/>
                <a:t>.1</a:t>
              </a:r>
            </a:p>
          </p:txBody>
        </p:sp>
        <p:sp>
          <p:nvSpPr>
            <p:cNvPr id="42" name="TextBox 41"/>
            <p:cNvSpPr txBox="1"/>
            <p:nvPr/>
          </p:nvSpPr>
          <p:spPr>
            <a:xfrm>
              <a:off x="2241462" y="2196664"/>
              <a:ext cx="544315" cy="179554"/>
            </a:xfrm>
            <a:prstGeom prst="rect">
              <a:avLst/>
            </a:prstGeom>
            <a:noFill/>
          </p:spPr>
          <p:txBody>
            <a:bodyPr wrap="square" lIns="0" tIns="0" rIns="0" bIns="0" rtlCol="0" anchor="ctr" anchorCtr="0">
              <a:noAutofit/>
            </a:bodyPr>
            <a:lstStyle/>
            <a:p>
              <a:pPr algn="l"/>
              <a:r>
                <a:rPr lang="en-US" sz="1050" dirty="0"/>
                <a:t>.1</a:t>
              </a:r>
            </a:p>
          </p:txBody>
        </p:sp>
      </p:grpSp>
    </p:spTree>
    <p:extLst>
      <p:ext uri="{BB962C8B-B14F-4D97-AF65-F5344CB8AC3E}">
        <p14:creationId xmlns:p14="http://schemas.microsoft.com/office/powerpoint/2010/main" val="29409805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20174" y="148431"/>
            <a:ext cx="10447826" cy="947745"/>
          </a:xfrm>
        </p:spPr>
        <p:txBody>
          <a:bodyPr>
            <a:normAutofit/>
          </a:bodyPr>
          <a:lstStyle/>
          <a:p>
            <a:r>
              <a:rPr lang="en-US" b="1" dirty="0">
                <a:solidFill>
                  <a:schemeClr val="accent1">
                    <a:lumMod val="50000"/>
                  </a:schemeClr>
                </a:solidFill>
                <a:latin typeface="Arial" panose="020B0604020202020204" pitchFamily="34" charset="0"/>
                <a:cs typeface="Arial" panose="020B0604020202020204" pitchFamily="34" charset="0"/>
              </a:rPr>
              <a:t>Verifying EIGRP: show ip route eigrp</a:t>
            </a:r>
          </a:p>
        </p:txBody>
      </p:sp>
      <p:sp>
        <p:nvSpPr>
          <p:cNvPr id="15" name="Text Placeholder 14"/>
          <p:cNvSpPr>
            <a:spLocks noGrp="1"/>
          </p:cNvSpPr>
          <p:nvPr>
            <p:ph type="body" sz="quarter" idx="10"/>
          </p:nvPr>
        </p:nvSpPr>
        <p:spPr>
          <a:xfrm>
            <a:off x="1830443" y="1486373"/>
            <a:ext cx="8531114" cy="4232453"/>
          </a:xfrm>
        </p:spPr>
        <p:txBody>
          <a:bodyPr>
            <a:normAutofit lnSpcReduction="10000"/>
          </a:bodyPr>
          <a:lstStyle/>
          <a:p>
            <a:pPr>
              <a:lnSpc>
                <a:spcPct val="110000"/>
              </a:lnSpc>
            </a:pPr>
            <a:r>
              <a:rPr lang="en-US" b="0" dirty="0">
                <a:solidFill>
                  <a:srgbClr val="000000"/>
                </a:solidFill>
                <a:ea typeface="Times New Roman" pitchFamily="18" charset="0"/>
              </a:rPr>
              <a:t>R1# </a:t>
            </a:r>
            <a:r>
              <a:rPr lang="en-US" b="1" dirty="0">
                <a:solidFill>
                  <a:srgbClr val="000000"/>
                </a:solidFill>
                <a:ea typeface="Times New Roman" pitchFamily="18" charset="0"/>
              </a:rPr>
              <a:t>show ip route eigrp</a:t>
            </a:r>
          </a:p>
          <a:p>
            <a:pPr>
              <a:lnSpc>
                <a:spcPct val="110000"/>
              </a:lnSpc>
            </a:pPr>
            <a:r>
              <a:rPr lang="en-US" b="0" dirty="0">
                <a:solidFill>
                  <a:srgbClr val="000000"/>
                </a:solidFill>
                <a:ea typeface="Times New Roman" pitchFamily="18" charset="0"/>
              </a:rPr>
              <a:t>D    172.17.0.0/16 [90/40514560] via 192.168.1.102, 00:10:18, Serial0/0/0</a:t>
            </a:r>
          </a:p>
          <a:p>
            <a:pPr>
              <a:lnSpc>
                <a:spcPct val="110000"/>
              </a:lnSpc>
            </a:pPr>
            <a:r>
              <a:rPr lang="en-US" b="0" dirty="0">
                <a:solidFill>
                  <a:srgbClr val="000000"/>
                </a:solidFill>
                <a:ea typeface="Times New Roman" pitchFamily="18" charset="0"/>
              </a:rPr>
              <a:t>     172.16.0.0/16 is variably subnetted, 2 subnets, 2 masks</a:t>
            </a:r>
          </a:p>
          <a:p>
            <a:pPr>
              <a:lnSpc>
                <a:spcPct val="110000"/>
              </a:lnSpc>
            </a:pPr>
            <a:r>
              <a:rPr lang="en-US" b="0" dirty="0">
                <a:solidFill>
                  <a:srgbClr val="000000"/>
                </a:solidFill>
                <a:ea typeface="Times New Roman" pitchFamily="18" charset="0"/>
              </a:rPr>
              <a:t>D       172.16.0.0/16 is a summary, 00:11:19, Null0</a:t>
            </a:r>
          </a:p>
          <a:p>
            <a:pPr>
              <a:lnSpc>
                <a:spcPct val="110000"/>
              </a:lnSpc>
            </a:pPr>
            <a:r>
              <a:rPr lang="en-US" b="0" dirty="0">
                <a:solidFill>
                  <a:srgbClr val="000000"/>
                </a:solidFill>
                <a:ea typeface="Times New Roman" pitchFamily="18" charset="0"/>
              </a:rPr>
              <a:t>     192.168.1.0/24 is variably subnetted, 2 subnets, 2 masks</a:t>
            </a:r>
          </a:p>
          <a:p>
            <a:pPr>
              <a:lnSpc>
                <a:spcPct val="110000"/>
              </a:lnSpc>
            </a:pPr>
            <a:r>
              <a:rPr lang="en-US" b="0" dirty="0">
                <a:solidFill>
                  <a:srgbClr val="000000"/>
                </a:solidFill>
                <a:ea typeface="Times New Roman" pitchFamily="18" charset="0"/>
              </a:rPr>
              <a:t>D       192.168.1.0/24 is a summary, 00:11:19, Null0</a:t>
            </a:r>
          </a:p>
          <a:p>
            <a:pPr>
              <a:lnSpc>
                <a:spcPct val="110000"/>
              </a:lnSpc>
            </a:pPr>
            <a:r>
              <a:rPr lang="en-US" b="0" dirty="0">
                <a:solidFill>
                  <a:srgbClr val="000000"/>
                </a:solidFill>
                <a:ea typeface="Times New Roman" pitchFamily="18" charset="0"/>
              </a:rPr>
              <a:t>R1#</a:t>
            </a:r>
          </a:p>
          <a:p>
            <a:pPr>
              <a:lnSpc>
                <a:spcPct val="110000"/>
              </a:lnSpc>
            </a:pPr>
            <a:r>
              <a:rPr lang="en-US" b="0" dirty="0">
                <a:solidFill>
                  <a:srgbClr val="000000"/>
                </a:solidFill>
                <a:ea typeface="Times New Roman" pitchFamily="18" charset="0"/>
              </a:rPr>
              <a:t>R1# </a:t>
            </a:r>
            <a:r>
              <a:rPr lang="en-US" b="1" dirty="0">
                <a:solidFill>
                  <a:srgbClr val="000000"/>
                </a:solidFill>
                <a:ea typeface="Times New Roman" pitchFamily="18" charset="0"/>
              </a:rPr>
              <a:t>show ip route </a:t>
            </a:r>
          </a:p>
          <a:p>
            <a:pPr>
              <a:lnSpc>
                <a:spcPct val="110000"/>
              </a:lnSpc>
            </a:pPr>
            <a:r>
              <a:rPr lang="en-US" b="0" dirty="0">
                <a:solidFill>
                  <a:srgbClr val="000000"/>
                </a:solidFill>
                <a:ea typeface="Times New Roman" pitchFamily="18" charset="0"/>
              </a:rPr>
              <a:t>&lt;output omitted&gt;</a:t>
            </a:r>
          </a:p>
          <a:p>
            <a:pPr>
              <a:lnSpc>
                <a:spcPct val="110000"/>
              </a:lnSpc>
            </a:pPr>
            <a:r>
              <a:rPr lang="en-US" b="0" dirty="0">
                <a:solidFill>
                  <a:srgbClr val="000000"/>
                </a:solidFill>
                <a:ea typeface="Times New Roman" pitchFamily="18" charset="0"/>
              </a:rPr>
              <a:t>Gateway of last resort is not set</a:t>
            </a:r>
          </a:p>
          <a:p>
            <a:pPr>
              <a:lnSpc>
                <a:spcPct val="110000"/>
              </a:lnSpc>
            </a:pPr>
            <a:endParaRPr lang="en-US" b="0" dirty="0">
              <a:solidFill>
                <a:srgbClr val="000000"/>
              </a:solidFill>
              <a:ea typeface="Times New Roman" pitchFamily="18" charset="0"/>
            </a:endParaRPr>
          </a:p>
          <a:p>
            <a:pPr>
              <a:lnSpc>
                <a:spcPct val="110000"/>
              </a:lnSpc>
            </a:pPr>
            <a:r>
              <a:rPr lang="en-US" b="0" dirty="0">
                <a:solidFill>
                  <a:srgbClr val="000000"/>
                </a:solidFill>
                <a:ea typeface="Times New Roman" pitchFamily="18" charset="0"/>
              </a:rPr>
              <a:t>D    172.17.0.0/16 [90/40514560] via 192.168.1.102, 00:10:35, Serial0/0/0</a:t>
            </a:r>
          </a:p>
          <a:p>
            <a:pPr>
              <a:lnSpc>
                <a:spcPct val="110000"/>
              </a:lnSpc>
            </a:pPr>
            <a:r>
              <a:rPr lang="en-US" b="0" dirty="0">
                <a:solidFill>
                  <a:srgbClr val="000000"/>
                </a:solidFill>
                <a:ea typeface="Times New Roman" pitchFamily="18" charset="0"/>
              </a:rPr>
              <a:t>     172.16.0.0/16 is variably subnetted, 2 subnets, 2 masks</a:t>
            </a:r>
          </a:p>
          <a:p>
            <a:pPr>
              <a:lnSpc>
                <a:spcPct val="110000"/>
              </a:lnSpc>
            </a:pPr>
            <a:r>
              <a:rPr lang="en-US" b="0" dirty="0">
                <a:solidFill>
                  <a:srgbClr val="000000"/>
                </a:solidFill>
                <a:ea typeface="Times New Roman" pitchFamily="18" charset="0"/>
              </a:rPr>
              <a:t>D       172.16.0.0/16 is a summary, 00:11:37, Null0</a:t>
            </a:r>
          </a:p>
          <a:p>
            <a:pPr>
              <a:lnSpc>
                <a:spcPct val="110000"/>
              </a:lnSpc>
            </a:pPr>
            <a:r>
              <a:rPr lang="en-US" b="0" dirty="0">
                <a:solidFill>
                  <a:srgbClr val="000000"/>
                </a:solidFill>
                <a:ea typeface="Times New Roman" pitchFamily="18" charset="0"/>
              </a:rPr>
              <a:t>C       172.16.1.0/24 is directly connected, FastEthernet0/0</a:t>
            </a:r>
          </a:p>
          <a:p>
            <a:pPr>
              <a:lnSpc>
                <a:spcPct val="110000"/>
              </a:lnSpc>
            </a:pPr>
            <a:r>
              <a:rPr lang="en-US" b="0" dirty="0">
                <a:solidFill>
                  <a:srgbClr val="000000"/>
                </a:solidFill>
                <a:ea typeface="Times New Roman" pitchFamily="18" charset="0"/>
              </a:rPr>
              <a:t>     192.168.1.0/24 is variably subnetted, 2 subnets, 2 masks</a:t>
            </a:r>
          </a:p>
          <a:p>
            <a:pPr>
              <a:lnSpc>
                <a:spcPct val="110000"/>
              </a:lnSpc>
            </a:pPr>
            <a:r>
              <a:rPr lang="en-US" b="0" dirty="0">
                <a:solidFill>
                  <a:srgbClr val="000000"/>
                </a:solidFill>
                <a:ea typeface="Times New Roman" pitchFamily="18" charset="0"/>
              </a:rPr>
              <a:t>C       192.168.1.96/27 is directly connected, Serial0/0/0</a:t>
            </a:r>
          </a:p>
          <a:p>
            <a:pPr>
              <a:lnSpc>
                <a:spcPct val="110000"/>
              </a:lnSpc>
            </a:pPr>
            <a:r>
              <a:rPr lang="en-US" b="0" dirty="0">
                <a:solidFill>
                  <a:srgbClr val="000000"/>
                </a:solidFill>
                <a:ea typeface="Times New Roman" pitchFamily="18" charset="0"/>
              </a:rPr>
              <a:t>D       192.168.1.0/24 is a summary, 00:11:37, Null0</a:t>
            </a:r>
          </a:p>
          <a:p>
            <a:pPr>
              <a:lnSpc>
                <a:spcPct val="110000"/>
              </a:lnSpc>
            </a:pPr>
            <a:r>
              <a:rPr lang="en-US" b="0" dirty="0">
                <a:solidFill>
                  <a:srgbClr val="000000"/>
                </a:solidFill>
                <a:ea typeface="Times New Roman" pitchFamily="18" charset="0"/>
              </a:rPr>
              <a:t>R1#</a:t>
            </a:r>
          </a:p>
        </p:txBody>
      </p:sp>
      <p:sp>
        <p:nvSpPr>
          <p:cNvPr id="13" name="Content Placeholder 12"/>
          <p:cNvSpPr>
            <a:spLocks noGrp="1"/>
          </p:cNvSpPr>
          <p:nvPr>
            <p:ph sz="quarter" idx="11"/>
          </p:nvPr>
        </p:nvSpPr>
        <p:spPr>
          <a:xfrm>
            <a:off x="998729" y="1139174"/>
            <a:ext cx="8520113" cy="687798"/>
          </a:xfrm>
        </p:spPr>
        <p:txBody>
          <a:bodyPr>
            <a:noAutofit/>
          </a:bodyPr>
          <a:lstStyle/>
          <a:p>
            <a:r>
              <a:rPr lang="en-US" dirty="0"/>
              <a:t>Verify that the router recognizes EIGRP routes.</a:t>
            </a:r>
          </a:p>
          <a:p>
            <a:endParaRPr lang="en-US" dirty="0"/>
          </a:p>
        </p:txBody>
      </p:sp>
    </p:spTree>
    <p:extLst>
      <p:ext uri="{BB962C8B-B14F-4D97-AF65-F5344CB8AC3E}">
        <p14:creationId xmlns:p14="http://schemas.microsoft.com/office/powerpoint/2010/main" val="8217552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394717" y="361023"/>
            <a:ext cx="8737091" cy="620712"/>
          </a:xfrm>
        </p:spPr>
        <p:txBody>
          <a:bodyPr>
            <a:noAutofit/>
          </a:bodyPr>
          <a:lstStyle/>
          <a:p>
            <a:r>
              <a:rPr lang="en-US" b="1" dirty="0">
                <a:solidFill>
                  <a:schemeClr val="accent1">
                    <a:lumMod val="50000"/>
                  </a:schemeClr>
                </a:solidFill>
                <a:latin typeface="Arial" panose="020B0604020202020204" pitchFamily="34" charset="0"/>
                <a:cs typeface="Arial" panose="020B0604020202020204" pitchFamily="34" charset="0"/>
              </a:rPr>
              <a:t>EIGRP Passive-Interface</a:t>
            </a:r>
          </a:p>
        </p:txBody>
      </p:sp>
      <p:sp>
        <p:nvSpPr>
          <p:cNvPr id="13" name="Content Placeholder 12"/>
          <p:cNvSpPr>
            <a:spLocks noGrp="1"/>
          </p:cNvSpPr>
          <p:nvPr>
            <p:ph idx="1"/>
          </p:nvPr>
        </p:nvSpPr>
        <p:spPr>
          <a:xfrm>
            <a:off x="998729" y="1265800"/>
            <a:ext cx="8316913" cy="491994"/>
          </a:xfrm>
        </p:spPr>
        <p:txBody>
          <a:bodyPr>
            <a:normAutofit fontScale="92500"/>
          </a:bodyPr>
          <a:lstStyle/>
          <a:p>
            <a:r>
              <a:rPr lang="en-US" dirty="0">
                <a:solidFill>
                  <a:schemeClr val="tx1"/>
                </a:solidFill>
              </a:rPr>
              <a:t>Prevent EIGRP updates out a specified router interface.</a:t>
            </a:r>
          </a:p>
        </p:txBody>
      </p:sp>
      <p:sp>
        <p:nvSpPr>
          <p:cNvPr id="14" name="Text Placeholder 13"/>
          <p:cNvSpPr>
            <a:spLocks noGrp="1"/>
          </p:cNvSpPr>
          <p:nvPr>
            <p:ph type="body" sz="quarter" idx="10"/>
          </p:nvPr>
        </p:nvSpPr>
        <p:spPr>
          <a:xfrm>
            <a:off x="1178086" y="1851092"/>
            <a:ext cx="7745412" cy="377078"/>
          </a:xfrm>
        </p:spPr>
        <p:txBody>
          <a:bodyPr/>
          <a:lstStyle/>
          <a:p>
            <a:r>
              <a:rPr lang="en-US" dirty="0">
                <a:solidFill>
                  <a:schemeClr val="tx1"/>
                </a:solidFill>
              </a:rPr>
              <a:t>Router(config-router)#</a:t>
            </a:r>
          </a:p>
        </p:txBody>
      </p:sp>
      <p:sp>
        <p:nvSpPr>
          <p:cNvPr id="15" name="Text Placeholder 14"/>
          <p:cNvSpPr>
            <a:spLocks noGrp="1"/>
          </p:cNvSpPr>
          <p:nvPr>
            <p:ph type="body" sz="quarter" idx="11"/>
          </p:nvPr>
        </p:nvSpPr>
        <p:spPr>
          <a:xfrm>
            <a:off x="1178086" y="2363164"/>
            <a:ext cx="7745412" cy="377078"/>
          </a:xfrm>
        </p:spPr>
        <p:txBody>
          <a:bodyPr/>
          <a:lstStyle/>
          <a:p>
            <a:r>
              <a:rPr lang="en-US" dirty="0">
                <a:solidFill>
                  <a:schemeClr val="tx1"/>
                </a:solidFill>
              </a:rPr>
              <a:t>passive-interface </a:t>
            </a:r>
            <a:r>
              <a:rPr lang="en-US" b="0" i="1" dirty="0">
                <a:solidFill>
                  <a:schemeClr val="tx1"/>
                </a:solidFill>
              </a:rPr>
              <a:t>type number</a:t>
            </a:r>
            <a:r>
              <a:rPr lang="en-US" dirty="0">
                <a:solidFill>
                  <a:schemeClr val="tx1"/>
                </a:solidFill>
              </a:rPr>
              <a:t> [default]</a:t>
            </a:r>
          </a:p>
        </p:txBody>
      </p:sp>
      <p:sp>
        <p:nvSpPr>
          <p:cNvPr id="16" name="Rectangle 15"/>
          <p:cNvSpPr/>
          <p:nvPr/>
        </p:nvSpPr>
        <p:spPr>
          <a:xfrm>
            <a:off x="998728" y="2907109"/>
            <a:ext cx="8487008" cy="2767681"/>
          </a:xfrm>
          <a:prstGeom prst="rect">
            <a:avLst/>
          </a:prstGeom>
        </p:spPr>
        <p:txBody>
          <a:bodyPr wrap="square">
            <a:spAutoFit/>
          </a:bodyPr>
          <a:lstStyle/>
          <a:p>
            <a:pPr marL="236538" indent="-236538" defTabSz="814388">
              <a:lnSpc>
                <a:spcPct val="95000"/>
              </a:lnSpc>
              <a:spcBef>
                <a:spcPct val="50000"/>
              </a:spcBef>
              <a:buClr>
                <a:srgbClr val="708CA1"/>
              </a:buClr>
              <a:buFont typeface="Wingdings" pitchFamily="2" charset="2"/>
              <a:buChar char="§"/>
            </a:pPr>
            <a:r>
              <a:rPr lang="en-US" dirty="0"/>
              <a:t>Set a particular interface or all router interfaces to passive.</a:t>
            </a:r>
          </a:p>
          <a:p>
            <a:pPr marL="236538" indent="-236538" defTabSz="814388">
              <a:lnSpc>
                <a:spcPct val="95000"/>
              </a:lnSpc>
              <a:spcBef>
                <a:spcPct val="50000"/>
              </a:spcBef>
              <a:buClr>
                <a:srgbClr val="708CA1"/>
              </a:buClr>
              <a:buFont typeface="Wingdings" pitchFamily="2" charset="2"/>
              <a:buChar char="§"/>
            </a:pPr>
            <a:r>
              <a:rPr lang="en-US" dirty="0"/>
              <a:t>The</a:t>
            </a:r>
            <a:r>
              <a:rPr lang="en-US" b="1" dirty="0">
                <a:latin typeface="Courier New" pitchFamily="49" charset="0"/>
                <a:cs typeface="Courier New" pitchFamily="49" charset="0"/>
              </a:rPr>
              <a:t> default </a:t>
            </a:r>
            <a:r>
              <a:rPr lang="en-US" dirty="0"/>
              <a:t>option sets all router interfaces to passive.</a:t>
            </a:r>
          </a:p>
          <a:p>
            <a:pPr marL="236538" indent="-236538" defTabSz="814388">
              <a:lnSpc>
                <a:spcPct val="95000"/>
              </a:lnSpc>
              <a:spcBef>
                <a:spcPct val="50000"/>
              </a:spcBef>
              <a:buClr>
                <a:srgbClr val="708CA1"/>
              </a:buClr>
              <a:buFont typeface="Wingdings" pitchFamily="2" charset="2"/>
              <a:buChar char="§"/>
            </a:pPr>
            <a:r>
              <a:rPr lang="en-US" dirty="0"/>
              <a:t>For EIGRP, the command:</a:t>
            </a:r>
          </a:p>
          <a:p>
            <a:pPr marL="693738" lvl="1" indent="-236538" defTabSz="814388">
              <a:lnSpc>
                <a:spcPct val="95000"/>
              </a:lnSpc>
              <a:spcBef>
                <a:spcPct val="50000"/>
              </a:spcBef>
              <a:buClr>
                <a:srgbClr val="708CA1"/>
              </a:buClr>
              <a:buFont typeface="Wingdings" pitchFamily="2" charset="2"/>
              <a:buChar char="§"/>
            </a:pPr>
            <a:r>
              <a:rPr lang="en-US" dirty="0"/>
              <a:t>Prevents neighbor relationships from being established.</a:t>
            </a:r>
          </a:p>
          <a:p>
            <a:pPr marL="693738" lvl="1" indent="-236538" defTabSz="814388">
              <a:lnSpc>
                <a:spcPct val="95000"/>
              </a:lnSpc>
              <a:spcBef>
                <a:spcPct val="50000"/>
              </a:spcBef>
              <a:buClr>
                <a:srgbClr val="708CA1"/>
              </a:buClr>
              <a:buFont typeface="Wingdings" pitchFamily="2" charset="2"/>
              <a:buChar char="§"/>
            </a:pPr>
            <a:r>
              <a:rPr lang="en-US" dirty="0"/>
              <a:t>Routing updates from a neighbor are ignored.</a:t>
            </a:r>
          </a:p>
          <a:p>
            <a:pPr marL="693738" lvl="1" indent="-236538" defTabSz="814388">
              <a:lnSpc>
                <a:spcPct val="95000"/>
              </a:lnSpc>
              <a:spcBef>
                <a:spcPct val="50000"/>
              </a:spcBef>
              <a:buClr>
                <a:srgbClr val="708CA1"/>
              </a:buClr>
              <a:buFont typeface="Wingdings" pitchFamily="2" charset="2"/>
              <a:buChar char="§"/>
            </a:pPr>
            <a:r>
              <a:rPr lang="en-US" dirty="0"/>
              <a:t>Allows a subnet on a passive interface to be announced in EIGRP</a:t>
            </a:r>
          </a:p>
          <a:p>
            <a:pPr marL="236538" indent="-236538" defTabSz="814388">
              <a:lnSpc>
                <a:spcPct val="95000"/>
              </a:lnSpc>
              <a:spcBef>
                <a:spcPct val="50000"/>
              </a:spcBef>
              <a:buClr>
                <a:srgbClr val="708CA1"/>
              </a:buClr>
              <a:buFont typeface="Wingdings" pitchFamily="2" charset="2"/>
              <a:buChar char="§"/>
            </a:pPr>
            <a:endParaRPr lang="en-US" dirty="0"/>
          </a:p>
        </p:txBody>
      </p:sp>
    </p:spTree>
    <p:extLst>
      <p:ext uri="{BB962C8B-B14F-4D97-AF65-F5344CB8AC3E}">
        <p14:creationId xmlns:p14="http://schemas.microsoft.com/office/powerpoint/2010/main" val="20224325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 name="Rectangle 59"/>
          <p:cNvSpPr/>
          <p:nvPr/>
        </p:nvSpPr>
        <p:spPr bwMode="auto">
          <a:xfrm>
            <a:off x="8496585" y="3975536"/>
            <a:ext cx="2494157" cy="41532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59" name="Rectangle 58"/>
          <p:cNvSpPr/>
          <p:nvPr/>
        </p:nvSpPr>
        <p:spPr bwMode="auto">
          <a:xfrm>
            <a:off x="8492953" y="4777748"/>
            <a:ext cx="2494157" cy="41532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58" name="Rectangle 57"/>
          <p:cNvSpPr/>
          <p:nvPr/>
        </p:nvSpPr>
        <p:spPr bwMode="auto">
          <a:xfrm>
            <a:off x="2505738" y="4748853"/>
            <a:ext cx="2285997" cy="41532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57" name="Rectangle 56"/>
          <p:cNvSpPr/>
          <p:nvPr/>
        </p:nvSpPr>
        <p:spPr bwMode="auto">
          <a:xfrm>
            <a:off x="2508556" y="3972134"/>
            <a:ext cx="2285997" cy="41532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2" name="Title 1"/>
          <p:cNvSpPr>
            <a:spLocks noGrp="1"/>
          </p:cNvSpPr>
          <p:nvPr>
            <p:ph type="title"/>
          </p:nvPr>
        </p:nvSpPr>
        <p:spPr>
          <a:xfrm>
            <a:off x="394236" y="292839"/>
            <a:ext cx="8751167" cy="657806"/>
          </a:xfrm>
        </p:spPr>
        <p:txBody>
          <a:bodyPr>
            <a:noAutofit/>
          </a:bodyPr>
          <a:lstStyle/>
          <a:p>
            <a:r>
              <a:rPr lang="en-US" b="1" dirty="0">
                <a:solidFill>
                  <a:schemeClr val="accent1">
                    <a:lumMod val="50000"/>
                  </a:schemeClr>
                </a:solidFill>
                <a:latin typeface="Arial" panose="020B0604020202020204" pitchFamily="34" charset="0"/>
                <a:cs typeface="Arial" panose="020B0604020202020204" pitchFamily="34" charset="0"/>
              </a:rPr>
              <a:t>Passive-Interface Example</a:t>
            </a:r>
          </a:p>
        </p:txBody>
      </p:sp>
      <p:sp>
        <p:nvSpPr>
          <p:cNvPr id="33" name="Text Placeholder 5"/>
          <p:cNvSpPr>
            <a:spLocks/>
          </p:cNvSpPr>
          <p:nvPr/>
        </p:nvSpPr>
        <p:spPr bwMode="auto">
          <a:xfrm>
            <a:off x="739682" y="3895969"/>
            <a:ext cx="4569307" cy="618352"/>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defTabSz="814388">
              <a:buClr>
                <a:srgbClr val="708CA1"/>
              </a:buClr>
              <a:defRPr/>
            </a:pPr>
            <a:r>
              <a:rPr lang="en-US" sz="1200" kern="0" dirty="0">
                <a:latin typeface="Courier New" pitchFamily="49" charset="0"/>
              </a:rPr>
              <a:t>R1(config)# </a:t>
            </a:r>
            <a:r>
              <a:rPr lang="en-US" sz="1200" b="1" kern="0" dirty="0">
                <a:latin typeface="Courier New" pitchFamily="49" charset="0"/>
              </a:rPr>
              <a:t>router eigrp 100</a:t>
            </a:r>
          </a:p>
          <a:p>
            <a:pPr marL="236538" indent="-236538" defTabSz="814388">
              <a:buClr>
                <a:srgbClr val="708CA1"/>
              </a:buClr>
              <a:defRPr/>
            </a:pPr>
            <a:r>
              <a:rPr lang="en-US" sz="1200" kern="0" dirty="0">
                <a:latin typeface="Courier New" pitchFamily="49" charset="0"/>
              </a:rPr>
              <a:t>R1(config-router)# </a:t>
            </a:r>
            <a:r>
              <a:rPr lang="en-US" sz="1200" b="1" kern="0" dirty="0">
                <a:latin typeface="Courier New" pitchFamily="49" charset="0"/>
              </a:rPr>
              <a:t>passive-interface fa0/0</a:t>
            </a:r>
          </a:p>
          <a:p>
            <a:pPr marL="236538" indent="-236538" defTabSz="814388">
              <a:buClr>
                <a:srgbClr val="708CA1"/>
              </a:buClr>
              <a:defRPr/>
            </a:pPr>
            <a:r>
              <a:rPr lang="en-US" sz="1200" kern="0" dirty="0">
                <a:latin typeface="Courier New" pitchFamily="49" charset="0"/>
              </a:rPr>
              <a:t>R1(config-router)#</a:t>
            </a:r>
          </a:p>
        </p:txBody>
      </p:sp>
      <p:sp>
        <p:nvSpPr>
          <p:cNvPr id="44" name="Text Placeholder 5"/>
          <p:cNvSpPr>
            <a:spLocks/>
          </p:cNvSpPr>
          <p:nvPr/>
        </p:nvSpPr>
        <p:spPr bwMode="auto">
          <a:xfrm>
            <a:off x="736408" y="4650359"/>
            <a:ext cx="4569307" cy="610944"/>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defTabSz="814388">
              <a:buClr>
                <a:srgbClr val="708CA1"/>
              </a:buClr>
              <a:defRPr/>
            </a:pPr>
            <a:r>
              <a:rPr lang="en-US" sz="1200" kern="0" dirty="0">
                <a:latin typeface="Courier New" pitchFamily="49" charset="0"/>
              </a:rPr>
              <a:t>R2(config)# </a:t>
            </a:r>
            <a:r>
              <a:rPr lang="en-US" sz="1200" b="1" kern="0" dirty="0">
                <a:latin typeface="Courier New" pitchFamily="49" charset="0"/>
              </a:rPr>
              <a:t>router eigrp 100</a:t>
            </a:r>
          </a:p>
          <a:p>
            <a:pPr marL="236538" indent="-236538" defTabSz="814388">
              <a:buClr>
                <a:srgbClr val="708CA1"/>
              </a:buClr>
              <a:defRPr/>
            </a:pPr>
            <a:r>
              <a:rPr lang="en-US" sz="1200" kern="0" dirty="0">
                <a:latin typeface="Courier New" pitchFamily="49" charset="0"/>
              </a:rPr>
              <a:t>R2(config-router)# </a:t>
            </a:r>
            <a:r>
              <a:rPr lang="en-US" sz="1200" b="1" kern="0" dirty="0">
                <a:latin typeface="Courier New" pitchFamily="49" charset="0"/>
              </a:rPr>
              <a:t>passive-interface fa0/0</a:t>
            </a:r>
          </a:p>
          <a:p>
            <a:pPr marL="236538" indent="-236538" defTabSz="814388">
              <a:buClr>
                <a:srgbClr val="708CA1"/>
              </a:buClr>
              <a:defRPr/>
            </a:pPr>
            <a:r>
              <a:rPr lang="en-US" sz="1200" kern="0" dirty="0">
                <a:latin typeface="Courier New" pitchFamily="49" charset="0"/>
              </a:rPr>
              <a:t>R2(config-router)#</a:t>
            </a:r>
            <a:endParaRPr lang="en-US" sz="1200" b="1" kern="0" dirty="0">
              <a:latin typeface="Courier New" pitchFamily="49" charset="0"/>
            </a:endParaRPr>
          </a:p>
        </p:txBody>
      </p:sp>
      <p:sp>
        <p:nvSpPr>
          <p:cNvPr id="31" name="TextBox 30"/>
          <p:cNvSpPr txBox="1"/>
          <p:nvPr/>
        </p:nvSpPr>
        <p:spPr>
          <a:xfrm>
            <a:off x="6601861" y="3249292"/>
            <a:ext cx="2677464" cy="400110"/>
          </a:xfrm>
          <a:prstGeom prst="rect">
            <a:avLst/>
          </a:prstGeom>
          <a:noFill/>
        </p:spPr>
        <p:txBody>
          <a:bodyPr wrap="none" rtlCol="0">
            <a:spAutoFit/>
          </a:bodyPr>
          <a:lstStyle/>
          <a:p>
            <a:r>
              <a:rPr lang="en-US" sz="2000"/>
              <a:t>Alternate </a:t>
            </a:r>
            <a:r>
              <a:rPr lang="en-US" sz="2000" dirty="0"/>
              <a:t>configuration:</a:t>
            </a:r>
          </a:p>
        </p:txBody>
      </p:sp>
      <p:sp>
        <p:nvSpPr>
          <p:cNvPr id="32" name="Text Placeholder 5"/>
          <p:cNvSpPr>
            <a:spLocks/>
          </p:cNvSpPr>
          <p:nvPr/>
        </p:nvSpPr>
        <p:spPr bwMode="auto">
          <a:xfrm>
            <a:off x="6701237" y="3776649"/>
            <a:ext cx="4485480" cy="689026"/>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defTabSz="814388">
              <a:buClr>
                <a:srgbClr val="708CA1"/>
              </a:buClr>
              <a:defRPr/>
            </a:pPr>
            <a:r>
              <a:rPr lang="en-US" sz="1200" kern="0" dirty="0">
                <a:latin typeface="Courier New" pitchFamily="49" charset="0"/>
              </a:rPr>
              <a:t>R1(config)# </a:t>
            </a:r>
            <a:r>
              <a:rPr lang="en-US" sz="1200" b="1" kern="0" dirty="0">
                <a:latin typeface="Courier New" pitchFamily="49" charset="0"/>
              </a:rPr>
              <a:t>router eigrp 100</a:t>
            </a:r>
          </a:p>
          <a:p>
            <a:pPr marL="236538" indent="-236538" defTabSz="814388">
              <a:buClr>
                <a:srgbClr val="708CA1"/>
              </a:buClr>
              <a:defRPr/>
            </a:pPr>
            <a:r>
              <a:rPr lang="en-US" sz="1200" kern="0" dirty="0">
                <a:latin typeface="Courier New" pitchFamily="49" charset="0"/>
              </a:rPr>
              <a:t>R1(config-router)# </a:t>
            </a:r>
            <a:r>
              <a:rPr lang="en-US" sz="1200" b="1" kern="0" dirty="0">
                <a:latin typeface="Courier New" pitchFamily="49" charset="0"/>
              </a:rPr>
              <a:t>passive-interface default</a:t>
            </a:r>
          </a:p>
          <a:p>
            <a:pPr marL="236538" indent="-236538" defTabSz="814388">
              <a:buClr>
                <a:srgbClr val="708CA1"/>
              </a:buClr>
              <a:defRPr/>
            </a:pPr>
            <a:r>
              <a:rPr lang="en-US" sz="1200" kern="0" dirty="0">
                <a:latin typeface="Courier New" pitchFamily="49" charset="0"/>
              </a:rPr>
              <a:t>R1(config-router)# </a:t>
            </a:r>
            <a:r>
              <a:rPr lang="en-US" sz="1200" b="1" kern="0" dirty="0">
                <a:latin typeface="Courier New" pitchFamily="49" charset="0"/>
              </a:rPr>
              <a:t>no passive-interface S0/0/0</a:t>
            </a:r>
            <a:endParaRPr lang="en-US" sz="1200" kern="0" dirty="0">
              <a:latin typeface="Courier New" pitchFamily="49" charset="0"/>
            </a:endParaRPr>
          </a:p>
        </p:txBody>
      </p:sp>
      <p:sp>
        <p:nvSpPr>
          <p:cNvPr id="35" name="Text Placeholder 5"/>
          <p:cNvSpPr>
            <a:spLocks/>
          </p:cNvSpPr>
          <p:nvPr/>
        </p:nvSpPr>
        <p:spPr bwMode="auto">
          <a:xfrm>
            <a:off x="6701698" y="4582582"/>
            <a:ext cx="4485019" cy="678721"/>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defTabSz="814388">
              <a:buClr>
                <a:srgbClr val="708CA1"/>
              </a:buClr>
              <a:defRPr/>
            </a:pPr>
            <a:r>
              <a:rPr lang="en-US" sz="1200" kern="0" dirty="0">
                <a:latin typeface="Courier New" pitchFamily="49" charset="0"/>
              </a:rPr>
              <a:t>R2(config)# </a:t>
            </a:r>
            <a:r>
              <a:rPr lang="en-US" sz="1200" b="1" kern="0" dirty="0">
                <a:latin typeface="Courier New" pitchFamily="49" charset="0"/>
              </a:rPr>
              <a:t>router eigrp 100</a:t>
            </a:r>
          </a:p>
          <a:p>
            <a:pPr marL="236538" indent="-236538" defTabSz="814388">
              <a:buClr>
                <a:srgbClr val="708CA1"/>
              </a:buClr>
              <a:defRPr/>
            </a:pPr>
            <a:r>
              <a:rPr lang="en-US" sz="1200" kern="0" dirty="0">
                <a:latin typeface="Courier New" pitchFamily="49" charset="0"/>
              </a:rPr>
              <a:t>R2(config-router)# </a:t>
            </a:r>
            <a:r>
              <a:rPr lang="en-US" sz="1200" b="1" kern="0" dirty="0">
                <a:latin typeface="Courier New" pitchFamily="49" charset="0"/>
              </a:rPr>
              <a:t>passive-interface default</a:t>
            </a:r>
          </a:p>
          <a:p>
            <a:pPr marL="236538" indent="-236538" defTabSz="814388">
              <a:buClr>
                <a:srgbClr val="708CA1"/>
              </a:buClr>
              <a:defRPr/>
            </a:pPr>
            <a:r>
              <a:rPr lang="en-US" sz="1200" kern="0" dirty="0">
                <a:latin typeface="Courier New" pitchFamily="49" charset="0"/>
              </a:rPr>
              <a:t>R2(config-router)# </a:t>
            </a:r>
            <a:r>
              <a:rPr lang="en-US" sz="1200" b="1" kern="0" dirty="0">
                <a:latin typeface="Courier New" pitchFamily="49" charset="0"/>
              </a:rPr>
              <a:t>no passive-interface S0/0/0</a:t>
            </a:r>
          </a:p>
        </p:txBody>
      </p:sp>
      <p:grpSp>
        <p:nvGrpSpPr>
          <p:cNvPr id="45" name="Group 44"/>
          <p:cNvGrpSpPr/>
          <p:nvPr/>
        </p:nvGrpSpPr>
        <p:grpSpPr>
          <a:xfrm>
            <a:off x="1731265" y="1111026"/>
            <a:ext cx="8497823" cy="1913223"/>
            <a:chOff x="1639213" y="1110347"/>
            <a:chExt cx="6806428" cy="1616091"/>
          </a:xfrm>
        </p:grpSpPr>
        <p:sp>
          <p:nvSpPr>
            <p:cNvPr id="50" name="Freeform 9"/>
            <p:cNvSpPr>
              <a:spLocks/>
            </p:cNvSpPr>
            <p:nvPr/>
          </p:nvSpPr>
          <p:spPr bwMode="auto">
            <a:xfrm>
              <a:off x="2809952" y="194419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38" name="Freeform 9"/>
            <p:cNvSpPr>
              <a:spLocks/>
            </p:cNvSpPr>
            <p:nvPr/>
          </p:nvSpPr>
          <p:spPr bwMode="auto">
            <a:xfrm>
              <a:off x="5018757" y="194197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9" name="Rounded Rectangle 28"/>
            <p:cNvSpPr/>
            <p:nvPr/>
          </p:nvSpPr>
          <p:spPr bwMode="auto">
            <a:xfrm>
              <a:off x="1639213" y="1693833"/>
              <a:ext cx="3624146" cy="459506"/>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pic>
          <p:nvPicPr>
            <p:cNvPr id="7" name="Picture 37"/>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4505874" y="1734875"/>
              <a:ext cx="870351" cy="451691"/>
            </a:xfrm>
            <a:prstGeom prst="rect">
              <a:avLst/>
            </a:prstGeom>
            <a:noFill/>
            <a:ln w="9525">
              <a:noFill/>
              <a:miter lim="800000"/>
              <a:headEnd/>
              <a:tailEnd/>
            </a:ln>
          </p:spPr>
        </p:pic>
        <p:sp>
          <p:nvSpPr>
            <p:cNvPr id="13" name="TextBox 12"/>
            <p:cNvSpPr txBox="1"/>
            <p:nvPr/>
          </p:nvSpPr>
          <p:spPr>
            <a:xfrm>
              <a:off x="5031048" y="2226957"/>
              <a:ext cx="455336" cy="157915"/>
            </a:xfrm>
            <a:prstGeom prst="rect">
              <a:avLst/>
            </a:prstGeom>
            <a:noFill/>
          </p:spPr>
          <p:txBody>
            <a:bodyPr wrap="square" lIns="0" tIns="0" rIns="0" bIns="0" rtlCol="0" anchor="ctr" anchorCtr="0">
              <a:noAutofit/>
            </a:bodyPr>
            <a:lstStyle/>
            <a:p>
              <a:pPr algn="l"/>
              <a:r>
                <a:rPr lang="en-US" sz="1050" dirty="0"/>
                <a:t>Fa0/0</a:t>
              </a:r>
            </a:p>
          </p:txBody>
        </p:sp>
        <p:sp>
          <p:nvSpPr>
            <p:cNvPr id="14" name="TextBox 13"/>
            <p:cNvSpPr txBox="1"/>
            <p:nvPr/>
          </p:nvSpPr>
          <p:spPr>
            <a:xfrm>
              <a:off x="2453108" y="2204922"/>
              <a:ext cx="1013551" cy="165253"/>
            </a:xfrm>
            <a:prstGeom prst="rect">
              <a:avLst/>
            </a:prstGeom>
            <a:noFill/>
          </p:spPr>
          <p:txBody>
            <a:bodyPr wrap="square" lIns="0" tIns="0" rIns="0" bIns="0" rtlCol="0" anchor="ctr" anchorCtr="0">
              <a:noAutofit/>
            </a:bodyPr>
            <a:lstStyle/>
            <a:p>
              <a:pPr algn="l"/>
              <a:r>
                <a:rPr lang="en-US" sz="1050" dirty="0"/>
                <a:t>Fa0/0</a:t>
              </a:r>
            </a:p>
          </p:txBody>
        </p:sp>
        <p:cxnSp>
          <p:nvCxnSpPr>
            <p:cNvPr id="20" name="Straight Connector 19"/>
            <p:cNvCxnSpPr/>
            <p:nvPr/>
          </p:nvCxnSpPr>
          <p:spPr bwMode="auto">
            <a:xfrm rot="5400000">
              <a:off x="2233651" y="232152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1" name="Straight Connector 20"/>
            <p:cNvCxnSpPr/>
            <p:nvPr/>
          </p:nvCxnSpPr>
          <p:spPr bwMode="auto">
            <a:xfrm rot="10800000">
              <a:off x="2157449" y="2493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2" name="Straight Connector 21"/>
            <p:cNvCxnSpPr/>
            <p:nvPr/>
          </p:nvCxnSpPr>
          <p:spPr bwMode="auto">
            <a:xfrm rot="5400000">
              <a:off x="4809762" y="233070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3" name="Straight Connector 22"/>
            <p:cNvCxnSpPr/>
            <p:nvPr/>
          </p:nvCxnSpPr>
          <p:spPr bwMode="auto">
            <a:xfrm rot="10800000">
              <a:off x="4733560" y="250238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4" name="TextBox 23"/>
            <p:cNvSpPr txBox="1"/>
            <p:nvPr/>
          </p:nvSpPr>
          <p:spPr>
            <a:xfrm>
              <a:off x="2247423" y="1944195"/>
              <a:ext cx="349776" cy="276999"/>
            </a:xfrm>
            <a:prstGeom prst="rect">
              <a:avLst/>
            </a:prstGeom>
            <a:noFill/>
          </p:spPr>
          <p:txBody>
            <a:bodyPr wrap="none" rtlCol="0">
              <a:spAutoFit/>
            </a:bodyPr>
            <a:lstStyle/>
            <a:p>
              <a:r>
                <a:rPr lang="en-US" sz="1200" b="1" dirty="0">
                  <a:solidFill>
                    <a:schemeClr val="bg1"/>
                  </a:solidFill>
                </a:rPr>
                <a:t>R1</a:t>
              </a:r>
            </a:p>
          </p:txBody>
        </p:sp>
        <p:sp>
          <p:nvSpPr>
            <p:cNvPr id="25" name="TextBox 24"/>
            <p:cNvSpPr txBox="1"/>
            <p:nvPr/>
          </p:nvSpPr>
          <p:spPr>
            <a:xfrm>
              <a:off x="4801529" y="1953374"/>
              <a:ext cx="349776" cy="276999"/>
            </a:xfrm>
            <a:prstGeom prst="rect">
              <a:avLst/>
            </a:prstGeom>
            <a:noFill/>
          </p:spPr>
          <p:txBody>
            <a:bodyPr wrap="none" rtlCol="0">
              <a:spAutoFit/>
            </a:bodyPr>
            <a:lstStyle/>
            <a:p>
              <a:r>
                <a:rPr lang="en-US" sz="1200" b="1" dirty="0">
                  <a:solidFill>
                    <a:schemeClr val="bg1"/>
                  </a:solidFill>
                </a:rPr>
                <a:t>R2</a:t>
              </a:r>
            </a:p>
          </p:txBody>
        </p:sp>
        <p:sp>
          <p:nvSpPr>
            <p:cNvPr id="26" name="TextBox 25"/>
            <p:cNvSpPr txBox="1"/>
            <p:nvPr/>
          </p:nvSpPr>
          <p:spPr>
            <a:xfrm>
              <a:off x="1902217" y="2557473"/>
              <a:ext cx="1013551" cy="165253"/>
            </a:xfrm>
            <a:prstGeom prst="rect">
              <a:avLst/>
            </a:prstGeom>
            <a:noFill/>
          </p:spPr>
          <p:txBody>
            <a:bodyPr wrap="square" lIns="0" tIns="0" rIns="0" bIns="0" rtlCol="0" anchor="ctr" anchorCtr="0">
              <a:noAutofit/>
            </a:bodyPr>
            <a:lstStyle/>
            <a:p>
              <a:r>
                <a:rPr lang="en-US" sz="1050" dirty="0"/>
                <a:t>172.16.1.0 /24</a:t>
              </a:r>
            </a:p>
          </p:txBody>
        </p:sp>
        <p:sp>
          <p:nvSpPr>
            <p:cNvPr id="30" name="TextBox 29"/>
            <p:cNvSpPr txBox="1"/>
            <p:nvPr/>
          </p:nvSpPr>
          <p:spPr>
            <a:xfrm>
              <a:off x="1897556" y="1110347"/>
              <a:ext cx="945988" cy="160898"/>
            </a:xfrm>
            <a:prstGeom prst="rect">
              <a:avLst/>
            </a:prstGeom>
            <a:noFill/>
          </p:spPr>
          <p:txBody>
            <a:bodyPr wrap="square" lIns="0" tIns="0" rIns="0" bIns="0" rtlCol="0" anchor="ctr" anchorCtr="0">
              <a:noAutofit/>
            </a:bodyPr>
            <a:lstStyle/>
            <a:p>
              <a:r>
                <a:rPr lang="en-US" sz="1050" b="1" dirty="0"/>
                <a:t>EIGRP AS 100</a:t>
              </a:r>
            </a:p>
          </p:txBody>
        </p:sp>
        <p:pic>
          <p:nvPicPr>
            <p:cNvPr id="37" name="Picture 88"/>
            <p:cNvPicPr>
              <a:picLocks noChangeAspect="1" noChangeArrowheads="1"/>
            </p:cNvPicPr>
            <p:nvPr/>
          </p:nvPicPr>
          <p:blipFill>
            <a:blip r:embed="rId4"/>
            <a:srcRect/>
            <a:stretch>
              <a:fillRect/>
            </a:stretch>
          </p:blipFill>
          <p:spPr bwMode="auto">
            <a:xfrm>
              <a:off x="7312719" y="1668389"/>
              <a:ext cx="1132922" cy="690333"/>
            </a:xfrm>
            <a:prstGeom prst="rect">
              <a:avLst/>
            </a:prstGeom>
            <a:noFill/>
            <a:ln w="9525" algn="ctr">
              <a:noFill/>
              <a:miter lim="800000"/>
              <a:headEnd/>
              <a:tailEnd/>
            </a:ln>
          </p:spPr>
        </p:pic>
        <p:pic>
          <p:nvPicPr>
            <p:cNvPr id="39" name="Picture 37"/>
            <p:cNvPicPr>
              <a:picLocks noChangeArrowheads="1"/>
            </p:cNvPicPr>
            <p:nvPr/>
          </p:nvPicPr>
          <p:blipFill>
            <a:blip r:embed="rId3"/>
            <a:srcRect/>
            <a:stretch>
              <a:fillRect/>
            </a:stretch>
          </p:blipFill>
          <p:spPr bwMode="auto">
            <a:xfrm>
              <a:off x="6512984" y="1745507"/>
              <a:ext cx="870351" cy="451691"/>
            </a:xfrm>
            <a:prstGeom prst="rect">
              <a:avLst/>
            </a:prstGeom>
            <a:noFill/>
            <a:ln w="9525">
              <a:noFill/>
              <a:miter lim="800000"/>
              <a:headEnd/>
              <a:tailEnd/>
            </a:ln>
          </p:spPr>
        </p:pic>
        <p:sp>
          <p:nvSpPr>
            <p:cNvPr id="40" name="TextBox 39"/>
            <p:cNvSpPr txBox="1"/>
            <p:nvPr/>
          </p:nvSpPr>
          <p:spPr>
            <a:xfrm>
              <a:off x="7548588" y="1899742"/>
              <a:ext cx="662361" cy="261610"/>
            </a:xfrm>
            <a:prstGeom prst="rect">
              <a:avLst/>
            </a:prstGeom>
            <a:noFill/>
          </p:spPr>
          <p:txBody>
            <a:bodyPr wrap="none" rtlCol="0">
              <a:spAutoFit/>
            </a:bodyPr>
            <a:lstStyle/>
            <a:p>
              <a:r>
                <a:rPr lang="en-US" sz="1100" b="1" dirty="0"/>
                <a:t>Internet</a:t>
              </a:r>
            </a:p>
          </p:txBody>
        </p:sp>
        <p:sp>
          <p:nvSpPr>
            <p:cNvPr id="41" name="TextBox 40"/>
            <p:cNvSpPr txBox="1"/>
            <p:nvPr/>
          </p:nvSpPr>
          <p:spPr>
            <a:xfrm>
              <a:off x="5782259" y="2127466"/>
              <a:ext cx="1013551" cy="165253"/>
            </a:xfrm>
            <a:prstGeom prst="rect">
              <a:avLst/>
            </a:prstGeom>
            <a:noFill/>
          </p:spPr>
          <p:txBody>
            <a:bodyPr wrap="square" lIns="0" tIns="0" rIns="0" bIns="0" rtlCol="0" anchor="ctr" anchorCtr="0">
              <a:noAutofit/>
            </a:bodyPr>
            <a:lstStyle/>
            <a:p>
              <a:r>
                <a:rPr lang="en-US" sz="1050" dirty="0"/>
                <a:t>192.168.1.0 /27</a:t>
              </a:r>
            </a:p>
          </p:txBody>
        </p:sp>
        <p:sp>
          <p:nvSpPr>
            <p:cNvPr id="47" name="TextBox 46"/>
            <p:cNvSpPr txBox="1"/>
            <p:nvPr/>
          </p:nvSpPr>
          <p:spPr>
            <a:xfrm>
              <a:off x="4474126" y="2561185"/>
              <a:ext cx="1013551" cy="165253"/>
            </a:xfrm>
            <a:prstGeom prst="rect">
              <a:avLst/>
            </a:prstGeom>
            <a:noFill/>
          </p:spPr>
          <p:txBody>
            <a:bodyPr wrap="square" lIns="0" tIns="0" rIns="0" bIns="0" rtlCol="0" anchor="ctr" anchorCtr="0">
              <a:noAutofit/>
            </a:bodyPr>
            <a:lstStyle/>
            <a:p>
              <a:pPr algn="l"/>
              <a:r>
                <a:rPr lang="en-US" sz="1050" dirty="0"/>
                <a:t>172.17.2.0 /24</a:t>
              </a:r>
            </a:p>
          </p:txBody>
        </p:sp>
        <p:sp>
          <p:nvSpPr>
            <p:cNvPr id="53" name="TextBox 52"/>
            <p:cNvSpPr txBox="1"/>
            <p:nvPr/>
          </p:nvSpPr>
          <p:spPr>
            <a:xfrm>
              <a:off x="3179945" y="1534092"/>
              <a:ext cx="945988" cy="160898"/>
            </a:xfrm>
            <a:prstGeom prst="rect">
              <a:avLst/>
            </a:prstGeom>
            <a:noFill/>
          </p:spPr>
          <p:txBody>
            <a:bodyPr wrap="square" lIns="0" tIns="0" rIns="0" bIns="0" rtlCol="0" anchor="ctr" anchorCtr="0">
              <a:noAutofit/>
            </a:bodyPr>
            <a:lstStyle/>
            <a:p>
              <a:r>
                <a:rPr lang="en-US" sz="1000" dirty="0"/>
                <a:t>64 kbps</a:t>
              </a:r>
            </a:p>
          </p:txBody>
        </p:sp>
        <p:sp>
          <p:nvSpPr>
            <p:cNvPr id="54" name="TextBox 53"/>
            <p:cNvSpPr txBox="1"/>
            <p:nvPr/>
          </p:nvSpPr>
          <p:spPr>
            <a:xfrm>
              <a:off x="3169854" y="1380960"/>
              <a:ext cx="1013551" cy="165253"/>
            </a:xfrm>
            <a:prstGeom prst="rect">
              <a:avLst/>
            </a:prstGeom>
            <a:noFill/>
          </p:spPr>
          <p:txBody>
            <a:bodyPr wrap="square" lIns="0" tIns="0" rIns="0" bIns="0" rtlCol="0" anchor="ctr" anchorCtr="0">
              <a:noAutofit/>
            </a:bodyPr>
            <a:lstStyle/>
            <a:p>
              <a:r>
                <a:rPr lang="en-US" sz="1050" dirty="0"/>
                <a:t>192.168.1.96 /27</a:t>
              </a:r>
            </a:p>
          </p:txBody>
        </p:sp>
        <p:sp>
          <p:nvSpPr>
            <p:cNvPr id="55" name="TextBox 54"/>
            <p:cNvSpPr txBox="1"/>
            <p:nvPr/>
          </p:nvSpPr>
          <p:spPr>
            <a:xfrm>
              <a:off x="2871675" y="1753324"/>
              <a:ext cx="1013551" cy="165253"/>
            </a:xfrm>
            <a:prstGeom prst="rect">
              <a:avLst/>
            </a:prstGeom>
            <a:noFill/>
          </p:spPr>
          <p:txBody>
            <a:bodyPr wrap="square" lIns="0" tIns="0" rIns="0" bIns="0" rtlCol="0" anchor="ctr" anchorCtr="0">
              <a:noAutofit/>
            </a:bodyPr>
            <a:lstStyle/>
            <a:p>
              <a:pPr algn="l"/>
              <a:r>
                <a:rPr lang="en-US" sz="1050" dirty="0"/>
                <a:t>.101</a:t>
              </a:r>
            </a:p>
          </p:txBody>
        </p:sp>
        <p:sp>
          <p:nvSpPr>
            <p:cNvPr id="56" name="TextBox 55"/>
            <p:cNvSpPr txBox="1"/>
            <p:nvPr/>
          </p:nvSpPr>
          <p:spPr>
            <a:xfrm>
              <a:off x="4194948" y="1905721"/>
              <a:ext cx="544315" cy="179554"/>
            </a:xfrm>
            <a:prstGeom prst="rect">
              <a:avLst/>
            </a:prstGeom>
            <a:noFill/>
          </p:spPr>
          <p:txBody>
            <a:bodyPr wrap="square" lIns="0" tIns="0" rIns="0" bIns="0" rtlCol="0" anchor="ctr" anchorCtr="0">
              <a:noAutofit/>
            </a:bodyPr>
            <a:lstStyle/>
            <a:p>
              <a:pPr algn="l"/>
              <a:r>
                <a:rPr lang="en-US" sz="1050" dirty="0"/>
                <a:t>.102</a:t>
              </a:r>
            </a:p>
          </p:txBody>
        </p:sp>
        <p:sp>
          <p:nvSpPr>
            <p:cNvPr id="61" name="TextBox 60"/>
            <p:cNvSpPr txBox="1"/>
            <p:nvPr/>
          </p:nvSpPr>
          <p:spPr>
            <a:xfrm>
              <a:off x="5427789" y="1763863"/>
              <a:ext cx="455336" cy="157915"/>
            </a:xfrm>
            <a:prstGeom prst="rect">
              <a:avLst/>
            </a:prstGeom>
            <a:noFill/>
          </p:spPr>
          <p:txBody>
            <a:bodyPr wrap="square" lIns="0" tIns="0" rIns="0" bIns="0" rtlCol="0" anchor="ctr" anchorCtr="0">
              <a:noAutofit/>
            </a:bodyPr>
            <a:lstStyle/>
            <a:p>
              <a:pPr algn="l"/>
              <a:r>
                <a:rPr lang="en-US" sz="1050" dirty="0"/>
                <a:t>S0/0/1</a:t>
              </a:r>
            </a:p>
          </p:txBody>
        </p:sp>
        <p:sp>
          <p:nvSpPr>
            <p:cNvPr id="62" name="TextBox 61"/>
            <p:cNvSpPr txBox="1"/>
            <p:nvPr/>
          </p:nvSpPr>
          <p:spPr>
            <a:xfrm>
              <a:off x="2864238" y="1991217"/>
              <a:ext cx="503430" cy="172119"/>
            </a:xfrm>
            <a:prstGeom prst="rect">
              <a:avLst/>
            </a:prstGeom>
            <a:noFill/>
          </p:spPr>
          <p:txBody>
            <a:bodyPr wrap="square" lIns="0" tIns="0" rIns="0" bIns="0" rtlCol="0" anchor="ctr" anchorCtr="0">
              <a:noAutofit/>
            </a:bodyPr>
            <a:lstStyle/>
            <a:p>
              <a:pPr algn="l"/>
              <a:r>
                <a:rPr lang="en-US" sz="1050" dirty="0"/>
                <a:t>S0/0/0</a:t>
              </a:r>
            </a:p>
          </p:txBody>
        </p:sp>
        <p:sp>
          <p:nvSpPr>
            <p:cNvPr id="63" name="TextBox 62"/>
            <p:cNvSpPr txBox="1"/>
            <p:nvPr/>
          </p:nvSpPr>
          <p:spPr>
            <a:xfrm>
              <a:off x="4096573" y="2076710"/>
              <a:ext cx="508882" cy="186988"/>
            </a:xfrm>
            <a:prstGeom prst="rect">
              <a:avLst/>
            </a:prstGeom>
            <a:noFill/>
          </p:spPr>
          <p:txBody>
            <a:bodyPr wrap="square" lIns="0" tIns="0" rIns="0" bIns="0" rtlCol="0" anchor="ctr" anchorCtr="0">
              <a:noAutofit/>
            </a:bodyPr>
            <a:lstStyle/>
            <a:p>
              <a:pPr algn="l"/>
              <a:r>
                <a:rPr lang="en-US" sz="1050" dirty="0"/>
                <a:t>S0/0/0</a:t>
              </a:r>
            </a:p>
          </p:txBody>
        </p:sp>
        <p:sp>
          <p:nvSpPr>
            <p:cNvPr id="64" name="TextBox 63"/>
            <p:cNvSpPr txBox="1"/>
            <p:nvPr/>
          </p:nvSpPr>
          <p:spPr>
            <a:xfrm>
              <a:off x="5427998" y="1958368"/>
              <a:ext cx="544315" cy="179554"/>
            </a:xfrm>
            <a:prstGeom prst="rect">
              <a:avLst/>
            </a:prstGeom>
            <a:noFill/>
          </p:spPr>
          <p:txBody>
            <a:bodyPr wrap="square" lIns="0" tIns="0" rIns="0" bIns="0" rtlCol="0" anchor="ctr" anchorCtr="0">
              <a:noAutofit/>
            </a:bodyPr>
            <a:lstStyle/>
            <a:p>
              <a:pPr algn="l"/>
              <a:r>
                <a:rPr lang="en-US" sz="1050" dirty="0"/>
                <a:t>.1</a:t>
              </a:r>
            </a:p>
          </p:txBody>
        </p:sp>
        <p:sp>
          <p:nvSpPr>
            <p:cNvPr id="65" name="TextBox 64"/>
            <p:cNvSpPr txBox="1"/>
            <p:nvPr/>
          </p:nvSpPr>
          <p:spPr>
            <a:xfrm>
              <a:off x="4798993" y="2210519"/>
              <a:ext cx="544315" cy="179554"/>
            </a:xfrm>
            <a:prstGeom prst="rect">
              <a:avLst/>
            </a:prstGeom>
            <a:noFill/>
          </p:spPr>
          <p:txBody>
            <a:bodyPr wrap="square" lIns="0" tIns="0" rIns="0" bIns="0" rtlCol="0" anchor="ctr" anchorCtr="0">
              <a:noAutofit/>
            </a:bodyPr>
            <a:lstStyle/>
            <a:p>
              <a:pPr algn="l"/>
              <a:r>
                <a:rPr lang="en-US" sz="1050" dirty="0"/>
                <a:t>.1</a:t>
              </a:r>
            </a:p>
          </p:txBody>
        </p:sp>
        <p:sp>
          <p:nvSpPr>
            <p:cNvPr id="66" name="TextBox 65"/>
            <p:cNvSpPr txBox="1"/>
            <p:nvPr/>
          </p:nvSpPr>
          <p:spPr>
            <a:xfrm>
              <a:off x="2241462" y="2196664"/>
              <a:ext cx="544315" cy="179554"/>
            </a:xfrm>
            <a:prstGeom prst="rect">
              <a:avLst/>
            </a:prstGeom>
            <a:noFill/>
          </p:spPr>
          <p:txBody>
            <a:bodyPr wrap="square" lIns="0" tIns="0" rIns="0" bIns="0" rtlCol="0" anchor="ctr" anchorCtr="0">
              <a:noAutofit/>
            </a:bodyPr>
            <a:lstStyle/>
            <a:p>
              <a:pPr algn="l"/>
              <a:r>
                <a:rPr lang="en-US" sz="1050" dirty="0"/>
                <a:t>.1</a:t>
              </a:r>
            </a:p>
          </p:txBody>
        </p:sp>
      </p:grpSp>
    </p:spTree>
    <p:extLst>
      <p:ext uri="{BB962C8B-B14F-4D97-AF65-F5344CB8AC3E}">
        <p14:creationId xmlns:p14="http://schemas.microsoft.com/office/powerpoint/2010/main" val="22980341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6690" name="Rectangle 2"/>
          <p:cNvSpPr>
            <a:spLocks noGrp="1" noChangeArrowheads="1"/>
          </p:cNvSpPr>
          <p:nvPr>
            <p:ph type="title"/>
          </p:nvPr>
        </p:nvSpPr>
        <p:spPr>
          <a:xfrm>
            <a:off x="358219" y="365125"/>
            <a:ext cx="11481847" cy="902843"/>
          </a:xfrm>
        </p:spPr>
        <p:txBody>
          <a:bodyPr>
            <a:normAutofit/>
          </a:bodyPr>
          <a:lstStyle/>
          <a:p>
            <a:r>
              <a:rPr lang="en-US" dirty="0"/>
              <a:t>Propagating a Default Route</a:t>
            </a:r>
          </a:p>
        </p:txBody>
      </p:sp>
      <p:sp>
        <p:nvSpPr>
          <p:cNvPr id="1266691" name="Rectangle 3"/>
          <p:cNvSpPr>
            <a:spLocks noGrp="1" noChangeArrowheads="1"/>
          </p:cNvSpPr>
          <p:nvPr>
            <p:ph type="body" idx="1"/>
          </p:nvPr>
        </p:nvSpPr>
        <p:spPr>
          <a:xfrm>
            <a:off x="1012570" y="1540765"/>
            <a:ext cx="10228453" cy="3470147"/>
          </a:xfrm>
        </p:spPr>
        <p:txBody>
          <a:bodyPr/>
          <a:lstStyle/>
          <a:p>
            <a:r>
              <a:rPr lang="en-US" dirty="0">
                <a:solidFill>
                  <a:schemeClr val="tx1"/>
                </a:solidFill>
              </a:rPr>
              <a:t>To propagate a default route in EIGRP, use either the:</a:t>
            </a:r>
          </a:p>
          <a:p>
            <a:pPr lvl="1" indent="1588">
              <a:buNone/>
            </a:pPr>
            <a:r>
              <a:rPr lang="en-US" b="1" dirty="0">
                <a:solidFill>
                  <a:schemeClr val="tx1"/>
                </a:solidFill>
                <a:latin typeface="Courier New" pitchFamily="49" charset="0"/>
                <a:cs typeface="Courier New" pitchFamily="49" charset="0"/>
              </a:rPr>
              <a:t>ip default-network </a:t>
            </a:r>
            <a:r>
              <a:rPr lang="en-US" i="1" dirty="0">
                <a:solidFill>
                  <a:schemeClr val="tx1"/>
                </a:solidFill>
                <a:latin typeface="Courier New" pitchFamily="49" charset="0"/>
                <a:cs typeface="Courier New" pitchFamily="49" charset="0"/>
              </a:rPr>
              <a:t>network-number</a:t>
            </a:r>
            <a:r>
              <a:rPr lang="en-US" dirty="0">
                <a:solidFill>
                  <a:schemeClr val="tx1"/>
                </a:solidFill>
                <a:latin typeface="Courier New" pitchFamily="49" charset="0"/>
                <a:cs typeface="Courier New" pitchFamily="49" charset="0"/>
              </a:rPr>
              <a:t> </a:t>
            </a:r>
            <a:r>
              <a:rPr lang="en-US" dirty="0">
                <a:solidFill>
                  <a:schemeClr val="tx1"/>
                </a:solidFill>
              </a:rPr>
              <a:t>global configuration command.</a:t>
            </a:r>
          </a:p>
          <a:p>
            <a:pPr lvl="1">
              <a:buFontTx/>
              <a:buNone/>
            </a:pPr>
            <a:r>
              <a:rPr lang="en-US" b="1" dirty="0">
                <a:solidFill>
                  <a:schemeClr val="tx1"/>
                </a:solidFill>
              </a:rPr>
              <a:t>Or </a:t>
            </a:r>
          </a:p>
          <a:p>
            <a:pPr lvl="1" indent="1588">
              <a:buNone/>
            </a:pPr>
            <a:r>
              <a:rPr lang="en-US" b="1" dirty="0">
                <a:solidFill>
                  <a:schemeClr val="tx1"/>
                </a:solidFill>
                <a:latin typeface="Courier New" pitchFamily="49" charset="0"/>
                <a:cs typeface="Courier New" pitchFamily="49" charset="0"/>
              </a:rPr>
              <a:t>ip route 0.0.0.0 0.0.0.0 </a:t>
            </a:r>
            <a:r>
              <a:rPr lang="en-US" i="1" dirty="0">
                <a:solidFill>
                  <a:schemeClr val="tx1"/>
                </a:solidFill>
                <a:latin typeface="Courier New" pitchFamily="49" charset="0"/>
                <a:cs typeface="Courier New" pitchFamily="49" charset="0"/>
              </a:rPr>
              <a:t>next-hop</a:t>
            </a:r>
            <a:r>
              <a:rPr lang="en-US" b="1" dirty="0">
                <a:solidFill>
                  <a:schemeClr val="tx1"/>
                </a:solidFill>
                <a:latin typeface="Courier New" pitchFamily="49" charset="0"/>
                <a:cs typeface="Courier New" pitchFamily="49" charset="0"/>
              </a:rPr>
              <a:t> | </a:t>
            </a:r>
            <a:r>
              <a:rPr lang="en-US" i="1" dirty="0">
                <a:solidFill>
                  <a:schemeClr val="tx1"/>
                </a:solidFill>
                <a:latin typeface="Courier New" pitchFamily="49" charset="0"/>
                <a:cs typeface="Courier New" pitchFamily="49" charset="0"/>
              </a:rPr>
              <a:t>interface </a:t>
            </a:r>
            <a:r>
              <a:rPr lang="en-US" dirty="0">
                <a:solidFill>
                  <a:schemeClr val="tx1"/>
                </a:solidFill>
              </a:rPr>
              <a:t>router configuration command.</a:t>
            </a:r>
          </a:p>
          <a:p>
            <a:r>
              <a:rPr lang="en-US" dirty="0">
                <a:solidFill>
                  <a:schemeClr val="tx1"/>
                </a:solidFill>
              </a:rPr>
              <a:t>Once configured, the default route has to be propagated into the EIGRP AS.</a:t>
            </a:r>
          </a:p>
        </p:txBody>
      </p:sp>
    </p:spTree>
    <p:extLst>
      <p:ext uri="{BB962C8B-B14F-4D97-AF65-F5344CB8AC3E}">
        <p14:creationId xmlns:p14="http://schemas.microsoft.com/office/powerpoint/2010/main" val="1213114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619253" y="396218"/>
            <a:ext cx="9501061" cy="620712"/>
          </a:xfrm>
        </p:spPr>
        <p:txBody>
          <a:bodyPr>
            <a:noAutofit/>
          </a:bodyPr>
          <a:lstStyle/>
          <a:p>
            <a:r>
              <a:rPr lang="en-US" b="1" dirty="0" err="1">
                <a:latin typeface="Courier New" pitchFamily="49" charset="0"/>
                <a:cs typeface="Courier New" pitchFamily="49" charset="0"/>
              </a:rPr>
              <a:t>ip</a:t>
            </a:r>
            <a:r>
              <a:rPr lang="en-US" b="1" dirty="0">
                <a:latin typeface="Courier New" pitchFamily="49" charset="0"/>
                <a:cs typeface="Courier New" pitchFamily="49" charset="0"/>
              </a:rPr>
              <a:t> default-network </a:t>
            </a:r>
            <a:r>
              <a:rPr lang="en-US" b="1" dirty="0"/>
              <a:t>Command </a:t>
            </a:r>
          </a:p>
        </p:txBody>
      </p:sp>
      <p:sp>
        <p:nvSpPr>
          <p:cNvPr id="13" name="Content Placeholder 12"/>
          <p:cNvSpPr>
            <a:spLocks noGrp="1"/>
          </p:cNvSpPr>
          <p:nvPr>
            <p:ph idx="1"/>
          </p:nvPr>
        </p:nvSpPr>
        <p:spPr>
          <a:xfrm>
            <a:off x="828041" y="1195120"/>
            <a:ext cx="8316913" cy="655780"/>
          </a:xfrm>
        </p:spPr>
        <p:txBody>
          <a:bodyPr>
            <a:noAutofit/>
          </a:bodyPr>
          <a:lstStyle/>
          <a:p>
            <a:pPr marL="0" indent="0">
              <a:buNone/>
            </a:pPr>
            <a:r>
              <a:rPr lang="en-US" sz="2000" dirty="0"/>
              <a:t>Configures a router to advertise a network as the gateway of last resort.</a:t>
            </a:r>
          </a:p>
          <a:p>
            <a:pPr>
              <a:buNone/>
            </a:pPr>
            <a:endParaRPr lang="en-US" sz="2000" dirty="0"/>
          </a:p>
        </p:txBody>
      </p:sp>
      <p:sp>
        <p:nvSpPr>
          <p:cNvPr id="14" name="Text Placeholder 13"/>
          <p:cNvSpPr>
            <a:spLocks noGrp="1"/>
          </p:cNvSpPr>
          <p:nvPr>
            <p:ph type="body" sz="quarter" idx="10"/>
          </p:nvPr>
        </p:nvSpPr>
        <p:spPr>
          <a:xfrm>
            <a:off x="1113791" y="1761919"/>
            <a:ext cx="7745412" cy="377078"/>
          </a:xfrm>
        </p:spPr>
        <p:txBody>
          <a:bodyPr/>
          <a:lstStyle/>
          <a:p>
            <a:r>
              <a:rPr lang="en-US" dirty="0">
                <a:solidFill>
                  <a:schemeClr val="tx1"/>
                </a:solidFill>
              </a:rPr>
              <a:t>Router(config)#</a:t>
            </a:r>
          </a:p>
        </p:txBody>
      </p:sp>
      <p:sp>
        <p:nvSpPr>
          <p:cNvPr id="15" name="Text Placeholder 14"/>
          <p:cNvSpPr>
            <a:spLocks noGrp="1"/>
          </p:cNvSpPr>
          <p:nvPr>
            <p:ph type="body" sz="quarter" idx="11"/>
          </p:nvPr>
        </p:nvSpPr>
        <p:spPr>
          <a:xfrm>
            <a:off x="3338523" y="1763908"/>
            <a:ext cx="3940101" cy="377078"/>
          </a:xfrm>
        </p:spPr>
        <p:txBody>
          <a:bodyPr/>
          <a:lstStyle/>
          <a:p>
            <a:r>
              <a:rPr lang="en-US" dirty="0" err="1">
                <a:solidFill>
                  <a:schemeClr val="tx1"/>
                </a:solidFill>
              </a:rPr>
              <a:t>ip</a:t>
            </a:r>
            <a:r>
              <a:rPr lang="en-US" dirty="0">
                <a:solidFill>
                  <a:schemeClr val="tx1"/>
                </a:solidFill>
              </a:rPr>
              <a:t> default-network </a:t>
            </a:r>
            <a:r>
              <a:rPr lang="en-US" b="0" i="1" dirty="0">
                <a:solidFill>
                  <a:schemeClr val="tx1"/>
                </a:solidFill>
              </a:rPr>
              <a:t>network</a:t>
            </a:r>
            <a:endParaRPr lang="en-US" b="0" dirty="0">
              <a:solidFill>
                <a:schemeClr val="tx1"/>
              </a:solidFill>
            </a:endParaRPr>
          </a:p>
        </p:txBody>
      </p:sp>
      <p:sp>
        <p:nvSpPr>
          <p:cNvPr id="16" name="Rectangle 15"/>
          <p:cNvSpPr/>
          <p:nvPr/>
        </p:nvSpPr>
        <p:spPr>
          <a:xfrm>
            <a:off x="1065068" y="2417699"/>
            <a:ext cx="10553907" cy="2626873"/>
          </a:xfrm>
          <a:prstGeom prst="rect">
            <a:avLst/>
          </a:prstGeom>
        </p:spPr>
        <p:txBody>
          <a:bodyPr wrap="square">
            <a:spAutoFit/>
          </a:bodyPr>
          <a:lstStyle/>
          <a:p>
            <a:pPr marL="236538" indent="-236538" defTabSz="814388">
              <a:lnSpc>
                <a:spcPct val="95000"/>
              </a:lnSpc>
              <a:spcBef>
                <a:spcPct val="50000"/>
              </a:spcBef>
              <a:buClr>
                <a:srgbClr val="708CA1"/>
              </a:buClr>
              <a:buFont typeface="Wingdings" pitchFamily="2" charset="2"/>
              <a:buChar char="§"/>
              <a:defRPr/>
            </a:pPr>
            <a:r>
              <a:rPr lang="en-US" kern="0" dirty="0"/>
              <a:t>Other routers use their next-hop address to the advertised network as their default route.</a:t>
            </a:r>
          </a:p>
          <a:p>
            <a:pPr marL="236538" indent="-236538" defTabSz="814388">
              <a:lnSpc>
                <a:spcPct val="95000"/>
              </a:lnSpc>
              <a:spcBef>
                <a:spcPct val="50000"/>
              </a:spcBef>
              <a:buClr>
                <a:srgbClr val="708CA1"/>
              </a:buClr>
              <a:buFont typeface="Wingdings" pitchFamily="2" charset="2"/>
              <a:buChar char="§"/>
              <a:defRPr/>
            </a:pPr>
            <a:r>
              <a:rPr lang="en-US" kern="0" dirty="0"/>
              <a:t>There is no parameter to specify the subnet mask therefore the command can only be used to advertise a </a:t>
            </a:r>
            <a:r>
              <a:rPr lang="en-US" u="sng" kern="0" dirty="0"/>
              <a:t>classful</a:t>
            </a:r>
            <a:r>
              <a:rPr lang="en-US" kern="0" dirty="0"/>
              <a:t> network.</a:t>
            </a:r>
          </a:p>
          <a:p>
            <a:pPr marL="236538" indent="-236538" defTabSz="814388">
              <a:lnSpc>
                <a:spcPct val="95000"/>
              </a:lnSpc>
              <a:spcBef>
                <a:spcPct val="50000"/>
              </a:spcBef>
              <a:buClr>
                <a:srgbClr val="708CA1"/>
              </a:buClr>
              <a:buFont typeface="Wingdings" pitchFamily="2" charset="2"/>
              <a:buChar char="§"/>
              <a:defRPr/>
            </a:pPr>
            <a:r>
              <a:rPr lang="en-US" kern="0" dirty="0"/>
              <a:t>The specified network must be reachable before it is configured.</a:t>
            </a:r>
          </a:p>
          <a:p>
            <a:pPr marL="236538" indent="-236538" defTabSz="814388">
              <a:lnSpc>
                <a:spcPct val="95000"/>
              </a:lnSpc>
              <a:spcBef>
                <a:spcPct val="50000"/>
              </a:spcBef>
              <a:buClr>
                <a:srgbClr val="708CA1"/>
              </a:buClr>
              <a:buFont typeface="Wingdings" pitchFamily="2" charset="2"/>
              <a:buChar char="§"/>
              <a:defRPr/>
            </a:pPr>
            <a:r>
              <a:rPr lang="en-US" kern="0" dirty="0"/>
              <a:t>If the specified network is reachable through:</a:t>
            </a:r>
          </a:p>
          <a:p>
            <a:pPr marL="693738" lvl="1" indent="-236538" defTabSz="814388">
              <a:lnSpc>
                <a:spcPct val="95000"/>
              </a:lnSpc>
              <a:spcBef>
                <a:spcPct val="50000"/>
              </a:spcBef>
              <a:buClr>
                <a:srgbClr val="708CA1"/>
              </a:buClr>
              <a:buFont typeface="Wingdings" pitchFamily="2" charset="2"/>
              <a:buChar char="§"/>
              <a:defRPr/>
            </a:pPr>
            <a:r>
              <a:rPr lang="en-US" kern="0" dirty="0"/>
              <a:t>EIGRP, then the default route is propagated automatically to other EIGRP routers in the AS.</a:t>
            </a:r>
          </a:p>
          <a:p>
            <a:pPr marL="693738" lvl="1" indent="-236538" defTabSz="814388">
              <a:lnSpc>
                <a:spcPct val="95000"/>
              </a:lnSpc>
              <a:spcBef>
                <a:spcPct val="50000"/>
              </a:spcBef>
              <a:buClr>
                <a:srgbClr val="708CA1"/>
              </a:buClr>
              <a:buFont typeface="Wingdings" pitchFamily="2" charset="2"/>
              <a:buChar char="§"/>
              <a:defRPr/>
            </a:pPr>
            <a:r>
              <a:rPr lang="en-US" kern="0" dirty="0"/>
              <a:t>A static route, then the static route must be redistributed into EIGRP.</a:t>
            </a:r>
          </a:p>
        </p:txBody>
      </p:sp>
    </p:spTree>
    <p:extLst>
      <p:ext uri="{BB962C8B-B14F-4D97-AF65-F5344CB8AC3E}">
        <p14:creationId xmlns:p14="http://schemas.microsoft.com/office/powerpoint/2010/main" val="10542988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 name="Rectangle 45"/>
          <p:cNvSpPr/>
          <p:nvPr/>
        </p:nvSpPr>
        <p:spPr bwMode="auto">
          <a:xfrm>
            <a:off x="8255921" y="4385628"/>
            <a:ext cx="3159515" cy="41532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42" name="Rectangle 41"/>
          <p:cNvSpPr/>
          <p:nvPr/>
        </p:nvSpPr>
        <p:spPr bwMode="auto">
          <a:xfrm>
            <a:off x="607709" y="3373119"/>
            <a:ext cx="3233857" cy="41532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2" name="Title 1"/>
          <p:cNvSpPr>
            <a:spLocks noGrp="1"/>
          </p:cNvSpPr>
          <p:nvPr>
            <p:ph type="title"/>
          </p:nvPr>
        </p:nvSpPr>
        <p:spPr>
          <a:xfrm>
            <a:off x="190477" y="39908"/>
            <a:ext cx="10142672" cy="1183077"/>
          </a:xfrm>
        </p:spPr>
        <p:txBody>
          <a:bodyPr>
            <a:noAutofit/>
          </a:bodyPr>
          <a:lstStyle/>
          <a:p>
            <a:r>
              <a:rPr lang="en-US" b="1" dirty="0">
                <a:solidFill>
                  <a:schemeClr val="accent1">
                    <a:lumMod val="50000"/>
                  </a:schemeClr>
                </a:solidFill>
                <a:latin typeface="Courier New" pitchFamily="49" charset="0"/>
                <a:cs typeface="Courier New" pitchFamily="49" charset="0"/>
              </a:rPr>
              <a:t>ip default-network </a:t>
            </a:r>
            <a:r>
              <a:rPr lang="en-US" b="1" dirty="0">
                <a:solidFill>
                  <a:schemeClr val="accent1">
                    <a:lumMod val="50000"/>
                  </a:schemeClr>
                </a:solidFill>
              </a:rPr>
              <a:t>Example</a:t>
            </a:r>
          </a:p>
        </p:txBody>
      </p:sp>
      <p:sp>
        <p:nvSpPr>
          <p:cNvPr id="44" name="Text Placeholder 5"/>
          <p:cNvSpPr>
            <a:spLocks/>
          </p:cNvSpPr>
          <p:nvPr/>
        </p:nvSpPr>
        <p:spPr bwMode="auto">
          <a:xfrm>
            <a:off x="585389" y="3081342"/>
            <a:ext cx="7200939" cy="2215614"/>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defTabSz="814388">
              <a:buClr>
                <a:srgbClr val="708CA1"/>
              </a:buClr>
              <a:defRPr/>
            </a:pPr>
            <a:r>
              <a:rPr lang="en-US" sz="1200" kern="0" dirty="0">
                <a:latin typeface="Courier New" pitchFamily="49" charset="0"/>
              </a:rPr>
              <a:t>R2# </a:t>
            </a:r>
            <a:r>
              <a:rPr lang="en-US" sz="1200" b="1" kern="0" dirty="0">
                <a:latin typeface="Courier New" pitchFamily="49" charset="0"/>
              </a:rPr>
              <a:t>show ip route</a:t>
            </a:r>
          </a:p>
          <a:p>
            <a:pPr marL="236538" indent="-236538" defTabSz="814388">
              <a:buClr>
                <a:srgbClr val="708CA1"/>
              </a:buClr>
              <a:defRPr/>
            </a:pPr>
            <a:r>
              <a:rPr lang="en-US" sz="1200" kern="0" dirty="0">
                <a:latin typeface="Courier New" pitchFamily="49" charset="0"/>
              </a:rPr>
              <a:t>&lt;output omitted&gt;</a:t>
            </a:r>
          </a:p>
          <a:p>
            <a:pPr marL="236538" indent="-236538" defTabSz="814388">
              <a:buClr>
                <a:srgbClr val="708CA1"/>
              </a:buClr>
              <a:defRPr/>
            </a:pPr>
            <a:r>
              <a:rPr lang="en-US" sz="1200" kern="0" dirty="0">
                <a:latin typeface="Courier New" pitchFamily="49" charset="0"/>
              </a:rPr>
              <a:t>Gateway of last resort is not set</a:t>
            </a:r>
          </a:p>
          <a:p>
            <a:pPr marL="236538" indent="-236538" defTabSz="814388">
              <a:buClr>
                <a:srgbClr val="708CA1"/>
              </a:buClr>
              <a:defRPr/>
            </a:pPr>
            <a:endParaRPr lang="en-US" sz="1200" kern="0" dirty="0">
              <a:latin typeface="Courier New" pitchFamily="49" charset="0"/>
            </a:endParaRPr>
          </a:p>
          <a:p>
            <a:pPr marL="236538" indent="-236538" defTabSz="814388">
              <a:buClr>
                <a:srgbClr val="708CA1"/>
              </a:buClr>
              <a:defRPr/>
            </a:pPr>
            <a:r>
              <a:rPr lang="en-US" sz="1200" kern="0" dirty="0">
                <a:latin typeface="Courier New" pitchFamily="49" charset="0"/>
              </a:rPr>
              <a:t>     172.17.0.0/16 is variably subnetted, 2 subnets, 2 masks</a:t>
            </a:r>
          </a:p>
          <a:p>
            <a:pPr marL="236538" indent="-236538" defTabSz="814388">
              <a:buClr>
                <a:srgbClr val="708CA1"/>
              </a:buClr>
              <a:defRPr/>
            </a:pPr>
            <a:r>
              <a:rPr lang="en-US" sz="1200" kern="0" dirty="0">
                <a:latin typeface="Courier New" pitchFamily="49" charset="0"/>
              </a:rPr>
              <a:t>D       172.17.0.0/16 is a summary, 02:27:56, Null0</a:t>
            </a:r>
          </a:p>
          <a:p>
            <a:pPr marL="236538" indent="-236538" defTabSz="814388">
              <a:buClr>
                <a:srgbClr val="708CA1"/>
              </a:buClr>
              <a:defRPr/>
            </a:pPr>
            <a:r>
              <a:rPr lang="en-US" sz="1200" kern="0" dirty="0">
                <a:latin typeface="Courier New" pitchFamily="49" charset="0"/>
              </a:rPr>
              <a:t>C       172.17.2.0/24 is directly connected, FastEthernet0/0</a:t>
            </a:r>
          </a:p>
          <a:p>
            <a:pPr marL="236538" indent="-236538" defTabSz="814388">
              <a:buClr>
                <a:srgbClr val="708CA1"/>
              </a:buClr>
              <a:defRPr/>
            </a:pPr>
            <a:r>
              <a:rPr lang="en-US" sz="1200" kern="0" dirty="0">
                <a:latin typeface="Courier New" pitchFamily="49" charset="0"/>
              </a:rPr>
              <a:t>D    172.16.0.0/16 [90/40514560] via 192.168.1.101, 02:27:56, Serial0/0/0</a:t>
            </a:r>
          </a:p>
          <a:p>
            <a:pPr marL="236538" indent="-236538" defTabSz="814388">
              <a:buClr>
                <a:srgbClr val="708CA1"/>
              </a:buClr>
              <a:defRPr/>
            </a:pPr>
            <a:r>
              <a:rPr lang="en-US" sz="1200" kern="0" dirty="0">
                <a:latin typeface="Courier New" pitchFamily="49" charset="0"/>
              </a:rPr>
              <a:t>     192.168.1.0/27 is subnetted, 2 subnets</a:t>
            </a:r>
          </a:p>
          <a:p>
            <a:pPr marL="236538" indent="-236538" defTabSz="814388">
              <a:buClr>
                <a:srgbClr val="708CA1"/>
              </a:buClr>
              <a:defRPr/>
            </a:pPr>
            <a:r>
              <a:rPr lang="en-US" sz="1200" kern="0" dirty="0">
                <a:latin typeface="Courier New" pitchFamily="49" charset="0"/>
              </a:rPr>
              <a:t>C       192.168.1.96 is directly connected, Serial0/0/0</a:t>
            </a:r>
          </a:p>
          <a:p>
            <a:pPr marL="236538" indent="-236538" defTabSz="814388">
              <a:buClr>
                <a:srgbClr val="708CA1"/>
              </a:buClr>
              <a:defRPr/>
            </a:pPr>
            <a:r>
              <a:rPr lang="en-US" sz="1200" kern="0" dirty="0">
                <a:latin typeface="Courier New" pitchFamily="49" charset="0"/>
              </a:rPr>
              <a:t>C       192.168.1.0 is directly connected, Serial0/0/1</a:t>
            </a:r>
          </a:p>
          <a:p>
            <a:pPr marL="236538" indent="-236538" defTabSz="814388">
              <a:buClr>
                <a:srgbClr val="708CA1"/>
              </a:buClr>
              <a:defRPr/>
            </a:pPr>
            <a:r>
              <a:rPr lang="en-US" sz="1200" kern="0" dirty="0">
                <a:latin typeface="Courier New" pitchFamily="49" charset="0"/>
              </a:rPr>
              <a:t>R2#</a:t>
            </a:r>
          </a:p>
          <a:p>
            <a:pPr marL="236538" indent="-236538" defTabSz="814388">
              <a:buClr>
                <a:srgbClr val="708CA1"/>
              </a:buClr>
              <a:defRPr/>
            </a:pPr>
            <a:endParaRPr lang="en-US" sz="1200" b="1" kern="0" dirty="0">
              <a:latin typeface="Courier New" pitchFamily="49" charset="0"/>
            </a:endParaRPr>
          </a:p>
        </p:txBody>
      </p:sp>
      <p:sp>
        <p:nvSpPr>
          <p:cNvPr id="32" name="Text Placeholder 5"/>
          <p:cNvSpPr>
            <a:spLocks/>
          </p:cNvSpPr>
          <p:nvPr/>
        </p:nvSpPr>
        <p:spPr bwMode="auto">
          <a:xfrm>
            <a:off x="8215035" y="4095674"/>
            <a:ext cx="3611205" cy="845166"/>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defTabSz="814388">
              <a:buClr>
                <a:srgbClr val="708CA1"/>
              </a:buClr>
              <a:defRPr/>
            </a:pPr>
            <a:r>
              <a:rPr lang="en-US" sz="1200" kern="0" dirty="0">
                <a:latin typeface="Courier New" pitchFamily="49" charset="0"/>
              </a:rPr>
              <a:t>R1# </a:t>
            </a:r>
            <a:r>
              <a:rPr lang="en-US" sz="1200" b="1" kern="0" dirty="0">
                <a:latin typeface="Courier New" pitchFamily="49" charset="0"/>
              </a:rPr>
              <a:t>show ip route</a:t>
            </a:r>
          </a:p>
          <a:p>
            <a:pPr marL="236538" indent="-236538" defTabSz="814388">
              <a:buClr>
                <a:srgbClr val="708CA1"/>
              </a:buClr>
              <a:defRPr/>
            </a:pPr>
            <a:r>
              <a:rPr lang="en-US" sz="1200" kern="0" dirty="0">
                <a:latin typeface="Courier New" pitchFamily="49" charset="0"/>
              </a:rPr>
              <a:t>&lt;output omitted&gt;</a:t>
            </a:r>
          </a:p>
          <a:p>
            <a:pPr marL="236538" indent="-236538" defTabSz="814388">
              <a:buClr>
                <a:srgbClr val="708CA1"/>
              </a:buClr>
              <a:defRPr/>
            </a:pPr>
            <a:r>
              <a:rPr lang="en-US" sz="1200" kern="0" dirty="0">
                <a:latin typeface="Courier New" pitchFamily="49" charset="0"/>
              </a:rPr>
              <a:t>Gateway of last resort is not set</a:t>
            </a:r>
          </a:p>
          <a:p>
            <a:pPr marL="236538" indent="-236538" defTabSz="814388">
              <a:buClr>
                <a:srgbClr val="708CA1"/>
              </a:buClr>
              <a:defRPr/>
            </a:pPr>
            <a:r>
              <a:rPr lang="en-US" sz="1200" kern="0" dirty="0">
                <a:latin typeface="Courier New" pitchFamily="49" charset="0"/>
              </a:rPr>
              <a:t>&lt;output omitted&gt;</a:t>
            </a:r>
          </a:p>
        </p:txBody>
      </p:sp>
      <p:grpSp>
        <p:nvGrpSpPr>
          <p:cNvPr id="43" name="Group 42"/>
          <p:cNvGrpSpPr/>
          <p:nvPr/>
        </p:nvGrpSpPr>
        <p:grpSpPr>
          <a:xfrm>
            <a:off x="2664785" y="1163787"/>
            <a:ext cx="6806978" cy="1522342"/>
            <a:chOff x="1639213" y="1110347"/>
            <a:chExt cx="6806978" cy="1616091"/>
          </a:xfrm>
        </p:grpSpPr>
        <p:sp>
          <p:nvSpPr>
            <p:cNvPr id="38" name="Freeform 9"/>
            <p:cNvSpPr>
              <a:spLocks/>
            </p:cNvSpPr>
            <p:nvPr/>
          </p:nvSpPr>
          <p:spPr bwMode="auto">
            <a:xfrm>
              <a:off x="5018757" y="194197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9" name="Rounded Rectangle 28"/>
            <p:cNvSpPr/>
            <p:nvPr/>
          </p:nvSpPr>
          <p:spPr bwMode="auto">
            <a:xfrm>
              <a:off x="1639213" y="1679685"/>
              <a:ext cx="3624146" cy="487803"/>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6" name="Freeform 9"/>
            <p:cNvSpPr>
              <a:spLocks/>
            </p:cNvSpPr>
            <p:nvPr/>
          </p:nvSpPr>
          <p:spPr bwMode="auto">
            <a:xfrm>
              <a:off x="2809952" y="194419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7" name="Picture 37"/>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4505874" y="1734875"/>
              <a:ext cx="870351" cy="451691"/>
            </a:xfrm>
            <a:prstGeom prst="rect">
              <a:avLst/>
            </a:prstGeom>
            <a:noFill/>
            <a:ln w="9525">
              <a:noFill/>
              <a:miter lim="800000"/>
              <a:headEnd/>
              <a:tailEnd/>
            </a:ln>
          </p:spPr>
        </p:pic>
        <p:sp>
          <p:nvSpPr>
            <p:cNvPr id="13" name="TextBox 12"/>
            <p:cNvSpPr txBox="1"/>
            <p:nvPr/>
          </p:nvSpPr>
          <p:spPr>
            <a:xfrm>
              <a:off x="5031048" y="2226957"/>
              <a:ext cx="455336" cy="157915"/>
            </a:xfrm>
            <a:prstGeom prst="rect">
              <a:avLst/>
            </a:prstGeom>
            <a:noFill/>
          </p:spPr>
          <p:txBody>
            <a:bodyPr wrap="square" lIns="0" tIns="0" rIns="0" bIns="0" rtlCol="0" anchor="ctr" anchorCtr="0">
              <a:noAutofit/>
            </a:bodyPr>
            <a:lstStyle/>
            <a:p>
              <a:pPr algn="l"/>
              <a:r>
                <a:rPr lang="en-US" sz="1050" dirty="0"/>
                <a:t>Fa0/0</a:t>
              </a:r>
            </a:p>
          </p:txBody>
        </p:sp>
        <p:sp>
          <p:nvSpPr>
            <p:cNvPr id="14" name="TextBox 13"/>
            <p:cNvSpPr txBox="1"/>
            <p:nvPr/>
          </p:nvSpPr>
          <p:spPr>
            <a:xfrm>
              <a:off x="2453108" y="2204922"/>
              <a:ext cx="1013551" cy="165253"/>
            </a:xfrm>
            <a:prstGeom prst="rect">
              <a:avLst/>
            </a:prstGeom>
            <a:noFill/>
          </p:spPr>
          <p:txBody>
            <a:bodyPr wrap="square" lIns="0" tIns="0" rIns="0" bIns="0" rtlCol="0" anchor="ctr" anchorCtr="0">
              <a:noAutofit/>
            </a:bodyPr>
            <a:lstStyle/>
            <a:p>
              <a:pPr algn="l"/>
              <a:r>
                <a:rPr lang="en-US" sz="1050" dirty="0"/>
                <a:t>Fa0/0</a:t>
              </a:r>
            </a:p>
          </p:txBody>
        </p:sp>
        <p:cxnSp>
          <p:nvCxnSpPr>
            <p:cNvPr id="20" name="Straight Connector 19"/>
            <p:cNvCxnSpPr/>
            <p:nvPr/>
          </p:nvCxnSpPr>
          <p:spPr bwMode="auto">
            <a:xfrm rot="5400000">
              <a:off x="2233651" y="232152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1" name="Straight Connector 20"/>
            <p:cNvCxnSpPr/>
            <p:nvPr/>
          </p:nvCxnSpPr>
          <p:spPr bwMode="auto">
            <a:xfrm rot="10800000">
              <a:off x="2157449" y="2493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2" name="Straight Connector 21"/>
            <p:cNvCxnSpPr/>
            <p:nvPr/>
          </p:nvCxnSpPr>
          <p:spPr bwMode="auto">
            <a:xfrm rot="5400000">
              <a:off x="4809762" y="233070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3" name="Straight Connector 22"/>
            <p:cNvCxnSpPr/>
            <p:nvPr/>
          </p:nvCxnSpPr>
          <p:spPr bwMode="auto">
            <a:xfrm rot="10800000">
              <a:off x="4733560" y="250238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4" name="TextBox 23"/>
            <p:cNvSpPr txBox="1"/>
            <p:nvPr/>
          </p:nvSpPr>
          <p:spPr>
            <a:xfrm>
              <a:off x="2247423" y="1944195"/>
              <a:ext cx="349776" cy="294057"/>
            </a:xfrm>
            <a:prstGeom prst="rect">
              <a:avLst/>
            </a:prstGeom>
            <a:noFill/>
          </p:spPr>
          <p:txBody>
            <a:bodyPr wrap="none" rtlCol="0">
              <a:spAutoFit/>
            </a:bodyPr>
            <a:lstStyle/>
            <a:p>
              <a:r>
                <a:rPr lang="en-US" sz="1200" b="1" dirty="0">
                  <a:solidFill>
                    <a:schemeClr val="bg1"/>
                  </a:solidFill>
                </a:rPr>
                <a:t>R1</a:t>
              </a:r>
            </a:p>
          </p:txBody>
        </p:sp>
        <p:sp>
          <p:nvSpPr>
            <p:cNvPr id="25" name="TextBox 24"/>
            <p:cNvSpPr txBox="1"/>
            <p:nvPr/>
          </p:nvSpPr>
          <p:spPr>
            <a:xfrm>
              <a:off x="4801529" y="1953374"/>
              <a:ext cx="349776" cy="294057"/>
            </a:xfrm>
            <a:prstGeom prst="rect">
              <a:avLst/>
            </a:prstGeom>
            <a:noFill/>
          </p:spPr>
          <p:txBody>
            <a:bodyPr wrap="none" rtlCol="0">
              <a:spAutoFit/>
            </a:bodyPr>
            <a:lstStyle/>
            <a:p>
              <a:r>
                <a:rPr lang="en-US" sz="1200" b="1" dirty="0">
                  <a:solidFill>
                    <a:schemeClr val="bg1"/>
                  </a:solidFill>
                </a:rPr>
                <a:t>R2</a:t>
              </a:r>
            </a:p>
          </p:txBody>
        </p:sp>
        <p:sp>
          <p:nvSpPr>
            <p:cNvPr id="26" name="TextBox 25"/>
            <p:cNvSpPr txBox="1"/>
            <p:nvPr/>
          </p:nvSpPr>
          <p:spPr>
            <a:xfrm>
              <a:off x="1902217" y="2557473"/>
              <a:ext cx="1013551" cy="165253"/>
            </a:xfrm>
            <a:prstGeom prst="rect">
              <a:avLst/>
            </a:prstGeom>
            <a:noFill/>
          </p:spPr>
          <p:txBody>
            <a:bodyPr wrap="square" lIns="0" tIns="0" rIns="0" bIns="0" rtlCol="0" anchor="ctr" anchorCtr="0">
              <a:noAutofit/>
            </a:bodyPr>
            <a:lstStyle/>
            <a:p>
              <a:r>
                <a:rPr lang="en-US" sz="1050" dirty="0"/>
                <a:t>172.16.1.0 /24</a:t>
              </a:r>
            </a:p>
          </p:txBody>
        </p:sp>
        <p:sp>
          <p:nvSpPr>
            <p:cNvPr id="28" name="TextBox 27"/>
            <p:cNvSpPr txBox="1"/>
            <p:nvPr/>
          </p:nvSpPr>
          <p:spPr>
            <a:xfrm>
              <a:off x="3179945" y="1534092"/>
              <a:ext cx="945988" cy="160898"/>
            </a:xfrm>
            <a:prstGeom prst="rect">
              <a:avLst/>
            </a:prstGeom>
            <a:noFill/>
          </p:spPr>
          <p:txBody>
            <a:bodyPr wrap="square" lIns="0" tIns="0" rIns="0" bIns="0" rtlCol="0" anchor="ctr" anchorCtr="0">
              <a:noAutofit/>
            </a:bodyPr>
            <a:lstStyle/>
            <a:p>
              <a:r>
                <a:rPr lang="en-US" sz="1000" dirty="0"/>
                <a:t>64 kbps</a:t>
              </a:r>
            </a:p>
          </p:txBody>
        </p:sp>
        <p:sp>
          <p:nvSpPr>
            <p:cNvPr id="30" name="TextBox 29"/>
            <p:cNvSpPr txBox="1"/>
            <p:nvPr/>
          </p:nvSpPr>
          <p:spPr>
            <a:xfrm>
              <a:off x="1897556" y="1110347"/>
              <a:ext cx="945988" cy="160898"/>
            </a:xfrm>
            <a:prstGeom prst="rect">
              <a:avLst/>
            </a:prstGeom>
            <a:noFill/>
          </p:spPr>
          <p:txBody>
            <a:bodyPr wrap="square" lIns="0" tIns="0" rIns="0" bIns="0" rtlCol="0" anchor="ctr" anchorCtr="0">
              <a:noAutofit/>
            </a:bodyPr>
            <a:lstStyle/>
            <a:p>
              <a:r>
                <a:rPr lang="en-US" sz="1050" b="1" dirty="0"/>
                <a:t>EIGRP AS 100</a:t>
              </a:r>
            </a:p>
          </p:txBody>
        </p:sp>
        <p:pic>
          <p:nvPicPr>
            <p:cNvPr id="37" name="Picture 88"/>
            <p:cNvPicPr>
              <a:picLocks noChangeAspect="1" noChangeArrowheads="1"/>
            </p:cNvPicPr>
            <p:nvPr/>
          </p:nvPicPr>
          <p:blipFill>
            <a:blip r:embed="rId4"/>
            <a:srcRect/>
            <a:stretch>
              <a:fillRect/>
            </a:stretch>
          </p:blipFill>
          <p:spPr bwMode="auto">
            <a:xfrm>
              <a:off x="7312719" y="1668389"/>
              <a:ext cx="1132922" cy="690333"/>
            </a:xfrm>
            <a:prstGeom prst="rect">
              <a:avLst/>
            </a:prstGeom>
            <a:noFill/>
            <a:ln w="9525" algn="ctr">
              <a:noFill/>
              <a:miter lim="800000"/>
              <a:headEnd/>
              <a:tailEnd/>
            </a:ln>
          </p:spPr>
        </p:pic>
        <p:pic>
          <p:nvPicPr>
            <p:cNvPr id="39" name="Picture 37"/>
            <p:cNvPicPr>
              <a:picLocks noChangeArrowheads="1"/>
            </p:cNvPicPr>
            <p:nvPr/>
          </p:nvPicPr>
          <p:blipFill>
            <a:blip r:embed="rId3"/>
            <a:srcRect/>
            <a:stretch>
              <a:fillRect/>
            </a:stretch>
          </p:blipFill>
          <p:spPr bwMode="auto">
            <a:xfrm>
              <a:off x="6512984" y="1745507"/>
              <a:ext cx="870351" cy="451691"/>
            </a:xfrm>
            <a:prstGeom prst="rect">
              <a:avLst/>
            </a:prstGeom>
            <a:noFill/>
            <a:ln w="9525">
              <a:noFill/>
              <a:miter lim="800000"/>
              <a:headEnd/>
              <a:tailEnd/>
            </a:ln>
          </p:spPr>
        </p:pic>
        <p:sp>
          <p:nvSpPr>
            <p:cNvPr id="40" name="TextBox 39"/>
            <p:cNvSpPr txBox="1"/>
            <p:nvPr/>
          </p:nvSpPr>
          <p:spPr>
            <a:xfrm>
              <a:off x="7548588" y="1899742"/>
              <a:ext cx="662361" cy="277720"/>
            </a:xfrm>
            <a:prstGeom prst="rect">
              <a:avLst/>
            </a:prstGeom>
            <a:noFill/>
          </p:spPr>
          <p:txBody>
            <a:bodyPr wrap="none" rtlCol="0">
              <a:spAutoFit/>
            </a:bodyPr>
            <a:lstStyle/>
            <a:p>
              <a:r>
                <a:rPr lang="en-US" sz="1100" b="1" dirty="0"/>
                <a:t>Internet</a:t>
              </a:r>
            </a:p>
          </p:txBody>
        </p:sp>
        <p:sp>
          <p:nvSpPr>
            <p:cNvPr id="41" name="TextBox 40"/>
            <p:cNvSpPr txBox="1"/>
            <p:nvPr/>
          </p:nvSpPr>
          <p:spPr>
            <a:xfrm>
              <a:off x="7432640" y="1436091"/>
              <a:ext cx="1013551" cy="165253"/>
            </a:xfrm>
            <a:prstGeom prst="rect">
              <a:avLst/>
            </a:prstGeom>
            <a:noFill/>
          </p:spPr>
          <p:txBody>
            <a:bodyPr wrap="square" lIns="0" tIns="0" rIns="0" bIns="0" rtlCol="0" anchor="ctr" anchorCtr="0">
              <a:noAutofit/>
            </a:bodyPr>
            <a:lstStyle/>
            <a:p>
              <a:r>
                <a:rPr lang="en-US" sz="1050" dirty="0"/>
                <a:t>172.31.0.0 /16</a:t>
              </a:r>
            </a:p>
          </p:txBody>
        </p:sp>
        <p:sp>
          <p:nvSpPr>
            <p:cNvPr id="45" name="TextBox 44"/>
            <p:cNvSpPr txBox="1"/>
            <p:nvPr/>
          </p:nvSpPr>
          <p:spPr>
            <a:xfrm>
              <a:off x="3169854" y="1325860"/>
              <a:ext cx="1224042" cy="220355"/>
            </a:xfrm>
            <a:prstGeom prst="rect">
              <a:avLst/>
            </a:prstGeom>
            <a:noFill/>
          </p:spPr>
          <p:txBody>
            <a:bodyPr wrap="square" lIns="0" tIns="0" rIns="0" bIns="0" rtlCol="0" anchor="ctr" anchorCtr="0">
              <a:noAutofit/>
            </a:bodyPr>
            <a:lstStyle/>
            <a:p>
              <a:r>
                <a:rPr lang="en-US" sz="1050" dirty="0"/>
                <a:t>192.168.1.96 /27</a:t>
              </a:r>
            </a:p>
          </p:txBody>
        </p:sp>
        <p:sp>
          <p:nvSpPr>
            <p:cNvPr id="47" name="TextBox 46"/>
            <p:cNvSpPr txBox="1"/>
            <p:nvPr/>
          </p:nvSpPr>
          <p:spPr>
            <a:xfrm>
              <a:off x="4474126" y="2561185"/>
              <a:ext cx="1013551" cy="165253"/>
            </a:xfrm>
            <a:prstGeom prst="rect">
              <a:avLst/>
            </a:prstGeom>
            <a:noFill/>
          </p:spPr>
          <p:txBody>
            <a:bodyPr wrap="square" lIns="0" tIns="0" rIns="0" bIns="0" rtlCol="0" anchor="ctr" anchorCtr="0">
              <a:noAutofit/>
            </a:bodyPr>
            <a:lstStyle/>
            <a:p>
              <a:pPr algn="l"/>
              <a:r>
                <a:rPr lang="en-US" sz="1050" dirty="0"/>
                <a:t>172.17.2.0 /24</a:t>
              </a:r>
            </a:p>
          </p:txBody>
        </p:sp>
        <p:sp>
          <p:nvSpPr>
            <p:cNvPr id="34" name="TextBox 33"/>
            <p:cNvSpPr txBox="1"/>
            <p:nvPr/>
          </p:nvSpPr>
          <p:spPr>
            <a:xfrm>
              <a:off x="2871675" y="1753324"/>
              <a:ext cx="1013551" cy="165253"/>
            </a:xfrm>
            <a:prstGeom prst="rect">
              <a:avLst/>
            </a:prstGeom>
            <a:noFill/>
          </p:spPr>
          <p:txBody>
            <a:bodyPr wrap="square" lIns="0" tIns="0" rIns="0" bIns="0" rtlCol="0" anchor="ctr" anchorCtr="0">
              <a:noAutofit/>
            </a:bodyPr>
            <a:lstStyle/>
            <a:p>
              <a:pPr algn="l"/>
              <a:r>
                <a:rPr lang="en-US" sz="1050" dirty="0"/>
                <a:t>.101</a:t>
              </a:r>
            </a:p>
          </p:txBody>
        </p:sp>
        <p:sp>
          <p:nvSpPr>
            <p:cNvPr id="36" name="TextBox 35"/>
            <p:cNvSpPr txBox="1"/>
            <p:nvPr/>
          </p:nvSpPr>
          <p:spPr>
            <a:xfrm>
              <a:off x="4194948" y="1905721"/>
              <a:ext cx="544315" cy="179554"/>
            </a:xfrm>
            <a:prstGeom prst="rect">
              <a:avLst/>
            </a:prstGeom>
            <a:noFill/>
          </p:spPr>
          <p:txBody>
            <a:bodyPr wrap="square" lIns="0" tIns="0" rIns="0" bIns="0" rtlCol="0" anchor="ctr" anchorCtr="0">
              <a:noAutofit/>
            </a:bodyPr>
            <a:lstStyle/>
            <a:p>
              <a:pPr algn="l"/>
              <a:r>
                <a:rPr lang="en-US" sz="1050" dirty="0"/>
                <a:t>.102</a:t>
              </a:r>
            </a:p>
          </p:txBody>
        </p:sp>
        <p:sp>
          <p:nvSpPr>
            <p:cNvPr id="48" name="TextBox 47"/>
            <p:cNvSpPr txBox="1"/>
            <p:nvPr/>
          </p:nvSpPr>
          <p:spPr>
            <a:xfrm>
              <a:off x="5427789" y="1763863"/>
              <a:ext cx="455336" cy="157915"/>
            </a:xfrm>
            <a:prstGeom prst="rect">
              <a:avLst/>
            </a:prstGeom>
            <a:noFill/>
          </p:spPr>
          <p:txBody>
            <a:bodyPr wrap="square" lIns="0" tIns="0" rIns="0" bIns="0" rtlCol="0" anchor="ctr" anchorCtr="0">
              <a:noAutofit/>
            </a:bodyPr>
            <a:lstStyle/>
            <a:p>
              <a:pPr algn="l"/>
              <a:r>
                <a:rPr lang="en-US" sz="1050" dirty="0"/>
                <a:t>S0/0/1</a:t>
              </a:r>
            </a:p>
          </p:txBody>
        </p:sp>
        <p:sp>
          <p:nvSpPr>
            <p:cNvPr id="49" name="TextBox 48"/>
            <p:cNvSpPr txBox="1"/>
            <p:nvPr/>
          </p:nvSpPr>
          <p:spPr>
            <a:xfrm>
              <a:off x="2864238" y="1991217"/>
              <a:ext cx="503430" cy="172119"/>
            </a:xfrm>
            <a:prstGeom prst="rect">
              <a:avLst/>
            </a:prstGeom>
            <a:noFill/>
          </p:spPr>
          <p:txBody>
            <a:bodyPr wrap="square" lIns="0" tIns="0" rIns="0" bIns="0" rtlCol="0" anchor="ctr" anchorCtr="0">
              <a:noAutofit/>
            </a:bodyPr>
            <a:lstStyle/>
            <a:p>
              <a:pPr algn="l"/>
              <a:r>
                <a:rPr lang="en-US" sz="1050" dirty="0"/>
                <a:t>S0/0/0</a:t>
              </a:r>
            </a:p>
          </p:txBody>
        </p:sp>
        <p:sp>
          <p:nvSpPr>
            <p:cNvPr id="50" name="TextBox 49"/>
            <p:cNvSpPr txBox="1"/>
            <p:nvPr/>
          </p:nvSpPr>
          <p:spPr>
            <a:xfrm>
              <a:off x="4096573" y="2076710"/>
              <a:ext cx="508882" cy="186988"/>
            </a:xfrm>
            <a:prstGeom prst="rect">
              <a:avLst/>
            </a:prstGeom>
            <a:noFill/>
          </p:spPr>
          <p:txBody>
            <a:bodyPr wrap="square" lIns="0" tIns="0" rIns="0" bIns="0" rtlCol="0" anchor="ctr" anchorCtr="0">
              <a:noAutofit/>
            </a:bodyPr>
            <a:lstStyle/>
            <a:p>
              <a:pPr algn="l"/>
              <a:r>
                <a:rPr lang="en-US" sz="1050" dirty="0"/>
                <a:t>S0/0/0</a:t>
              </a:r>
            </a:p>
          </p:txBody>
        </p:sp>
        <p:sp>
          <p:nvSpPr>
            <p:cNvPr id="51" name="TextBox 50"/>
            <p:cNvSpPr txBox="1"/>
            <p:nvPr/>
          </p:nvSpPr>
          <p:spPr>
            <a:xfrm>
              <a:off x="5427998" y="1958368"/>
              <a:ext cx="544315" cy="179554"/>
            </a:xfrm>
            <a:prstGeom prst="rect">
              <a:avLst/>
            </a:prstGeom>
            <a:noFill/>
          </p:spPr>
          <p:txBody>
            <a:bodyPr wrap="square" lIns="0" tIns="0" rIns="0" bIns="0" rtlCol="0" anchor="ctr" anchorCtr="0">
              <a:noAutofit/>
            </a:bodyPr>
            <a:lstStyle/>
            <a:p>
              <a:pPr algn="l"/>
              <a:r>
                <a:rPr lang="en-US" sz="1050" dirty="0"/>
                <a:t>.1</a:t>
              </a:r>
            </a:p>
          </p:txBody>
        </p:sp>
        <p:sp>
          <p:nvSpPr>
            <p:cNvPr id="52" name="TextBox 51"/>
            <p:cNvSpPr txBox="1"/>
            <p:nvPr/>
          </p:nvSpPr>
          <p:spPr>
            <a:xfrm>
              <a:off x="4798993" y="2210519"/>
              <a:ext cx="544315" cy="179554"/>
            </a:xfrm>
            <a:prstGeom prst="rect">
              <a:avLst/>
            </a:prstGeom>
            <a:noFill/>
          </p:spPr>
          <p:txBody>
            <a:bodyPr wrap="square" lIns="0" tIns="0" rIns="0" bIns="0" rtlCol="0" anchor="ctr" anchorCtr="0">
              <a:noAutofit/>
            </a:bodyPr>
            <a:lstStyle/>
            <a:p>
              <a:pPr algn="l"/>
              <a:r>
                <a:rPr lang="en-US" sz="1050" dirty="0"/>
                <a:t>.1</a:t>
              </a:r>
            </a:p>
          </p:txBody>
        </p:sp>
        <p:sp>
          <p:nvSpPr>
            <p:cNvPr id="53" name="TextBox 52"/>
            <p:cNvSpPr txBox="1"/>
            <p:nvPr/>
          </p:nvSpPr>
          <p:spPr>
            <a:xfrm>
              <a:off x="2241462" y="2196664"/>
              <a:ext cx="544315" cy="179554"/>
            </a:xfrm>
            <a:prstGeom prst="rect">
              <a:avLst/>
            </a:prstGeom>
            <a:noFill/>
          </p:spPr>
          <p:txBody>
            <a:bodyPr wrap="square" lIns="0" tIns="0" rIns="0" bIns="0" rtlCol="0" anchor="ctr" anchorCtr="0">
              <a:noAutofit/>
            </a:bodyPr>
            <a:lstStyle/>
            <a:p>
              <a:pPr algn="l"/>
              <a:r>
                <a:rPr lang="en-US" sz="1050" dirty="0"/>
                <a:t>.1</a:t>
              </a:r>
            </a:p>
          </p:txBody>
        </p:sp>
        <p:sp>
          <p:nvSpPr>
            <p:cNvPr id="54" name="TextBox 53"/>
            <p:cNvSpPr txBox="1"/>
            <p:nvPr/>
          </p:nvSpPr>
          <p:spPr>
            <a:xfrm>
              <a:off x="5782259" y="2127467"/>
              <a:ext cx="1250378" cy="153806"/>
            </a:xfrm>
            <a:prstGeom prst="rect">
              <a:avLst/>
            </a:prstGeom>
            <a:noFill/>
          </p:spPr>
          <p:txBody>
            <a:bodyPr wrap="square" lIns="0" tIns="0" rIns="0" bIns="0" rtlCol="0" anchor="ctr" anchorCtr="0">
              <a:noAutofit/>
            </a:bodyPr>
            <a:lstStyle/>
            <a:p>
              <a:r>
                <a:rPr lang="en-US" sz="1050" dirty="0"/>
                <a:t>192.168.1.0 /27</a:t>
              </a:r>
            </a:p>
          </p:txBody>
        </p:sp>
        <p:sp>
          <p:nvSpPr>
            <p:cNvPr id="55" name="TextBox 54"/>
            <p:cNvSpPr txBox="1"/>
            <p:nvPr/>
          </p:nvSpPr>
          <p:spPr>
            <a:xfrm>
              <a:off x="6349817" y="1898899"/>
              <a:ext cx="544315" cy="179554"/>
            </a:xfrm>
            <a:prstGeom prst="rect">
              <a:avLst/>
            </a:prstGeom>
            <a:noFill/>
          </p:spPr>
          <p:txBody>
            <a:bodyPr wrap="square" lIns="0" tIns="0" rIns="0" bIns="0" rtlCol="0" anchor="ctr" anchorCtr="0">
              <a:noAutofit/>
            </a:bodyPr>
            <a:lstStyle/>
            <a:p>
              <a:pPr algn="l"/>
              <a:r>
                <a:rPr lang="en-US" sz="1050" dirty="0"/>
                <a:t>.2</a:t>
              </a:r>
            </a:p>
          </p:txBody>
        </p:sp>
      </p:grpSp>
    </p:spTree>
    <p:extLst>
      <p:ext uri="{BB962C8B-B14F-4D97-AF65-F5344CB8AC3E}">
        <p14:creationId xmlns:p14="http://schemas.microsoft.com/office/powerpoint/2010/main" val="31961817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 name="Rectangle 41"/>
          <p:cNvSpPr/>
          <p:nvPr/>
        </p:nvSpPr>
        <p:spPr bwMode="auto">
          <a:xfrm>
            <a:off x="2952535" y="3384696"/>
            <a:ext cx="4181724" cy="41532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2" name="Title 1"/>
          <p:cNvSpPr>
            <a:spLocks noGrp="1"/>
          </p:cNvSpPr>
          <p:nvPr>
            <p:ph type="title"/>
          </p:nvPr>
        </p:nvSpPr>
        <p:spPr>
          <a:xfrm>
            <a:off x="223547" y="146099"/>
            <a:ext cx="11481847" cy="1325563"/>
          </a:xfrm>
        </p:spPr>
        <p:txBody>
          <a:bodyPr>
            <a:normAutofit/>
          </a:bodyPr>
          <a:lstStyle/>
          <a:p>
            <a:r>
              <a:rPr lang="en-US" b="1" dirty="0">
                <a:solidFill>
                  <a:schemeClr val="accent1">
                    <a:lumMod val="50000"/>
                  </a:schemeClr>
                </a:solidFill>
                <a:latin typeface="Courier New" pitchFamily="49" charset="0"/>
                <a:cs typeface="Courier New" pitchFamily="49" charset="0"/>
              </a:rPr>
              <a:t>ip default-network </a:t>
            </a:r>
            <a:r>
              <a:rPr lang="en-US" b="1" dirty="0">
                <a:solidFill>
                  <a:schemeClr val="accent1">
                    <a:lumMod val="50000"/>
                  </a:schemeClr>
                </a:solidFill>
              </a:rPr>
              <a:t>Example</a:t>
            </a:r>
          </a:p>
        </p:txBody>
      </p:sp>
      <p:grpSp>
        <p:nvGrpSpPr>
          <p:cNvPr id="46" name="Group 45"/>
          <p:cNvGrpSpPr/>
          <p:nvPr/>
        </p:nvGrpSpPr>
        <p:grpSpPr>
          <a:xfrm>
            <a:off x="2560981" y="1349054"/>
            <a:ext cx="6806978" cy="1616091"/>
            <a:chOff x="1639213" y="1110347"/>
            <a:chExt cx="6806978" cy="1616091"/>
          </a:xfrm>
        </p:grpSpPr>
        <p:sp>
          <p:nvSpPr>
            <p:cNvPr id="38" name="Freeform 9"/>
            <p:cNvSpPr>
              <a:spLocks/>
            </p:cNvSpPr>
            <p:nvPr/>
          </p:nvSpPr>
          <p:spPr bwMode="auto">
            <a:xfrm>
              <a:off x="5018757" y="194197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9" name="Rounded Rectangle 28"/>
            <p:cNvSpPr/>
            <p:nvPr/>
          </p:nvSpPr>
          <p:spPr bwMode="auto">
            <a:xfrm>
              <a:off x="1639213" y="1693833"/>
              <a:ext cx="3624146" cy="459506"/>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6" name="Freeform 9"/>
            <p:cNvSpPr>
              <a:spLocks/>
            </p:cNvSpPr>
            <p:nvPr/>
          </p:nvSpPr>
          <p:spPr bwMode="auto">
            <a:xfrm>
              <a:off x="2809952" y="194419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7" name="Picture 37"/>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4505874" y="1734875"/>
              <a:ext cx="870351" cy="451691"/>
            </a:xfrm>
            <a:prstGeom prst="rect">
              <a:avLst/>
            </a:prstGeom>
            <a:noFill/>
            <a:ln w="9525">
              <a:noFill/>
              <a:miter lim="800000"/>
              <a:headEnd/>
              <a:tailEnd/>
            </a:ln>
          </p:spPr>
        </p:pic>
        <p:sp>
          <p:nvSpPr>
            <p:cNvPr id="13" name="TextBox 12"/>
            <p:cNvSpPr txBox="1"/>
            <p:nvPr/>
          </p:nvSpPr>
          <p:spPr>
            <a:xfrm>
              <a:off x="5031048" y="2226957"/>
              <a:ext cx="455336" cy="157915"/>
            </a:xfrm>
            <a:prstGeom prst="rect">
              <a:avLst/>
            </a:prstGeom>
            <a:noFill/>
          </p:spPr>
          <p:txBody>
            <a:bodyPr wrap="square" lIns="0" tIns="0" rIns="0" bIns="0" rtlCol="0" anchor="ctr" anchorCtr="0">
              <a:noAutofit/>
            </a:bodyPr>
            <a:lstStyle/>
            <a:p>
              <a:pPr algn="l"/>
              <a:r>
                <a:rPr lang="en-US" sz="1050" dirty="0"/>
                <a:t>Fa0/0</a:t>
              </a:r>
            </a:p>
          </p:txBody>
        </p:sp>
        <p:sp>
          <p:nvSpPr>
            <p:cNvPr id="14" name="TextBox 13"/>
            <p:cNvSpPr txBox="1"/>
            <p:nvPr/>
          </p:nvSpPr>
          <p:spPr>
            <a:xfrm>
              <a:off x="2453108" y="2204922"/>
              <a:ext cx="1013551" cy="165253"/>
            </a:xfrm>
            <a:prstGeom prst="rect">
              <a:avLst/>
            </a:prstGeom>
            <a:noFill/>
          </p:spPr>
          <p:txBody>
            <a:bodyPr wrap="square" lIns="0" tIns="0" rIns="0" bIns="0" rtlCol="0" anchor="ctr" anchorCtr="0">
              <a:noAutofit/>
            </a:bodyPr>
            <a:lstStyle/>
            <a:p>
              <a:pPr algn="l"/>
              <a:r>
                <a:rPr lang="en-US" sz="1050" dirty="0"/>
                <a:t>Fa0/0</a:t>
              </a:r>
            </a:p>
          </p:txBody>
        </p:sp>
        <p:cxnSp>
          <p:nvCxnSpPr>
            <p:cNvPr id="20" name="Straight Connector 19"/>
            <p:cNvCxnSpPr/>
            <p:nvPr/>
          </p:nvCxnSpPr>
          <p:spPr bwMode="auto">
            <a:xfrm rot="5400000">
              <a:off x="2233651" y="232152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1" name="Straight Connector 20"/>
            <p:cNvCxnSpPr/>
            <p:nvPr/>
          </p:nvCxnSpPr>
          <p:spPr bwMode="auto">
            <a:xfrm rot="10800000">
              <a:off x="2157449" y="2493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2" name="Straight Connector 21"/>
            <p:cNvCxnSpPr/>
            <p:nvPr/>
          </p:nvCxnSpPr>
          <p:spPr bwMode="auto">
            <a:xfrm rot="5400000">
              <a:off x="4809762" y="233070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3" name="Straight Connector 22"/>
            <p:cNvCxnSpPr/>
            <p:nvPr/>
          </p:nvCxnSpPr>
          <p:spPr bwMode="auto">
            <a:xfrm rot="10800000">
              <a:off x="4733560" y="250238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4" name="TextBox 23"/>
            <p:cNvSpPr txBox="1"/>
            <p:nvPr/>
          </p:nvSpPr>
          <p:spPr>
            <a:xfrm>
              <a:off x="2247423" y="1944195"/>
              <a:ext cx="349776" cy="276999"/>
            </a:xfrm>
            <a:prstGeom prst="rect">
              <a:avLst/>
            </a:prstGeom>
            <a:noFill/>
          </p:spPr>
          <p:txBody>
            <a:bodyPr wrap="none" rtlCol="0">
              <a:spAutoFit/>
            </a:bodyPr>
            <a:lstStyle/>
            <a:p>
              <a:r>
                <a:rPr lang="en-US" sz="1200" b="1" dirty="0">
                  <a:solidFill>
                    <a:schemeClr val="bg1"/>
                  </a:solidFill>
                </a:rPr>
                <a:t>R1</a:t>
              </a:r>
            </a:p>
          </p:txBody>
        </p:sp>
        <p:sp>
          <p:nvSpPr>
            <p:cNvPr id="25" name="TextBox 24"/>
            <p:cNvSpPr txBox="1"/>
            <p:nvPr/>
          </p:nvSpPr>
          <p:spPr>
            <a:xfrm>
              <a:off x="4801529" y="1953374"/>
              <a:ext cx="349776" cy="276999"/>
            </a:xfrm>
            <a:prstGeom prst="rect">
              <a:avLst/>
            </a:prstGeom>
            <a:noFill/>
          </p:spPr>
          <p:txBody>
            <a:bodyPr wrap="none" rtlCol="0">
              <a:spAutoFit/>
            </a:bodyPr>
            <a:lstStyle/>
            <a:p>
              <a:r>
                <a:rPr lang="en-US" sz="1200" b="1" dirty="0">
                  <a:solidFill>
                    <a:schemeClr val="bg1"/>
                  </a:solidFill>
                </a:rPr>
                <a:t>R2</a:t>
              </a:r>
            </a:p>
          </p:txBody>
        </p:sp>
        <p:sp>
          <p:nvSpPr>
            <p:cNvPr id="26" name="TextBox 25"/>
            <p:cNvSpPr txBox="1"/>
            <p:nvPr/>
          </p:nvSpPr>
          <p:spPr>
            <a:xfrm>
              <a:off x="1902217" y="2557473"/>
              <a:ext cx="1013551" cy="165253"/>
            </a:xfrm>
            <a:prstGeom prst="rect">
              <a:avLst/>
            </a:prstGeom>
            <a:noFill/>
          </p:spPr>
          <p:txBody>
            <a:bodyPr wrap="square" lIns="0" tIns="0" rIns="0" bIns="0" rtlCol="0" anchor="ctr" anchorCtr="0">
              <a:noAutofit/>
            </a:bodyPr>
            <a:lstStyle/>
            <a:p>
              <a:r>
                <a:rPr lang="en-US" sz="1050" dirty="0"/>
                <a:t>172.16.1.0 /24</a:t>
              </a:r>
            </a:p>
          </p:txBody>
        </p:sp>
        <p:sp>
          <p:nvSpPr>
            <p:cNvPr id="28" name="TextBox 27"/>
            <p:cNvSpPr txBox="1"/>
            <p:nvPr/>
          </p:nvSpPr>
          <p:spPr>
            <a:xfrm>
              <a:off x="3179945" y="1534092"/>
              <a:ext cx="945988" cy="160898"/>
            </a:xfrm>
            <a:prstGeom prst="rect">
              <a:avLst/>
            </a:prstGeom>
            <a:noFill/>
          </p:spPr>
          <p:txBody>
            <a:bodyPr wrap="square" lIns="0" tIns="0" rIns="0" bIns="0" rtlCol="0" anchor="ctr" anchorCtr="0">
              <a:noAutofit/>
            </a:bodyPr>
            <a:lstStyle/>
            <a:p>
              <a:r>
                <a:rPr lang="en-US" sz="1000" dirty="0"/>
                <a:t>64 kbps</a:t>
              </a:r>
            </a:p>
          </p:txBody>
        </p:sp>
        <p:sp>
          <p:nvSpPr>
            <p:cNvPr id="30" name="TextBox 29"/>
            <p:cNvSpPr txBox="1"/>
            <p:nvPr/>
          </p:nvSpPr>
          <p:spPr>
            <a:xfrm>
              <a:off x="1897556" y="1110347"/>
              <a:ext cx="945988" cy="160898"/>
            </a:xfrm>
            <a:prstGeom prst="rect">
              <a:avLst/>
            </a:prstGeom>
            <a:noFill/>
          </p:spPr>
          <p:txBody>
            <a:bodyPr wrap="square" lIns="0" tIns="0" rIns="0" bIns="0" rtlCol="0" anchor="ctr" anchorCtr="0">
              <a:noAutofit/>
            </a:bodyPr>
            <a:lstStyle/>
            <a:p>
              <a:r>
                <a:rPr lang="en-US" sz="1050" b="1" dirty="0"/>
                <a:t>EIGRP AS 100</a:t>
              </a:r>
            </a:p>
          </p:txBody>
        </p:sp>
        <p:pic>
          <p:nvPicPr>
            <p:cNvPr id="37" name="Picture 88"/>
            <p:cNvPicPr>
              <a:picLocks noChangeAspect="1" noChangeArrowheads="1"/>
            </p:cNvPicPr>
            <p:nvPr/>
          </p:nvPicPr>
          <p:blipFill>
            <a:blip r:embed="rId4"/>
            <a:srcRect/>
            <a:stretch>
              <a:fillRect/>
            </a:stretch>
          </p:blipFill>
          <p:spPr bwMode="auto">
            <a:xfrm>
              <a:off x="7312719" y="1668389"/>
              <a:ext cx="1132922" cy="690333"/>
            </a:xfrm>
            <a:prstGeom prst="rect">
              <a:avLst/>
            </a:prstGeom>
            <a:noFill/>
            <a:ln w="9525" algn="ctr">
              <a:noFill/>
              <a:miter lim="800000"/>
              <a:headEnd/>
              <a:tailEnd/>
            </a:ln>
          </p:spPr>
        </p:pic>
        <p:pic>
          <p:nvPicPr>
            <p:cNvPr id="39" name="Picture 37"/>
            <p:cNvPicPr>
              <a:picLocks noChangeArrowheads="1"/>
            </p:cNvPicPr>
            <p:nvPr/>
          </p:nvPicPr>
          <p:blipFill>
            <a:blip r:embed="rId3"/>
            <a:srcRect/>
            <a:stretch>
              <a:fillRect/>
            </a:stretch>
          </p:blipFill>
          <p:spPr bwMode="auto">
            <a:xfrm>
              <a:off x="6512984" y="1745507"/>
              <a:ext cx="870351" cy="451691"/>
            </a:xfrm>
            <a:prstGeom prst="rect">
              <a:avLst/>
            </a:prstGeom>
            <a:noFill/>
            <a:ln w="9525">
              <a:noFill/>
              <a:miter lim="800000"/>
              <a:headEnd/>
              <a:tailEnd/>
            </a:ln>
          </p:spPr>
        </p:pic>
        <p:sp>
          <p:nvSpPr>
            <p:cNvPr id="40" name="TextBox 39"/>
            <p:cNvSpPr txBox="1"/>
            <p:nvPr/>
          </p:nvSpPr>
          <p:spPr>
            <a:xfrm>
              <a:off x="7548588" y="1899742"/>
              <a:ext cx="662361" cy="261610"/>
            </a:xfrm>
            <a:prstGeom prst="rect">
              <a:avLst/>
            </a:prstGeom>
            <a:noFill/>
          </p:spPr>
          <p:txBody>
            <a:bodyPr wrap="none" rtlCol="0">
              <a:spAutoFit/>
            </a:bodyPr>
            <a:lstStyle/>
            <a:p>
              <a:r>
                <a:rPr lang="en-US" sz="1100" b="1" dirty="0"/>
                <a:t>Internet</a:t>
              </a:r>
            </a:p>
          </p:txBody>
        </p:sp>
        <p:sp>
          <p:nvSpPr>
            <p:cNvPr id="41" name="TextBox 40"/>
            <p:cNvSpPr txBox="1"/>
            <p:nvPr/>
          </p:nvSpPr>
          <p:spPr>
            <a:xfrm>
              <a:off x="7432640" y="1436091"/>
              <a:ext cx="1013551" cy="165253"/>
            </a:xfrm>
            <a:prstGeom prst="rect">
              <a:avLst/>
            </a:prstGeom>
            <a:noFill/>
          </p:spPr>
          <p:txBody>
            <a:bodyPr wrap="square" lIns="0" tIns="0" rIns="0" bIns="0" rtlCol="0" anchor="ctr" anchorCtr="0">
              <a:noAutofit/>
            </a:bodyPr>
            <a:lstStyle/>
            <a:p>
              <a:r>
                <a:rPr lang="en-US" sz="1050" dirty="0"/>
                <a:t>172.31.0.0 /16</a:t>
              </a:r>
            </a:p>
          </p:txBody>
        </p:sp>
        <p:sp>
          <p:nvSpPr>
            <p:cNvPr id="45" name="TextBox 44"/>
            <p:cNvSpPr txBox="1"/>
            <p:nvPr/>
          </p:nvSpPr>
          <p:spPr>
            <a:xfrm>
              <a:off x="3169854" y="1380960"/>
              <a:ext cx="1189947" cy="165253"/>
            </a:xfrm>
            <a:prstGeom prst="rect">
              <a:avLst/>
            </a:prstGeom>
            <a:noFill/>
          </p:spPr>
          <p:txBody>
            <a:bodyPr wrap="square" lIns="0" tIns="0" rIns="0" bIns="0" rtlCol="0" anchor="ctr" anchorCtr="0">
              <a:noAutofit/>
            </a:bodyPr>
            <a:lstStyle/>
            <a:p>
              <a:r>
                <a:rPr lang="en-US" sz="1050" dirty="0"/>
                <a:t>192.168.1.96 /27</a:t>
              </a:r>
            </a:p>
          </p:txBody>
        </p:sp>
        <p:sp>
          <p:nvSpPr>
            <p:cNvPr id="47" name="TextBox 46"/>
            <p:cNvSpPr txBox="1"/>
            <p:nvPr/>
          </p:nvSpPr>
          <p:spPr>
            <a:xfrm>
              <a:off x="4474126" y="2561185"/>
              <a:ext cx="1013551" cy="165253"/>
            </a:xfrm>
            <a:prstGeom prst="rect">
              <a:avLst/>
            </a:prstGeom>
            <a:noFill/>
          </p:spPr>
          <p:txBody>
            <a:bodyPr wrap="square" lIns="0" tIns="0" rIns="0" bIns="0" rtlCol="0" anchor="ctr" anchorCtr="0">
              <a:noAutofit/>
            </a:bodyPr>
            <a:lstStyle/>
            <a:p>
              <a:pPr algn="l"/>
              <a:r>
                <a:rPr lang="en-US" sz="1050" dirty="0"/>
                <a:t>172.17.2.0 /24</a:t>
              </a:r>
            </a:p>
          </p:txBody>
        </p:sp>
        <p:sp>
          <p:nvSpPr>
            <p:cNvPr id="34" name="TextBox 33"/>
            <p:cNvSpPr txBox="1"/>
            <p:nvPr/>
          </p:nvSpPr>
          <p:spPr>
            <a:xfrm>
              <a:off x="2871675" y="1753324"/>
              <a:ext cx="1013551" cy="165253"/>
            </a:xfrm>
            <a:prstGeom prst="rect">
              <a:avLst/>
            </a:prstGeom>
            <a:noFill/>
          </p:spPr>
          <p:txBody>
            <a:bodyPr wrap="square" lIns="0" tIns="0" rIns="0" bIns="0" rtlCol="0" anchor="ctr" anchorCtr="0">
              <a:noAutofit/>
            </a:bodyPr>
            <a:lstStyle/>
            <a:p>
              <a:pPr algn="l"/>
              <a:r>
                <a:rPr lang="en-US" sz="1050" dirty="0"/>
                <a:t>.101</a:t>
              </a:r>
            </a:p>
          </p:txBody>
        </p:sp>
        <p:sp>
          <p:nvSpPr>
            <p:cNvPr id="36" name="TextBox 35"/>
            <p:cNvSpPr txBox="1"/>
            <p:nvPr/>
          </p:nvSpPr>
          <p:spPr>
            <a:xfrm>
              <a:off x="4194948" y="1905721"/>
              <a:ext cx="544315" cy="179554"/>
            </a:xfrm>
            <a:prstGeom prst="rect">
              <a:avLst/>
            </a:prstGeom>
            <a:noFill/>
          </p:spPr>
          <p:txBody>
            <a:bodyPr wrap="square" lIns="0" tIns="0" rIns="0" bIns="0" rtlCol="0" anchor="ctr" anchorCtr="0">
              <a:noAutofit/>
            </a:bodyPr>
            <a:lstStyle/>
            <a:p>
              <a:pPr algn="l"/>
              <a:r>
                <a:rPr lang="en-US" sz="1050" dirty="0"/>
                <a:t>.102</a:t>
              </a:r>
            </a:p>
          </p:txBody>
        </p:sp>
        <p:sp>
          <p:nvSpPr>
            <p:cNvPr id="48" name="TextBox 47"/>
            <p:cNvSpPr txBox="1"/>
            <p:nvPr/>
          </p:nvSpPr>
          <p:spPr>
            <a:xfrm>
              <a:off x="5427789" y="1763863"/>
              <a:ext cx="455336" cy="157915"/>
            </a:xfrm>
            <a:prstGeom prst="rect">
              <a:avLst/>
            </a:prstGeom>
            <a:noFill/>
          </p:spPr>
          <p:txBody>
            <a:bodyPr wrap="square" lIns="0" tIns="0" rIns="0" bIns="0" rtlCol="0" anchor="ctr" anchorCtr="0">
              <a:noAutofit/>
            </a:bodyPr>
            <a:lstStyle/>
            <a:p>
              <a:pPr algn="l"/>
              <a:r>
                <a:rPr lang="en-US" sz="1050" dirty="0"/>
                <a:t>S0/0/1</a:t>
              </a:r>
            </a:p>
          </p:txBody>
        </p:sp>
        <p:sp>
          <p:nvSpPr>
            <p:cNvPr id="49" name="TextBox 48"/>
            <p:cNvSpPr txBox="1"/>
            <p:nvPr/>
          </p:nvSpPr>
          <p:spPr>
            <a:xfrm>
              <a:off x="2864238" y="1991217"/>
              <a:ext cx="503430" cy="172119"/>
            </a:xfrm>
            <a:prstGeom prst="rect">
              <a:avLst/>
            </a:prstGeom>
            <a:noFill/>
          </p:spPr>
          <p:txBody>
            <a:bodyPr wrap="square" lIns="0" tIns="0" rIns="0" bIns="0" rtlCol="0" anchor="ctr" anchorCtr="0">
              <a:noAutofit/>
            </a:bodyPr>
            <a:lstStyle/>
            <a:p>
              <a:pPr algn="l"/>
              <a:r>
                <a:rPr lang="en-US" sz="1050" dirty="0"/>
                <a:t>S0/0/0</a:t>
              </a:r>
            </a:p>
          </p:txBody>
        </p:sp>
        <p:sp>
          <p:nvSpPr>
            <p:cNvPr id="50" name="TextBox 49"/>
            <p:cNvSpPr txBox="1"/>
            <p:nvPr/>
          </p:nvSpPr>
          <p:spPr>
            <a:xfrm>
              <a:off x="4096573" y="2076710"/>
              <a:ext cx="508882" cy="186988"/>
            </a:xfrm>
            <a:prstGeom prst="rect">
              <a:avLst/>
            </a:prstGeom>
            <a:noFill/>
          </p:spPr>
          <p:txBody>
            <a:bodyPr wrap="square" lIns="0" tIns="0" rIns="0" bIns="0" rtlCol="0" anchor="ctr" anchorCtr="0">
              <a:noAutofit/>
            </a:bodyPr>
            <a:lstStyle/>
            <a:p>
              <a:pPr algn="l"/>
              <a:r>
                <a:rPr lang="en-US" sz="1050" dirty="0"/>
                <a:t>S0/0/0</a:t>
              </a:r>
            </a:p>
          </p:txBody>
        </p:sp>
        <p:sp>
          <p:nvSpPr>
            <p:cNvPr id="51" name="TextBox 50"/>
            <p:cNvSpPr txBox="1"/>
            <p:nvPr/>
          </p:nvSpPr>
          <p:spPr>
            <a:xfrm>
              <a:off x="5427998" y="1958368"/>
              <a:ext cx="544315" cy="179554"/>
            </a:xfrm>
            <a:prstGeom prst="rect">
              <a:avLst/>
            </a:prstGeom>
            <a:noFill/>
          </p:spPr>
          <p:txBody>
            <a:bodyPr wrap="square" lIns="0" tIns="0" rIns="0" bIns="0" rtlCol="0" anchor="ctr" anchorCtr="0">
              <a:noAutofit/>
            </a:bodyPr>
            <a:lstStyle/>
            <a:p>
              <a:pPr algn="l"/>
              <a:r>
                <a:rPr lang="en-US" sz="1050" dirty="0"/>
                <a:t>.1</a:t>
              </a:r>
            </a:p>
          </p:txBody>
        </p:sp>
        <p:sp>
          <p:nvSpPr>
            <p:cNvPr id="52" name="TextBox 51"/>
            <p:cNvSpPr txBox="1"/>
            <p:nvPr/>
          </p:nvSpPr>
          <p:spPr>
            <a:xfrm>
              <a:off x="4798993" y="2210519"/>
              <a:ext cx="544315" cy="179554"/>
            </a:xfrm>
            <a:prstGeom prst="rect">
              <a:avLst/>
            </a:prstGeom>
            <a:noFill/>
          </p:spPr>
          <p:txBody>
            <a:bodyPr wrap="square" lIns="0" tIns="0" rIns="0" bIns="0" rtlCol="0" anchor="ctr" anchorCtr="0">
              <a:noAutofit/>
            </a:bodyPr>
            <a:lstStyle/>
            <a:p>
              <a:pPr algn="l"/>
              <a:r>
                <a:rPr lang="en-US" sz="1050" dirty="0"/>
                <a:t>.1</a:t>
              </a:r>
            </a:p>
          </p:txBody>
        </p:sp>
        <p:sp>
          <p:nvSpPr>
            <p:cNvPr id="53" name="TextBox 52"/>
            <p:cNvSpPr txBox="1"/>
            <p:nvPr/>
          </p:nvSpPr>
          <p:spPr>
            <a:xfrm>
              <a:off x="2241462" y="2196664"/>
              <a:ext cx="544315" cy="179554"/>
            </a:xfrm>
            <a:prstGeom prst="rect">
              <a:avLst/>
            </a:prstGeom>
            <a:noFill/>
          </p:spPr>
          <p:txBody>
            <a:bodyPr wrap="square" lIns="0" tIns="0" rIns="0" bIns="0" rtlCol="0" anchor="ctr" anchorCtr="0">
              <a:noAutofit/>
            </a:bodyPr>
            <a:lstStyle/>
            <a:p>
              <a:pPr algn="l"/>
              <a:r>
                <a:rPr lang="en-US" sz="1050" dirty="0"/>
                <a:t>.1</a:t>
              </a:r>
            </a:p>
          </p:txBody>
        </p:sp>
        <p:sp>
          <p:nvSpPr>
            <p:cNvPr id="54" name="TextBox 53"/>
            <p:cNvSpPr txBox="1"/>
            <p:nvPr/>
          </p:nvSpPr>
          <p:spPr>
            <a:xfrm>
              <a:off x="5782259" y="2127466"/>
              <a:ext cx="1257499" cy="223124"/>
            </a:xfrm>
            <a:prstGeom prst="rect">
              <a:avLst/>
            </a:prstGeom>
            <a:noFill/>
          </p:spPr>
          <p:txBody>
            <a:bodyPr wrap="square" lIns="0" tIns="0" rIns="0" bIns="0" rtlCol="0" anchor="ctr" anchorCtr="0">
              <a:noAutofit/>
            </a:bodyPr>
            <a:lstStyle/>
            <a:p>
              <a:r>
                <a:rPr lang="en-US" sz="1050" dirty="0"/>
                <a:t>192.168.1.0 /27</a:t>
              </a:r>
            </a:p>
          </p:txBody>
        </p:sp>
        <p:sp>
          <p:nvSpPr>
            <p:cNvPr id="55" name="TextBox 54"/>
            <p:cNvSpPr txBox="1"/>
            <p:nvPr/>
          </p:nvSpPr>
          <p:spPr>
            <a:xfrm>
              <a:off x="6349817" y="1898899"/>
              <a:ext cx="544315" cy="179554"/>
            </a:xfrm>
            <a:prstGeom prst="rect">
              <a:avLst/>
            </a:prstGeom>
            <a:noFill/>
          </p:spPr>
          <p:txBody>
            <a:bodyPr wrap="square" lIns="0" tIns="0" rIns="0" bIns="0" rtlCol="0" anchor="ctr" anchorCtr="0">
              <a:noAutofit/>
            </a:bodyPr>
            <a:lstStyle/>
            <a:p>
              <a:pPr algn="l"/>
              <a:r>
                <a:rPr lang="en-US" sz="1050" dirty="0"/>
                <a:t>.2</a:t>
              </a:r>
            </a:p>
          </p:txBody>
        </p:sp>
      </p:grpSp>
      <p:sp>
        <p:nvSpPr>
          <p:cNvPr id="43" name="Rectangle 42"/>
          <p:cNvSpPr/>
          <p:nvPr/>
        </p:nvSpPr>
        <p:spPr bwMode="auto">
          <a:xfrm>
            <a:off x="2993425" y="3572409"/>
            <a:ext cx="1687548" cy="41532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56" name="Rectangle 55"/>
          <p:cNvSpPr/>
          <p:nvPr/>
        </p:nvSpPr>
        <p:spPr bwMode="auto">
          <a:xfrm>
            <a:off x="3000863" y="4128106"/>
            <a:ext cx="2761779" cy="41532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57" name="Rectangle 56"/>
          <p:cNvSpPr/>
          <p:nvPr/>
        </p:nvSpPr>
        <p:spPr bwMode="auto">
          <a:xfrm>
            <a:off x="3677359" y="4471935"/>
            <a:ext cx="1806502" cy="41532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44" name="Text Placeholder 5"/>
          <p:cNvSpPr>
            <a:spLocks/>
          </p:cNvSpPr>
          <p:nvPr/>
        </p:nvSpPr>
        <p:spPr bwMode="auto">
          <a:xfrm>
            <a:off x="1859714" y="3477637"/>
            <a:ext cx="8426718" cy="1748363"/>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defTabSz="814388">
              <a:buClr>
                <a:srgbClr val="708CA1"/>
              </a:buClr>
              <a:defRPr/>
            </a:pPr>
            <a:r>
              <a:rPr lang="en-US" sz="1200" kern="0" dirty="0">
                <a:latin typeface="Courier New" pitchFamily="49" charset="0"/>
              </a:rPr>
              <a:t>R2(config)# </a:t>
            </a:r>
            <a:r>
              <a:rPr lang="en-US" sz="1200" b="1" kern="0" dirty="0">
                <a:latin typeface="Courier New" pitchFamily="49" charset="0"/>
              </a:rPr>
              <a:t>ip route 172.31.0.0 255.255.0.0 192.168.1.2</a:t>
            </a:r>
          </a:p>
          <a:p>
            <a:pPr marL="236538" indent="-236538" defTabSz="814388">
              <a:buClr>
                <a:srgbClr val="708CA1"/>
              </a:buClr>
              <a:defRPr/>
            </a:pPr>
            <a:r>
              <a:rPr lang="en-US" sz="1200" kern="0" dirty="0">
                <a:latin typeface="Courier New" pitchFamily="49" charset="0"/>
              </a:rPr>
              <a:t>R2(config)# </a:t>
            </a:r>
            <a:r>
              <a:rPr lang="en-US" sz="1200" b="1" kern="0" dirty="0">
                <a:latin typeface="Courier New" pitchFamily="49" charset="0"/>
              </a:rPr>
              <a:t>do ping 172.31.0.0</a:t>
            </a:r>
          </a:p>
          <a:p>
            <a:pPr marL="236538" indent="-236538" defTabSz="814388">
              <a:buClr>
                <a:srgbClr val="708CA1"/>
              </a:buClr>
              <a:defRPr/>
            </a:pPr>
            <a:r>
              <a:rPr lang="en-US" sz="1200" kern="0" dirty="0">
                <a:latin typeface="Courier New" pitchFamily="49" charset="0"/>
              </a:rPr>
              <a:t>&lt;output omitted&gt;</a:t>
            </a:r>
          </a:p>
          <a:p>
            <a:pPr marL="236538" indent="-236538" defTabSz="814388">
              <a:buClr>
                <a:srgbClr val="708CA1"/>
              </a:buClr>
              <a:defRPr/>
            </a:pPr>
            <a:r>
              <a:rPr lang="en-US" sz="1200" kern="0" dirty="0">
                <a:latin typeface="Courier New" pitchFamily="49" charset="0"/>
              </a:rPr>
              <a:t>Success rate is 100 percent (5/5), round-trip min/avg/max = 28/28/28 ms</a:t>
            </a:r>
          </a:p>
          <a:p>
            <a:pPr marL="236538" indent="-236538" defTabSz="814388">
              <a:buClr>
                <a:srgbClr val="708CA1"/>
              </a:buClr>
              <a:defRPr/>
            </a:pPr>
            <a:r>
              <a:rPr lang="en-US" sz="1200" kern="0" dirty="0">
                <a:latin typeface="Courier New" pitchFamily="49" charset="0"/>
              </a:rPr>
              <a:t>R2(config)# </a:t>
            </a:r>
            <a:r>
              <a:rPr lang="en-US" sz="1200" b="1" kern="0" dirty="0">
                <a:latin typeface="Courier New" pitchFamily="49" charset="0"/>
              </a:rPr>
              <a:t>ip default-network 172.31.0.0</a:t>
            </a:r>
          </a:p>
          <a:p>
            <a:pPr marL="236538" indent="-236538" defTabSz="814388">
              <a:buClr>
                <a:srgbClr val="708CA1"/>
              </a:buClr>
              <a:defRPr/>
            </a:pPr>
            <a:r>
              <a:rPr lang="en-US" sz="1200" kern="0" dirty="0">
                <a:latin typeface="Courier New" pitchFamily="49" charset="0"/>
              </a:rPr>
              <a:t>R2(config)# </a:t>
            </a:r>
            <a:r>
              <a:rPr lang="en-US" sz="1200" b="1" kern="0" dirty="0">
                <a:latin typeface="Courier New" pitchFamily="49" charset="0"/>
              </a:rPr>
              <a:t>router eigrp 100</a:t>
            </a:r>
          </a:p>
          <a:p>
            <a:pPr marL="236538" indent="-236538" defTabSz="814388">
              <a:buClr>
                <a:srgbClr val="708CA1"/>
              </a:buClr>
              <a:defRPr/>
            </a:pPr>
            <a:r>
              <a:rPr lang="en-US" sz="1200" kern="0" dirty="0">
                <a:latin typeface="Courier New" pitchFamily="49" charset="0"/>
              </a:rPr>
              <a:t>R2(config-router)# </a:t>
            </a:r>
            <a:r>
              <a:rPr lang="en-US" sz="1200" b="1" kern="0" dirty="0">
                <a:latin typeface="Courier New" pitchFamily="49" charset="0"/>
              </a:rPr>
              <a:t>redistribute static</a:t>
            </a:r>
          </a:p>
          <a:p>
            <a:pPr marL="236538" indent="-236538" defTabSz="814388">
              <a:buClr>
                <a:srgbClr val="708CA1"/>
              </a:buClr>
              <a:defRPr/>
            </a:pPr>
            <a:r>
              <a:rPr lang="en-US" sz="1200" kern="0" dirty="0">
                <a:latin typeface="Courier New" pitchFamily="49" charset="0"/>
              </a:rPr>
              <a:t>R2(config-router)# </a:t>
            </a:r>
            <a:r>
              <a:rPr lang="en-US" sz="1200" b="1" kern="0" dirty="0">
                <a:latin typeface="Courier New" pitchFamily="49" charset="0"/>
              </a:rPr>
              <a:t>end</a:t>
            </a:r>
          </a:p>
          <a:p>
            <a:pPr marL="236538" indent="-236538" defTabSz="814388">
              <a:buClr>
                <a:srgbClr val="708CA1"/>
              </a:buClr>
              <a:defRPr/>
            </a:pPr>
            <a:r>
              <a:rPr lang="en-US" sz="1200" kern="0" dirty="0">
                <a:latin typeface="Courier New" pitchFamily="49" charset="0"/>
              </a:rPr>
              <a:t>R2#</a:t>
            </a:r>
            <a:endParaRPr lang="en-US" sz="1200" b="1" kern="0" dirty="0">
              <a:latin typeface="Courier New" pitchFamily="49" charset="0"/>
            </a:endParaRPr>
          </a:p>
        </p:txBody>
      </p:sp>
    </p:spTree>
    <p:extLst>
      <p:ext uri="{BB962C8B-B14F-4D97-AF65-F5344CB8AC3E}">
        <p14:creationId xmlns:p14="http://schemas.microsoft.com/office/powerpoint/2010/main" val="7255502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 name="Rectangle 42"/>
          <p:cNvSpPr/>
          <p:nvPr/>
        </p:nvSpPr>
        <p:spPr bwMode="auto">
          <a:xfrm>
            <a:off x="382618" y="1944587"/>
            <a:ext cx="3750520" cy="41532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46" name="Rectangle 45"/>
          <p:cNvSpPr/>
          <p:nvPr/>
        </p:nvSpPr>
        <p:spPr bwMode="auto">
          <a:xfrm>
            <a:off x="478104" y="4389311"/>
            <a:ext cx="5690842" cy="41532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42" name="Rectangle 41"/>
          <p:cNvSpPr/>
          <p:nvPr/>
        </p:nvSpPr>
        <p:spPr bwMode="auto">
          <a:xfrm>
            <a:off x="386333" y="1595183"/>
            <a:ext cx="5497547" cy="41532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2" name="Title 1"/>
          <p:cNvSpPr>
            <a:spLocks noGrp="1"/>
          </p:cNvSpPr>
          <p:nvPr>
            <p:ph type="title"/>
          </p:nvPr>
        </p:nvSpPr>
        <p:spPr>
          <a:xfrm>
            <a:off x="331852" y="189095"/>
            <a:ext cx="10214228" cy="1067166"/>
          </a:xfrm>
        </p:spPr>
        <p:txBody>
          <a:bodyPr>
            <a:noAutofit/>
          </a:bodyPr>
          <a:lstStyle/>
          <a:p>
            <a:r>
              <a:rPr lang="en-US" b="1" dirty="0">
                <a:solidFill>
                  <a:schemeClr val="accent1">
                    <a:lumMod val="50000"/>
                  </a:schemeClr>
                </a:solidFill>
                <a:latin typeface="Courier New" pitchFamily="49" charset="0"/>
                <a:cs typeface="Courier New" pitchFamily="49" charset="0"/>
              </a:rPr>
              <a:t>ip default-network </a:t>
            </a:r>
            <a:r>
              <a:rPr lang="en-US" b="1" dirty="0">
                <a:solidFill>
                  <a:schemeClr val="accent1">
                    <a:lumMod val="50000"/>
                  </a:schemeClr>
                </a:solidFill>
              </a:rPr>
              <a:t>Example</a:t>
            </a:r>
          </a:p>
        </p:txBody>
      </p:sp>
      <p:sp>
        <p:nvSpPr>
          <p:cNvPr id="44" name="Text Placeholder 5"/>
          <p:cNvSpPr>
            <a:spLocks/>
          </p:cNvSpPr>
          <p:nvPr/>
        </p:nvSpPr>
        <p:spPr bwMode="auto">
          <a:xfrm>
            <a:off x="154978" y="1222107"/>
            <a:ext cx="5853176" cy="1781816"/>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defTabSz="814388">
              <a:buClr>
                <a:srgbClr val="708CA1"/>
              </a:buClr>
              <a:defRPr/>
            </a:pPr>
            <a:r>
              <a:rPr lang="en-US" sz="1200" kern="0" dirty="0">
                <a:latin typeface="Courier New" pitchFamily="49" charset="0"/>
              </a:rPr>
              <a:t>R2# </a:t>
            </a:r>
            <a:r>
              <a:rPr lang="en-US" sz="1200" b="1" kern="0" dirty="0">
                <a:latin typeface="Courier New" pitchFamily="49" charset="0"/>
              </a:rPr>
              <a:t>show ip route</a:t>
            </a:r>
          </a:p>
          <a:p>
            <a:pPr marL="236538" indent="-236538" defTabSz="814388">
              <a:buClr>
                <a:srgbClr val="708CA1"/>
              </a:buClr>
              <a:defRPr/>
            </a:pPr>
            <a:r>
              <a:rPr lang="en-US" sz="1200" kern="0" dirty="0">
                <a:latin typeface="Courier New" pitchFamily="49" charset="0"/>
              </a:rPr>
              <a:t>&lt;output omitted&gt;</a:t>
            </a:r>
          </a:p>
          <a:p>
            <a:pPr marL="236538" indent="-236538" defTabSz="814388">
              <a:buClr>
                <a:srgbClr val="708CA1"/>
              </a:buClr>
              <a:defRPr/>
            </a:pPr>
            <a:r>
              <a:rPr lang="en-US" sz="1200" kern="0" dirty="0">
                <a:latin typeface="Courier New" pitchFamily="49" charset="0"/>
              </a:rPr>
              <a:t>Gateway of last resort is 192.168.1.2 to network 172.31.0.0</a:t>
            </a:r>
          </a:p>
          <a:p>
            <a:pPr marL="236538" indent="-236538" defTabSz="814388">
              <a:buClr>
                <a:srgbClr val="708CA1"/>
              </a:buClr>
              <a:defRPr/>
            </a:pPr>
            <a:r>
              <a:rPr lang="en-US" sz="1200" kern="0" dirty="0">
                <a:latin typeface="Courier New" pitchFamily="49" charset="0"/>
              </a:rPr>
              <a:t>&lt;output omitted&gt;</a:t>
            </a:r>
          </a:p>
          <a:p>
            <a:pPr marL="236538" indent="-236538" defTabSz="814388">
              <a:buClr>
                <a:srgbClr val="708CA1"/>
              </a:buClr>
              <a:defRPr/>
            </a:pPr>
            <a:r>
              <a:rPr lang="en-US" sz="1200" kern="0" dirty="0">
                <a:latin typeface="Courier New" pitchFamily="49" charset="0"/>
              </a:rPr>
              <a:t>S*   172.31.0.0/16 [1/0] via 192.168.1.2</a:t>
            </a:r>
          </a:p>
          <a:p>
            <a:pPr marL="236538" indent="-236538" defTabSz="814388">
              <a:buClr>
                <a:srgbClr val="708CA1"/>
              </a:buClr>
              <a:defRPr/>
            </a:pPr>
            <a:r>
              <a:rPr lang="en-US" sz="1200" kern="0" dirty="0">
                <a:latin typeface="Courier New" pitchFamily="49" charset="0"/>
              </a:rPr>
              <a:t>     192.168.1.0/27 is subnetted, 2 subnets</a:t>
            </a:r>
          </a:p>
          <a:p>
            <a:pPr marL="236538" indent="-236538" defTabSz="814388">
              <a:buClr>
                <a:srgbClr val="708CA1"/>
              </a:buClr>
              <a:defRPr/>
            </a:pPr>
            <a:r>
              <a:rPr lang="en-US" sz="1200" kern="0" dirty="0">
                <a:latin typeface="Courier New" pitchFamily="49" charset="0"/>
              </a:rPr>
              <a:t>C       192.168.1.96 is directly connected, Serial0/0/0</a:t>
            </a:r>
          </a:p>
          <a:p>
            <a:pPr marL="236538" indent="-236538" defTabSz="814388">
              <a:buClr>
                <a:srgbClr val="708CA1"/>
              </a:buClr>
              <a:defRPr/>
            </a:pPr>
            <a:r>
              <a:rPr lang="en-US" sz="1200" kern="0" dirty="0">
                <a:latin typeface="Courier New" pitchFamily="49" charset="0"/>
              </a:rPr>
              <a:t>C       192.168.1.0 is directly connected, Serial0/0/1</a:t>
            </a:r>
          </a:p>
          <a:p>
            <a:pPr marL="236538" indent="-236538" defTabSz="814388">
              <a:buClr>
                <a:srgbClr val="708CA1"/>
              </a:buClr>
              <a:defRPr/>
            </a:pPr>
            <a:r>
              <a:rPr lang="en-US" sz="1200" kern="0" dirty="0">
                <a:latin typeface="Courier New" pitchFamily="49" charset="0"/>
              </a:rPr>
              <a:t>R2#</a:t>
            </a:r>
            <a:endParaRPr lang="en-US" sz="1200" b="1" kern="0" dirty="0">
              <a:latin typeface="Courier New" pitchFamily="49" charset="0"/>
            </a:endParaRPr>
          </a:p>
        </p:txBody>
      </p:sp>
      <p:grpSp>
        <p:nvGrpSpPr>
          <p:cNvPr id="57" name="Group 56"/>
          <p:cNvGrpSpPr/>
          <p:nvPr/>
        </p:nvGrpSpPr>
        <p:grpSpPr>
          <a:xfrm>
            <a:off x="5234408" y="2289274"/>
            <a:ext cx="6599793" cy="1745060"/>
            <a:chOff x="1639213" y="1110347"/>
            <a:chExt cx="6806978" cy="1616091"/>
          </a:xfrm>
        </p:grpSpPr>
        <p:sp>
          <p:nvSpPr>
            <p:cNvPr id="38" name="Freeform 9"/>
            <p:cNvSpPr>
              <a:spLocks/>
            </p:cNvSpPr>
            <p:nvPr/>
          </p:nvSpPr>
          <p:spPr bwMode="auto">
            <a:xfrm>
              <a:off x="5018757" y="194197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9" name="Rounded Rectangle 28"/>
            <p:cNvSpPr/>
            <p:nvPr/>
          </p:nvSpPr>
          <p:spPr bwMode="auto">
            <a:xfrm>
              <a:off x="1639213" y="1679685"/>
              <a:ext cx="3624146" cy="487803"/>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6" name="Freeform 9"/>
            <p:cNvSpPr>
              <a:spLocks/>
            </p:cNvSpPr>
            <p:nvPr/>
          </p:nvSpPr>
          <p:spPr bwMode="auto">
            <a:xfrm>
              <a:off x="2809952" y="194419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7" name="Picture 37"/>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4505874" y="1734875"/>
              <a:ext cx="870351" cy="451691"/>
            </a:xfrm>
            <a:prstGeom prst="rect">
              <a:avLst/>
            </a:prstGeom>
            <a:noFill/>
            <a:ln w="9525">
              <a:noFill/>
              <a:miter lim="800000"/>
              <a:headEnd/>
              <a:tailEnd/>
            </a:ln>
          </p:spPr>
        </p:pic>
        <p:sp>
          <p:nvSpPr>
            <p:cNvPr id="13" name="TextBox 12"/>
            <p:cNvSpPr txBox="1"/>
            <p:nvPr/>
          </p:nvSpPr>
          <p:spPr>
            <a:xfrm>
              <a:off x="5031048" y="2226957"/>
              <a:ext cx="455336" cy="157915"/>
            </a:xfrm>
            <a:prstGeom prst="rect">
              <a:avLst/>
            </a:prstGeom>
            <a:noFill/>
          </p:spPr>
          <p:txBody>
            <a:bodyPr wrap="square" lIns="0" tIns="0" rIns="0" bIns="0" rtlCol="0" anchor="ctr" anchorCtr="0">
              <a:noAutofit/>
            </a:bodyPr>
            <a:lstStyle/>
            <a:p>
              <a:pPr algn="l"/>
              <a:r>
                <a:rPr lang="en-US" sz="1050" dirty="0"/>
                <a:t>Fa0/0</a:t>
              </a:r>
            </a:p>
          </p:txBody>
        </p:sp>
        <p:sp>
          <p:nvSpPr>
            <p:cNvPr id="14" name="TextBox 13"/>
            <p:cNvSpPr txBox="1"/>
            <p:nvPr/>
          </p:nvSpPr>
          <p:spPr>
            <a:xfrm>
              <a:off x="2453108" y="2204922"/>
              <a:ext cx="1013551" cy="165253"/>
            </a:xfrm>
            <a:prstGeom prst="rect">
              <a:avLst/>
            </a:prstGeom>
            <a:noFill/>
          </p:spPr>
          <p:txBody>
            <a:bodyPr wrap="square" lIns="0" tIns="0" rIns="0" bIns="0" rtlCol="0" anchor="ctr" anchorCtr="0">
              <a:noAutofit/>
            </a:bodyPr>
            <a:lstStyle/>
            <a:p>
              <a:pPr algn="l"/>
              <a:r>
                <a:rPr lang="en-US" sz="1050" dirty="0"/>
                <a:t>Fa0/0</a:t>
              </a:r>
            </a:p>
          </p:txBody>
        </p:sp>
        <p:cxnSp>
          <p:nvCxnSpPr>
            <p:cNvPr id="20" name="Straight Connector 19"/>
            <p:cNvCxnSpPr/>
            <p:nvPr/>
          </p:nvCxnSpPr>
          <p:spPr bwMode="auto">
            <a:xfrm rot="5400000">
              <a:off x="2233651" y="232152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1" name="Straight Connector 20"/>
            <p:cNvCxnSpPr/>
            <p:nvPr/>
          </p:nvCxnSpPr>
          <p:spPr bwMode="auto">
            <a:xfrm rot="10800000">
              <a:off x="2157449" y="2493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2" name="Straight Connector 21"/>
            <p:cNvCxnSpPr/>
            <p:nvPr/>
          </p:nvCxnSpPr>
          <p:spPr bwMode="auto">
            <a:xfrm rot="5400000">
              <a:off x="4809762" y="233070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3" name="Straight Connector 22"/>
            <p:cNvCxnSpPr/>
            <p:nvPr/>
          </p:nvCxnSpPr>
          <p:spPr bwMode="auto">
            <a:xfrm rot="10800000">
              <a:off x="4733560" y="250238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4" name="TextBox 23"/>
            <p:cNvSpPr txBox="1"/>
            <p:nvPr/>
          </p:nvSpPr>
          <p:spPr>
            <a:xfrm>
              <a:off x="2247423" y="1944195"/>
              <a:ext cx="349776" cy="294057"/>
            </a:xfrm>
            <a:prstGeom prst="rect">
              <a:avLst/>
            </a:prstGeom>
            <a:noFill/>
          </p:spPr>
          <p:txBody>
            <a:bodyPr wrap="none" rtlCol="0">
              <a:spAutoFit/>
            </a:bodyPr>
            <a:lstStyle/>
            <a:p>
              <a:r>
                <a:rPr lang="en-US" sz="1200" b="1" dirty="0">
                  <a:solidFill>
                    <a:schemeClr val="bg1"/>
                  </a:solidFill>
                </a:rPr>
                <a:t>R1</a:t>
              </a:r>
            </a:p>
          </p:txBody>
        </p:sp>
        <p:sp>
          <p:nvSpPr>
            <p:cNvPr id="25" name="TextBox 24"/>
            <p:cNvSpPr txBox="1"/>
            <p:nvPr/>
          </p:nvSpPr>
          <p:spPr>
            <a:xfrm>
              <a:off x="4801529" y="1953374"/>
              <a:ext cx="349776" cy="294057"/>
            </a:xfrm>
            <a:prstGeom prst="rect">
              <a:avLst/>
            </a:prstGeom>
            <a:noFill/>
          </p:spPr>
          <p:txBody>
            <a:bodyPr wrap="none" rtlCol="0">
              <a:spAutoFit/>
            </a:bodyPr>
            <a:lstStyle/>
            <a:p>
              <a:r>
                <a:rPr lang="en-US" sz="1200" b="1" dirty="0">
                  <a:solidFill>
                    <a:schemeClr val="bg1"/>
                  </a:solidFill>
                </a:rPr>
                <a:t>R2</a:t>
              </a:r>
            </a:p>
          </p:txBody>
        </p:sp>
        <p:sp>
          <p:nvSpPr>
            <p:cNvPr id="26" name="TextBox 25"/>
            <p:cNvSpPr txBox="1"/>
            <p:nvPr/>
          </p:nvSpPr>
          <p:spPr>
            <a:xfrm>
              <a:off x="1902217" y="2557473"/>
              <a:ext cx="1013551" cy="165253"/>
            </a:xfrm>
            <a:prstGeom prst="rect">
              <a:avLst/>
            </a:prstGeom>
            <a:noFill/>
          </p:spPr>
          <p:txBody>
            <a:bodyPr wrap="square" lIns="0" tIns="0" rIns="0" bIns="0" rtlCol="0" anchor="ctr" anchorCtr="0">
              <a:noAutofit/>
            </a:bodyPr>
            <a:lstStyle/>
            <a:p>
              <a:r>
                <a:rPr lang="en-US" sz="1050" dirty="0"/>
                <a:t>172.16.1.0 /24</a:t>
              </a:r>
            </a:p>
          </p:txBody>
        </p:sp>
        <p:sp>
          <p:nvSpPr>
            <p:cNvPr id="28" name="TextBox 27"/>
            <p:cNvSpPr txBox="1"/>
            <p:nvPr/>
          </p:nvSpPr>
          <p:spPr>
            <a:xfrm>
              <a:off x="3179945" y="1534092"/>
              <a:ext cx="945988" cy="160898"/>
            </a:xfrm>
            <a:prstGeom prst="rect">
              <a:avLst/>
            </a:prstGeom>
            <a:noFill/>
          </p:spPr>
          <p:txBody>
            <a:bodyPr wrap="square" lIns="0" tIns="0" rIns="0" bIns="0" rtlCol="0" anchor="ctr" anchorCtr="0">
              <a:noAutofit/>
            </a:bodyPr>
            <a:lstStyle/>
            <a:p>
              <a:r>
                <a:rPr lang="en-US" sz="1000" dirty="0"/>
                <a:t>64 kbps</a:t>
              </a:r>
            </a:p>
          </p:txBody>
        </p:sp>
        <p:sp>
          <p:nvSpPr>
            <p:cNvPr id="30" name="TextBox 29"/>
            <p:cNvSpPr txBox="1"/>
            <p:nvPr/>
          </p:nvSpPr>
          <p:spPr>
            <a:xfrm>
              <a:off x="1897556" y="1110347"/>
              <a:ext cx="945988" cy="160898"/>
            </a:xfrm>
            <a:prstGeom prst="rect">
              <a:avLst/>
            </a:prstGeom>
            <a:noFill/>
          </p:spPr>
          <p:txBody>
            <a:bodyPr wrap="square" lIns="0" tIns="0" rIns="0" bIns="0" rtlCol="0" anchor="ctr" anchorCtr="0">
              <a:noAutofit/>
            </a:bodyPr>
            <a:lstStyle/>
            <a:p>
              <a:r>
                <a:rPr lang="en-US" sz="1050" b="1" dirty="0"/>
                <a:t>EIGRP AS 100</a:t>
              </a:r>
            </a:p>
          </p:txBody>
        </p:sp>
        <p:pic>
          <p:nvPicPr>
            <p:cNvPr id="37" name="Picture 88"/>
            <p:cNvPicPr>
              <a:picLocks noChangeAspect="1" noChangeArrowheads="1"/>
            </p:cNvPicPr>
            <p:nvPr/>
          </p:nvPicPr>
          <p:blipFill>
            <a:blip r:embed="rId4"/>
            <a:srcRect/>
            <a:stretch>
              <a:fillRect/>
            </a:stretch>
          </p:blipFill>
          <p:spPr bwMode="auto">
            <a:xfrm>
              <a:off x="7312719" y="1668389"/>
              <a:ext cx="1132922" cy="690333"/>
            </a:xfrm>
            <a:prstGeom prst="rect">
              <a:avLst/>
            </a:prstGeom>
            <a:noFill/>
            <a:ln w="9525" algn="ctr">
              <a:noFill/>
              <a:miter lim="800000"/>
              <a:headEnd/>
              <a:tailEnd/>
            </a:ln>
          </p:spPr>
        </p:pic>
        <p:pic>
          <p:nvPicPr>
            <p:cNvPr id="39" name="Picture 37"/>
            <p:cNvPicPr>
              <a:picLocks noChangeArrowheads="1"/>
            </p:cNvPicPr>
            <p:nvPr/>
          </p:nvPicPr>
          <p:blipFill>
            <a:blip r:embed="rId3"/>
            <a:srcRect/>
            <a:stretch>
              <a:fillRect/>
            </a:stretch>
          </p:blipFill>
          <p:spPr bwMode="auto">
            <a:xfrm>
              <a:off x="6512984" y="1745507"/>
              <a:ext cx="870351" cy="451691"/>
            </a:xfrm>
            <a:prstGeom prst="rect">
              <a:avLst/>
            </a:prstGeom>
            <a:noFill/>
            <a:ln w="9525">
              <a:noFill/>
              <a:miter lim="800000"/>
              <a:headEnd/>
              <a:tailEnd/>
            </a:ln>
          </p:spPr>
        </p:pic>
        <p:sp>
          <p:nvSpPr>
            <p:cNvPr id="40" name="TextBox 39"/>
            <p:cNvSpPr txBox="1"/>
            <p:nvPr/>
          </p:nvSpPr>
          <p:spPr>
            <a:xfrm>
              <a:off x="7548588" y="1899742"/>
              <a:ext cx="662361" cy="277720"/>
            </a:xfrm>
            <a:prstGeom prst="rect">
              <a:avLst/>
            </a:prstGeom>
            <a:noFill/>
          </p:spPr>
          <p:txBody>
            <a:bodyPr wrap="none" rtlCol="0">
              <a:spAutoFit/>
            </a:bodyPr>
            <a:lstStyle/>
            <a:p>
              <a:r>
                <a:rPr lang="en-US" sz="1100" b="1" dirty="0"/>
                <a:t>Internet</a:t>
              </a:r>
            </a:p>
          </p:txBody>
        </p:sp>
        <p:sp>
          <p:nvSpPr>
            <p:cNvPr id="41" name="TextBox 40"/>
            <p:cNvSpPr txBox="1"/>
            <p:nvPr/>
          </p:nvSpPr>
          <p:spPr>
            <a:xfrm>
              <a:off x="7432640" y="1436091"/>
              <a:ext cx="1013551" cy="165253"/>
            </a:xfrm>
            <a:prstGeom prst="rect">
              <a:avLst/>
            </a:prstGeom>
            <a:noFill/>
          </p:spPr>
          <p:txBody>
            <a:bodyPr wrap="square" lIns="0" tIns="0" rIns="0" bIns="0" rtlCol="0" anchor="ctr" anchorCtr="0">
              <a:noAutofit/>
            </a:bodyPr>
            <a:lstStyle/>
            <a:p>
              <a:r>
                <a:rPr lang="en-US" sz="1050" dirty="0"/>
                <a:t>172.31.0.0 /16</a:t>
              </a:r>
            </a:p>
          </p:txBody>
        </p:sp>
        <p:sp>
          <p:nvSpPr>
            <p:cNvPr id="45" name="TextBox 44"/>
            <p:cNvSpPr txBox="1"/>
            <p:nvPr/>
          </p:nvSpPr>
          <p:spPr>
            <a:xfrm>
              <a:off x="3169854" y="1380960"/>
              <a:ext cx="1304272" cy="165253"/>
            </a:xfrm>
            <a:prstGeom prst="rect">
              <a:avLst/>
            </a:prstGeom>
            <a:noFill/>
          </p:spPr>
          <p:txBody>
            <a:bodyPr wrap="square" lIns="0" tIns="0" rIns="0" bIns="0" rtlCol="0" anchor="ctr" anchorCtr="0">
              <a:noAutofit/>
            </a:bodyPr>
            <a:lstStyle/>
            <a:p>
              <a:r>
                <a:rPr lang="en-US" sz="1050" dirty="0"/>
                <a:t>192.168.1.96 /27</a:t>
              </a:r>
            </a:p>
          </p:txBody>
        </p:sp>
        <p:sp>
          <p:nvSpPr>
            <p:cNvPr id="47" name="TextBox 46"/>
            <p:cNvSpPr txBox="1"/>
            <p:nvPr/>
          </p:nvSpPr>
          <p:spPr>
            <a:xfrm>
              <a:off x="4474126" y="2561185"/>
              <a:ext cx="1013551" cy="165253"/>
            </a:xfrm>
            <a:prstGeom prst="rect">
              <a:avLst/>
            </a:prstGeom>
            <a:noFill/>
          </p:spPr>
          <p:txBody>
            <a:bodyPr wrap="square" lIns="0" tIns="0" rIns="0" bIns="0" rtlCol="0" anchor="ctr" anchorCtr="0">
              <a:noAutofit/>
            </a:bodyPr>
            <a:lstStyle/>
            <a:p>
              <a:pPr algn="l"/>
              <a:r>
                <a:rPr lang="en-US" sz="1050" dirty="0"/>
                <a:t>172.17.2.0 /24</a:t>
              </a:r>
            </a:p>
          </p:txBody>
        </p:sp>
        <p:sp>
          <p:nvSpPr>
            <p:cNvPr id="34" name="TextBox 33"/>
            <p:cNvSpPr txBox="1"/>
            <p:nvPr/>
          </p:nvSpPr>
          <p:spPr>
            <a:xfrm>
              <a:off x="2871675" y="1753324"/>
              <a:ext cx="1013551" cy="165253"/>
            </a:xfrm>
            <a:prstGeom prst="rect">
              <a:avLst/>
            </a:prstGeom>
            <a:noFill/>
          </p:spPr>
          <p:txBody>
            <a:bodyPr wrap="square" lIns="0" tIns="0" rIns="0" bIns="0" rtlCol="0" anchor="ctr" anchorCtr="0">
              <a:noAutofit/>
            </a:bodyPr>
            <a:lstStyle/>
            <a:p>
              <a:pPr algn="l"/>
              <a:r>
                <a:rPr lang="en-US" sz="1050" dirty="0"/>
                <a:t>.101</a:t>
              </a:r>
            </a:p>
          </p:txBody>
        </p:sp>
        <p:sp>
          <p:nvSpPr>
            <p:cNvPr id="36" name="TextBox 35"/>
            <p:cNvSpPr txBox="1"/>
            <p:nvPr/>
          </p:nvSpPr>
          <p:spPr>
            <a:xfrm>
              <a:off x="4194948" y="1905721"/>
              <a:ext cx="544315" cy="179554"/>
            </a:xfrm>
            <a:prstGeom prst="rect">
              <a:avLst/>
            </a:prstGeom>
            <a:noFill/>
          </p:spPr>
          <p:txBody>
            <a:bodyPr wrap="square" lIns="0" tIns="0" rIns="0" bIns="0" rtlCol="0" anchor="ctr" anchorCtr="0">
              <a:noAutofit/>
            </a:bodyPr>
            <a:lstStyle/>
            <a:p>
              <a:pPr algn="l"/>
              <a:r>
                <a:rPr lang="en-US" sz="1050" dirty="0"/>
                <a:t>.102</a:t>
              </a:r>
            </a:p>
          </p:txBody>
        </p:sp>
        <p:sp>
          <p:nvSpPr>
            <p:cNvPr id="48" name="TextBox 47"/>
            <p:cNvSpPr txBox="1"/>
            <p:nvPr/>
          </p:nvSpPr>
          <p:spPr>
            <a:xfrm>
              <a:off x="5427789" y="1763863"/>
              <a:ext cx="455336" cy="157915"/>
            </a:xfrm>
            <a:prstGeom prst="rect">
              <a:avLst/>
            </a:prstGeom>
            <a:noFill/>
          </p:spPr>
          <p:txBody>
            <a:bodyPr wrap="square" lIns="0" tIns="0" rIns="0" bIns="0" rtlCol="0" anchor="ctr" anchorCtr="0">
              <a:noAutofit/>
            </a:bodyPr>
            <a:lstStyle/>
            <a:p>
              <a:pPr algn="l"/>
              <a:r>
                <a:rPr lang="en-US" sz="1050" dirty="0"/>
                <a:t>S0/0/1</a:t>
              </a:r>
            </a:p>
          </p:txBody>
        </p:sp>
        <p:sp>
          <p:nvSpPr>
            <p:cNvPr id="49" name="TextBox 48"/>
            <p:cNvSpPr txBox="1"/>
            <p:nvPr/>
          </p:nvSpPr>
          <p:spPr>
            <a:xfrm>
              <a:off x="2864238" y="1991217"/>
              <a:ext cx="503430" cy="172119"/>
            </a:xfrm>
            <a:prstGeom prst="rect">
              <a:avLst/>
            </a:prstGeom>
            <a:noFill/>
          </p:spPr>
          <p:txBody>
            <a:bodyPr wrap="square" lIns="0" tIns="0" rIns="0" bIns="0" rtlCol="0" anchor="ctr" anchorCtr="0">
              <a:noAutofit/>
            </a:bodyPr>
            <a:lstStyle/>
            <a:p>
              <a:pPr algn="l"/>
              <a:r>
                <a:rPr lang="en-US" sz="1050" dirty="0"/>
                <a:t>S0/0/0</a:t>
              </a:r>
            </a:p>
          </p:txBody>
        </p:sp>
        <p:sp>
          <p:nvSpPr>
            <p:cNvPr id="50" name="TextBox 49"/>
            <p:cNvSpPr txBox="1"/>
            <p:nvPr/>
          </p:nvSpPr>
          <p:spPr>
            <a:xfrm>
              <a:off x="4096573" y="2076710"/>
              <a:ext cx="508882" cy="186988"/>
            </a:xfrm>
            <a:prstGeom prst="rect">
              <a:avLst/>
            </a:prstGeom>
            <a:noFill/>
          </p:spPr>
          <p:txBody>
            <a:bodyPr wrap="square" lIns="0" tIns="0" rIns="0" bIns="0" rtlCol="0" anchor="ctr" anchorCtr="0">
              <a:noAutofit/>
            </a:bodyPr>
            <a:lstStyle/>
            <a:p>
              <a:pPr algn="l"/>
              <a:r>
                <a:rPr lang="en-US" sz="1050" dirty="0"/>
                <a:t>S0/0/0</a:t>
              </a:r>
            </a:p>
          </p:txBody>
        </p:sp>
        <p:sp>
          <p:nvSpPr>
            <p:cNvPr id="51" name="TextBox 50"/>
            <p:cNvSpPr txBox="1"/>
            <p:nvPr/>
          </p:nvSpPr>
          <p:spPr>
            <a:xfrm>
              <a:off x="5427998" y="1958368"/>
              <a:ext cx="544315" cy="179554"/>
            </a:xfrm>
            <a:prstGeom prst="rect">
              <a:avLst/>
            </a:prstGeom>
            <a:noFill/>
          </p:spPr>
          <p:txBody>
            <a:bodyPr wrap="square" lIns="0" tIns="0" rIns="0" bIns="0" rtlCol="0" anchor="ctr" anchorCtr="0">
              <a:noAutofit/>
            </a:bodyPr>
            <a:lstStyle/>
            <a:p>
              <a:pPr algn="l"/>
              <a:r>
                <a:rPr lang="en-US" sz="1050" dirty="0"/>
                <a:t>.1</a:t>
              </a:r>
            </a:p>
          </p:txBody>
        </p:sp>
        <p:sp>
          <p:nvSpPr>
            <p:cNvPr id="52" name="TextBox 51"/>
            <p:cNvSpPr txBox="1"/>
            <p:nvPr/>
          </p:nvSpPr>
          <p:spPr>
            <a:xfrm>
              <a:off x="4798993" y="2210519"/>
              <a:ext cx="544315" cy="179554"/>
            </a:xfrm>
            <a:prstGeom prst="rect">
              <a:avLst/>
            </a:prstGeom>
            <a:noFill/>
          </p:spPr>
          <p:txBody>
            <a:bodyPr wrap="square" lIns="0" tIns="0" rIns="0" bIns="0" rtlCol="0" anchor="ctr" anchorCtr="0">
              <a:noAutofit/>
            </a:bodyPr>
            <a:lstStyle/>
            <a:p>
              <a:pPr algn="l"/>
              <a:r>
                <a:rPr lang="en-US" sz="1050" dirty="0"/>
                <a:t>.1</a:t>
              </a:r>
            </a:p>
          </p:txBody>
        </p:sp>
        <p:sp>
          <p:nvSpPr>
            <p:cNvPr id="53" name="TextBox 52"/>
            <p:cNvSpPr txBox="1"/>
            <p:nvPr/>
          </p:nvSpPr>
          <p:spPr>
            <a:xfrm>
              <a:off x="2241462" y="2196664"/>
              <a:ext cx="544315" cy="179554"/>
            </a:xfrm>
            <a:prstGeom prst="rect">
              <a:avLst/>
            </a:prstGeom>
            <a:noFill/>
          </p:spPr>
          <p:txBody>
            <a:bodyPr wrap="square" lIns="0" tIns="0" rIns="0" bIns="0" rtlCol="0" anchor="ctr" anchorCtr="0">
              <a:noAutofit/>
            </a:bodyPr>
            <a:lstStyle/>
            <a:p>
              <a:pPr algn="l"/>
              <a:r>
                <a:rPr lang="en-US" sz="1050" dirty="0"/>
                <a:t>.1</a:t>
              </a:r>
            </a:p>
          </p:txBody>
        </p:sp>
        <p:sp>
          <p:nvSpPr>
            <p:cNvPr id="54" name="TextBox 53"/>
            <p:cNvSpPr txBox="1"/>
            <p:nvPr/>
          </p:nvSpPr>
          <p:spPr>
            <a:xfrm>
              <a:off x="5782259" y="2127467"/>
              <a:ext cx="1215023" cy="136233"/>
            </a:xfrm>
            <a:prstGeom prst="rect">
              <a:avLst/>
            </a:prstGeom>
            <a:noFill/>
          </p:spPr>
          <p:txBody>
            <a:bodyPr wrap="square" lIns="0" tIns="0" rIns="0" bIns="0" rtlCol="0" anchor="ctr" anchorCtr="0">
              <a:noAutofit/>
            </a:bodyPr>
            <a:lstStyle/>
            <a:p>
              <a:r>
                <a:rPr lang="en-US" sz="1050" dirty="0"/>
                <a:t>192.168.1.0 /27</a:t>
              </a:r>
            </a:p>
          </p:txBody>
        </p:sp>
        <p:sp>
          <p:nvSpPr>
            <p:cNvPr id="55" name="TextBox 54"/>
            <p:cNvSpPr txBox="1"/>
            <p:nvPr/>
          </p:nvSpPr>
          <p:spPr>
            <a:xfrm>
              <a:off x="6349817" y="1898899"/>
              <a:ext cx="544315" cy="179554"/>
            </a:xfrm>
            <a:prstGeom prst="rect">
              <a:avLst/>
            </a:prstGeom>
            <a:noFill/>
          </p:spPr>
          <p:txBody>
            <a:bodyPr wrap="square" lIns="0" tIns="0" rIns="0" bIns="0" rtlCol="0" anchor="ctr" anchorCtr="0">
              <a:noAutofit/>
            </a:bodyPr>
            <a:lstStyle/>
            <a:p>
              <a:pPr algn="l"/>
              <a:r>
                <a:rPr lang="en-US" sz="1050" dirty="0"/>
                <a:t>.2</a:t>
              </a:r>
            </a:p>
          </p:txBody>
        </p:sp>
      </p:grpSp>
      <p:sp>
        <p:nvSpPr>
          <p:cNvPr id="56" name="Rectangle 55"/>
          <p:cNvSpPr/>
          <p:nvPr/>
        </p:nvSpPr>
        <p:spPr bwMode="auto">
          <a:xfrm>
            <a:off x="485541" y="4744289"/>
            <a:ext cx="6921191" cy="41532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32" name="Text Placeholder 5"/>
          <p:cNvSpPr>
            <a:spLocks/>
          </p:cNvSpPr>
          <p:nvPr/>
        </p:nvSpPr>
        <p:spPr bwMode="auto">
          <a:xfrm>
            <a:off x="437218" y="4088212"/>
            <a:ext cx="7060184" cy="1547681"/>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defTabSz="814388">
              <a:buClr>
                <a:srgbClr val="708CA1"/>
              </a:buClr>
              <a:defRPr/>
            </a:pPr>
            <a:r>
              <a:rPr lang="en-US" sz="1200" kern="0" dirty="0">
                <a:latin typeface="Courier New" pitchFamily="49" charset="0"/>
              </a:rPr>
              <a:t>R1# </a:t>
            </a:r>
            <a:r>
              <a:rPr lang="en-US" sz="1200" b="1" kern="0" dirty="0">
                <a:latin typeface="Courier New" pitchFamily="49" charset="0"/>
              </a:rPr>
              <a:t>show ip route</a:t>
            </a:r>
          </a:p>
          <a:p>
            <a:pPr marL="236538" indent="-236538" defTabSz="814388">
              <a:buClr>
                <a:srgbClr val="708CA1"/>
              </a:buClr>
              <a:defRPr/>
            </a:pPr>
            <a:r>
              <a:rPr lang="en-US" sz="1200" kern="0" dirty="0">
                <a:latin typeface="Courier New" pitchFamily="49" charset="0"/>
              </a:rPr>
              <a:t>&lt;output omitted&gt;</a:t>
            </a:r>
          </a:p>
          <a:p>
            <a:pPr marL="236538" indent="-236538" defTabSz="814388">
              <a:buClr>
                <a:srgbClr val="708CA1"/>
              </a:buClr>
              <a:defRPr/>
            </a:pPr>
            <a:r>
              <a:rPr lang="en-US" sz="1200" kern="0" dirty="0">
                <a:latin typeface="Courier New" pitchFamily="49" charset="0"/>
              </a:rPr>
              <a:t>Gateway of last resort is 192.168.1.102 to network 172.31.0.0</a:t>
            </a:r>
          </a:p>
          <a:p>
            <a:pPr marL="236538" indent="-236538" defTabSz="814388">
              <a:buClr>
                <a:srgbClr val="708CA1"/>
              </a:buClr>
              <a:defRPr/>
            </a:pPr>
            <a:r>
              <a:rPr lang="en-US" sz="1200" kern="0" dirty="0">
                <a:latin typeface="Courier New" pitchFamily="49" charset="0"/>
              </a:rPr>
              <a:t>&lt;output omitted.</a:t>
            </a:r>
          </a:p>
          <a:p>
            <a:pPr marL="236538" indent="-236538" defTabSz="814388">
              <a:buClr>
                <a:srgbClr val="708CA1"/>
              </a:buClr>
              <a:defRPr/>
            </a:pPr>
            <a:r>
              <a:rPr lang="en-US" sz="1200" kern="0" dirty="0">
                <a:latin typeface="Courier New" pitchFamily="49" charset="0"/>
              </a:rPr>
              <a:t>D*EX 172.31.0.0/16 [170/41024000] via 192.168.1.102, 00:00:20, Serial0/0/0</a:t>
            </a:r>
          </a:p>
          <a:p>
            <a:pPr marL="236538" indent="-236538" defTabSz="814388">
              <a:buClr>
                <a:srgbClr val="708CA1"/>
              </a:buClr>
              <a:defRPr/>
            </a:pPr>
            <a:r>
              <a:rPr lang="en-US" sz="1200" kern="0" dirty="0">
                <a:latin typeface="Courier New" pitchFamily="49" charset="0"/>
              </a:rPr>
              <a:t>     192.168.1.0/27 is subnetted, 1 subnets</a:t>
            </a:r>
          </a:p>
          <a:p>
            <a:pPr marL="236538" indent="-236538" defTabSz="814388">
              <a:buClr>
                <a:srgbClr val="708CA1"/>
              </a:buClr>
              <a:defRPr/>
            </a:pPr>
            <a:r>
              <a:rPr lang="en-US" sz="1200" kern="0" dirty="0">
                <a:latin typeface="Courier New" pitchFamily="49" charset="0"/>
              </a:rPr>
              <a:t>C       192.168.1.96 is directly connected, Serial0/0/0</a:t>
            </a:r>
          </a:p>
          <a:p>
            <a:pPr marL="236538" indent="-236538" defTabSz="814388">
              <a:buClr>
                <a:srgbClr val="708CA1"/>
              </a:buClr>
              <a:defRPr/>
            </a:pPr>
            <a:r>
              <a:rPr lang="en-US" sz="1200" kern="0" dirty="0">
                <a:latin typeface="Courier New" pitchFamily="49" charset="0"/>
              </a:rPr>
              <a:t>R1#</a:t>
            </a:r>
          </a:p>
        </p:txBody>
      </p:sp>
    </p:spTree>
    <p:extLst>
      <p:ext uri="{BB962C8B-B14F-4D97-AF65-F5344CB8AC3E}">
        <p14:creationId xmlns:p14="http://schemas.microsoft.com/office/powerpoint/2010/main" val="36614349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56750" y="688668"/>
            <a:ext cx="10850162" cy="620712"/>
          </a:xfrm>
        </p:spPr>
        <p:txBody>
          <a:bodyPr>
            <a:noAutofit/>
          </a:bodyPr>
          <a:lstStyle/>
          <a:p>
            <a:r>
              <a:rPr lang="en-US" b="1" dirty="0">
                <a:solidFill>
                  <a:schemeClr val="accent1">
                    <a:lumMod val="50000"/>
                  </a:schemeClr>
                </a:solidFill>
                <a:latin typeface="Courier New" pitchFamily="49" charset="0"/>
                <a:cs typeface="Courier New" pitchFamily="49" charset="0"/>
              </a:rPr>
              <a:t>ip route 0.0.0.0 0.0.0.0 </a:t>
            </a:r>
            <a:r>
              <a:rPr lang="en-US" b="1" i="1" dirty="0">
                <a:solidFill>
                  <a:schemeClr val="accent1">
                    <a:lumMod val="50000"/>
                  </a:schemeClr>
                </a:solidFill>
                <a:latin typeface="Courier New" pitchFamily="49" charset="0"/>
                <a:cs typeface="Courier New" pitchFamily="49" charset="0"/>
              </a:rPr>
              <a:t>next-hop</a:t>
            </a:r>
            <a:r>
              <a:rPr lang="en-US" b="1" dirty="0">
                <a:solidFill>
                  <a:schemeClr val="accent1">
                    <a:lumMod val="50000"/>
                  </a:schemeClr>
                </a:solidFill>
                <a:latin typeface="Courier New" pitchFamily="49" charset="0"/>
                <a:cs typeface="Courier New" pitchFamily="49" charset="0"/>
              </a:rPr>
              <a:t> | </a:t>
            </a:r>
            <a:r>
              <a:rPr lang="en-US" b="1" i="1" dirty="0">
                <a:solidFill>
                  <a:schemeClr val="accent1">
                    <a:lumMod val="50000"/>
                  </a:schemeClr>
                </a:solidFill>
                <a:latin typeface="Courier New" pitchFamily="49" charset="0"/>
                <a:cs typeface="Courier New" pitchFamily="49" charset="0"/>
              </a:rPr>
              <a:t>interface </a:t>
            </a:r>
            <a:r>
              <a:rPr lang="en-US" b="1" dirty="0">
                <a:solidFill>
                  <a:schemeClr val="accent1">
                    <a:lumMod val="50000"/>
                  </a:schemeClr>
                </a:solidFill>
                <a:cs typeface="Courier New" pitchFamily="49" charset="0"/>
              </a:rPr>
              <a:t>Command</a:t>
            </a:r>
          </a:p>
        </p:txBody>
      </p:sp>
      <p:sp>
        <p:nvSpPr>
          <p:cNvPr id="13" name="Content Placeholder 12"/>
          <p:cNvSpPr>
            <a:spLocks noGrp="1"/>
          </p:cNvSpPr>
          <p:nvPr>
            <p:ph idx="1"/>
          </p:nvPr>
        </p:nvSpPr>
        <p:spPr>
          <a:xfrm>
            <a:off x="584201" y="1934403"/>
            <a:ext cx="8316913" cy="655780"/>
          </a:xfrm>
        </p:spPr>
        <p:txBody>
          <a:bodyPr>
            <a:noAutofit/>
          </a:bodyPr>
          <a:lstStyle/>
          <a:p>
            <a:pPr marL="0" indent="0">
              <a:buNone/>
            </a:pPr>
            <a:r>
              <a:rPr lang="en-US" sz="2000" dirty="0"/>
              <a:t>Configures a router to advertise a default route as the gateway of last resort.</a:t>
            </a:r>
          </a:p>
          <a:p>
            <a:pPr>
              <a:buNone/>
            </a:pPr>
            <a:endParaRPr lang="en-US" sz="2000" dirty="0"/>
          </a:p>
        </p:txBody>
      </p:sp>
      <p:sp>
        <p:nvSpPr>
          <p:cNvPr id="14" name="Text Placeholder 13"/>
          <p:cNvSpPr>
            <a:spLocks noGrp="1"/>
          </p:cNvSpPr>
          <p:nvPr>
            <p:ph type="body" sz="quarter" idx="10"/>
          </p:nvPr>
        </p:nvSpPr>
        <p:spPr>
          <a:xfrm>
            <a:off x="759837" y="2417582"/>
            <a:ext cx="7745412" cy="377078"/>
          </a:xfrm>
        </p:spPr>
        <p:txBody>
          <a:bodyPr/>
          <a:lstStyle/>
          <a:p>
            <a:r>
              <a:rPr lang="en-US" dirty="0">
                <a:solidFill>
                  <a:schemeClr val="tx1"/>
                </a:solidFill>
              </a:rPr>
              <a:t>Router(config)#</a:t>
            </a:r>
          </a:p>
        </p:txBody>
      </p:sp>
      <p:sp>
        <p:nvSpPr>
          <p:cNvPr id="15" name="Text Placeholder 14"/>
          <p:cNvSpPr>
            <a:spLocks noGrp="1"/>
          </p:cNvSpPr>
          <p:nvPr>
            <p:ph type="body" sz="quarter" idx="11"/>
          </p:nvPr>
        </p:nvSpPr>
        <p:spPr>
          <a:xfrm>
            <a:off x="3102494" y="2422195"/>
            <a:ext cx="7745412" cy="377078"/>
          </a:xfrm>
        </p:spPr>
        <p:txBody>
          <a:bodyPr>
            <a:normAutofit/>
          </a:bodyPr>
          <a:lstStyle/>
          <a:p>
            <a:r>
              <a:rPr lang="en-US" dirty="0">
                <a:solidFill>
                  <a:schemeClr val="tx1"/>
                </a:solidFill>
              </a:rPr>
              <a:t>ip route 0.0.0.0 0.0.0.0 </a:t>
            </a:r>
            <a:r>
              <a:rPr lang="en-US" b="0" i="1" dirty="0">
                <a:solidFill>
                  <a:schemeClr val="tx1"/>
                </a:solidFill>
              </a:rPr>
              <a:t>interface </a:t>
            </a:r>
            <a:r>
              <a:rPr lang="en-US" dirty="0">
                <a:solidFill>
                  <a:schemeClr val="tx1"/>
                </a:solidFill>
              </a:rPr>
              <a:t>| </a:t>
            </a:r>
            <a:r>
              <a:rPr lang="en-US" b="0" i="1" dirty="0">
                <a:solidFill>
                  <a:schemeClr val="tx1"/>
                </a:solidFill>
              </a:rPr>
              <a:t>next-hop </a:t>
            </a:r>
          </a:p>
        </p:txBody>
      </p:sp>
      <p:sp>
        <p:nvSpPr>
          <p:cNvPr id="16" name="Rectangle 15"/>
          <p:cNvSpPr/>
          <p:nvPr/>
        </p:nvSpPr>
        <p:spPr>
          <a:xfrm>
            <a:off x="759836" y="3287065"/>
            <a:ext cx="10225155" cy="2174951"/>
          </a:xfrm>
          <a:prstGeom prst="rect">
            <a:avLst/>
          </a:prstGeom>
        </p:spPr>
        <p:txBody>
          <a:bodyPr wrap="square">
            <a:spAutoFit/>
          </a:bodyPr>
          <a:lstStyle/>
          <a:p>
            <a:pPr marL="236538" indent="-236538" defTabSz="814388">
              <a:lnSpc>
                <a:spcPct val="95000"/>
              </a:lnSpc>
              <a:spcBef>
                <a:spcPct val="50000"/>
              </a:spcBef>
              <a:buClr>
                <a:srgbClr val="708CA1"/>
              </a:buClr>
              <a:buFont typeface="Wingdings" pitchFamily="2" charset="2"/>
              <a:buChar char="§"/>
              <a:defRPr/>
            </a:pPr>
            <a:r>
              <a:rPr lang="en-US" sz="2000" kern="0" dirty="0"/>
              <a:t>The choice of parameter affects the next selection of commands.</a:t>
            </a:r>
          </a:p>
          <a:p>
            <a:pPr marL="693738" lvl="1" indent="-236538" defTabSz="814388">
              <a:lnSpc>
                <a:spcPct val="95000"/>
              </a:lnSpc>
              <a:spcBef>
                <a:spcPct val="50000"/>
              </a:spcBef>
              <a:buClr>
                <a:srgbClr val="708CA1"/>
              </a:buClr>
              <a:buFont typeface="Wingdings" pitchFamily="2" charset="2"/>
              <a:buChar char="§"/>
              <a:defRPr/>
            </a:pPr>
            <a:r>
              <a:rPr lang="en-US" kern="0" dirty="0"/>
              <a:t>If the</a:t>
            </a:r>
            <a:r>
              <a:rPr lang="en-US" b="1" kern="0" dirty="0">
                <a:latin typeface="Courier New" pitchFamily="49" charset="0"/>
                <a:cs typeface="Courier New" pitchFamily="49" charset="0"/>
              </a:rPr>
              <a:t> </a:t>
            </a:r>
            <a:r>
              <a:rPr lang="en-US" i="1" kern="0" dirty="0">
                <a:latin typeface="Courier New" pitchFamily="49" charset="0"/>
                <a:cs typeface="Courier New" pitchFamily="49" charset="0"/>
              </a:rPr>
              <a:t>interface </a:t>
            </a:r>
            <a:r>
              <a:rPr lang="en-US" kern="0" dirty="0"/>
              <a:t>parameter is used, then only the</a:t>
            </a:r>
            <a:r>
              <a:rPr lang="en-US" b="1" kern="0" dirty="0">
                <a:latin typeface="Courier New" pitchFamily="49" charset="0"/>
                <a:cs typeface="Courier New" pitchFamily="49" charset="0"/>
              </a:rPr>
              <a:t> network 0.0.0.0 </a:t>
            </a:r>
            <a:r>
              <a:rPr lang="en-US" kern="0" dirty="0"/>
              <a:t>needs to also be entered.</a:t>
            </a:r>
          </a:p>
          <a:p>
            <a:pPr marL="693738" lvl="1" indent="-236538" defTabSz="814388">
              <a:lnSpc>
                <a:spcPct val="95000"/>
              </a:lnSpc>
              <a:spcBef>
                <a:spcPct val="50000"/>
              </a:spcBef>
              <a:buClr>
                <a:srgbClr val="708CA1"/>
              </a:buClr>
              <a:buFont typeface="Wingdings" pitchFamily="2" charset="2"/>
              <a:buChar char="§"/>
              <a:defRPr/>
            </a:pPr>
            <a:r>
              <a:rPr lang="en-US" kern="0" dirty="0"/>
              <a:t>If the</a:t>
            </a:r>
            <a:r>
              <a:rPr lang="en-US" b="1" kern="0" dirty="0">
                <a:latin typeface="Courier New" pitchFamily="49" charset="0"/>
                <a:cs typeface="Courier New" pitchFamily="49" charset="0"/>
              </a:rPr>
              <a:t> </a:t>
            </a:r>
            <a:r>
              <a:rPr lang="en-US" i="1" kern="0" dirty="0">
                <a:latin typeface="Courier New" pitchFamily="49" charset="0"/>
                <a:cs typeface="Courier New" pitchFamily="49" charset="0"/>
              </a:rPr>
              <a:t>next-hop </a:t>
            </a:r>
            <a:r>
              <a:rPr lang="en-US" kern="0" dirty="0"/>
              <a:t>parameter is used, then the</a:t>
            </a:r>
            <a:r>
              <a:rPr lang="en-US" b="1" kern="0" dirty="0">
                <a:latin typeface="Courier New" pitchFamily="49" charset="0"/>
                <a:cs typeface="Courier New" pitchFamily="49" charset="0"/>
              </a:rPr>
              <a:t> network 0.0.0.0 </a:t>
            </a:r>
            <a:r>
              <a:rPr lang="en-US" kern="0" dirty="0"/>
              <a:t>and the</a:t>
            </a:r>
            <a:r>
              <a:rPr lang="en-US" b="1" kern="0" dirty="0">
                <a:latin typeface="Courier New" pitchFamily="49" charset="0"/>
                <a:cs typeface="Courier New" pitchFamily="49" charset="0"/>
              </a:rPr>
              <a:t> redistribute static </a:t>
            </a:r>
            <a:r>
              <a:rPr lang="en-US" kern="0" dirty="0"/>
              <a:t>command must be configured.</a:t>
            </a:r>
          </a:p>
          <a:p>
            <a:pPr marL="693738" lvl="1" indent="-236538" defTabSz="814388">
              <a:lnSpc>
                <a:spcPct val="95000"/>
              </a:lnSpc>
              <a:spcBef>
                <a:spcPct val="50000"/>
              </a:spcBef>
              <a:buClr>
                <a:srgbClr val="708CA1"/>
              </a:buClr>
              <a:buFont typeface="Wingdings" pitchFamily="2" charset="2"/>
              <a:buChar char="§"/>
              <a:defRPr/>
            </a:pPr>
            <a:endParaRPr lang="en-US" sz="2000" kern="0" dirty="0"/>
          </a:p>
        </p:txBody>
      </p:sp>
    </p:spTree>
    <p:extLst>
      <p:ext uri="{BB962C8B-B14F-4D97-AF65-F5344CB8AC3E}">
        <p14:creationId xmlns:p14="http://schemas.microsoft.com/office/powerpoint/2010/main" val="10703914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 name="Rectangle 90"/>
          <p:cNvSpPr/>
          <p:nvPr/>
        </p:nvSpPr>
        <p:spPr bwMode="auto">
          <a:xfrm>
            <a:off x="1851162" y="5175412"/>
            <a:ext cx="4616586" cy="41532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46" name="Rectangle 45"/>
          <p:cNvSpPr/>
          <p:nvPr/>
        </p:nvSpPr>
        <p:spPr bwMode="auto">
          <a:xfrm>
            <a:off x="3598184" y="2976778"/>
            <a:ext cx="1464529" cy="41532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42" name="Rectangle 41"/>
          <p:cNvSpPr/>
          <p:nvPr/>
        </p:nvSpPr>
        <p:spPr bwMode="auto">
          <a:xfrm>
            <a:off x="2886471" y="2714346"/>
            <a:ext cx="3021947" cy="41532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2" name="Title 1"/>
          <p:cNvSpPr>
            <a:spLocks noGrp="1"/>
          </p:cNvSpPr>
          <p:nvPr>
            <p:ph type="title"/>
          </p:nvPr>
        </p:nvSpPr>
        <p:spPr>
          <a:xfrm>
            <a:off x="109108" y="130418"/>
            <a:ext cx="11425452" cy="912249"/>
          </a:xfrm>
        </p:spPr>
        <p:txBody>
          <a:bodyPr>
            <a:noAutofit/>
          </a:bodyPr>
          <a:lstStyle/>
          <a:p>
            <a:pPr algn="l"/>
            <a:r>
              <a:rPr lang="en-US" sz="4000" b="1" dirty="0">
                <a:latin typeface="Courier New" pitchFamily="49" charset="0"/>
                <a:cs typeface="Courier New" pitchFamily="49" charset="0"/>
              </a:rPr>
              <a:t>ip route 0.0.0.0 0.0.0.0 </a:t>
            </a:r>
            <a:r>
              <a:rPr lang="en-US" sz="4000" b="1" i="1" dirty="0">
                <a:latin typeface="Courier New" pitchFamily="49" charset="0"/>
                <a:cs typeface="Courier New" pitchFamily="49" charset="0"/>
              </a:rPr>
              <a:t>interface</a:t>
            </a:r>
            <a:r>
              <a:rPr lang="en-US" sz="4000" b="1" dirty="0">
                <a:latin typeface="Courier New" pitchFamily="49" charset="0"/>
                <a:cs typeface="Courier New" pitchFamily="49" charset="0"/>
              </a:rPr>
              <a:t> </a:t>
            </a:r>
            <a:r>
              <a:rPr lang="en-US" sz="4000" b="1" dirty="0"/>
              <a:t>Example</a:t>
            </a:r>
          </a:p>
        </p:txBody>
      </p:sp>
      <p:grpSp>
        <p:nvGrpSpPr>
          <p:cNvPr id="40" name="Group 39"/>
          <p:cNvGrpSpPr/>
          <p:nvPr/>
        </p:nvGrpSpPr>
        <p:grpSpPr>
          <a:xfrm>
            <a:off x="4829182" y="1042667"/>
            <a:ext cx="6806978" cy="1381020"/>
            <a:chOff x="1639213" y="1110347"/>
            <a:chExt cx="6806978" cy="1616091"/>
          </a:xfrm>
        </p:grpSpPr>
        <p:sp>
          <p:nvSpPr>
            <p:cNvPr id="58" name="Freeform 9"/>
            <p:cNvSpPr>
              <a:spLocks/>
            </p:cNvSpPr>
            <p:nvPr/>
          </p:nvSpPr>
          <p:spPr bwMode="auto">
            <a:xfrm>
              <a:off x="5018757" y="194197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59" name="Rounded Rectangle 58"/>
            <p:cNvSpPr/>
            <p:nvPr/>
          </p:nvSpPr>
          <p:spPr bwMode="auto">
            <a:xfrm>
              <a:off x="1639213" y="1654726"/>
              <a:ext cx="3624146" cy="537721"/>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60" name="Freeform 9"/>
            <p:cNvSpPr>
              <a:spLocks/>
            </p:cNvSpPr>
            <p:nvPr/>
          </p:nvSpPr>
          <p:spPr bwMode="auto">
            <a:xfrm>
              <a:off x="2809952" y="194419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61" name="Picture 37"/>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62" name="Picture 37"/>
            <p:cNvPicPr>
              <a:picLocks noChangeArrowheads="1"/>
            </p:cNvPicPr>
            <p:nvPr/>
          </p:nvPicPr>
          <p:blipFill>
            <a:blip r:embed="rId3"/>
            <a:srcRect/>
            <a:stretch>
              <a:fillRect/>
            </a:stretch>
          </p:blipFill>
          <p:spPr bwMode="auto">
            <a:xfrm>
              <a:off x="4505874" y="1734875"/>
              <a:ext cx="870351" cy="451691"/>
            </a:xfrm>
            <a:prstGeom prst="rect">
              <a:avLst/>
            </a:prstGeom>
            <a:noFill/>
            <a:ln w="9525">
              <a:noFill/>
              <a:miter lim="800000"/>
              <a:headEnd/>
              <a:tailEnd/>
            </a:ln>
          </p:spPr>
        </p:pic>
        <p:sp>
          <p:nvSpPr>
            <p:cNvPr id="63" name="TextBox 62"/>
            <p:cNvSpPr txBox="1"/>
            <p:nvPr/>
          </p:nvSpPr>
          <p:spPr>
            <a:xfrm>
              <a:off x="5031048" y="2226957"/>
              <a:ext cx="455336" cy="157915"/>
            </a:xfrm>
            <a:prstGeom prst="rect">
              <a:avLst/>
            </a:prstGeom>
            <a:noFill/>
          </p:spPr>
          <p:txBody>
            <a:bodyPr wrap="square" lIns="0" tIns="0" rIns="0" bIns="0" rtlCol="0" anchor="ctr" anchorCtr="0">
              <a:noAutofit/>
            </a:bodyPr>
            <a:lstStyle/>
            <a:p>
              <a:pPr algn="l"/>
              <a:r>
                <a:rPr lang="en-US" sz="1050" dirty="0"/>
                <a:t>Fa0/0</a:t>
              </a:r>
            </a:p>
          </p:txBody>
        </p:sp>
        <p:sp>
          <p:nvSpPr>
            <p:cNvPr id="64" name="TextBox 63"/>
            <p:cNvSpPr txBox="1"/>
            <p:nvPr/>
          </p:nvSpPr>
          <p:spPr>
            <a:xfrm>
              <a:off x="2453108" y="2204922"/>
              <a:ext cx="1013551" cy="165253"/>
            </a:xfrm>
            <a:prstGeom prst="rect">
              <a:avLst/>
            </a:prstGeom>
            <a:noFill/>
          </p:spPr>
          <p:txBody>
            <a:bodyPr wrap="square" lIns="0" tIns="0" rIns="0" bIns="0" rtlCol="0" anchor="ctr" anchorCtr="0">
              <a:noAutofit/>
            </a:bodyPr>
            <a:lstStyle/>
            <a:p>
              <a:pPr algn="l"/>
              <a:r>
                <a:rPr lang="en-US" sz="1050" dirty="0"/>
                <a:t>Fa0/0</a:t>
              </a:r>
            </a:p>
          </p:txBody>
        </p:sp>
        <p:cxnSp>
          <p:nvCxnSpPr>
            <p:cNvPr id="65" name="Straight Connector 64"/>
            <p:cNvCxnSpPr/>
            <p:nvPr/>
          </p:nvCxnSpPr>
          <p:spPr bwMode="auto">
            <a:xfrm rot="5400000">
              <a:off x="2233651" y="232152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66" name="Straight Connector 65"/>
            <p:cNvCxnSpPr/>
            <p:nvPr/>
          </p:nvCxnSpPr>
          <p:spPr bwMode="auto">
            <a:xfrm rot="10800000">
              <a:off x="2157449" y="2493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67" name="Straight Connector 66"/>
            <p:cNvCxnSpPr/>
            <p:nvPr/>
          </p:nvCxnSpPr>
          <p:spPr bwMode="auto">
            <a:xfrm rot="5400000">
              <a:off x="4809762" y="233070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68" name="Straight Connector 67"/>
            <p:cNvCxnSpPr/>
            <p:nvPr/>
          </p:nvCxnSpPr>
          <p:spPr bwMode="auto">
            <a:xfrm rot="10800000">
              <a:off x="4733560" y="250238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69" name="TextBox 68"/>
            <p:cNvSpPr txBox="1"/>
            <p:nvPr/>
          </p:nvSpPr>
          <p:spPr>
            <a:xfrm>
              <a:off x="2247423" y="1944195"/>
              <a:ext cx="349776" cy="324149"/>
            </a:xfrm>
            <a:prstGeom prst="rect">
              <a:avLst/>
            </a:prstGeom>
            <a:noFill/>
          </p:spPr>
          <p:txBody>
            <a:bodyPr wrap="none" rtlCol="0">
              <a:spAutoFit/>
            </a:bodyPr>
            <a:lstStyle/>
            <a:p>
              <a:r>
                <a:rPr lang="en-US" sz="1200" b="1" dirty="0">
                  <a:solidFill>
                    <a:schemeClr val="bg1"/>
                  </a:solidFill>
                </a:rPr>
                <a:t>R1</a:t>
              </a:r>
            </a:p>
          </p:txBody>
        </p:sp>
        <p:sp>
          <p:nvSpPr>
            <p:cNvPr id="70" name="TextBox 69"/>
            <p:cNvSpPr txBox="1"/>
            <p:nvPr/>
          </p:nvSpPr>
          <p:spPr>
            <a:xfrm>
              <a:off x="4801529" y="1953374"/>
              <a:ext cx="349776" cy="324149"/>
            </a:xfrm>
            <a:prstGeom prst="rect">
              <a:avLst/>
            </a:prstGeom>
            <a:noFill/>
          </p:spPr>
          <p:txBody>
            <a:bodyPr wrap="none" rtlCol="0">
              <a:spAutoFit/>
            </a:bodyPr>
            <a:lstStyle/>
            <a:p>
              <a:r>
                <a:rPr lang="en-US" sz="1200" b="1" dirty="0">
                  <a:solidFill>
                    <a:schemeClr val="bg1"/>
                  </a:solidFill>
                </a:rPr>
                <a:t>R2</a:t>
              </a:r>
            </a:p>
          </p:txBody>
        </p:sp>
        <p:sp>
          <p:nvSpPr>
            <p:cNvPr id="71" name="TextBox 70"/>
            <p:cNvSpPr txBox="1"/>
            <p:nvPr/>
          </p:nvSpPr>
          <p:spPr>
            <a:xfrm>
              <a:off x="1902217" y="2557473"/>
              <a:ext cx="1013551" cy="165253"/>
            </a:xfrm>
            <a:prstGeom prst="rect">
              <a:avLst/>
            </a:prstGeom>
            <a:noFill/>
          </p:spPr>
          <p:txBody>
            <a:bodyPr wrap="square" lIns="0" tIns="0" rIns="0" bIns="0" rtlCol="0" anchor="ctr" anchorCtr="0">
              <a:noAutofit/>
            </a:bodyPr>
            <a:lstStyle/>
            <a:p>
              <a:r>
                <a:rPr lang="en-US" sz="1050" dirty="0"/>
                <a:t>172.16.1.0 /24</a:t>
              </a:r>
            </a:p>
          </p:txBody>
        </p:sp>
        <p:sp>
          <p:nvSpPr>
            <p:cNvPr id="72" name="TextBox 71"/>
            <p:cNvSpPr txBox="1"/>
            <p:nvPr/>
          </p:nvSpPr>
          <p:spPr>
            <a:xfrm>
              <a:off x="3179945" y="1534092"/>
              <a:ext cx="945988" cy="160898"/>
            </a:xfrm>
            <a:prstGeom prst="rect">
              <a:avLst/>
            </a:prstGeom>
            <a:noFill/>
          </p:spPr>
          <p:txBody>
            <a:bodyPr wrap="square" lIns="0" tIns="0" rIns="0" bIns="0" rtlCol="0" anchor="ctr" anchorCtr="0">
              <a:noAutofit/>
            </a:bodyPr>
            <a:lstStyle/>
            <a:p>
              <a:r>
                <a:rPr lang="en-US" sz="1000" dirty="0"/>
                <a:t>64 kbps</a:t>
              </a:r>
            </a:p>
          </p:txBody>
        </p:sp>
        <p:sp>
          <p:nvSpPr>
            <p:cNvPr id="73" name="TextBox 72"/>
            <p:cNvSpPr txBox="1"/>
            <p:nvPr/>
          </p:nvSpPr>
          <p:spPr>
            <a:xfrm>
              <a:off x="1897556" y="1110347"/>
              <a:ext cx="945988" cy="160898"/>
            </a:xfrm>
            <a:prstGeom prst="rect">
              <a:avLst/>
            </a:prstGeom>
            <a:noFill/>
          </p:spPr>
          <p:txBody>
            <a:bodyPr wrap="square" lIns="0" tIns="0" rIns="0" bIns="0" rtlCol="0" anchor="ctr" anchorCtr="0">
              <a:noAutofit/>
            </a:bodyPr>
            <a:lstStyle/>
            <a:p>
              <a:r>
                <a:rPr lang="en-US" sz="1050" b="1" dirty="0"/>
                <a:t>EIGRP AS 100</a:t>
              </a:r>
            </a:p>
          </p:txBody>
        </p:sp>
        <p:pic>
          <p:nvPicPr>
            <p:cNvPr id="74" name="Picture 88"/>
            <p:cNvPicPr>
              <a:picLocks noChangeAspect="1" noChangeArrowheads="1"/>
            </p:cNvPicPr>
            <p:nvPr/>
          </p:nvPicPr>
          <p:blipFill>
            <a:blip r:embed="rId4"/>
            <a:srcRect/>
            <a:stretch>
              <a:fillRect/>
            </a:stretch>
          </p:blipFill>
          <p:spPr bwMode="auto">
            <a:xfrm>
              <a:off x="7312719" y="1668389"/>
              <a:ext cx="1132922" cy="690333"/>
            </a:xfrm>
            <a:prstGeom prst="rect">
              <a:avLst/>
            </a:prstGeom>
            <a:noFill/>
            <a:ln w="9525" algn="ctr">
              <a:noFill/>
              <a:miter lim="800000"/>
              <a:headEnd/>
              <a:tailEnd/>
            </a:ln>
          </p:spPr>
        </p:pic>
        <p:pic>
          <p:nvPicPr>
            <p:cNvPr id="75" name="Picture 37"/>
            <p:cNvPicPr>
              <a:picLocks noChangeArrowheads="1"/>
            </p:cNvPicPr>
            <p:nvPr/>
          </p:nvPicPr>
          <p:blipFill>
            <a:blip r:embed="rId3"/>
            <a:srcRect/>
            <a:stretch>
              <a:fillRect/>
            </a:stretch>
          </p:blipFill>
          <p:spPr bwMode="auto">
            <a:xfrm>
              <a:off x="6512984" y="1745507"/>
              <a:ext cx="870351" cy="451691"/>
            </a:xfrm>
            <a:prstGeom prst="rect">
              <a:avLst/>
            </a:prstGeom>
            <a:noFill/>
            <a:ln w="9525">
              <a:noFill/>
              <a:miter lim="800000"/>
              <a:headEnd/>
              <a:tailEnd/>
            </a:ln>
          </p:spPr>
        </p:pic>
        <p:sp>
          <p:nvSpPr>
            <p:cNvPr id="76" name="TextBox 75"/>
            <p:cNvSpPr txBox="1"/>
            <p:nvPr/>
          </p:nvSpPr>
          <p:spPr>
            <a:xfrm>
              <a:off x="7548588" y="1899742"/>
              <a:ext cx="662361" cy="306140"/>
            </a:xfrm>
            <a:prstGeom prst="rect">
              <a:avLst/>
            </a:prstGeom>
            <a:noFill/>
          </p:spPr>
          <p:txBody>
            <a:bodyPr wrap="none" rtlCol="0">
              <a:spAutoFit/>
            </a:bodyPr>
            <a:lstStyle/>
            <a:p>
              <a:r>
                <a:rPr lang="en-US" sz="1100" b="1" dirty="0"/>
                <a:t>Internet</a:t>
              </a:r>
            </a:p>
          </p:txBody>
        </p:sp>
        <p:sp>
          <p:nvSpPr>
            <p:cNvPr id="77" name="TextBox 76"/>
            <p:cNvSpPr txBox="1"/>
            <p:nvPr/>
          </p:nvSpPr>
          <p:spPr>
            <a:xfrm>
              <a:off x="7432640" y="1436091"/>
              <a:ext cx="1013551" cy="165253"/>
            </a:xfrm>
            <a:prstGeom prst="rect">
              <a:avLst/>
            </a:prstGeom>
            <a:noFill/>
          </p:spPr>
          <p:txBody>
            <a:bodyPr wrap="square" lIns="0" tIns="0" rIns="0" bIns="0" rtlCol="0" anchor="ctr" anchorCtr="0">
              <a:noAutofit/>
            </a:bodyPr>
            <a:lstStyle/>
            <a:p>
              <a:r>
                <a:rPr lang="en-US" sz="1050" dirty="0"/>
                <a:t>172.31.0.0 /16</a:t>
              </a:r>
            </a:p>
          </p:txBody>
        </p:sp>
        <p:sp>
          <p:nvSpPr>
            <p:cNvPr id="78" name="TextBox 77"/>
            <p:cNvSpPr txBox="1"/>
            <p:nvPr/>
          </p:nvSpPr>
          <p:spPr>
            <a:xfrm>
              <a:off x="3117074" y="1386560"/>
              <a:ext cx="1224038" cy="99061"/>
            </a:xfrm>
            <a:prstGeom prst="rect">
              <a:avLst/>
            </a:prstGeom>
            <a:noFill/>
          </p:spPr>
          <p:txBody>
            <a:bodyPr wrap="square" lIns="0" tIns="0" rIns="0" bIns="0" rtlCol="0" anchor="ctr" anchorCtr="0">
              <a:noAutofit/>
            </a:bodyPr>
            <a:lstStyle/>
            <a:p>
              <a:r>
                <a:rPr lang="en-US" sz="1050" dirty="0"/>
                <a:t>192.168.1.96 /27</a:t>
              </a:r>
            </a:p>
          </p:txBody>
        </p:sp>
        <p:sp>
          <p:nvSpPr>
            <p:cNvPr id="79" name="TextBox 78"/>
            <p:cNvSpPr txBox="1"/>
            <p:nvPr/>
          </p:nvSpPr>
          <p:spPr>
            <a:xfrm>
              <a:off x="4474126" y="2561185"/>
              <a:ext cx="1013551" cy="165253"/>
            </a:xfrm>
            <a:prstGeom prst="rect">
              <a:avLst/>
            </a:prstGeom>
            <a:noFill/>
          </p:spPr>
          <p:txBody>
            <a:bodyPr wrap="square" lIns="0" tIns="0" rIns="0" bIns="0" rtlCol="0" anchor="ctr" anchorCtr="0">
              <a:noAutofit/>
            </a:bodyPr>
            <a:lstStyle/>
            <a:p>
              <a:pPr algn="l"/>
              <a:r>
                <a:rPr lang="en-US" sz="1050" dirty="0"/>
                <a:t>172.17.2.0 /24</a:t>
              </a:r>
            </a:p>
          </p:txBody>
        </p:sp>
        <p:sp>
          <p:nvSpPr>
            <p:cNvPr id="80" name="TextBox 79"/>
            <p:cNvSpPr txBox="1"/>
            <p:nvPr/>
          </p:nvSpPr>
          <p:spPr>
            <a:xfrm>
              <a:off x="2871675" y="1753324"/>
              <a:ext cx="1013551" cy="165253"/>
            </a:xfrm>
            <a:prstGeom prst="rect">
              <a:avLst/>
            </a:prstGeom>
            <a:noFill/>
          </p:spPr>
          <p:txBody>
            <a:bodyPr wrap="square" lIns="0" tIns="0" rIns="0" bIns="0" rtlCol="0" anchor="ctr" anchorCtr="0">
              <a:noAutofit/>
            </a:bodyPr>
            <a:lstStyle/>
            <a:p>
              <a:pPr algn="l"/>
              <a:r>
                <a:rPr lang="en-US" sz="1050" dirty="0"/>
                <a:t>.101</a:t>
              </a:r>
            </a:p>
          </p:txBody>
        </p:sp>
        <p:sp>
          <p:nvSpPr>
            <p:cNvPr id="81" name="TextBox 80"/>
            <p:cNvSpPr txBox="1"/>
            <p:nvPr/>
          </p:nvSpPr>
          <p:spPr>
            <a:xfrm>
              <a:off x="4194948" y="1905721"/>
              <a:ext cx="544315" cy="179554"/>
            </a:xfrm>
            <a:prstGeom prst="rect">
              <a:avLst/>
            </a:prstGeom>
            <a:noFill/>
          </p:spPr>
          <p:txBody>
            <a:bodyPr wrap="square" lIns="0" tIns="0" rIns="0" bIns="0" rtlCol="0" anchor="ctr" anchorCtr="0">
              <a:noAutofit/>
            </a:bodyPr>
            <a:lstStyle/>
            <a:p>
              <a:pPr algn="l"/>
              <a:r>
                <a:rPr lang="en-US" sz="1050" dirty="0"/>
                <a:t>.102</a:t>
              </a:r>
            </a:p>
          </p:txBody>
        </p:sp>
        <p:sp>
          <p:nvSpPr>
            <p:cNvPr id="82" name="TextBox 81"/>
            <p:cNvSpPr txBox="1"/>
            <p:nvPr/>
          </p:nvSpPr>
          <p:spPr>
            <a:xfrm>
              <a:off x="5427789" y="1763863"/>
              <a:ext cx="455336" cy="157915"/>
            </a:xfrm>
            <a:prstGeom prst="rect">
              <a:avLst/>
            </a:prstGeom>
            <a:noFill/>
          </p:spPr>
          <p:txBody>
            <a:bodyPr wrap="square" lIns="0" tIns="0" rIns="0" bIns="0" rtlCol="0" anchor="ctr" anchorCtr="0">
              <a:noAutofit/>
            </a:bodyPr>
            <a:lstStyle/>
            <a:p>
              <a:pPr algn="l"/>
              <a:r>
                <a:rPr lang="en-US" sz="1050" dirty="0"/>
                <a:t>S0/0/1</a:t>
              </a:r>
            </a:p>
          </p:txBody>
        </p:sp>
        <p:sp>
          <p:nvSpPr>
            <p:cNvPr id="83" name="TextBox 82"/>
            <p:cNvSpPr txBox="1"/>
            <p:nvPr/>
          </p:nvSpPr>
          <p:spPr>
            <a:xfrm>
              <a:off x="2864238" y="1991217"/>
              <a:ext cx="503430" cy="172119"/>
            </a:xfrm>
            <a:prstGeom prst="rect">
              <a:avLst/>
            </a:prstGeom>
            <a:noFill/>
          </p:spPr>
          <p:txBody>
            <a:bodyPr wrap="square" lIns="0" tIns="0" rIns="0" bIns="0" rtlCol="0" anchor="ctr" anchorCtr="0">
              <a:noAutofit/>
            </a:bodyPr>
            <a:lstStyle/>
            <a:p>
              <a:pPr algn="l"/>
              <a:r>
                <a:rPr lang="en-US" sz="1050" dirty="0"/>
                <a:t>S0/0/0</a:t>
              </a:r>
            </a:p>
          </p:txBody>
        </p:sp>
        <p:sp>
          <p:nvSpPr>
            <p:cNvPr id="84" name="TextBox 83"/>
            <p:cNvSpPr txBox="1"/>
            <p:nvPr/>
          </p:nvSpPr>
          <p:spPr>
            <a:xfrm>
              <a:off x="4096573" y="2076710"/>
              <a:ext cx="508882" cy="186988"/>
            </a:xfrm>
            <a:prstGeom prst="rect">
              <a:avLst/>
            </a:prstGeom>
            <a:noFill/>
          </p:spPr>
          <p:txBody>
            <a:bodyPr wrap="square" lIns="0" tIns="0" rIns="0" bIns="0" rtlCol="0" anchor="ctr" anchorCtr="0">
              <a:noAutofit/>
            </a:bodyPr>
            <a:lstStyle/>
            <a:p>
              <a:pPr algn="l"/>
              <a:r>
                <a:rPr lang="en-US" sz="1050" dirty="0"/>
                <a:t>S0/0/0</a:t>
              </a:r>
            </a:p>
          </p:txBody>
        </p:sp>
        <p:sp>
          <p:nvSpPr>
            <p:cNvPr id="85" name="TextBox 84"/>
            <p:cNvSpPr txBox="1"/>
            <p:nvPr/>
          </p:nvSpPr>
          <p:spPr>
            <a:xfrm>
              <a:off x="5427998" y="1958368"/>
              <a:ext cx="544315" cy="179554"/>
            </a:xfrm>
            <a:prstGeom prst="rect">
              <a:avLst/>
            </a:prstGeom>
            <a:noFill/>
          </p:spPr>
          <p:txBody>
            <a:bodyPr wrap="square" lIns="0" tIns="0" rIns="0" bIns="0" rtlCol="0" anchor="ctr" anchorCtr="0">
              <a:noAutofit/>
            </a:bodyPr>
            <a:lstStyle/>
            <a:p>
              <a:pPr algn="l"/>
              <a:r>
                <a:rPr lang="en-US" sz="1050" dirty="0"/>
                <a:t>.1</a:t>
              </a:r>
            </a:p>
          </p:txBody>
        </p:sp>
        <p:sp>
          <p:nvSpPr>
            <p:cNvPr id="86" name="TextBox 85"/>
            <p:cNvSpPr txBox="1"/>
            <p:nvPr/>
          </p:nvSpPr>
          <p:spPr>
            <a:xfrm>
              <a:off x="4798993" y="2210519"/>
              <a:ext cx="544315" cy="179554"/>
            </a:xfrm>
            <a:prstGeom prst="rect">
              <a:avLst/>
            </a:prstGeom>
            <a:noFill/>
          </p:spPr>
          <p:txBody>
            <a:bodyPr wrap="square" lIns="0" tIns="0" rIns="0" bIns="0" rtlCol="0" anchor="ctr" anchorCtr="0">
              <a:noAutofit/>
            </a:bodyPr>
            <a:lstStyle/>
            <a:p>
              <a:pPr algn="l"/>
              <a:r>
                <a:rPr lang="en-US" sz="1050" dirty="0"/>
                <a:t>.1</a:t>
              </a:r>
            </a:p>
          </p:txBody>
        </p:sp>
        <p:sp>
          <p:nvSpPr>
            <p:cNvPr id="87" name="TextBox 86"/>
            <p:cNvSpPr txBox="1"/>
            <p:nvPr/>
          </p:nvSpPr>
          <p:spPr>
            <a:xfrm>
              <a:off x="2241462" y="2196664"/>
              <a:ext cx="544315" cy="179554"/>
            </a:xfrm>
            <a:prstGeom prst="rect">
              <a:avLst/>
            </a:prstGeom>
            <a:noFill/>
          </p:spPr>
          <p:txBody>
            <a:bodyPr wrap="square" lIns="0" tIns="0" rIns="0" bIns="0" rtlCol="0" anchor="ctr" anchorCtr="0">
              <a:noAutofit/>
            </a:bodyPr>
            <a:lstStyle/>
            <a:p>
              <a:pPr algn="l"/>
              <a:r>
                <a:rPr lang="en-US" sz="1050" dirty="0"/>
                <a:t>.1</a:t>
              </a:r>
            </a:p>
          </p:txBody>
        </p:sp>
        <p:sp>
          <p:nvSpPr>
            <p:cNvPr id="88" name="TextBox 87"/>
            <p:cNvSpPr txBox="1"/>
            <p:nvPr/>
          </p:nvSpPr>
          <p:spPr>
            <a:xfrm>
              <a:off x="5782259" y="2127466"/>
              <a:ext cx="1250378" cy="248753"/>
            </a:xfrm>
            <a:prstGeom prst="rect">
              <a:avLst/>
            </a:prstGeom>
            <a:noFill/>
          </p:spPr>
          <p:txBody>
            <a:bodyPr wrap="square" lIns="0" tIns="0" rIns="0" bIns="0" rtlCol="0" anchor="ctr" anchorCtr="0">
              <a:noAutofit/>
            </a:bodyPr>
            <a:lstStyle/>
            <a:p>
              <a:r>
                <a:rPr lang="en-US" sz="1050" dirty="0"/>
                <a:t>192.168.1.0 /27</a:t>
              </a:r>
            </a:p>
          </p:txBody>
        </p:sp>
        <p:sp>
          <p:nvSpPr>
            <p:cNvPr id="89" name="TextBox 88"/>
            <p:cNvSpPr txBox="1"/>
            <p:nvPr/>
          </p:nvSpPr>
          <p:spPr>
            <a:xfrm>
              <a:off x="6349817" y="1898899"/>
              <a:ext cx="544315" cy="179554"/>
            </a:xfrm>
            <a:prstGeom prst="rect">
              <a:avLst/>
            </a:prstGeom>
            <a:noFill/>
          </p:spPr>
          <p:txBody>
            <a:bodyPr wrap="square" lIns="0" tIns="0" rIns="0" bIns="0" rtlCol="0" anchor="ctr" anchorCtr="0">
              <a:noAutofit/>
            </a:bodyPr>
            <a:lstStyle/>
            <a:p>
              <a:pPr algn="l"/>
              <a:r>
                <a:rPr lang="en-US" sz="1050" dirty="0"/>
                <a:t>.2</a:t>
              </a:r>
            </a:p>
          </p:txBody>
        </p:sp>
      </p:grpSp>
      <p:sp>
        <p:nvSpPr>
          <p:cNvPr id="90" name="Rectangle 89"/>
          <p:cNvSpPr/>
          <p:nvPr/>
        </p:nvSpPr>
        <p:spPr bwMode="auto">
          <a:xfrm>
            <a:off x="1843725" y="3510179"/>
            <a:ext cx="5259642" cy="41532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44" name="Text Placeholder 5"/>
          <p:cNvSpPr>
            <a:spLocks/>
          </p:cNvSpPr>
          <p:nvPr/>
        </p:nvSpPr>
        <p:spPr bwMode="auto">
          <a:xfrm>
            <a:off x="1817688" y="2681289"/>
            <a:ext cx="7262812" cy="3097667"/>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defTabSz="814388">
              <a:buClr>
                <a:srgbClr val="708CA1"/>
              </a:buClr>
              <a:defRPr/>
            </a:pPr>
            <a:r>
              <a:rPr lang="en-US" sz="1200" kern="0" dirty="0">
                <a:latin typeface="Courier New" pitchFamily="49" charset="0"/>
              </a:rPr>
              <a:t>R2(config)# </a:t>
            </a:r>
            <a:r>
              <a:rPr lang="en-US" sz="1200" b="1" kern="0" dirty="0">
                <a:latin typeface="Courier New" pitchFamily="49" charset="0"/>
              </a:rPr>
              <a:t>ip route 0.0.0.0 0.0.0.0 S0/0/1</a:t>
            </a:r>
          </a:p>
          <a:p>
            <a:pPr marL="236538" indent="-236538" defTabSz="814388">
              <a:buClr>
                <a:srgbClr val="708CA1"/>
              </a:buClr>
              <a:defRPr/>
            </a:pPr>
            <a:r>
              <a:rPr lang="en-US" sz="1200" kern="0" dirty="0">
                <a:latin typeface="Courier New" pitchFamily="49" charset="0"/>
              </a:rPr>
              <a:t>R2(config)# </a:t>
            </a:r>
            <a:r>
              <a:rPr lang="en-US" sz="1200" b="1" kern="0" dirty="0">
                <a:latin typeface="Courier New" pitchFamily="49" charset="0"/>
              </a:rPr>
              <a:t>router eigrp 100</a:t>
            </a:r>
          </a:p>
          <a:p>
            <a:pPr marL="236538" indent="-236538" defTabSz="814388">
              <a:buClr>
                <a:srgbClr val="708CA1"/>
              </a:buClr>
              <a:defRPr/>
            </a:pPr>
            <a:r>
              <a:rPr lang="en-US" sz="1200" kern="0" dirty="0">
                <a:latin typeface="Courier New" pitchFamily="49" charset="0"/>
              </a:rPr>
              <a:t>R2(config-router)# </a:t>
            </a:r>
            <a:r>
              <a:rPr lang="en-US" sz="1200" b="1" kern="0" dirty="0">
                <a:latin typeface="Courier New" pitchFamily="49" charset="0"/>
              </a:rPr>
              <a:t>network 0.0.0.0</a:t>
            </a:r>
          </a:p>
          <a:p>
            <a:pPr marL="236538" indent="-236538" defTabSz="814388">
              <a:buClr>
                <a:srgbClr val="708CA1"/>
              </a:buClr>
              <a:defRPr/>
            </a:pPr>
            <a:r>
              <a:rPr lang="en-US" sz="1200" kern="0" dirty="0">
                <a:latin typeface="Courier New" pitchFamily="49" charset="0"/>
              </a:rPr>
              <a:t>R2(config-router)# </a:t>
            </a:r>
            <a:r>
              <a:rPr lang="en-US" sz="1200" b="1" kern="0" dirty="0">
                <a:latin typeface="Courier New" pitchFamily="49" charset="0"/>
              </a:rPr>
              <a:t>do show ip route</a:t>
            </a:r>
          </a:p>
          <a:p>
            <a:pPr marL="236538" indent="-236538" defTabSz="814388">
              <a:buClr>
                <a:srgbClr val="708CA1"/>
              </a:buClr>
              <a:defRPr/>
            </a:pPr>
            <a:r>
              <a:rPr lang="en-US" sz="1200" kern="0" dirty="0">
                <a:latin typeface="Courier New" pitchFamily="49" charset="0"/>
              </a:rPr>
              <a:t>&lt;output omitted&gt;</a:t>
            </a:r>
          </a:p>
          <a:p>
            <a:pPr marL="236538" indent="-236538" defTabSz="814388">
              <a:buClr>
                <a:srgbClr val="708CA1"/>
              </a:buClr>
              <a:defRPr/>
            </a:pPr>
            <a:r>
              <a:rPr lang="en-US" sz="1200" kern="0" dirty="0">
                <a:latin typeface="Courier New" pitchFamily="49" charset="0"/>
              </a:rPr>
              <a:t>Gateway of last resort is 0.0.0.0 to network 0.0.0.0</a:t>
            </a:r>
          </a:p>
          <a:p>
            <a:pPr marL="236538" indent="-236538" defTabSz="814388">
              <a:buClr>
                <a:srgbClr val="708CA1"/>
              </a:buClr>
              <a:defRPr/>
            </a:pPr>
            <a:endParaRPr lang="en-US" sz="1200" kern="0" dirty="0">
              <a:latin typeface="Courier New" pitchFamily="49" charset="0"/>
            </a:endParaRPr>
          </a:p>
          <a:p>
            <a:pPr marL="236538" indent="-236538" defTabSz="814388">
              <a:buClr>
                <a:srgbClr val="708CA1"/>
              </a:buClr>
              <a:defRPr/>
            </a:pPr>
            <a:r>
              <a:rPr lang="en-US" sz="1200" kern="0" dirty="0">
                <a:latin typeface="Courier New" pitchFamily="49" charset="0"/>
              </a:rPr>
              <a:t>     172.17.0.0/16 is variably subnetted, 2 subnets, 2 masks</a:t>
            </a:r>
          </a:p>
          <a:p>
            <a:pPr marL="236538" indent="-236538" defTabSz="814388">
              <a:buClr>
                <a:srgbClr val="708CA1"/>
              </a:buClr>
              <a:defRPr/>
            </a:pPr>
            <a:r>
              <a:rPr lang="en-US" sz="1200" kern="0" dirty="0">
                <a:latin typeface="Courier New" pitchFamily="49" charset="0"/>
              </a:rPr>
              <a:t>D       172.17.0.0/16 is a summary, 03:13:25, Null0</a:t>
            </a:r>
          </a:p>
          <a:p>
            <a:pPr marL="236538" indent="-236538" defTabSz="814388">
              <a:buClr>
                <a:srgbClr val="708CA1"/>
              </a:buClr>
              <a:defRPr/>
            </a:pPr>
            <a:r>
              <a:rPr lang="en-US" sz="1200" kern="0" dirty="0">
                <a:latin typeface="Courier New" pitchFamily="49" charset="0"/>
              </a:rPr>
              <a:t>C       172.17.2.0/24 is directly connected, FastEthernet0/0</a:t>
            </a:r>
          </a:p>
          <a:p>
            <a:pPr marL="236538" indent="-236538" defTabSz="814388">
              <a:buClr>
                <a:srgbClr val="708CA1"/>
              </a:buClr>
              <a:defRPr/>
            </a:pPr>
            <a:r>
              <a:rPr lang="en-US" sz="1200" kern="0" dirty="0">
                <a:latin typeface="Courier New" pitchFamily="49" charset="0"/>
              </a:rPr>
              <a:t>D    172.16.0.0/16 [90/40514560] via 192.168.1.101, 03:13:25, Serial0/0/0</a:t>
            </a:r>
          </a:p>
          <a:p>
            <a:pPr marL="236538" indent="-236538" defTabSz="814388">
              <a:buClr>
                <a:srgbClr val="708CA1"/>
              </a:buClr>
              <a:defRPr/>
            </a:pPr>
            <a:r>
              <a:rPr lang="en-US" sz="1200" kern="0" dirty="0">
                <a:latin typeface="Courier New" pitchFamily="49" charset="0"/>
              </a:rPr>
              <a:t>     192.168.1.0/27 is subnetted, 2 subnets</a:t>
            </a:r>
          </a:p>
          <a:p>
            <a:pPr marL="236538" indent="-236538" defTabSz="814388">
              <a:buClr>
                <a:srgbClr val="708CA1"/>
              </a:buClr>
              <a:defRPr/>
            </a:pPr>
            <a:r>
              <a:rPr lang="en-US" sz="1200" kern="0" dirty="0">
                <a:latin typeface="Courier New" pitchFamily="49" charset="0"/>
              </a:rPr>
              <a:t>C       192.168.1.96 is directly connected, Serial0/0/0</a:t>
            </a:r>
          </a:p>
          <a:p>
            <a:pPr marL="236538" indent="-236538" defTabSz="814388">
              <a:buClr>
                <a:srgbClr val="708CA1"/>
              </a:buClr>
              <a:defRPr/>
            </a:pPr>
            <a:r>
              <a:rPr lang="en-US" sz="1200" kern="0" dirty="0">
                <a:latin typeface="Courier New" pitchFamily="49" charset="0"/>
              </a:rPr>
              <a:t>C       192.168.1.0 is directly connected, Serial0/0/1</a:t>
            </a:r>
          </a:p>
          <a:p>
            <a:pPr marL="236538" indent="-236538" defTabSz="814388">
              <a:buClr>
                <a:srgbClr val="708CA1"/>
              </a:buClr>
              <a:defRPr/>
            </a:pPr>
            <a:r>
              <a:rPr lang="en-US" sz="1200" kern="0" dirty="0">
                <a:latin typeface="Courier New" pitchFamily="49" charset="0"/>
              </a:rPr>
              <a:t>S*   0.0.0.0/0 is directly connected, Serial0/0/1</a:t>
            </a:r>
          </a:p>
          <a:p>
            <a:pPr marL="236538" indent="-236538" defTabSz="814388">
              <a:buClr>
                <a:srgbClr val="708CA1"/>
              </a:buClr>
              <a:defRPr/>
            </a:pPr>
            <a:r>
              <a:rPr lang="en-US" sz="1200" kern="0" dirty="0">
                <a:latin typeface="Courier New" pitchFamily="49" charset="0"/>
              </a:rPr>
              <a:t>R2(config-router)#</a:t>
            </a:r>
            <a:endParaRPr lang="en-US" sz="1200" b="1" kern="0" dirty="0">
              <a:latin typeface="Courier New" pitchFamily="49" charset="0"/>
            </a:endParaRPr>
          </a:p>
        </p:txBody>
      </p:sp>
    </p:spTree>
    <p:extLst>
      <p:ext uri="{BB962C8B-B14F-4D97-AF65-F5344CB8AC3E}">
        <p14:creationId xmlns:p14="http://schemas.microsoft.com/office/powerpoint/2010/main" val="37872065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 name="Rectangle 38"/>
          <p:cNvSpPr/>
          <p:nvPr/>
        </p:nvSpPr>
        <p:spPr bwMode="auto">
          <a:xfrm>
            <a:off x="6907621" y="3026508"/>
            <a:ext cx="1836215" cy="41532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46" name="Rectangle 45"/>
          <p:cNvSpPr/>
          <p:nvPr/>
        </p:nvSpPr>
        <p:spPr bwMode="auto">
          <a:xfrm>
            <a:off x="6900184" y="2861098"/>
            <a:ext cx="1464529" cy="41532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42" name="Rectangle 41"/>
          <p:cNvSpPr/>
          <p:nvPr/>
        </p:nvSpPr>
        <p:spPr bwMode="auto">
          <a:xfrm>
            <a:off x="6219520" y="2565609"/>
            <a:ext cx="3456846" cy="41532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2" name="Title 1"/>
          <p:cNvSpPr>
            <a:spLocks noGrp="1"/>
          </p:cNvSpPr>
          <p:nvPr>
            <p:ph type="title"/>
          </p:nvPr>
        </p:nvSpPr>
        <p:spPr>
          <a:xfrm>
            <a:off x="112846" y="233324"/>
            <a:ext cx="11380654" cy="756227"/>
          </a:xfrm>
        </p:spPr>
        <p:txBody>
          <a:bodyPr>
            <a:noAutofit/>
          </a:bodyPr>
          <a:lstStyle/>
          <a:p>
            <a:pPr algn="l"/>
            <a:r>
              <a:rPr lang="en-US" sz="4000" b="1" dirty="0">
                <a:latin typeface="Courier New" pitchFamily="49" charset="0"/>
                <a:cs typeface="Courier New" pitchFamily="49" charset="0"/>
              </a:rPr>
              <a:t>ip route 0.0.0.0 0.0.0.0 </a:t>
            </a:r>
            <a:r>
              <a:rPr lang="en-US" sz="4000" b="1" i="1" dirty="0">
                <a:latin typeface="Courier New" pitchFamily="49" charset="0"/>
                <a:cs typeface="Courier New" pitchFamily="49" charset="0"/>
              </a:rPr>
              <a:t>next-hop </a:t>
            </a:r>
            <a:r>
              <a:rPr lang="en-US" sz="4000" b="1" dirty="0"/>
              <a:t>Example</a:t>
            </a:r>
          </a:p>
        </p:txBody>
      </p:sp>
      <p:grpSp>
        <p:nvGrpSpPr>
          <p:cNvPr id="41" name="Group 40"/>
          <p:cNvGrpSpPr/>
          <p:nvPr/>
        </p:nvGrpSpPr>
        <p:grpSpPr>
          <a:xfrm>
            <a:off x="426093" y="1124180"/>
            <a:ext cx="6806978" cy="1616091"/>
            <a:chOff x="1639213" y="1110347"/>
            <a:chExt cx="6806978" cy="1616091"/>
          </a:xfrm>
        </p:grpSpPr>
        <p:sp>
          <p:nvSpPr>
            <p:cNvPr id="58" name="Freeform 9"/>
            <p:cNvSpPr>
              <a:spLocks/>
            </p:cNvSpPr>
            <p:nvPr/>
          </p:nvSpPr>
          <p:spPr bwMode="auto">
            <a:xfrm>
              <a:off x="5018757" y="194197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59" name="Rounded Rectangle 58"/>
            <p:cNvSpPr/>
            <p:nvPr/>
          </p:nvSpPr>
          <p:spPr bwMode="auto">
            <a:xfrm>
              <a:off x="1639213" y="1693833"/>
              <a:ext cx="3624146" cy="459506"/>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60" name="Freeform 9"/>
            <p:cNvSpPr>
              <a:spLocks/>
            </p:cNvSpPr>
            <p:nvPr/>
          </p:nvSpPr>
          <p:spPr bwMode="auto">
            <a:xfrm>
              <a:off x="2809952" y="194419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61" name="Picture 37"/>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62" name="Picture 37"/>
            <p:cNvPicPr>
              <a:picLocks noChangeArrowheads="1"/>
            </p:cNvPicPr>
            <p:nvPr/>
          </p:nvPicPr>
          <p:blipFill>
            <a:blip r:embed="rId3"/>
            <a:srcRect/>
            <a:stretch>
              <a:fillRect/>
            </a:stretch>
          </p:blipFill>
          <p:spPr bwMode="auto">
            <a:xfrm>
              <a:off x="4505874" y="1734875"/>
              <a:ext cx="870351" cy="451691"/>
            </a:xfrm>
            <a:prstGeom prst="rect">
              <a:avLst/>
            </a:prstGeom>
            <a:noFill/>
            <a:ln w="9525">
              <a:noFill/>
              <a:miter lim="800000"/>
              <a:headEnd/>
              <a:tailEnd/>
            </a:ln>
          </p:spPr>
        </p:pic>
        <p:sp>
          <p:nvSpPr>
            <p:cNvPr id="63" name="TextBox 62"/>
            <p:cNvSpPr txBox="1"/>
            <p:nvPr/>
          </p:nvSpPr>
          <p:spPr>
            <a:xfrm>
              <a:off x="5031048" y="2226957"/>
              <a:ext cx="455336" cy="157915"/>
            </a:xfrm>
            <a:prstGeom prst="rect">
              <a:avLst/>
            </a:prstGeom>
            <a:noFill/>
          </p:spPr>
          <p:txBody>
            <a:bodyPr wrap="square" lIns="0" tIns="0" rIns="0" bIns="0" rtlCol="0" anchor="ctr" anchorCtr="0">
              <a:noAutofit/>
            </a:bodyPr>
            <a:lstStyle/>
            <a:p>
              <a:pPr algn="l"/>
              <a:r>
                <a:rPr lang="en-US" sz="1050" dirty="0"/>
                <a:t>Fa0/0</a:t>
              </a:r>
            </a:p>
          </p:txBody>
        </p:sp>
        <p:sp>
          <p:nvSpPr>
            <p:cNvPr id="64" name="TextBox 63"/>
            <p:cNvSpPr txBox="1"/>
            <p:nvPr/>
          </p:nvSpPr>
          <p:spPr>
            <a:xfrm>
              <a:off x="2453108" y="2204922"/>
              <a:ext cx="1013551" cy="165253"/>
            </a:xfrm>
            <a:prstGeom prst="rect">
              <a:avLst/>
            </a:prstGeom>
            <a:noFill/>
          </p:spPr>
          <p:txBody>
            <a:bodyPr wrap="square" lIns="0" tIns="0" rIns="0" bIns="0" rtlCol="0" anchor="ctr" anchorCtr="0">
              <a:noAutofit/>
            </a:bodyPr>
            <a:lstStyle/>
            <a:p>
              <a:pPr algn="l"/>
              <a:r>
                <a:rPr lang="en-US" sz="1050" dirty="0"/>
                <a:t>Fa0/0</a:t>
              </a:r>
            </a:p>
          </p:txBody>
        </p:sp>
        <p:cxnSp>
          <p:nvCxnSpPr>
            <p:cNvPr id="65" name="Straight Connector 64"/>
            <p:cNvCxnSpPr/>
            <p:nvPr/>
          </p:nvCxnSpPr>
          <p:spPr bwMode="auto">
            <a:xfrm rot="5400000">
              <a:off x="2233651" y="232152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66" name="Straight Connector 65"/>
            <p:cNvCxnSpPr/>
            <p:nvPr/>
          </p:nvCxnSpPr>
          <p:spPr bwMode="auto">
            <a:xfrm rot="10800000">
              <a:off x="2157449" y="2493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67" name="Straight Connector 66"/>
            <p:cNvCxnSpPr/>
            <p:nvPr/>
          </p:nvCxnSpPr>
          <p:spPr bwMode="auto">
            <a:xfrm rot="5400000">
              <a:off x="4809762" y="233070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68" name="Straight Connector 67"/>
            <p:cNvCxnSpPr/>
            <p:nvPr/>
          </p:nvCxnSpPr>
          <p:spPr bwMode="auto">
            <a:xfrm rot="10800000">
              <a:off x="4733560" y="250238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69" name="TextBox 68"/>
            <p:cNvSpPr txBox="1"/>
            <p:nvPr/>
          </p:nvSpPr>
          <p:spPr>
            <a:xfrm>
              <a:off x="2247423" y="1944195"/>
              <a:ext cx="349776" cy="276999"/>
            </a:xfrm>
            <a:prstGeom prst="rect">
              <a:avLst/>
            </a:prstGeom>
            <a:noFill/>
          </p:spPr>
          <p:txBody>
            <a:bodyPr wrap="none" rtlCol="0">
              <a:spAutoFit/>
            </a:bodyPr>
            <a:lstStyle/>
            <a:p>
              <a:r>
                <a:rPr lang="en-US" sz="1200" b="1" dirty="0">
                  <a:solidFill>
                    <a:schemeClr val="bg1"/>
                  </a:solidFill>
                </a:rPr>
                <a:t>R1</a:t>
              </a:r>
            </a:p>
          </p:txBody>
        </p:sp>
        <p:sp>
          <p:nvSpPr>
            <p:cNvPr id="70" name="TextBox 69"/>
            <p:cNvSpPr txBox="1"/>
            <p:nvPr/>
          </p:nvSpPr>
          <p:spPr>
            <a:xfrm>
              <a:off x="4801529" y="1953374"/>
              <a:ext cx="349776" cy="276999"/>
            </a:xfrm>
            <a:prstGeom prst="rect">
              <a:avLst/>
            </a:prstGeom>
            <a:noFill/>
          </p:spPr>
          <p:txBody>
            <a:bodyPr wrap="none" rtlCol="0">
              <a:spAutoFit/>
            </a:bodyPr>
            <a:lstStyle/>
            <a:p>
              <a:r>
                <a:rPr lang="en-US" sz="1200" b="1" dirty="0">
                  <a:solidFill>
                    <a:schemeClr val="bg1"/>
                  </a:solidFill>
                </a:rPr>
                <a:t>R2</a:t>
              </a:r>
            </a:p>
          </p:txBody>
        </p:sp>
        <p:sp>
          <p:nvSpPr>
            <p:cNvPr id="71" name="TextBox 70"/>
            <p:cNvSpPr txBox="1"/>
            <p:nvPr/>
          </p:nvSpPr>
          <p:spPr>
            <a:xfrm>
              <a:off x="1902217" y="2557473"/>
              <a:ext cx="1013551" cy="165253"/>
            </a:xfrm>
            <a:prstGeom prst="rect">
              <a:avLst/>
            </a:prstGeom>
            <a:noFill/>
          </p:spPr>
          <p:txBody>
            <a:bodyPr wrap="square" lIns="0" tIns="0" rIns="0" bIns="0" rtlCol="0" anchor="ctr" anchorCtr="0">
              <a:noAutofit/>
            </a:bodyPr>
            <a:lstStyle/>
            <a:p>
              <a:r>
                <a:rPr lang="en-US" sz="1050" dirty="0"/>
                <a:t>172.16.1.0 /24</a:t>
              </a:r>
            </a:p>
          </p:txBody>
        </p:sp>
        <p:sp>
          <p:nvSpPr>
            <p:cNvPr id="72" name="TextBox 71"/>
            <p:cNvSpPr txBox="1"/>
            <p:nvPr/>
          </p:nvSpPr>
          <p:spPr>
            <a:xfrm>
              <a:off x="3179945" y="1534092"/>
              <a:ext cx="945988" cy="160898"/>
            </a:xfrm>
            <a:prstGeom prst="rect">
              <a:avLst/>
            </a:prstGeom>
            <a:noFill/>
          </p:spPr>
          <p:txBody>
            <a:bodyPr wrap="square" lIns="0" tIns="0" rIns="0" bIns="0" rtlCol="0" anchor="ctr" anchorCtr="0">
              <a:noAutofit/>
            </a:bodyPr>
            <a:lstStyle/>
            <a:p>
              <a:r>
                <a:rPr lang="en-US" sz="1000" dirty="0"/>
                <a:t>64 kbps</a:t>
              </a:r>
            </a:p>
          </p:txBody>
        </p:sp>
        <p:sp>
          <p:nvSpPr>
            <p:cNvPr id="73" name="TextBox 72"/>
            <p:cNvSpPr txBox="1"/>
            <p:nvPr/>
          </p:nvSpPr>
          <p:spPr>
            <a:xfrm>
              <a:off x="1897556" y="1110347"/>
              <a:ext cx="945988" cy="160898"/>
            </a:xfrm>
            <a:prstGeom prst="rect">
              <a:avLst/>
            </a:prstGeom>
            <a:noFill/>
          </p:spPr>
          <p:txBody>
            <a:bodyPr wrap="square" lIns="0" tIns="0" rIns="0" bIns="0" rtlCol="0" anchor="ctr" anchorCtr="0">
              <a:noAutofit/>
            </a:bodyPr>
            <a:lstStyle/>
            <a:p>
              <a:r>
                <a:rPr lang="en-US" sz="1050" b="1" dirty="0"/>
                <a:t>EIGRP AS 100</a:t>
              </a:r>
            </a:p>
          </p:txBody>
        </p:sp>
        <p:pic>
          <p:nvPicPr>
            <p:cNvPr id="74" name="Picture 88"/>
            <p:cNvPicPr>
              <a:picLocks noChangeAspect="1" noChangeArrowheads="1"/>
            </p:cNvPicPr>
            <p:nvPr/>
          </p:nvPicPr>
          <p:blipFill>
            <a:blip r:embed="rId4"/>
            <a:srcRect/>
            <a:stretch>
              <a:fillRect/>
            </a:stretch>
          </p:blipFill>
          <p:spPr bwMode="auto">
            <a:xfrm>
              <a:off x="7312719" y="1668389"/>
              <a:ext cx="1132922" cy="690333"/>
            </a:xfrm>
            <a:prstGeom prst="rect">
              <a:avLst/>
            </a:prstGeom>
            <a:noFill/>
            <a:ln w="9525" algn="ctr">
              <a:noFill/>
              <a:miter lim="800000"/>
              <a:headEnd/>
              <a:tailEnd/>
            </a:ln>
          </p:spPr>
        </p:pic>
        <p:pic>
          <p:nvPicPr>
            <p:cNvPr id="75" name="Picture 37"/>
            <p:cNvPicPr>
              <a:picLocks noChangeArrowheads="1"/>
            </p:cNvPicPr>
            <p:nvPr/>
          </p:nvPicPr>
          <p:blipFill>
            <a:blip r:embed="rId3"/>
            <a:srcRect/>
            <a:stretch>
              <a:fillRect/>
            </a:stretch>
          </p:blipFill>
          <p:spPr bwMode="auto">
            <a:xfrm>
              <a:off x="6512984" y="1745507"/>
              <a:ext cx="870351" cy="451691"/>
            </a:xfrm>
            <a:prstGeom prst="rect">
              <a:avLst/>
            </a:prstGeom>
            <a:noFill/>
            <a:ln w="9525">
              <a:noFill/>
              <a:miter lim="800000"/>
              <a:headEnd/>
              <a:tailEnd/>
            </a:ln>
          </p:spPr>
        </p:pic>
        <p:sp>
          <p:nvSpPr>
            <p:cNvPr id="76" name="TextBox 75"/>
            <p:cNvSpPr txBox="1"/>
            <p:nvPr/>
          </p:nvSpPr>
          <p:spPr>
            <a:xfrm>
              <a:off x="7548588" y="1899742"/>
              <a:ext cx="662361" cy="261610"/>
            </a:xfrm>
            <a:prstGeom prst="rect">
              <a:avLst/>
            </a:prstGeom>
            <a:noFill/>
          </p:spPr>
          <p:txBody>
            <a:bodyPr wrap="none" rtlCol="0">
              <a:spAutoFit/>
            </a:bodyPr>
            <a:lstStyle/>
            <a:p>
              <a:r>
                <a:rPr lang="en-US" sz="1100" b="1" dirty="0"/>
                <a:t>Internet</a:t>
              </a:r>
            </a:p>
          </p:txBody>
        </p:sp>
        <p:sp>
          <p:nvSpPr>
            <p:cNvPr id="77" name="TextBox 76"/>
            <p:cNvSpPr txBox="1"/>
            <p:nvPr/>
          </p:nvSpPr>
          <p:spPr>
            <a:xfrm>
              <a:off x="7432640" y="1436091"/>
              <a:ext cx="1013551" cy="165253"/>
            </a:xfrm>
            <a:prstGeom prst="rect">
              <a:avLst/>
            </a:prstGeom>
            <a:noFill/>
          </p:spPr>
          <p:txBody>
            <a:bodyPr wrap="square" lIns="0" tIns="0" rIns="0" bIns="0" rtlCol="0" anchor="ctr" anchorCtr="0">
              <a:noAutofit/>
            </a:bodyPr>
            <a:lstStyle/>
            <a:p>
              <a:r>
                <a:rPr lang="en-US" sz="1050" dirty="0"/>
                <a:t>172.31.0.0 /16</a:t>
              </a:r>
            </a:p>
          </p:txBody>
        </p:sp>
        <p:sp>
          <p:nvSpPr>
            <p:cNvPr id="78" name="TextBox 77"/>
            <p:cNvSpPr txBox="1"/>
            <p:nvPr/>
          </p:nvSpPr>
          <p:spPr>
            <a:xfrm>
              <a:off x="3169854" y="1380960"/>
              <a:ext cx="1224501" cy="165253"/>
            </a:xfrm>
            <a:prstGeom prst="rect">
              <a:avLst/>
            </a:prstGeom>
            <a:noFill/>
          </p:spPr>
          <p:txBody>
            <a:bodyPr wrap="square" lIns="0" tIns="0" rIns="0" bIns="0" rtlCol="0" anchor="ctr" anchorCtr="0">
              <a:noAutofit/>
            </a:bodyPr>
            <a:lstStyle/>
            <a:p>
              <a:r>
                <a:rPr lang="en-US" sz="1050" dirty="0"/>
                <a:t>192.168.1.96 /27</a:t>
              </a:r>
            </a:p>
          </p:txBody>
        </p:sp>
        <p:sp>
          <p:nvSpPr>
            <p:cNvPr id="79" name="TextBox 78"/>
            <p:cNvSpPr txBox="1"/>
            <p:nvPr/>
          </p:nvSpPr>
          <p:spPr>
            <a:xfrm>
              <a:off x="4474126" y="2561185"/>
              <a:ext cx="1013551" cy="165253"/>
            </a:xfrm>
            <a:prstGeom prst="rect">
              <a:avLst/>
            </a:prstGeom>
            <a:noFill/>
          </p:spPr>
          <p:txBody>
            <a:bodyPr wrap="square" lIns="0" tIns="0" rIns="0" bIns="0" rtlCol="0" anchor="ctr" anchorCtr="0">
              <a:noAutofit/>
            </a:bodyPr>
            <a:lstStyle/>
            <a:p>
              <a:pPr algn="l"/>
              <a:r>
                <a:rPr lang="en-US" sz="1050" dirty="0"/>
                <a:t>172.17.2.0 /24</a:t>
              </a:r>
            </a:p>
          </p:txBody>
        </p:sp>
        <p:sp>
          <p:nvSpPr>
            <p:cNvPr id="80" name="TextBox 79"/>
            <p:cNvSpPr txBox="1"/>
            <p:nvPr/>
          </p:nvSpPr>
          <p:spPr>
            <a:xfrm>
              <a:off x="2871675" y="1753324"/>
              <a:ext cx="1013551" cy="165253"/>
            </a:xfrm>
            <a:prstGeom prst="rect">
              <a:avLst/>
            </a:prstGeom>
            <a:noFill/>
          </p:spPr>
          <p:txBody>
            <a:bodyPr wrap="square" lIns="0" tIns="0" rIns="0" bIns="0" rtlCol="0" anchor="ctr" anchorCtr="0">
              <a:noAutofit/>
            </a:bodyPr>
            <a:lstStyle/>
            <a:p>
              <a:pPr algn="l"/>
              <a:r>
                <a:rPr lang="en-US" sz="1050" dirty="0"/>
                <a:t>.101</a:t>
              </a:r>
            </a:p>
          </p:txBody>
        </p:sp>
        <p:sp>
          <p:nvSpPr>
            <p:cNvPr id="81" name="TextBox 80"/>
            <p:cNvSpPr txBox="1"/>
            <p:nvPr/>
          </p:nvSpPr>
          <p:spPr>
            <a:xfrm>
              <a:off x="4194948" y="1905721"/>
              <a:ext cx="544315" cy="179554"/>
            </a:xfrm>
            <a:prstGeom prst="rect">
              <a:avLst/>
            </a:prstGeom>
            <a:noFill/>
          </p:spPr>
          <p:txBody>
            <a:bodyPr wrap="square" lIns="0" tIns="0" rIns="0" bIns="0" rtlCol="0" anchor="ctr" anchorCtr="0">
              <a:noAutofit/>
            </a:bodyPr>
            <a:lstStyle/>
            <a:p>
              <a:pPr algn="l"/>
              <a:r>
                <a:rPr lang="en-US" sz="1050" dirty="0"/>
                <a:t>.102</a:t>
              </a:r>
            </a:p>
          </p:txBody>
        </p:sp>
        <p:sp>
          <p:nvSpPr>
            <p:cNvPr id="82" name="TextBox 81"/>
            <p:cNvSpPr txBox="1"/>
            <p:nvPr/>
          </p:nvSpPr>
          <p:spPr>
            <a:xfrm>
              <a:off x="5427789" y="1763863"/>
              <a:ext cx="455336" cy="157915"/>
            </a:xfrm>
            <a:prstGeom prst="rect">
              <a:avLst/>
            </a:prstGeom>
            <a:noFill/>
          </p:spPr>
          <p:txBody>
            <a:bodyPr wrap="square" lIns="0" tIns="0" rIns="0" bIns="0" rtlCol="0" anchor="ctr" anchorCtr="0">
              <a:noAutofit/>
            </a:bodyPr>
            <a:lstStyle/>
            <a:p>
              <a:pPr algn="l"/>
              <a:r>
                <a:rPr lang="en-US" sz="1050" dirty="0"/>
                <a:t>S0/0/1</a:t>
              </a:r>
            </a:p>
          </p:txBody>
        </p:sp>
        <p:sp>
          <p:nvSpPr>
            <p:cNvPr id="83" name="TextBox 82"/>
            <p:cNvSpPr txBox="1"/>
            <p:nvPr/>
          </p:nvSpPr>
          <p:spPr>
            <a:xfrm>
              <a:off x="2864238" y="1991217"/>
              <a:ext cx="503430" cy="172119"/>
            </a:xfrm>
            <a:prstGeom prst="rect">
              <a:avLst/>
            </a:prstGeom>
            <a:noFill/>
          </p:spPr>
          <p:txBody>
            <a:bodyPr wrap="square" lIns="0" tIns="0" rIns="0" bIns="0" rtlCol="0" anchor="ctr" anchorCtr="0">
              <a:noAutofit/>
            </a:bodyPr>
            <a:lstStyle/>
            <a:p>
              <a:pPr algn="l"/>
              <a:r>
                <a:rPr lang="en-US" sz="1050" dirty="0"/>
                <a:t>S0/0/0</a:t>
              </a:r>
            </a:p>
          </p:txBody>
        </p:sp>
        <p:sp>
          <p:nvSpPr>
            <p:cNvPr id="84" name="TextBox 83"/>
            <p:cNvSpPr txBox="1"/>
            <p:nvPr/>
          </p:nvSpPr>
          <p:spPr>
            <a:xfrm>
              <a:off x="4096573" y="2076710"/>
              <a:ext cx="508882" cy="186988"/>
            </a:xfrm>
            <a:prstGeom prst="rect">
              <a:avLst/>
            </a:prstGeom>
            <a:noFill/>
          </p:spPr>
          <p:txBody>
            <a:bodyPr wrap="square" lIns="0" tIns="0" rIns="0" bIns="0" rtlCol="0" anchor="ctr" anchorCtr="0">
              <a:noAutofit/>
            </a:bodyPr>
            <a:lstStyle/>
            <a:p>
              <a:pPr algn="l"/>
              <a:r>
                <a:rPr lang="en-US" sz="1050" dirty="0"/>
                <a:t>S0/0/0</a:t>
              </a:r>
            </a:p>
          </p:txBody>
        </p:sp>
        <p:sp>
          <p:nvSpPr>
            <p:cNvPr id="85" name="TextBox 84"/>
            <p:cNvSpPr txBox="1"/>
            <p:nvPr/>
          </p:nvSpPr>
          <p:spPr>
            <a:xfrm>
              <a:off x="5427998" y="1958368"/>
              <a:ext cx="544315" cy="179554"/>
            </a:xfrm>
            <a:prstGeom prst="rect">
              <a:avLst/>
            </a:prstGeom>
            <a:noFill/>
          </p:spPr>
          <p:txBody>
            <a:bodyPr wrap="square" lIns="0" tIns="0" rIns="0" bIns="0" rtlCol="0" anchor="ctr" anchorCtr="0">
              <a:noAutofit/>
            </a:bodyPr>
            <a:lstStyle/>
            <a:p>
              <a:pPr algn="l"/>
              <a:r>
                <a:rPr lang="en-US" sz="1050" dirty="0"/>
                <a:t>.1</a:t>
              </a:r>
            </a:p>
          </p:txBody>
        </p:sp>
        <p:sp>
          <p:nvSpPr>
            <p:cNvPr id="86" name="TextBox 85"/>
            <p:cNvSpPr txBox="1"/>
            <p:nvPr/>
          </p:nvSpPr>
          <p:spPr>
            <a:xfrm>
              <a:off x="4798993" y="2210519"/>
              <a:ext cx="544315" cy="179554"/>
            </a:xfrm>
            <a:prstGeom prst="rect">
              <a:avLst/>
            </a:prstGeom>
            <a:noFill/>
          </p:spPr>
          <p:txBody>
            <a:bodyPr wrap="square" lIns="0" tIns="0" rIns="0" bIns="0" rtlCol="0" anchor="ctr" anchorCtr="0">
              <a:noAutofit/>
            </a:bodyPr>
            <a:lstStyle/>
            <a:p>
              <a:pPr algn="l"/>
              <a:r>
                <a:rPr lang="en-US" sz="1050" dirty="0"/>
                <a:t>.1</a:t>
              </a:r>
            </a:p>
          </p:txBody>
        </p:sp>
        <p:sp>
          <p:nvSpPr>
            <p:cNvPr id="87" name="TextBox 86"/>
            <p:cNvSpPr txBox="1"/>
            <p:nvPr/>
          </p:nvSpPr>
          <p:spPr>
            <a:xfrm>
              <a:off x="2241462" y="2196664"/>
              <a:ext cx="544315" cy="179554"/>
            </a:xfrm>
            <a:prstGeom prst="rect">
              <a:avLst/>
            </a:prstGeom>
            <a:noFill/>
          </p:spPr>
          <p:txBody>
            <a:bodyPr wrap="square" lIns="0" tIns="0" rIns="0" bIns="0" rtlCol="0" anchor="ctr" anchorCtr="0">
              <a:noAutofit/>
            </a:bodyPr>
            <a:lstStyle/>
            <a:p>
              <a:pPr algn="l"/>
              <a:r>
                <a:rPr lang="en-US" sz="1050" dirty="0"/>
                <a:t>.1</a:t>
              </a:r>
            </a:p>
          </p:txBody>
        </p:sp>
        <p:sp>
          <p:nvSpPr>
            <p:cNvPr id="88" name="TextBox 87"/>
            <p:cNvSpPr txBox="1"/>
            <p:nvPr/>
          </p:nvSpPr>
          <p:spPr>
            <a:xfrm>
              <a:off x="5782259" y="2127466"/>
              <a:ext cx="1123889" cy="223124"/>
            </a:xfrm>
            <a:prstGeom prst="rect">
              <a:avLst/>
            </a:prstGeom>
            <a:noFill/>
          </p:spPr>
          <p:txBody>
            <a:bodyPr wrap="square" lIns="0" tIns="0" rIns="0" bIns="0" rtlCol="0" anchor="ctr" anchorCtr="0">
              <a:noAutofit/>
            </a:bodyPr>
            <a:lstStyle/>
            <a:p>
              <a:r>
                <a:rPr lang="en-US" sz="1050" dirty="0"/>
                <a:t>192.168.1.0 /27</a:t>
              </a:r>
            </a:p>
          </p:txBody>
        </p:sp>
        <p:sp>
          <p:nvSpPr>
            <p:cNvPr id="89" name="TextBox 88"/>
            <p:cNvSpPr txBox="1"/>
            <p:nvPr/>
          </p:nvSpPr>
          <p:spPr>
            <a:xfrm>
              <a:off x="6349817" y="1898899"/>
              <a:ext cx="544315" cy="179554"/>
            </a:xfrm>
            <a:prstGeom prst="rect">
              <a:avLst/>
            </a:prstGeom>
            <a:noFill/>
          </p:spPr>
          <p:txBody>
            <a:bodyPr wrap="square" lIns="0" tIns="0" rIns="0" bIns="0" rtlCol="0" anchor="ctr" anchorCtr="0">
              <a:noAutofit/>
            </a:bodyPr>
            <a:lstStyle/>
            <a:p>
              <a:pPr algn="l"/>
              <a:r>
                <a:rPr lang="en-US" sz="1050" dirty="0"/>
                <a:t>.2</a:t>
              </a:r>
            </a:p>
          </p:txBody>
        </p:sp>
      </p:grpSp>
      <p:sp>
        <p:nvSpPr>
          <p:cNvPr id="90" name="Rectangle 89"/>
          <p:cNvSpPr/>
          <p:nvPr/>
        </p:nvSpPr>
        <p:spPr bwMode="auto">
          <a:xfrm>
            <a:off x="5145725" y="3595217"/>
            <a:ext cx="5259642" cy="41532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40" name="Rectangle 39"/>
          <p:cNvSpPr/>
          <p:nvPr/>
        </p:nvSpPr>
        <p:spPr bwMode="auto">
          <a:xfrm>
            <a:off x="5142008" y="5221438"/>
            <a:ext cx="3389954" cy="41532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44" name="Text Placeholder 5"/>
          <p:cNvSpPr>
            <a:spLocks/>
          </p:cNvSpPr>
          <p:nvPr/>
        </p:nvSpPr>
        <p:spPr bwMode="auto">
          <a:xfrm>
            <a:off x="5119688" y="2525947"/>
            <a:ext cx="6945312" cy="3186877"/>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defTabSz="814388">
              <a:buClr>
                <a:srgbClr val="708CA1"/>
              </a:buClr>
              <a:defRPr/>
            </a:pPr>
            <a:r>
              <a:rPr lang="en-US" sz="1200" kern="0" dirty="0">
                <a:latin typeface="Courier New" pitchFamily="49" charset="0"/>
              </a:rPr>
              <a:t>R2(config)# </a:t>
            </a:r>
            <a:r>
              <a:rPr lang="en-US" sz="1200" b="1" kern="0" dirty="0">
                <a:latin typeface="Courier New" pitchFamily="49" charset="0"/>
              </a:rPr>
              <a:t>ip route 0.0.0.0 0.0.0.0 192.168.1.2</a:t>
            </a:r>
          </a:p>
          <a:p>
            <a:pPr marL="236538" indent="-236538" defTabSz="814388">
              <a:buClr>
                <a:srgbClr val="708CA1"/>
              </a:buClr>
              <a:defRPr/>
            </a:pPr>
            <a:r>
              <a:rPr lang="en-US" sz="1200" kern="0" dirty="0">
                <a:latin typeface="Courier New" pitchFamily="49" charset="0"/>
              </a:rPr>
              <a:t>R2(config)# </a:t>
            </a:r>
            <a:r>
              <a:rPr lang="en-US" sz="1200" b="1" kern="0" dirty="0">
                <a:latin typeface="Courier New" pitchFamily="49" charset="0"/>
              </a:rPr>
              <a:t>router eigrp 100</a:t>
            </a:r>
          </a:p>
          <a:p>
            <a:pPr marL="236538" indent="-236538" defTabSz="814388">
              <a:buClr>
                <a:srgbClr val="708CA1"/>
              </a:buClr>
              <a:defRPr/>
            </a:pPr>
            <a:r>
              <a:rPr lang="en-US" sz="1200" kern="0" dirty="0">
                <a:latin typeface="Courier New" pitchFamily="49" charset="0"/>
              </a:rPr>
              <a:t>R2(config-router)# </a:t>
            </a:r>
            <a:r>
              <a:rPr lang="en-US" sz="1200" b="1" kern="0" dirty="0">
                <a:latin typeface="Courier New" pitchFamily="49" charset="0"/>
              </a:rPr>
              <a:t>network 0.0.0.0</a:t>
            </a:r>
          </a:p>
          <a:p>
            <a:pPr marL="236538" indent="-236538" defTabSz="814388">
              <a:buClr>
                <a:srgbClr val="708CA1"/>
              </a:buClr>
              <a:defRPr/>
            </a:pPr>
            <a:r>
              <a:rPr lang="en-US" sz="1200" kern="0" dirty="0">
                <a:latin typeface="Courier New" pitchFamily="49" charset="0"/>
              </a:rPr>
              <a:t>R2(config-router)# </a:t>
            </a:r>
            <a:r>
              <a:rPr lang="en-US" sz="1200" b="1" kern="0" dirty="0">
                <a:latin typeface="Courier New" pitchFamily="49" charset="0"/>
              </a:rPr>
              <a:t>redistribute static</a:t>
            </a:r>
          </a:p>
          <a:p>
            <a:pPr marL="236538" indent="-236538" defTabSz="814388">
              <a:buClr>
                <a:srgbClr val="708CA1"/>
              </a:buClr>
              <a:defRPr/>
            </a:pPr>
            <a:r>
              <a:rPr lang="en-US" sz="1200" kern="0" dirty="0">
                <a:latin typeface="Courier New" pitchFamily="49" charset="0"/>
              </a:rPr>
              <a:t>R2(config-router)# </a:t>
            </a:r>
            <a:r>
              <a:rPr lang="en-US" sz="1200" b="1" kern="0" dirty="0">
                <a:latin typeface="Courier New" pitchFamily="49" charset="0"/>
              </a:rPr>
              <a:t>do show ip route</a:t>
            </a:r>
          </a:p>
          <a:p>
            <a:pPr marL="236538" indent="-236538" defTabSz="814388">
              <a:buClr>
                <a:srgbClr val="708CA1"/>
              </a:buClr>
              <a:defRPr/>
            </a:pPr>
            <a:r>
              <a:rPr lang="en-US" sz="1200" kern="0" dirty="0">
                <a:latin typeface="Courier New" pitchFamily="49" charset="0"/>
              </a:rPr>
              <a:t>&lt;output omitted&gt;</a:t>
            </a:r>
          </a:p>
          <a:p>
            <a:pPr marL="236538" indent="-236538" defTabSz="814388">
              <a:buClr>
                <a:srgbClr val="708CA1"/>
              </a:buClr>
              <a:defRPr/>
            </a:pPr>
            <a:r>
              <a:rPr lang="en-US" sz="1200" kern="0" dirty="0">
                <a:latin typeface="Courier New" pitchFamily="49" charset="0"/>
              </a:rPr>
              <a:t>Gateway of last resort is 192.168.1.2 to network 0.0.0.0</a:t>
            </a:r>
          </a:p>
          <a:p>
            <a:pPr marL="236538" indent="-236538" defTabSz="814388">
              <a:buClr>
                <a:srgbClr val="708CA1"/>
              </a:buClr>
              <a:defRPr/>
            </a:pPr>
            <a:endParaRPr lang="en-US" sz="1200" kern="0" dirty="0">
              <a:latin typeface="Courier New" pitchFamily="49" charset="0"/>
            </a:endParaRPr>
          </a:p>
          <a:p>
            <a:pPr marL="236538" indent="-236538" defTabSz="814388">
              <a:buClr>
                <a:srgbClr val="708CA1"/>
              </a:buClr>
              <a:defRPr/>
            </a:pPr>
            <a:r>
              <a:rPr lang="en-US" sz="1200" kern="0" dirty="0">
                <a:latin typeface="Courier New" pitchFamily="49" charset="0"/>
              </a:rPr>
              <a:t>     172.17.0.0/16 is variably subnetted, 2 subnets, 2 masks</a:t>
            </a:r>
          </a:p>
          <a:p>
            <a:pPr marL="236538" indent="-236538" defTabSz="814388">
              <a:buClr>
                <a:srgbClr val="708CA1"/>
              </a:buClr>
              <a:defRPr/>
            </a:pPr>
            <a:r>
              <a:rPr lang="en-US" sz="1200" kern="0" dirty="0">
                <a:latin typeface="Courier New" pitchFamily="49" charset="0"/>
              </a:rPr>
              <a:t>D       172.17.0.0/16 is a summary, 02:53:48, Null0</a:t>
            </a:r>
          </a:p>
          <a:p>
            <a:pPr marL="236538" indent="-236538" defTabSz="814388">
              <a:buClr>
                <a:srgbClr val="708CA1"/>
              </a:buClr>
              <a:defRPr/>
            </a:pPr>
            <a:r>
              <a:rPr lang="en-US" sz="1200" kern="0" dirty="0">
                <a:latin typeface="Courier New" pitchFamily="49" charset="0"/>
              </a:rPr>
              <a:t>C       172.17.2.0/24 is directly connected, FastEthernet0/0</a:t>
            </a:r>
          </a:p>
          <a:p>
            <a:pPr marL="236538" indent="-236538" defTabSz="814388">
              <a:buClr>
                <a:srgbClr val="708CA1"/>
              </a:buClr>
              <a:defRPr/>
            </a:pPr>
            <a:r>
              <a:rPr lang="en-US" sz="1200" kern="0" dirty="0">
                <a:latin typeface="Courier New" pitchFamily="49" charset="0"/>
              </a:rPr>
              <a:t>D    172.16.0.0/16 [90/40514560] via 192.168.1.101, 02:53:48, Serial0/0/0</a:t>
            </a:r>
          </a:p>
          <a:p>
            <a:pPr marL="236538" indent="-236538" defTabSz="814388">
              <a:buClr>
                <a:srgbClr val="708CA1"/>
              </a:buClr>
              <a:defRPr/>
            </a:pPr>
            <a:r>
              <a:rPr lang="en-US" sz="1200" kern="0" dirty="0">
                <a:latin typeface="Courier New" pitchFamily="49" charset="0"/>
              </a:rPr>
              <a:t>     192.168.1.0/27 is subnetted, 2 subnets</a:t>
            </a:r>
          </a:p>
          <a:p>
            <a:pPr marL="236538" indent="-236538" defTabSz="814388">
              <a:buClr>
                <a:srgbClr val="708CA1"/>
              </a:buClr>
              <a:defRPr/>
            </a:pPr>
            <a:r>
              <a:rPr lang="en-US" sz="1200" kern="0" dirty="0">
                <a:latin typeface="Courier New" pitchFamily="49" charset="0"/>
              </a:rPr>
              <a:t>C       192.168.1.96 is directly connected, Serial0/0/0</a:t>
            </a:r>
          </a:p>
          <a:p>
            <a:pPr marL="236538" indent="-236538" defTabSz="814388">
              <a:buClr>
                <a:srgbClr val="708CA1"/>
              </a:buClr>
              <a:defRPr/>
            </a:pPr>
            <a:r>
              <a:rPr lang="en-US" sz="1200" kern="0" dirty="0">
                <a:latin typeface="Courier New" pitchFamily="49" charset="0"/>
              </a:rPr>
              <a:t>C       192.168.1.0 is directly connected, Serial0/0/1</a:t>
            </a:r>
          </a:p>
          <a:p>
            <a:pPr marL="236538" indent="-236538" defTabSz="814388">
              <a:buClr>
                <a:srgbClr val="708CA1"/>
              </a:buClr>
              <a:defRPr/>
            </a:pPr>
            <a:r>
              <a:rPr lang="en-US" sz="1200" kern="0" dirty="0">
                <a:latin typeface="Courier New" pitchFamily="49" charset="0"/>
              </a:rPr>
              <a:t>S*   0.0.0.0/0 [1/0] via 192.168.1.2</a:t>
            </a:r>
          </a:p>
          <a:p>
            <a:pPr marL="236538" indent="-236538" defTabSz="814388">
              <a:buClr>
                <a:srgbClr val="708CA1"/>
              </a:buClr>
              <a:defRPr/>
            </a:pPr>
            <a:r>
              <a:rPr lang="en-US" sz="1200" kern="0" dirty="0">
                <a:latin typeface="Courier New" pitchFamily="49" charset="0"/>
              </a:rPr>
              <a:t>R2(config-router)#</a:t>
            </a:r>
            <a:endParaRPr lang="en-US" sz="1200" b="1" kern="0" dirty="0">
              <a:latin typeface="Courier New" pitchFamily="49" charset="0"/>
            </a:endParaRPr>
          </a:p>
        </p:txBody>
      </p:sp>
    </p:spTree>
    <p:extLst>
      <p:ext uri="{BB962C8B-B14F-4D97-AF65-F5344CB8AC3E}">
        <p14:creationId xmlns:p14="http://schemas.microsoft.com/office/powerpoint/2010/main" val="28595886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1636" name="Rectangle 4"/>
          <p:cNvSpPr>
            <a:spLocks noGrp="1" noChangeArrowheads="1"/>
          </p:cNvSpPr>
          <p:nvPr>
            <p:ph type="title"/>
          </p:nvPr>
        </p:nvSpPr>
        <p:spPr>
          <a:xfrm>
            <a:off x="358219" y="365125"/>
            <a:ext cx="9419765" cy="1325563"/>
          </a:xfrm>
        </p:spPr>
        <p:txBody>
          <a:bodyPr>
            <a:normAutofit/>
          </a:bodyPr>
          <a:lstStyle/>
          <a:p>
            <a:r>
              <a:rPr lang="en-US" dirty="0"/>
              <a:t>EIGRP Route Summarization </a:t>
            </a:r>
          </a:p>
        </p:txBody>
      </p:sp>
      <p:sp>
        <p:nvSpPr>
          <p:cNvPr id="1221637" name="Rectangle 5"/>
          <p:cNvSpPr>
            <a:spLocks noGrp="1" noChangeArrowheads="1"/>
          </p:cNvSpPr>
          <p:nvPr>
            <p:ph type="body" idx="1"/>
          </p:nvPr>
        </p:nvSpPr>
        <p:spPr>
          <a:xfrm>
            <a:off x="682752" y="1690688"/>
            <a:ext cx="10521696" cy="2783776"/>
          </a:xfrm>
        </p:spPr>
        <p:txBody>
          <a:bodyPr>
            <a:normAutofit/>
          </a:bodyPr>
          <a:lstStyle/>
          <a:p>
            <a:r>
              <a:rPr lang="en-US" sz="2400" dirty="0">
                <a:solidFill>
                  <a:schemeClr val="tx1"/>
                </a:solidFill>
              </a:rPr>
              <a:t>EIGRP automatically summarizes routes at a major network boundary by default.</a:t>
            </a:r>
          </a:p>
          <a:p>
            <a:pPr lvl="1"/>
            <a:r>
              <a:rPr lang="en-US" sz="2000" dirty="0">
                <a:solidFill>
                  <a:schemeClr val="tx1"/>
                </a:solidFill>
              </a:rPr>
              <a:t>Due to the pre-configured</a:t>
            </a:r>
            <a:r>
              <a:rPr lang="en-US" sz="2000" b="1" dirty="0">
                <a:solidFill>
                  <a:schemeClr val="tx1"/>
                </a:solidFill>
                <a:latin typeface="Courier New" pitchFamily="49" charset="0"/>
                <a:cs typeface="Courier New" pitchFamily="49" charset="0"/>
              </a:rPr>
              <a:t> auto-summary </a:t>
            </a:r>
            <a:r>
              <a:rPr lang="en-US" sz="2000" dirty="0">
                <a:solidFill>
                  <a:schemeClr val="tx1"/>
                </a:solidFill>
              </a:rPr>
              <a:t>router configuration command.</a:t>
            </a:r>
          </a:p>
          <a:p>
            <a:pPr lvl="1"/>
            <a:r>
              <a:rPr lang="en-US" sz="2000" dirty="0">
                <a:solidFill>
                  <a:schemeClr val="tx1"/>
                </a:solidFill>
              </a:rPr>
              <a:t>In most cases, auto summarization is a good thing as it keeps routing tables as compact as possible.</a:t>
            </a:r>
          </a:p>
          <a:p>
            <a:pPr lvl="1"/>
            <a:r>
              <a:rPr lang="en-US" sz="2000" dirty="0">
                <a:solidFill>
                  <a:schemeClr val="tx1"/>
                </a:solidFill>
              </a:rPr>
              <a:t>Sometimes it’s not a good thing such as when there is a discontiguous subnetwork.</a:t>
            </a:r>
          </a:p>
          <a:p>
            <a:r>
              <a:rPr lang="en-US" sz="2400" dirty="0">
                <a:solidFill>
                  <a:schemeClr val="tx1"/>
                </a:solidFill>
              </a:rPr>
              <a:t>Typically for routing to work properly, auto-summarization should be disabled using the</a:t>
            </a:r>
            <a:r>
              <a:rPr lang="en-US" sz="2400" b="1" dirty="0">
                <a:solidFill>
                  <a:schemeClr val="tx1"/>
                </a:solidFill>
                <a:latin typeface="Courier New" pitchFamily="49" charset="0"/>
                <a:cs typeface="Courier New" pitchFamily="49" charset="0"/>
              </a:rPr>
              <a:t> no auto-summary </a:t>
            </a:r>
            <a:r>
              <a:rPr lang="en-US" sz="2400" dirty="0">
                <a:solidFill>
                  <a:schemeClr val="tx1"/>
                </a:solidFill>
              </a:rPr>
              <a:t>router configuration command.</a:t>
            </a:r>
          </a:p>
          <a:p>
            <a:endParaRPr lang="en-US" sz="2400" dirty="0">
              <a:solidFill>
                <a:schemeClr val="tx1"/>
              </a:solidFill>
            </a:endParaRPr>
          </a:p>
        </p:txBody>
      </p:sp>
    </p:spTree>
    <p:extLst>
      <p:ext uri="{BB962C8B-B14F-4D97-AF65-F5344CB8AC3E}">
        <p14:creationId xmlns:p14="http://schemas.microsoft.com/office/powerpoint/2010/main" val="4836923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 name="Rectangle 100"/>
          <p:cNvSpPr/>
          <p:nvPr/>
        </p:nvSpPr>
        <p:spPr bwMode="auto">
          <a:xfrm>
            <a:off x="1952316" y="4300524"/>
            <a:ext cx="4523629" cy="41532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2" name="Title 1"/>
          <p:cNvSpPr>
            <a:spLocks noGrp="1"/>
          </p:cNvSpPr>
          <p:nvPr>
            <p:ph type="title"/>
          </p:nvPr>
        </p:nvSpPr>
        <p:spPr>
          <a:xfrm>
            <a:off x="100968" y="163164"/>
            <a:ext cx="10506072" cy="1037631"/>
          </a:xfrm>
        </p:spPr>
        <p:txBody>
          <a:bodyPr>
            <a:normAutofit/>
          </a:bodyPr>
          <a:lstStyle/>
          <a:p>
            <a:r>
              <a:rPr lang="en-US" b="1" dirty="0">
                <a:solidFill>
                  <a:schemeClr val="accent1">
                    <a:lumMod val="50000"/>
                  </a:schemeClr>
                </a:solidFill>
                <a:latin typeface="Arial" panose="020B0604020202020204" pitchFamily="34" charset="0"/>
                <a:cs typeface="Arial" panose="020B0604020202020204" pitchFamily="34" charset="0"/>
              </a:rPr>
              <a:t>Disabling Automatic Summarization</a:t>
            </a:r>
          </a:p>
        </p:txBody>
      </p:sp>
      <p:grpSp>
        <p:nvGrpSpPr>
          <p:cNvPr id="23" name="Group 22"/>
          <p:cNvGrpSpPr/>
          <p:nvPr/>
        </p:nvGrpSpPr>
        <p:grpSpPr>
          <a:xfrm>
            <a:off x="2792919" y="1032560"/>
            <a:ext cx="6606161" cy="1187653"/>
            <a:chOff x="1065877" y="1042720"/>
            <a:chExt cx="6606161" cy="1187653"/>
          </a:xfrm>
        </p:grpSpPr>
        <p:cxnSp>
          <p:nvCxnSpPr>
            <p:cNvPr id="27" name="Straight Connector 26"/>
            <p:cNvCxnSpPr/>
            <p:nvPr/>
          </p:nvCxnSpPr>
          <p:spPr bwMode="auto">
            <a:xfrm rot="10800000">
              <a:off x="6792640" y="1976528"/>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41" name="Rounded Rectangle 40"/>
            <p:cNvSpPr/>
            <p:nvPr/>
          </p:nvSpPr>
          <p:spPr bwMode="auto">
            <a:xfrm>
              <a:off x="1081667" y="1509838"/>
              <a:ext cx="6590371" cy="459506"/>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43" name="Freeform 9"/>
            <p:cNvSpPr>
              <a:spLocks/>
            </p:cNvSpPr>
            <p:nvPr/>
          </p:nvSpPr>
          <p:spPr bwMode="auto">
            <a:xfrm>
              <a:off x="2809951" y="1944194"/>
              <a:ext cx="3234009" cy="129934"/>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45" name="Picture 37"/>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47" name="Picture 37"/>
            <p:cNvPicPr>
              <a:picLocks noChangeArrowheads="1"/>
            </p:cNvPicPr>
            <p:nvPr/>
          </p:nvPicPr>
          <p:blipFill>
            <a:blip r:embed="rId3"/>
            <a:srcRect/>
            <a:stretch>
              <a:fillRect/>
            </a:stretch>
          </p:blipFill>
          <p:spPr bwMode="auto">
            <a:xfrm>
              <a:off x="5955504" y="1734875"/>
              <a:ext cx="870351" cy="451691"/>
            </a:xfrm>
            <a:prstGeom prst="rect">
              <a:avLst/>
            </a:prstGeom>
            <a:noFill/>
            <a:ln w="9525">
              <a:noFill/>
              <a:miter lim="800000"/>
              <a:headEnd/>
              <a:tailEnd/>
            </a:ln>
          </p:spPr>
        </p:pic>
        <p:cxnSp>
          <p:nvCxnSpPr>
            <p:cNvPr id="48" name="Straight Connector 47"/>
            <p:cNvCxnSpPr/>
            <p:nvPr/>
          </p:nvCxnSpPr>
          <p:spPr bwMode="auto">
            <a:xfrm rot="5400000">
              <a:off x="1308100" y="1975836"/>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49" name="Straight Connector 48"/>
            <p:cNvCxnSpPr/>
            <p:nvPr/>
          </p:nvCxnSpPr>
          <p:spPr bwMode="auto">
            <a:xfrm rot="10800000">
              <a:off x="1466074" y="1980245"/>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50" name="Straight Connector 49"/>
            <p:cNvCxnSpPr/>
            <p:nvPr/>
          </p:nvCxnSpPr>
          <p:spPr bwMode="auto">
            <a:xfrm rot="5400000">
              <a:off x="7140338" y="1973866"/>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52" name="TextBox 51"/>
            <p:cNvSpPr txBox="1"/>
            <p:nvPr/>
          </p:nvSpPr>
          <p:spPr>
            <a:xfrm>
              <a:off x="2247423" y="1944195"/>
              <a:ext cx="349776" cy="276999"/>
            </a:xfrm>
            <a:prstGeom prst="rect">
              <a:avLst/>
            </a:prstGeom>
            <a:noFill/>
          </p:spPr>
          <p:txBody>
            <a:bodyPr wrap="none" rtlCol="0">
              <a:spAutoFit/>
            </a:bodyPr>
            <a:lstStyle/>
            <a:p>
              <a:r>
                <a:rPr lang="en-US" sz="1200" b="1" dirty="0">
                  <a:solidFill>
                    <a:schemeClr val="bg1"/>
                  </a:solidFill>
                </a:rPr>
                <a:t>R1</a:t>
              </a:r>
            </a:p>
          </p:txBody>
        </p:sp>
        <p:sp>
          <p:nvSpPr>
            <p:cNvPr id="53" name="TextBox 52"/>
            <p:cNvSpPr txBox="1"/>
            <p:nvPr/>
          </p:nvSpPr>
          <p:spPr>
            <a:xfrm>
              <a:off x="6251159" y="1953374"/>
              <a:ext cx="349776" cy="276999"/>
            </a:xfrm>
            <a:prstGeom prst="rect">
              <a:avLst/>
            </a:prstGeom>
            <a:noFill/>
          </p:spPr>
          <p:txBody>
            <a:bodyPr wrap="none" rtlCol="0">
              <a:spAutoFit/>
            </a:bodyPr>
            <a:lstStyle/>
            <a:p>
              <a:r>
                <a:rPr lang="en-US" sz="1200" b="1" dirty="0">
                  <a:solidFill>
                    <a:schemeClr val="bg1"/>
                  </a:solidFill>
                </a:rPr>
                <a:t>R2</a:t>
              </a:r>
            </a:p>
          </p:txBody>
        </p:sp>
        <p:sp>
          <p:nvSpPr>
            <p:cNvPr id="54" name="TextBox 53"/>
            <p:cNvSpPr txBox="1"/>
            <p:nvPr/>
          </p:nvSpPr>
          <p:spPr>
            <a:xfrm>
              <a:off x="1065877" y="1609620"/>
              <a:ext cx="1013551" cy="165253"/>
            </a:xfrm>
            <a:prstGeom prst="rect">
              <a:avLst/>
            </a:prstGeom>
            <a:noFill/>
          </p:spPr>
          <p:txBody>
            <a:bodyPr wrap="square" lIns="0" tIns="0" rIns="0" bIns="0" rtlCol="0" anchor="ctr" anchorCtr="0">
              <a:noAutofit/>
            </a:bodyPr>
            <a:lstStyle/>
            <a:p>
              <a:r>
                <a:rPr lang="en-US" sz="1050" dirty="0"/>
                <a:t>10.10.10.0 /24</a:t>
              </a:r>
            </a:p>
          </p:txBody>
        </p:sp>
        <p:sp>
          <p:nvSpPr>
            <p:cNvPr id="55" name="TextBox 54"/>
            <p:cNvSpPr txBox="1"/>
            <p:nvPr/>
          </p:nvSpPr>
          <p:spPr>
            <a:xfrm>
              <a:off x="1195043" y="1110347"/>
              <a:ext cx="945988" cy="160898"/>
            </a:xfrm>
            <a:prstGeom prst="rect">
              <a:avLst/>
            </a:prstGeom>
            <a:noFill/>
          </p:spPr>
          <p:txBody>
            <a:bodyPr wrap="square" lIns="0" tIns="0" rIns="0" bIns="0" rtlCol="0" anchor="ctr" anchorCtr="0">
              <a:noAutofit/>
            </a:bodyPr>
            <a:lstStyle/>
            <a:p>
              <a:r>
                <a:rPr lang="en-US" sz="1050" b="1" dirty="0"/>
                <a:t>EIGRP AS 100</a:t>
              </a:r>
            </a:p>
          </p:txBody>
        </p:sp>
        <p:sp>
          <p:nvSpPr>
            <p:cNvPr id="56" name="TextBox 55"/>
            <p:cNvSpPr txBox="1"/>
            <p:nvPr/>
          </p:nvSpPr>
          <p:spPr>
            <a:xfrm>
              <a:off x="3861216" y="1659736"/>
              <a:ext cx="1248105" cy="146122"/>
            </a:xfrm>
            <a:prstGeom prst="rect">
              <a:avLst/>
            </a:prstGeom>
            <a:noFill/>
          </p:spPr>
          <p:txBody>
            <a:bodyPr wrap="square" lIns="0" tIns="0" rIns="0" bIns="0" rtlCol="0" anchor="ctr" anchorCtr="0">
              <a:noAutofit/>
            </a:bodyPr>
            <a:lstStyle/>
            <a:p>
              <a:r>
                <a:rPr lang="en-US" sz="1050" dirty="0"/>
                <a:t>192.168.1.96 /30</a:t>
              </a:r>
            </a:p>
          </p:txBody>
        </p:sp>
        <p:sp>
          <p:nvSpPr>
            <p:cNvPr id="57" name="TextBox 56"/>
            <p:cNvSpPr txBox="1"/>
            <p:nvPr/>
          </p:nvSpPr>
          <p:spPr>
            <a:xfrm>
              <a:off x="6548455" y="1605906"/>
              <a:ext cx="1013551" cy="165253"/>
            </a:xfrm>
            <a:prstGeom prst="rect">
              <a:avLst/>
            </a:prstGeom>
            <a:noFill/>
          </p:spPr>
          <p:txBody>
            <a:bodyPr wrap="square" lIns="0" tIns="0" rIns="0" bIns="0" rtlCol="0" anchor="ctr" anchorCtr="0">
              <a:noAutofit/>
            </a:bodyPr>
            <a:lstStyle/>
            <a:p>
              <a:r>
                <a:rPr lang="en-US" sz="1050" dirty="0"/>
                <a:t>10.20.20.0 /24</a:t>
              </a:r>
            </a:p>
          </p:txBody>
        </p:sp>
        <p:sp>
          <p:nvSpPr>
            <p:cNvPr id="97" name="Right Arrow 96"/>
            <p:cNvSpPr/>
            <p:nvPr/>
          </p:nvSpPr>
          <p:spPr bwMode="auto">
            <a:xfrm>
              <a:off x="2230247" y="1042720"/>
              <a:ext cx="3200400" cy="825022"/>
            </a:xfrm>
            <a:prstGeom prst="rightArrow">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98" name="TextBox 97"/>
            <p:cNvSpPr txBox="1"/>
            <p:nvPr/>
          </p:nvSpPr>
          <p:spPr>
            <a:xfrm>
              <a:off x="2212856" y="1353125"/>
              <a:ext cx="3235181" cy="253916"/>
            </a:xfrm>
            <a:prstGeom prst="rect">
              <a:avLst/>
            </a:prstGeom>
            <a:noFill/>
          </p:spPr>
          <p:txBody>
            <a:bodyPr wrap="square" rtlCol="0">
              <a:spAutoFit/>
            </a:bodyPr>
            <a:lstStyle/>
            <a:p>
              <a:r>
                <a:rPr lang="en-US" sz="1050" b="1" dirty="0">
                  <a:sym typeface="Wingdings"/>
                </a:rPr>
                <a:t>EIGRP Update: Connected to 10.0.0.0 /8</a:t>
              </a:r>
              <a:endParaRPr lang="en-US" sz="1050" b="1" dirty="0"/>
            </a:p>
          </p:txBody>
        </p:sp>
      </p:grpSp>
      <p:sp>
        <p:nvSpPr>
          <p:cNvPr id="99" name="Rectangle 98"/>
          <p:cNvSpPr/>
          <p:nvPr/>
        </p:nvSpPr>
        <p:spPr bwMode="auto">
          <a:xfrm>
            <a:off x="1982004" y="3250439"/>
            <a:ext cx="7437863" cy="41532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25" name="Rectangle 24"/>
          <p:cNvSpPr/>
          <p:nvPr/>
        </p:nvSpPr>
        <p:spPr bwMode="auto">
          <a:xfrm>
            <a:off x="3680714" y="2809991"/>
            <a:ext cx="1464529" cy="41532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94" name="Text Placeholder 5"/>
          <p:cNvSpPr>
            <a:spLocks/>
          </p:cNvSpPr>
          <p:nvPr/>
        </p:nvSpPr>
        <p:spPr bwMode="auto">
          <a:xfrm>
            <a:off x="1911398" y="2694260"/>
            <a:ext cx="7905523" cy="2899299"/>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defTabSz="814388">
              <a:buClr>
                <a:srgbClr val="708CA1"/>
              </a:buClr>
              <a:defRPr/>
            </a:pPr>
            <a:r>
              <a:rPr lang="en-US" sz="1200" kern="0" dirty="0">
                <a:latin typeface="Courier New" pitchFamily="49" charset="0"/>
              </a:rPr>
              <a:t>R1(config)# </a:t>
            </a:r>
            <a:r>
              <a:rPr lang="en-US" sz="1200" b="1" kern="0" dirty="0">
                <a:latin typeface="Courier New" pitchFamily="49" charset="0"/>
              </a:rPr>
              <a:t>router eigrp 100</a:t>
            </a:r>
          </a:p>
          <a:p>
            <a:pPr marL="236538" indent="-236538" defTabSz="814388">
              <a:buClr>
                <a:srgbClr val="708CA1"/>
              </a:buClr>
              <a:defRPr/>
            </a:pPr>
            <a:r>
              <a:rPr lang="en-US" sz="1200" kern="0" dirty="0">
                <a:latin typeface="Courier New" pitchFamily="49" charset="0"/>
              </a:rPr>
              <a:t>R1(config-router)# </a:t>
            </a:r>
            <a:r>
              <a:rPr lang="en-US" sz="1200" b="1" kern="0" dirty="0">
                <a:latin typeface="Courier New" pitchFamily="49" charset="0"/>
              </a:rPr>
              <a:t>no auto-summary</a:t>
            </a:r>
          </a:p>
          <a:p>
            <a:pPr marL="236538" indent="-236538" defTabSz="814388">
              <a:buClr>
                <a:srgbClr val="708CA1"/>
              </a:buClr>
              <a:defRPr/>
            </a:pPr>
            <a:r>
              <a:rPr lang="en-US" sz="1200" kern="0" dirty="0">
                <a:latin typeface="Courier New" pitchFamily="49" charset="0"/>
              </a:rPr>
              <a:t>R1(config-router)#</a:t>
            </a:r>
          </a:p>
          <a:p>
            <a:pPr marL="236538" indent="-236538" defTabSz="814388">
              <a:buClr>
                <a:srgbClr val="708CA1"/>
              </a:buClr>
              <a:defRPr/>
            </a:pPr>
            <a:r>
              <a:rPr lang="en-US" sz="1200" kern="0" dirty="0">
                <a:latin typeface="Courier New" pitchFamily="49" charset="0"/>
              </a:rPr>
              <a:t>*Jul 26 22:14:07.183: %DUAL-5-NBRCHANGE: IP-EIGRP(0) 100: Neighbor 192.168.1.102</a:t>
            </a:r>
          </a:p>
          <a:p>
            <a:pPr marL="236538" indent="-236538" defTabSz="814388">
              <a:buClr>
                <a:srgbClr val="708CA1"/>
              </a:buClr>
              <a:defRPr/>
            </a:pPr>
            <a:r>
              <a:rPr lang="en-US" sz="1200" kern="0" dirty="0">
                <a:latin typeface="Courier New" pitchFamily="49" charset="0"/>
              </a:rPr>
              <a:t> (Serial0/0/0) is resync: summary configured</a:t>
            </a:r>
          </a:p>
          <a:p>
            <a:pPr marL="236538" indent="-236538" defTabSz="814388">
              <a:buClr>
                <a:srgbClr val="708CA1"/>
              </a:buClr>
              <a:defRPr/>
            </a:pPr>
            <a:r>
              <a:rPr lang="en-US" sz="1200" kern="0" dirty="0">
                <a:latin typeface="Courier New" pitchFamily="49" charset="0"/>
              </a:rPr>
              <a:t>R1(config-router)# </a:t>
            </a:r>
            <a:r>
              <a:rPr lang="en-US" sz="1200" b="1" kern="0" dirty="0">
                <a:latin typeface="Courier New" pitchFamily="49" charset="0"/>
              </a:rPr>
              <a:t>end</a:t>
            </a:r>
          </a:p>
          <a:p>
            <a:pPr marL="236538" indent="-236538" defTabSz="814388">
              <a:buClr>
                <a:srgbClr val="708CA1"/>
              </a:buClr>
              <a:defRPr/>
            </a:pPr>
            <a:r>
              <a:rPr lang="en-US" sz="1200" kern="0" dirty="0">
                <a:latin typeface="Courier New" pitchFamily="49" charset="0"/>
              </a:rPr>
              <a:t>R1# </a:t>
            </a:r>
            <a:r>
              <a:rPr lang="en-US" sz="1200" b="1" kern="0" dirty="0">
                <a:latin typeface="Courier New" pitchFamily="49" charset="0"/>
              </a:rPr>
              <a:t>show ip protocols</a:t>
            </a:r>
          </a:p>
          <a:p>
            <a:pPr marL="236538" indent="-236538" defTabSz="814388">
              <a:buClr>
                <a:srgbClr val="708CA1"/>
              </a:buClr>
              <a:defRPr/>
            </a:pPr>
            <a:r>
              <a:rPr lang="en-US" sz="1200" kern="0" dirty="0">
                <a:latin typeface="Courier New" pitchFamily="49" charset="0"/>
              </a:rPr>
              <a:t>Routing Protocol is "eigrp 100“</a:t>
            </a:r>
          </a:p>
          <a:p>
            <a:pPr marL="236538" indent="-236538" defTabSz="814388">
              <a:buClr>
                <a:srgbClr val="708CA1"/>
              </a:buClr>
              <a:defRPr/>
            </a:pPr>
            <a:r>
              <a:rPr lang="en-US" sz="1200" kern="0" dirty="0">
                <a:latin typeface="Courier New" pitchFamily="49" charset="0"/>
              </a:rPr>
              <a:t>&lt;output omitted&gt;</a:t>
            </a:r>
          </a:p>
          <a:p>
            <a:pPr marL="236538" indent="-236538" defTabSz="814388">
              <a:buClr>
                <a:srgbClr val="708CA1"/>
              </a:buClr>
              <a:defRPr/>
            </a:pPr>
            <a:r>
              <a:rPr lang="en-US" sz="1200" kern="0" dirty="0">
                <a:latin typeface="Courier New" pitchFamily="49" charset="0"/>
              </a:rPr>
              <a:t>Automatic network summarization is not in effect</a:t>
            </a:r>
          </a:p>
          <a:p>
            <a:pPr marL="236538" indent="-236538" defTabSz="814388">
              <a:buClr>
                <a:srgbClr val="708CA1"/>
              </a:buClr>
              <a:defRPr/>
            </a:pPr>
            <a:r>
              <a:rPr lang="en-US" sz="1200" kern="0" dirty="0">
                <a:latin typeface="Courier New" pitchFamily="49" charset="0"/>
              </a:rPr>
              <a:t>  Maximum path: 4</a:t>
            </a:r>
          </a:p>
          <a:p>
            <a:pPr marL="236538" indent="-236538" defTabSz="814388">
              <a:buClr>
                <a:srgbClr val="708CA1"/>
              </a:buClr>
              <a:defRPr/>
            </a:pPr>
            <a:r>
              <a:rPr lang="en-US" sz="1200" kern="0" dirty="0">
                <a:latin typeface="Courier New" pitchFamily="49" charset="0"/>
              </a:rPr>
              <a:t>  Routing for Networks:</a:t>
            </a:r>
          </a:p>
          <a:p>
            <a:pPr marL="236538" indent="-236538" defTabSz="814388">
              <a:buClr>
                <a:srgbClr val="708CA1"/>
              </a:buClr>
              <a:defRPr/>
            </a:pPr>
            <a:r>
              <a:rPr lang="en-US" sz="1200" kern="0" dirty="0">
                <a:latin typeface="Courier New" pitchFamily="49" charset="0"/>
              </a:rPr>
              <a:t>    10.10.10.0/24</a:t>
            </a:r>
          </a:p>
          <a:p>
            <a:pPr marL="236538" indent="-236538" defTabSz="814388">
              <a:buClr>
                <a:srgbClr val="708CA1"/>
              </a:buClr>
              <a:defRPr/>
            </a:pPr>
            <a:r>
              <a:rPr lang="en-US" sz="1200" kern="0" dirty="0">
                <a:latin typeface="Courier New" pitchFamily="49" charset="0"/>
              </a:rPr>
              <a:t>    192.168.1.96/27</a:t>
            </a:r>
          </a:p>
          <a:p>
            <a:pPr marL="236538" indent="-236538" defTabSz="814388">
              <a:buClr>
                <a:srgbClr val="708CA1"/>
              </a:buClr>
              <a:defRPr/>
            </a:pPr>
            <a:r>
              <a:rPr lang="en-US" sz="1200" kern="0" dirty="0">
                <a:latin typeface="Courier New" pitchFamily="49" charset="0"/>
              </a:rPr>
              <a:t>&lt;output omitted&gt;</a:t>
            </a:r>
          </a:p>
        </p:txBody>
      </p:sp>
    </p:spTree>
    <p:extLst>
      <p:ext uri="{BB962C8B-B14F-4D97-AF65-F5344CB8AC3E}">
        <p14:creationId xmlns:p14="http://schemas.microsoft.com/office/powerpoint/2010/main" val="32275885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F89710-4256-6566-1AF4-F985207A5A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3CB018F-2637-8A42-D79E-C7B75AABF6E3}"/>
              </a:ext>
            </a:extLst>
          </p:cNvPr>
          <p:cNvSpPr>
            <a:spLocks noGrp="1"/>
          </p:cNvSpPr>
          <p:nvPr>
            <p:ph type="title"/>
          </p:nvPr>
        </p:nvSpPr>
        <p:spPr>
          <a:xfrm>
            <a:off x="100968" y="163164"/>
            <a:ext cx="10506072" cy="1037631"/>
          </a:xfrm>
        </p:spPr>
        <p:txBody>
          <a:bodyPr>
            <a:normAutofit/>
          </a:bodyPr>
          <a:lstStyle/>
          <a:p>
            <a:r>
              <a:rPr lang="en-US" b="1" dirty="0">
                <a:solidFill>
                  <a:schemeClr val="accent1">
                    <a:lumMod val="50000"/>
                  </a:schemeClr>
                </a:solidFill>
                <a:latin typeface="Arial" panose="020B0604020202020204" pitchFamily="34" charset="0"/>
                <a:cs typeface="Arial" panose="020B0604020202020204" pitchFamily="34" charset="0"/>
              </a:rPr>
              <a:t>Disabling Automatic Summarization</a:t>
            </a:r>
          </a:p>
        </p:txBody>
      </p:sp>
      <p:grpSp>
        <p:nvGrpSpPr>
          <p:cNvPr id="23" name="Group 22">
            <a:extLst>
              <a:ext uri="{FF2B5EF4-FFF2-40B4-BE49-F238E27FC236}">
                <a16:creationId xmlns:a16="http://schemas.microsoft.com/office/drawing/2014/main" id="{BB936B09-0933-9626-4D80-3895FDA6F0D3}"/>
              </a:ext>
            </a:extLst>
          </p:cNvPr>
          <p:cNvGrpSpPr/>
          <p:nvPr/>
        </p:nvGrpSpPr>
        <p:grpSpPr>
          <a:xfrm>
            <a:off x="2792919" y="1032560"/>
            <a:ext cx="6606161" cy="1187653"/>
            <a:chOff x="1065877" y="1042720"/>
            <a:chExt cx="6606161" cy="1187653"/>
          </a:xfrm>
        </p:grpSpPr>
        <p:cxnSp>
          <p:nvCxnSpPr>
            <p:cNvPr id="27" name="Straight Connector 26">
              <a:extLst>
                <a:ext uri="{FF2B5EF4-FFF2-40B4-BE49-F238E27FC236}">
                  <a16:creationId xmlns:a16="http://schemas.microsoft.com/office/drawing/2014/main" id="{EA8A9F81-AB6E-C3CC-ABDC-23370E055E2B}"/>
                </a:ext>
              </a:extLst>
            </p:cNvPr>
            <p:cNvCxnSpPr/>
            <p:nvPr/>
          </p:nvCxnSpPr>
          <p:spPr bwMode="auto">
            <a:xfrm rot="10800000">
              <a:off x="6792640" y="1976528"/>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41" name="Rounded Rectangle 40">
              <a:extLst>
                <a:ext uri="{FF2B5EF4-FFF2-40B4-BE49-F238E27FC236}">
                  <a16:creationId xmlns:a16="http://schemas.microsoft.com/office/drawing/2014/main" id="{238E2F34-60F6-2DEA-17D3-CA5E65547DF6}"/>
                </a:ext>
              </a:extLst>
            </p:cNvPr>
            <p:cNvSpPr/>
            <p:nvPr/>
          </p:nvSpPr>
          <p:spPr bwMode="auto">
            <a:xfrm>
              <a:off x="1081667" y="1509838"/>
              <a:ext cx="6590371" cy="459506"/>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43" name="Freeform 9">
              <a:extLst>
                <a:ext uri="{FF2B5EF4-FFF2-40B4-BE49-F238E27FC236}">
                  <a16:creationId xmlns:a16="http://schemas.microsoft.com/office/drawing/2014/main" id="{AAA003C9-E70F-E5E0-FB93-23E5BBF96155}"/>
                </a:ext>
              </a:extLst>
            </p:cNvPr>
            <p:cNvSpPr>
              <a:spLocks/>
            </p:cNvSpPr>
            <p:nvPr/>
          </p:nvSpPr>
          <p:spPr bwMode="auto">
            <a:xfrm>
              <a:off x="2809951" y="1944194"/>
              <a:ext cx="3234009" cy="129934"/>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45" name="Picture 37">
              <a:extLst>
                <a:ext uri="{FF2B5EF4-FFF2-40B4-BE49-F238E27FC236}">
                  <a16:creationId xmlns:a16="http://schemas.microsoft.com/office/drawing/2014/main" id="{E1D5C567-1AA1-6784-E92D-ABE4EF271EF1}"/>
                </a:ext>
              </a:extLst>
            </p:cNvPr>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47" name="Picture 37">
              <a:extLst>
                <a:ext uri="{FF2B5EF4-FFF2-40B4-BE49-F238E27FC236}">
                  <a16:creationId xmlns:a16="http://schemas.microsoft.com/office/drawing/2014/main" id="{53443644-D658-7190-034B-DD7CF6AFA639}"/>
                </a:ext>
              </a:extLst>
            </p:cNvPr>
            <p:cNvPicPr>
              <a:picLocks noChangeArrowheads="1"/>
            </p:cNvPicPr>
            <p:nvPr/>
          </p:nvPicPr>
          <p:blipFill>
            <a:blip r:embed="rId3"/>
            <a:srcRect/>
            <a:stretch>
              <a:fillRect/>
            </a:stretch>
          </p:blipFill>
          <p:spPr bwMode="auto">
            <a:xfrm>
              <a:off x="5955504" y="1734875"/>
              <a:ext cx="870351" cy="451691"/>
            </a:xfrm>
            <a:prstGeom prst="rect">
              <a:avLst/>
            </a:prstGeom>
            <a:noFill/>
            <a:ln w="9525">
              <a:noFill/>
              <a:miter lim="800000"/>
              <a:headEnd/>
              <a:tailEnd/>
            </a:ln>
          </p:spPr>
        </p:pic>
        <p:cxnSp>
          <p:nvCxnSpPr>
            <p:cNvPr id="48" name="Straight Connector 47">
              <a:extLst>
                <a:ext uri="{FF2B5EF4-FFF2-40B4-BE49-F238E27FC236}">
                  <a16:creationId xmlns:a16="http://schemas.microsoft.com/office/drawing/2014/main" id="{C7B62F44-0EAB-9ED8-1397-1AF4ED162160}"/>
                </a:ext>
              </a:extLst>
            </p:cNvPr>
            <p:cNvCxnSpPr/>
            <p:nvPr/>
          </p:nvCxnSpPr>
          <p:spPr bwMode="auto">
            <a:xfrm rot="5400000">
              <a:off x="1308100" y="1975836"/>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49" name="Straight Connector 48">
              <a:extLst>
                <a:ext uri="{FF2B5EF4-FFF2-40B4-BE49-F238E27FC236}">
                  <a16:creationId xmlns:a16="http://schemas.microsoft.com/office/drawing/2014/main" id="{0B72406C-ACB1-343B-6541-CD7954A0FE8A}"/>
                </a:ext>
              </a:extLst>
            </p:cNvPr>
            <p:cNvCxnSpPr/>
            <p:nvPr/>
          </p:nvCxnSpPr>
          <p:spPr bwMode="auto">
            <a:xfrm rot="10800000">
              <a:off x="1466074" y="1980245"/>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50" name="Straight Connector 49">
              <a:extLst>
                <a:ext uri="{FF2B5EF4-FFF2-40B4-BE49-F238E27FC236}">
                  <a16:creationId xmlns:a16="http://schemas.microsoft.com/office/drawing/2014/main" id="{B90C8B95-784A-0ABF-E2BD-D6B7D9CA0674}"/>
                </a:ext>
              </a:extLst>
            </p:cNvPr>
            <p:cNvCxnSpPr/>
            <p:nvPr/>
          </p:nvCxnSpPr>
          <p:spPr bwMode="auto">
            <a:xfrm rot="5400000">
              <a:off x="7140338" y="1973866"/>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52" name="TextBox 51">
              <a:extLst>
                <a:ext uri="{FF2B5EF4-FFF2-40B4-BE49-F238E27FC236}">
                  <a16:creationId xmlns:a16="http://schemas.microsoft.com/office/drawing/2014/main" id="{C6FF1B7E-802B-085D-B794-015E72F0A0F1}"/>
                </a:ext>
              </a:extLst>
            </p:cNvPr>
            <p:cNvSpPr txBox="1"/>
            <p:nvPr/>
          </p:nvSpPr>
          <p:spPr>
            <a:xfrm>
              <a:off x="2247423" y="1944195"/>
              <a:ext cx="349776" cy="276999"/>
            </a:xfrm>
            <a:prstGeom prst="rect">
              <a:avLst/>
            </a:prstGeom>
            <a:noFill/>
          </p:spPr>
          <p:txBody>
            <a:bodyPr wrap="none" rtlCol="0">
              <a:spAutoFit/>
            </a:bodyPr>
            <a:lstStyle/>
            <a:p>
              <a:r>
                <a:rPr lang="en-US" sz="1200" b="1" dirty="0">
                  <a:solidFill>
                    <a:schemeClr val="bg1"/>
                  </a:solidFill>
                </a:rPr>
                <a:t>R1</a:t>
              </a:r>
            </a:p>
          </p:txBody>
        </p:sp>
        <p:sp>
          <p:nvSpPr>
            <p:cNvPr id="53" name="TextBox 52">
              <a:extLst>
                <a:ext uri="{FF2B5EF4-FFF2-40B4-BE49-F238E27FC236}">
                  <a16:creationId xmlns:a16="http://schemas.microsoft.com/office/drawing/2014/main" id="{C266C279-25FF-9400-8B31-0CDB32DD278A}"/>
                </a:ext>
              </a:extLst>
            </p:cNvPr>
            <p:cNvSpPr txBox="1"/>
            <p:nvPr/>
          </p:nvSpPr>
          <p:spPr>
            <a:xfrm>
              <a:off x="6251159" y="1953374"/>
              <a:ext cx="349776" cy="276999"/>
            </a:xfrm>
            <a:prstGeom prst="rect">
              <a:avLst/>
            </a:prstGeom>
            <a:noFill/>
          </p:spPr>
          <p:txBody>
            <a:bodyPr wrap="none" rtlCol="0">
              <a:spAutoFit/>
            </a:bodyPr>
            <a:lstStyle/>
            <a:p>
              <a:r>
                <a:rPr lang="en-US" sz="1200" b="1" dirty="0">
                  <a:solidFill>
                    <a:schemeClr val="bg1"/>
                  </a:solidFill>
                </a:rPr>
                <a:t>R2</a:t>
              </a:r>
            </a:p>
          </p:txBody>
        </p:sp>
        <p:sp>
          <p:nvSpPr>
            <p:cNvPr id="54" name="TextBox 53">
              <a:extLst>
                <a:ext uri="{FF2B5EF4-FFF2-40B4-BE49-F238E27FC236}">
                  <a16:creationId xmlns:a16="http://schemas.microsoft.com/office/drawing/2014/main" id="{2062FC9A-E785-62B1-8880-70639963DFEA}"/>
                </a:ext>
              </a:extLst>
            </p:cNvPr>
            <p:cNvSpPr txBox="1"/>
            <p:nvPr/>
          </p:nvSpPr>
          <p:spPr>
            <a:xfrm>
              <a:off x="1065877" y="1609620"/>
              <a:ext cx="1013551" cy="165253"/>
            </a:xfrm>
            <a:prstGeom prst="rect">
              <a:avLst/>
            </a:prstGeom>
            <a:noFill/>
          </p:spPr>
          <p:txBody>
            <a:bodyPr wrap="square" lIns="0" tIns="0" rIns="0" bIns="0" rtlCol="0" anchor="ctr" anchorCtr="0">
              <a:noAutofit/>
            </a:bodyPr>
            <a:lstStyle/>
            <a:p>
              <a:r>
                <a:rPr lang="en-US" sz="1050" dirty="0"/>
                <a:t>10.10.10.0 /24</a:t>
              </a:r>
            </a:p>
          </p:txBody>
        </p:sp>
        <p:sp>
          <p:nvSpPr>
            <p:cNvPr id="55" name="TextBox 54">
              <a:extLst>
                <a:ext uri="{FF2B5EF4-FFF2-40B4-BE49-F238E27FC236}">
                  <a16:creationId xmlns:a16="http://schemas.microsoft.com/office/drawing/2014/main" id="{D4CA5FAA-1B75-7851-0F68-0E88D7F7C222}"/>
                </a:ext>
              </a:extLst>
            </p:cNvPr>
            <p:cNvSpPr txBox="1"/>
            <p:nvPr/>
          </p:nvSpPr>
          <p:spPr>
            <a:xfrm>
              <a:off x="1195043" y="1110347"/>
              <a:ext cx="945988" cy="160898"/>
            </a:xfrm>
            <a:prstGeom prst="rect">
              <a:avLst/>
            </a:prstGeom>
            <a:noFill/>
          </p:spPr>
          <p:txBody>
            <a:bodyPr wrap="square" lIns="0" tIns="0" rIns="0" bIns="0" rtlCol="0" anchor="ctr" anchorCtr="0">
              <a:noAutofit/>
            </a:bodyPr>
            <a:lstStyle/>
            <a:p>
              <a:r>
                <a:rPr lang="en-US" sz="1050" b="1" dirty="0"/>
                <a:t>EIGRP AS 100</a:t>
              </a:r>
            </a:p>
          </p:txBody>
        </p:sp>
        <p:sp>
          <p:nvSpPr>
            <p:cNvPr id="56" name="TextBox 55">
              <a:extLst>
                <a:ext uri="{FF2B5EF4-FFF2-40B4-BE49-F238E27FC236}">
                  <a16:creationId xmlns:a16="http://schemas.microsoft.com/office/drawing/2014/main" id="{55984870-9B1E-B509-CFF5-76F936EA89B6}"/>
                </a:ext>
              </a:extLst>
            </p:cNvPr>
            <p:cNvSpPr txBox="1"/>
            <p:nvPr/>
          </p:nvSpPr>
          <p:spPr>
            <a:xfrm>
              <a:off x="3861216" y="1659736"/>
              <a:ext cx="1248105" cy="146122"/>
            </a:xfrm>
            <a:prstGeom prst="rect">
              <a:avLst/>
            </a:prstGeom>
            <a:noFill/>
          </p:spPr>
          <p:txBody>
            <a:bodyPr wrap="square" lIns="0" tIns="0" rIns="0" bIns="0" rtlCol="0" anchor="ctr" anchorCtr="0">
              <a:noAutofit/>
            </a:bodyPr>
            <a:lstStyle/>
            <a:p>
              <a:r>
                <a:rPr lang="en-US" sz="1050" dirty="0"/>
                <a:t>192.168.1.96 /30</a:t>
              </a:r>
            </a:p>
          </p:txBody>
        </p:sp>
        <p:sp>
          <p:nvSpPr>
            <p:cNvPr id="57" name="TextBox 56">
              <a:extLst>
                <a:ext uri="{FF2B5EF4-FFF2-40B4-BE49-F238E27FC236}">
                  <a16:creationId xmlns:a16="http://schemas.microsoft.com/office/drawing/2014/main" id="{86065868-3A58-C3BE-3F0E-F6FF9C0D9919}"/>
                </a:ext>
              </a:extLst>
            </p:cNvPr>
            <p:cNvSpPr txBox="1"/>
            <p:nvPr/>
          </p:nvSpPr>
          <p:spPr>
            <a:xfrm>
              <a:off x="6548455" y="1605906"/>
              <a:ext cx="1013551" cy="165253"/>
            </a:xfrm>
            <a:prstGeom prst="rect">
              <a:avLst/>
            </a:prstGeom>
            <a:noFill/>
          </p:spPr>
          <p:txBody>
            <a:bodyPr wrap="square" lIns="0" tIns="0" rIns="0" bIns="0" rtlCol="0" anchor="ctr" anchorCtr="0">
              <a:noAutofit/>
            </a:bodyPr>
            <a:lstStyle/>
            <a:p>
              <a:r>
                <a:rPr lang="en-US" sz="1050" dirty="0"/>
                <a:t>10.20.20.0 /24</a:t>
              </a:r>
            </a:p>
          </p:txBody>
        </p:sp>
        <p:sp>
          <p:nvSpPr>
            <p:cNvPr id="97" name="Right Arrow 96">
              <a:extLst>
                <a:ext uri="{FF2B5EF4-FFF2-40B4-BE49-F238E27FC236}">
                  <a16:creationId xmlns:a16="http://schemas.microsoft.com/office/drawing/2014/main" id="{A854C2DF-E2CA-F26C-EE6B-4BE04CB622D1}"/>
                </a:ext>
              </a:extLst>
            </p:cNvPr>
            <p:cNvSpPr/>
            <p:nvPr/>
          </p:nvSpPr>
          <p:spPr bwMode="auto">
            <a:xfrm>
              <a:off x="2230247" y="1042720"/>
              <a:ext cx="3200400" cy="825022"/>
            </a:xfrm>
            <a:prstGeom prst="rightArrow">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98" name="TextBox 97">
              <a:extLst>
                <a:ext uri="{FF2B5EF4-FFF2-40B4-BE49-F238E27FC236}">
                  <a16:creationId xmlns:a16="http://schemas.microsoft.com/office/drawing/2014/main" id="{446C47A9-65EE-1D58-3571-4609AF07E6EC}"/>
                </a:ext>
              </a:extLst>
            </p:cNvPr>
            <p:cNvSpPr txBox="1"/>
            <p:nvPr/>
          </p:nvSpPr>
          <p:spPr>
            <a:xfrm>
              <a:off x="2212856" y="1353125"/>
              <a:ext cx="3235181" cy="253916"/>
            </a:xfrm>
            <a:prstGeom prst="rect">
              <a:avLst/>
            </a:prstGeom>
            <a:noFill/>
          </p:spPr>
          <p:txBody>
            <a:bodyPr wrap="square" rtlCol="0">
              <a:spAutoFit/>
            </a:bodyPr>
            <a:lstStyle/>
            <a:p>
              <a:r>
                <a:rPr lang="en-US" sz="1050" b="1" dirty="0">
                  <a:sym typeface="Wingdings"/>
                </a:rPr>
                <a:t>EIGRP Update: Connected to 10.0.0.0 /8</a:t>
              </a:r>
              <a:endParaRPr lang="en-US" sz="1050" b="1" dirty="0"/>
            </a:p>
          </p:txBody>
        </p:sp>
      </p:grpSp>
      <p:sp>
        <p:nvSpPr>
          <p:cNvPr id="3" name="Rectangle 2">
            <a:extLst>
              <a:ext uri="{FF2B5EF4-FFF2-40B4-BE49-F238E27FC236}">
                <a16:creationId xmlns:a16="http://schemas.microsoft.com/office/drawing/2014/main" id="{ABDF81C4-010E-280A-0990-0D21882EBF5D}"/>
              </a:ext>
            </a:extLst>
          </p:cNvPr>
          <p:cNvSpPr/>
          <p:nvPr/>
        </p:nvSpPr>
        <p:spPr bwMode="auto">
          <a:xfrm>
            <a:off x="1894027" y="4162471"/>
            <a:ext cx="6802243" cy="41532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4" name="Rectangle 3">
            <a:extLst>
              <a:ext uri="{FF2B5EF4-FFF2-40B4-BE49-F238E27FC236}">
                <a16:creationId xmlns:a16="http://schemas.microsoft.com/office/drawing/2014/main" id="{71F30172-D202-3A4F-B2C9-BFC705D17A6E}"/>
              </a:ext>
            </a:extLst>
          </p:cNvPr>
          <p:cNvSpPr/>
          <p:nvPr/>
        </p:nvSpPr>
        <p:spPr bwMode="auto">
          <a:xfrm>
            <a:off x="2934795" y="2885681"/>
            <a:ext cx="1464529" cy="41532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5" name="Text Placeholder 5">
            <a:extLst>
              <a:ext uri="{FF2B5EF4-FFF2-40B4-BE49-F238E27FC236}">
                <a16:creationId xmlns:a16="http://schemas.microsoft.com/office/drawing/2014/main" id="{FAB939A9-FB42-AFC1-0C2B-2C8CA000D815}"/>
              </a:ext>
            </a:extLst>
          </p:cNvPr>
          <p:cNvSpPr>
            <a:spLocks/>
          </p:cNvSpPr>
          <p:nvPr/>
        </p:nvSpPr>
        <p:spPr bwMode="auto">
          <a:xfrm>
            <a:off x="1838269" y="2794605"/>
            <a:ext cx="8515461" cy="2774282"/>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defTabSz="814388">
              <a:buClr>
                <a:srgbClr val="708CA1"/>
              </a:buClr>
              <a:defRPr/>
            </a:pPr>
            <a:r>
              <a:rPr lang="en-US" sz="1200" kern="0" dirty="0">
                <a:latin typeface="Courier New" pitchFamily="49" charset="0"/>
              </a:rPr>
              <a:t>R2(config)# </a:t>
            </a:r>
            <a:r>
              <a:rPr lang="en-US" sz="1200" b="1" kern="0" dirty="0">
                <a:latin typeface="Courier New" pitchFamily="49" charset="0"/>
              </a:rPr>
              <a:t>router eigrp 100</a:t>
            </a:r>
          </a:p>
          <a:p>
            <a:pPr marL="236538" indent="-236538" defTabSz="814388">
              <a:buClr>
                <a:srgbClr val="708CA1"/>
              </a:buClr>
              <a:defRPr/>
            </a:pPr>
            <a:r>
              <a:rPr lang="en-US" sz="1200" kern="0" dirty="0">
                <a:latin typeface="Courier New" pitchFamily="49" charset="0"/>
              </a:rPr>
              <a:t>R2(config)# </a:t>
            </a:r>
            <a:r>
              <a:rPr lang="en-US" sz="1200" b="1" kern="0" dirty="0">
                <a:latin typeface="Courier New" pitchFamily="49" charset="0"/>
              </a:rPr>
              <a:t>no auto-summary</a:t>
            </a:r>
          </a:p>
          <a:p>
            <a:pPr marL="236538" indent="-236538" defTabSz="814388">
              <a:buClr>
                <a:srgbClr val="708CA1"/>
              </a:buClr>
              <a:defRPr/>
            </a:pPr>
            <a:r>
              <a:rPr lang="en-US" sz="1200" kern="0" dirty="0">
                <a:latin typeface="Courier New" pitchFamily="49" charset="0"/>
              </a:rPr>
              <a:t>R2(config)# </a:t>
            </a:r>
            <a:r>
              <a:rPr lang="en-US" sz="1200" b="1" kern="0" dirty="0">
                <a:latin typeface="Courier New" pitchFamily="49" charset="0"/>
              </a:rPr>
              <a:t>end</a:t>
            </a:r>
          </a:p>
          <a:p>
            <a:pPr marL="236538" indent="-236538" defTabSz="814388">
              <a:buClr>
                <a:srgbClr val="708CA1"/>
              </a:buClr>
              <a:defRPr/>
            </a:pPr>
            <a:r>
              <a:rPr lang="en-US" sz="1200" kern="0" dirty="0">
                <a:latin typeface="Courier New" pitchFamily="49" charset="0"/>
              </a:rPr>
              <a:t>R2# </a:t>
            </a:r>
            <a:r>
              <a:rPr lang="en-US" sz="1200" b="1" kern="0" dirty="0">
                <a:latin typeface="Courier New" pitchFamily="49" charset="0"/>
              </a:rPr>
              <a:t>show ip route</a:t>
            </a:r>
          </a:p>
          <a:p>
            <a:pPr marL="236538" indent="-236538" defTabSz="814388">
              <a:buClr>
                <a:srgbClr val="708CA1"/>
              </a:buClr>
              <a:defRPr/>
            </a:pPr>
            <a:r>
              <a:rPr lang="en-US" sz="1200" kern="0" dirty="0">
                <a:latin typeface="Courier New" pitchFamily="49" charset="0"/>
              </a:rPr>
              <a:t>&lt;output omitted&gt;</a:t>
            </a:r>
          </a:p>
          <a:p>
            <a:pPr marL="236538" indent="-236538" defTabSz="814388">
              <a:buClr>
                <a:srgbClr val="708CA1"/>
              </a:buClr>
              <a:defRPr/>
            </a:pPr>
            <a:r>
              <a:rPr lang="en-US" sz="1200" kern="0" dirty="0">
                <a:latin typeface="Courier New" pitchFamily="49" charset="0"/>
              </a:rPr>
              <a:t>Gateway of last resort is 192.168.1.2 to network 0.0.0.0</a:t>
            </a:r>
          </a:p>
          <a:p>
            <a:pPr marL="236538" indent="-236538" defTabSz="814388">
              <a:buClr>
                <a:srgbClr val="708CA1"/>
              </a:buClr>
              <a:defRPr/>
            </a:pPr>
            <a:endParaRPr lang="en-US" sz="1200" kern="0" dirty="0">
              <a:latin typeface="Courier New" pitchFamily="49" charset="0"/>
            </a:endParaRPr>
          </a:p>
          <a:p>
            <a:pPr marL="236538" indent="-236538" defTabSz="814388">
              <a:buClr>
                <a:srgbClr val="708CA1"/>
              </a:buClr>
              <a:defRPr/>
            </a:pPr>
            <a:r>
              <a:rPr lang="en-US" sz="1200" kern="0" dirty="0">
                <a:latin typeface="Courier New" pitchFamily="49" charset="0"/>
              </a:rPr>
              <a:t>     10.0.0.0/24 is subnetted, 2 subnets</a:t>
            </a:r>
          </a:p>
          <a:p>
            <a:pPr marL="236538" indent="-236538" defTabSz="814388">
              <a:buClr>
                <a:srgbClr val="708CA1"/>
              </a:buClr>
              <a:defRPr/>
            </a:pPr>
            <a:r>
              <a:rPr lang="en-US" sz="1200" kern="0" dirty="0">
                <a:latin typeface="Courier New" pitchFamily="49" charset="0"/>
              </a:rPr>
              <a:t>C       10.20.20.0 is directly connected, FastEthernet0/0</a:t>
            </a:r>
          </a:p>
          <a:p>
            <a:pPr marL="236538" indent="-236538" defTabSz="814388">
              <a:buClr>
                <a:srgbClr val="708CA1"/>
              </a:buClr>
              <a:defRPr/>
            </a:pPr>
            <a:r>
              <a:rPr lang="en-US" sz="1200" kern="0" dirty="0">
                <a:latin typeface="Courier New" pitchFamily="49" charset="0"/>
              </a:rPr>
              <a:t>D       10.10.10.0 [90/40514560] via 192.168.1.101, 00:05:21, Serial0/0/0</a:t>
            </a:r>
          </a:p>
          <a:p>
            <a:pPr marL="236538" indent="-236538" defTabSz="814388">
              <a:buClr>
                <a:srgbClr val="708CA1"/>
              </a:buClr>
              <a:defRPr/>
            </a:pPr>
            <a:r>
              <a:rPr lang="en-US" sz="1200" kern="0" dirty="0">
                <a:latin typeface="Courier New" pitchFamily="49" charset="0"/>
              </a:rPr>
              <a:t>     192.168.1.0/27 is subnetted, 2 subnets</a:t>
            </a:r>
          </a:p>
          <a:p>
            <a:pPr marL="236538" indent="-236538" defTabSz="814388">
              <a:buClr>
                <a:srgbClr val="708CA1"/>
              </a:buClr>
              <a:defRPr/>
            </a:pPr>
            <a:r>
              <a:rPr lang="en-US" sz="1200" kern="0" dirty="0">
                <a:latin typeface="Courier New" pitchFamily="49" charset="0"/>
              </a:rPr>
              <a:t>C       192.168.1.96 is directly connected, Serial0/0/0</a:t>
            </a:r>
          </a:p>
          <a:p>
            <a:pPr marL="236538" indent="-236538" defTabSz="814388">
              <a:buClr>
                <a:srgbClr val="708CA1"/>
              </a:buClr>
              <a:defRPr/>
            </a:pPr>
            <a:r>
              <a:rPr lang="en-US" sz="1200" kern="0" dirty="0">
                <a:latin typeface="Courier New" pitchFamily="49" charset="0"/>
              </a:rPr>
              <a:t>C       192.168.1.0 is directly connected, Serial0/0/1</a:t>
            </a:r>
          </a:p>
          <a:p>
            <a:pPr marL="236538" indent="-236538" defTabSz="814388">
              <a:buClr>
                <a:srgbClr val="708CA1"/>
              </a:buClr>
              <a:defRPr/>
            </a:pPr>
            <a:r>
              <a:rPr lang="en-US" sz="1200" kern="0" dirty="0">
                <a:latin typeface="Courier New" pitchFamily="49" charset="0"/>
              </a:rPr>
              <a:t>S*   0.0.0.0/0 [1/0] via 192.168.1.2</a:t>
            </a:r>
          </a:p>
          <a:p>
            <a:pPr marL="236538" indent="-236538" defTabSz="814388">
              <a:buClr>
                <a:srgbClr val="708CA1"/>
              </a:buClr>
              <a:defRPr/>
            </a:pPr>
            <a:r>
              <a:rPr lang="en-US" sz="1200" kern="0" dirty="0">
                <a:latin typeface="Courier New" pitchFamily="49" charset="0"/>
              </a:rPr>
              <a:t>R2#</a:t>
            </a:r>
          </a:p>
          <a:p>
            <a:pPr marL="236538" indent="-236538" defTabSz="814388">
              <a:buClr>
                <a:srgbClr val="708CA1"/>
              </a:buClr>
              <a:defRPr/>
            </a:pPr>
            <a:endParaRPr lang="en-US" sz="1200" b="1" kern="0" dirty="0">
              <a:latin typeface="Courier New" pitchFamily="49" charset="0"/>
            </a:endParaRPr>
          </a:p>
        </p:txBody>
      </p:sp>
    </p:spTree>
    <p:extLst>
      <p:ext uri="{BB962C8B-B14F-4D97-AF65-F5344CB8AC3E}">
        <p14:creationId xmlns:p14="http://schemas.microsoft.com/office/powerpoint/2010/main" val="274239070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711" name="Rectangle 31"/>
          <p:cNvSpPr>
            <a:spLocks noGrp="1" noChangeArrowheads="1"/>
          </p:cNvSpPr>
          <p:nvPr>
            <p:ph type="title"/>
          </p:nvPr>
        </p:nvSpPr>
        <p:spPr>
          <a:xfrm>
            <a:off x="549275" y="205112"/>
            <a:ext cx="8042276" cy="1288957"/>
          </a:xfrm>
        </p:spPr>
        <p:txBody>
          <a:bodyPr/>
          <a:lstStyle/>
          <a:p>
            <a:r>
              <a:rPr lang="en-US" dirty="0"/>
              <a:t>Router Authentication</a:t>
            </a:r>
          </a:p>
        </p:txBody>
      </p:sp>
      <p:sp>
        <p:nvSpPr>
          <p:cNvPr id="967712" name="Rectangle 32"/>
          <p:cNvSpPr>
            <a:spLocks noGrp="1" noChangeArrowheads="1"/>
          </p:cNvSpPr>
          <p:nvPr>
            <p:ph type="body" idx="1"/>
          </p:nvPr>
        </p:nvSpPr>
        <p:spPr>
          <a:xfrm>
            <a:off x="1061338" y="1600201"/>
            <a:ext cx="10130917" cy="3861266"/>
          </a:xfrm>
        </p:spPr>
        <p:txBody>
          <a:bodyPr>
            <a:normAutofit fontScale="92500" lnSpcReduction="20000"/>
          </a:bodyPr>
          <a:lstStyle/>
          <a:p>
            <a:r>
              <a:rPr lang="en-US" dirty="0"/>
              <a:t>Many routing protocols support authentication such that a router authenticates the source of each routing update packet that it receives.</a:t>
            </a:r>
          </a:p>
          <a:p>
            <a:r>
              <a:rPr lang="en-US" dirty="0"/>
              <a:t> Simple password authentication is supported by:</a:t>
            </a:r>
          </a:p>
          <a:p>
            <a:pPr lvl="1"/>
            <a:r>
              <a:rPr lang="en-US" dirty="0"/>
              <a:t>IS-IS </a:t>
            </a:r>
          </a:p>
          <a:p>
            <a:pPr lvl="1"/>
            <a:r>
              <a:rPr lang="en-US" dirty="0"/>
              <a:t>OSPF</a:t>
            </a:r>
          </a:p>
          <a:p>
            <a:pPr lvl="1"/>
            <a:r>
              <a:rPr lang="en-US" dirty="0"/>
              <a:t>RIPv2 </a:t>
            </a:r>
          </a:p>
          <a:p>
            <a:r>
              <a:rPr lang="en-US" dirty="0"/>
              <a:t> MD5 authentication is supported by:</a:t>
            </a:r>
          </a:p>
          <a:p>
            <a:pPr lvl="1"/>
            <a:r>
              <a:rPr lang="en-US" dirty="0"/>
              <a:t>OSPF</a:t>
            </a:r>
          </a:p>
          <a:p>
            <a:pPr lvl="1"/>
            <a:r>
              <a:rPr lang="en-US" dirty="0"/>
              <a:t>RIPv2</a:t>
            </a:r>
          </a:p>
          <a:p>
            <a:pPr lvl="1"/>
            <a:r>
              <a:rPr lang="en-US" dirty="0"/>
              <a:t>BGP</a:t>
            </a:r>
          </a:p>
          <a:p>
            <a:pPr lvl="1"/>
            <a:r>
              <a:rPr lang="en-US" dirty="0"/>
              <a:t>EIGRP</a:t>
            </a:r>
          </a:p>
        </p:txBody>
      </p:sp>
    </p:spTree>
    <p:extLst>
      <p:ext uri="{BB962C8B-B14F-4D97-AF65-F5344CB8AC3E}">
        <p14:creationId xmlns:p14="http://schemas.microsoft.com/office/powerpoint/2010/main" val="223833877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1789" name="Rectangle 13"/>
          <p:cNvSpPr>
            <a:spLocks noGrp="1" noChangeArrowheads="1"/>
          </p:cNvSpPr>
          <p:nvPr>
            <p:ph type="title"/>
          </p:nvPr>
        </p:nvSpPr>
        <p:spPr>
          <a:xfrm>
            <a:off x="512064" y="190499"/>
            <a:ext cx="11167872" cy="1336956"/>
          </a:xfrm>
        </p:spPr>
        <p:txBody>
          <a:bodyPr>
            <a:normAutofit/>
          </a:bodyPr>
          <a:lstStyle/>
          <a:p>
            <a:r>
              <a:rPr lang="en-US" dirty="0"/>
              <a:t>Simple Password vs. MD5 Authentication</a:t>
            </a:r>
          </a:p>
        </p:txBody>
      </p:sp>
      <p:sp>
        <p:nvSpPr>
          <p:cNvPr id="971790" name="Rectangle 14"/>
          <p:cNvSpPr>
            <a:spLocks noGrp="1" noChangeArrowheads="1"/>
          </p:cNvSpPr>
          <p:nvPr>
            <p:ph type="body" idx="1"/>
          </p:nvPr>
        </p:nvSpPr>
        <p:spPr>
          <a:xfrm>
            <a:off x="755776" y="1434861"/>
            <a:ext cx="10741280" cy="3917428"/>
          </a:xfrm>
        </p:spPr>
        <p:txBody>
          <a:bodyPr>
            <a:normAutofit/>
          </a:bodyPr>
          <a:lstStyle/>
          <a:p>
            <a:r>
              <a:rPr lang="en-US" dirty="0"/>
              <a:t>Simple password authentication:</a:t>
            </a:r>
          </a:p>
          <a:p>
            <a:pPr lvl="1"/>
            <a:r>
              <a:rPr lang="en-US" dirty="0"/>
              <a:t>Router sends packet and key.</a:t>
            </a:r>
          </a:p>
          <a:p>
            <a:pPr lvl="1"/>
            <a:r>
              <a:rPr lang="en-US" dirty="0"/>
              <a:t>Neighbor checks if received key matches its key.</a:t>
            </a:r>
          </a:p>
          <a:p>
            <a:pPr lvl="1"/>
            <a:r>
              <a:rPr lang="en-US" dirty="0"/>
              <a:t>Is not secure.</a:t>
            </a:r>
          </a:p>
          <a:p>
            <a:r>
              <a:rPr lang="en-US" dirty="0"/>
              <a:t>MD5 authentication:</a:t>
            </a:r>
          </a:p>
          <a:p>
            <a:pPr lvl="1"/>
            <a:r>
              <a:rPr lang="en-US" dirty="0"/>
              <a:t>Configure a “key” (password) and key-id; router generates a message digest, or hash, of the key, key-id and message.</a:t>
            </a:r>
          </a:p>
          <a:p>
            <a:pPr lvl="1"/>
            <a:r>
              <a:rPr lang="en-US" dirty="0"/>
              <a:t>Message digest is sent with packet; key is not sent.</a:t>
            </a:r>
          </a:p>
          <a:p>
            <a:pPr lvl="1"/>
            <a:r>
              <a:rPr lang="en-US" dirty="0"/>
              <a:t>Is secure.</a:t>
            </a:r>
          </a:p>
        </p:txBody>
      </p:sp>
    </p:spTree>
    <p:extLst>
      <p:ext uri="{BB962C8B-B14F-4D97-AF65-F5344CB8AC3E}">
        <p14:creationId xmlns:p14="http://schemas.microsoft.com/office/powerpoint/2010/main" val="341320638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3833" name="Rectangle 9"/>
          <p:cNvSpPr>
            <a:spLocks noGrp="1" noChangeArrowheads="1"/>
          </p:cNvSpPr>
          <p:nvPr>
            <p:ph type="title"/>
          </p:nvPr>
        </p:nvSpPr>
        <p:spPr>
          <a:xfrm>
            <a:off x="402970" y="368502"/>
            <a:ext cx="9996805" cy="1336956"/>
          </a:xfrm>
        </p:spPr>
        <p:txBody>
          <a:bodyPr>
            <a:normAutofit/>
          </a:bodyPr>
          <a:lstStyle/>
          <a:p>
            <a:r>
              <a:rPr lang="en-US" dirty="0"/>
              <a:t>EIGRP MD5 Authentication</a:t>
            </a:r>
          </a:p>
        </p:txBody>
      </p:sp>
      <p:sp>
        <p:nvSpPr>
          <p:cNvPr id="973834" name="Rectangle 10"/>
          <p:cNvSpPr>
            <a:spLocks noGrp="1" noChangeArrowheads="1"/>
          </p:cNvSpPr>
          <p:nvPr>
            <p:ph type="body" idx="1"/>
          </p:nvPr>
        </p:nvSpPr>
        <p:spPr>
          <a:xfrm>
            <a:off x="951610" y="1689422"/>
            <a:ext cx="9996805" cy="3479155"/>
          </a:xfrm>
        </p:spPr>
        <p:txBody>
          <a:bodyPr>
            <a:noAutofit/>
          </a:bodyPr>
          <a:lstStyle/>
          <a:p>
            <a:r>
              <a:rPr lang="en-US" dirty="0"/>
              <a:t>EIGRP supports MD5 authentication.</a:t>
            </a:r>
          </a:p>
          <a:p>
            <a:r>
              <a:rPr lang="en-US" dirty="0"/>
              <a:t>Router generates and checks every EIGRP packet. Router authenticates the source of each routing update packet that it receives.</a:t>
            </a:r>
          </a:p>
          <a:p>
            <a:r>
              <a:rPr lang="en-US" dirty="0"/>
              <a:t>Configure a “key” (password) and key-id; each participating neighbor must have same key configured.</a:t>
            </a:r>
          </a:p>
        </p:txBody>
      </p:sp>
    </p:spTree>
    <p:extLst>
      <p:ext uri="{BB962C8B-B14F-4D97-AF65-F5344CB8AC3E}">
        <p14:creationId xmlns:p14="http://schemas.microsoft.com/office/powerpoint/2010/main" val="140696298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5882" name="Rectangle 10"/>
          <p:cNvSpPr>
            <a:spLocks noGrp="1" noChangeArrowheads="1"/>
          </p:cNvSpPr>
          <p:nvPr>
            <p:ph type="title"/>
          </p:nvPr>
        </p:nvSpPr>
        <p:spPr>
          <a:xfrm>
            <a:off x="524891" y="329252"/>
            <a:ext cx="8042276" cy="1336956"/>
          </a:xfrm>
        </p:spPr>
        <p:txBody>
          <a:bodyPr/>
          <a:lstStyle/>
          <a:p>
            <a:r>
              <a:rPr lang="en-US" dirty="0"/>
              <a:t>MD5 Authentication</a:t>
            </a:r>
          </a:p>
        </p:txBody>
      </p:sp>
      <p:sp>
        <p:nvSpPr>
          <p:cNvPr id="975883" name="Rectangle 11"/>
          <p:cNvSpPr>
            <a:spLocks noGrp="1" noChangeArrowheads="1"/>
          </p:cNvSpPr>
          <p:nvPr>
            <p:ph type="body" idx="1"/>
          </p:nvPr>
        </p:nvSpPr>
        <p:spPr>
          <a:xfrm>
            <a:off x="988186" y="1666208"/>
            <a:ext cx="10460101" cy="2992093"/>
          </a:xfrm>
        </p:spPr>
        <p:txBody>
          <a:bodyPr>
            <a:noAutofit/>
          </a:bodyPr>
          <a:lstStyle/>
          <a:p>
            <a:r>
              <a:rPr lang="en-US" dirty="0"/>
              <a:t>EIGRP MD5 authentication:</a:t>
            </a:r>
          </a:p>
          <a:p>
            <a:pPr lvl="1"/>
            <a:r>
              <a:rPr lang="en-US" dirty="0"/>
              <a:t>Router generates a message digest, or hash, of the key, key-id, and message.</a:t>
            </a:r>
          </a:p>
          <a:p>
            <a:pPr lvl="1"/>
            <a:r>
              <a:rPr lang="en-US" dirty="0"/>
              <a:t>EIGRP allows keys to be managed using key chains.</a:t>
            </a:r>
          </a:p>
          <a:p>
            <a:pPr lvl="1"/>
            <a:r>
              <a:rPr lang="en-US" dirty="0"/>
              <a:t>Specify key-id (number, key, and lifetime of key).</a:t>
            </a:r>
          </a:p>
          <a:p>
            <a:pPr lvl="1"/>
            <a:r>
              <a:rPr lang="en-US" dirty="0"/>
              <a:t>First valid activated key, in order of key numbers, is used.</a:t>
            </a:r>
          </a:p>
        </p:txBody>
      </p:sp>
    </p:spTree>
    <p:extLst>
      <p:ext uri="{BB962C8B-B14F-4D97-AF65-F5344CB8AC3E}">
        <p14:creationId xmlns:p14="http://schemas.microsoft.com/office/powerpoint/2010/main" val="194275941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5550" y="249174"/>
            <a:ext cx="9676002" cy="741020"/>
          </a:xfrm>
        </p:spPr>
        <p:txBody>
          <a:bodyPr>
            <a:normAutofit/>
          </a:bodyPr>
          <a:lstStyle/>
          <a:p>
            <a:r>
              <a:rPr lang="en-US" dirty="0"/>
              <a:t>Planning for EIGRP Authentication</a:t>
            </a:r>
          </a:p>
        </p:txBody>
      </p:sp>
      <p:sp>
        <p:nvSpPr>
          <p:cNvPr id="3" name="Content Placeholder 2"/>
          <p:cNvSpPr>
            <a:spLocks noGrp="1"/>
          </p:cNvSpPr>
          <p:nvPr>
            <p:ph idx="1"/>
          </p:nvPr>
        </p:nvSpPr>
        <p:spPr>
          <a:xfrm>
            <a:off x="1036954" y="1234441"/>
            <a:ext cx="9911461" cy="4087982"/>
          </a:xfrm>
        </p:spPr>
        <p:txBody>
          <a:bodyPr>
            <a:noAutofit/>
          </a:bodyPr>
          <a:lstStyle/>
          <a:p>
            <a:r>
              <a:rPr lang="en-US" sz="2000" dirty="0"/>
              <a:t>The following key parameters must be defined in enough detail before configuring EIGRP authentication:</a:t>
            </a:r>
          </a:p>
          <a:p>
            <a:pPr lvl="1"/>
            <a:r>
              <a:rPr lang="en-US" sz="2000" dirty="0"/>
              <a:t>The EIGRP AS number</a:t>
            </a:r>
          </a:p>
          <a:p>
            <a:pPr lvl="1"/>
            <a:r>
              <a:rPr lang="en-US" sz="2000" dirty="0"/>
              <a:t>The authentication mode (MD5)</a:t>
            </a:r>
          </a:p>
          <a:p>
            <a:pPr lvl="1"/>
            <a:r>
              <a:rPr lang="en-US" sz="2000" dirty="0"/>
              <a:t>The definition of one or more keys to authenticate EIGRP packets, according to the network security plan.</a:t>
            </a:r>
          </a:p>
          <a:p>
            <a:pPr lvl="1"/>
            <a:r>
              <a:rPr lang="en-US" sz="2000" dirty="0"/>
              <a:t>The keys’ lifetime, if multiple keys are defined.</a:t>
            </a:r>
          </a:p>
          <a:p>
            <a:r>
              <a:rPr lang="en-US" sz="2000" dirty="0"/>
              <a:t>Once defined, the following steps may be implemented:</a:t>
            </a:r>
          </a:p>
          <a:p>
            <a:pPr marL="682625" lvl="1" indent="-457200">
              <a:buFont typeface="+mj-lt"/>
              <a:buAutoNum type="arabicPeriod"/>
            </a:pPr>
            <a:r>
              <a:rPr lang="en-US" sz="2000" dirty="0"/>
              <a:t>Configure the authentication mode for EIGRP.</a:t>
            </a:r>
          </a:p>
          <a:p>
            <a:pPr marL="682625" lvl="1" indent="-457200">
              <a:buFont typeface="+mj-lt"/>
              <a:buAutoNum type="arabicPeriod"/>
            </a:pPr>
            <a:r>
              <a:rPr lang="en-US" sz="2000" dirty="0"/>
              <a:t>Configure the key chain.</a:t>
            </a:r>
          </a:p>
          <a:p>
            <a:pPr marL="682625" lvl="1" indent="-457200">
              <a:buFont typeface="+mj-lt"/>
              <a:buAutoNum type="arabicPeriod"/>
            </a:pPr>
            <a:r>
              <a:rPr lang="en-US" sz="2000" dirty="0"/>
              <a:t>Optionally configure the keys’ lifetime parameters.</a:t>
            </a:r>
          </a:p>
          <a:p>
            <a:pPr marL="682625" lvl="1" indent="-457200">
              <a:buFont typeface="+mj-lt"/>
              <a:buAutoNum type="arabicPeriod"/>
            </a:pPr>
            <a:r>
              <a:rPr lang="en-US" sz="2000" dirty="0"/>
              <a:t>Enable authentication to use the key(s) in the key chain.</a:t>
            </a:r>
          </a:p>
          <a:p>
            <a:endParaRPr lang="en-US" sz="2000" dirty="0"/>
          </a:p>
        </p:txBody>
      </p:sp>
    </p:spTree>
    <p:extLst>
      <p:ext uri="{BB962C8B-B14F-4D97-AF65-F5344CB8AC3E}">
        <p14:creationId xmlns:p14="http://schemas.microsoft.com/office/powerpoint/2010/main" val="167742455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7922" name="Rectangle 2"/>
          <p:cNvSpPr>
            <a:spLocks noGrp="1" noChangeArrowheads="1"/>
          </p:cNvSpPr>
          <p:nvPr>
            <p:ph type="title"/>
          </p:nvPr>
        </p:nvSpPr>
        <p:spPr>
          <a:xfrm>
            <a:off x="486665" y="402238"/>
            <a:ext cx="10681207" cy="740664"/>
          </a:xfrm>
        </p:spPr>
        <p:txBody>
          <a:bodyPr>
            <a:noAutofit/>
          </a:bodyPr>
          <a:lstStyle/>
          <a:p>
            <a:pPr lvl="1"/>
            <a:r>
              <a:rPr lang="en-US" sz="4400" dirty="0">
                <a:solidFill>
                  <a:schemeClr val="accent1">
                    <a:lumMod val="50000"/>
                  </a:schemeClr>
                </a:solidFill>
                <a:latin typeface="Arial"/>
                <a:cs typeface="Arial"/>
              </a:rPr>
              <a:t>Configure the Authentication Mode for EIGRP</a:t>
            </a:r>
          </a:p>
        </p:txBody>
      </p:sp>
      <p:sp>
        <p:nvSpPr>
          <p:cNvPr id="11" name="Content Placeholder 10"/>
          <p:cNvSpPr>
            <a:spLocks noGrp="1"/>
          </p:cNvSpPr>
          <p:nvPr>
            <p:ph idx="1"/>
          </p:nvPr>
        </p:nvSpPr>
        <p:spPr>
          <a:xfrm>
            <a:off x="1364489" y="1605702"/>
            <a:ext cx="8316913" cy="491994"/>
          </a:xfrm>
        </p:spPr>
        <p:txBody>
          <a:bodyPr/>
          <a:lstStyle/>
          <a:p>
            <a:pPr marL="0" indent="0">
              <a:buNone/>
            </a:pPr>
            <a:r>
              <a:rPr lang="en-US" dirty="0">
                <a:solidFill>
                  <a:schemeClr val="tx1"/>
                </a:solidFill>
              </a:rPr>
              <a:t>Specify MD5 authentication for EIGRP packets.</a:t>
            </a:r>
          </a:p>
          <a:p>
            <a:endParaRPr lang="en-US" dirty="0">
              <a:solidFill>
                <a:schemeClr val="tx1"/>
              </a:solidFill>
            </a:endParaRPr>
          </a:p>
        </p:txBody>
      </p:sp>
      <p:sp>
        <p:nvSpPr>
          <p:cNvPr id="12" name="Text Placeholder 11"/>
          <p:cNvSpPr>
            <a:spLocks noGrp="1"/>
          </p:cNvSpPr>
          <p:nvPr>
            <p:ph type="body" sz="quarter" idx="10"/>
          </p:nvPr>
        </p:nvSpPr>
        <p:spPr>
          <a:xfrm>
            <a:off x="1698621" y="2143741"/>
            <a:ext cx="7745412" cy="377078"/>
          </a:xfrm>
        </p:spPr>
        <p:txBody>
          <a:bodyPr/>
          <a:lstStyle/>
          <a:p>
            <a:r>
              <a:rPr lang="en-US" sz="1800" dirty="0"/>
              <a:t>Router(config-if)#</a:t>
            </a:r>
          </a:p>
        </p:txBody>
      </p:sp>
      <p:sp>
        <p:nvSpPr>
          <p:cNvPr id="13" name="Text Placeholder 12"/>
          <p:cNvSpPr>
            <a:spLocks noGrp="1"/>
          </p:cNvSpPr>
          <p:nvPr>
            <p:ph type="body" sz="quarter" idx="11"/>
          </p:nvPr>
        </p:nvSpPr>
        <p:spPr>
          <a:xfrm>
            <a:off x="1700414" y="2603628"/>
            <a:ext cx="7745412" cy="377078"/>
          </a:xfrm>
        </p:spPr>
        <p:txBody>
          <a:bodyPr/>
          <a:lstStyle/>
          <a:p>
            <a:r>
              <a:rPr lang="en-US" sz="1800" dirty="0"/>
              <a:t>ip authentication mode eigrp </a:t>
            </a:r>
            <a:r>
              <a:rPr lang="en-US" sz="1800" b="0" i="1" dirty="0"/>
              <a:t>autonomous-system</a:t>
            </a:r>
            <a:r>
              <a:rPr lang="en-US" sz="1800" dirty="0"/>
              <a:t> md5</a:t>
            </a:r>
          </a:p>
          <a:p>
            <a:endParaRPr lang="en-US" sz="1800" dirty="0"/>
          </a:p>
        </p:txBody>
      </p:sp>
      <p:sp>
        <p:nvSpPr>
          <p:cNvPr id="21" name="Content Placeholder 10"/>
          <p:cNvSpPr txBox="1">
            <a:spLocks/>
          </p:cNvSpPr>
          <p:nvPr/>
        </p:nvSpPr>
        <p:spPr bwMode="auto">
          <a:xfrm>
            <a:off x="1364488" y="3534245"/>
            <a:ext cx="8316913" cy="491994"/>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normAutofit/>
          </a:bodyPr>
          <a:lstStyle/>
          <a:p>
            <a:pPr defTabSz="814388" fontAlgn="base">
              <a:spcBef>
                <a:spcPct val="50000"/>
              </a:spcBef>
              <a:spcAft>
                <a:spcPct val="0"/>
              </a:spcAft>
              <a:buClr>
                <a:schemeClr val="accent1"/>
              </a:buClr>
              <a:defRPr/>
            </a:pPr>
            <a:r>
              <a:rPr lang="en-US" sz="2400" kern="0" dirty="0"/>
              <a:t>Enable EIGRP packet authentication using key in the </a:t>
            </a:r>
            <a:r>
              <a:rPr lang="en-US" sz="2400" i="1" kern="0" dirty="0"/>
              <a:t>key-chain</a:t>
            </a:r>
            <a:r>
              <a:rPr lang="en-US" sz="2400" kern="0" dirty="0"/>
              <a:t>.</a:t>
            </a:r>
          </a:p>
          <a:p>
            <a:pPr marL="236538" indent="-236538" defTabSz="814388" fontAlgn="base">
              <a:lnSpc>
                <a:spcPct val="95000"/>
              </a:lnSpc>
              <a:spcBef>
                <a:spcPct val="50000"/>
              </a:spcBef>
              <a:spcAft>
                <a:spcPct val="0"/>
              </a:spcAft>
              <a:buClr>
                <a:srgbClr val="708CA1"/>
              </a:buClr>
              <a:buFont typeface="Wingdings" pitchFamily="2" charset="2"/>
              <a:buChar char="§"/>
              <a:defRPr/>
            </a:pPr>
            <a:endParaRPr lang="en-US" sz="2400" kern="0" dirty="0"/>
          </a:p>
        </p:txBody>
      </p:sp>
      <p:sp>
        <p:nvSpPr>
          <p:cNvPr id="22" name="Text Placeholder 11"/>
          <p:cNvSpPr txBox="1">
            <a:spLocks/>
          </p:cNvSpPr>
          <p:nvPr/>
        </p:nvSpPr>
        <p:spPr bwMode="auto">
          <a:xfrm>
            <a:off x="1698621" y="4240129"/>
            <a:ext cx="7745412" cy="377078"/>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normAutofit/>
          </a:bodyPr>
          <a:lstStyle/>
          <a:p>
            <a:pPr marL="236538" indent="-236538" defTabSz="814388" fontAlgn="base">
              <a:lnSpc>
                <a:spcPct val="95000"/>
              </a:lnSpc>
              <a:spcBef>
                <a:spcPct val="50000"/>
              </a:spcBef>
              <a:spcAft>
                <a:spcPct val="0"/>
              </a:spcAft>
              <a:buClr>
                <a:srgbClr val="708CA1"/>
              </a:buClr>
              <a:defRPr/>
            </a:pPr>
            <a:r>
              <a:rPr lang="en-US" kern="0" dirty="0">
                <a:latin typeface="Courier New" pitchFamily="49" charset="0"/>
                <a:cs typeface="Courier New" pitchFamily="49" charset="0"/>
              </a:rPr>
              <a:t>Router(config-if)#	</a:t>
            </a:r>
          </a:p>
        </p:txBody>
      </p:sp>
      <p:sp>
        <p:nvSpPr>
          <p:cNvPr id="23" name="Text Placeholder 12"/>
          <p:cNvSpPr txBox="1">
            <a:spLocks/>
          </p:cNvSpPr>
          <p:nvPr/>
        </p:nvSpPr>
        <p:spPr bwMode="auto">
          <a:xfrm>
            <a:off x="1700414" y="4700016"/>
            <a:ext cx="8049172" cy="680570"/>
          </a:xfrm>
          <a:prstGeom prst="rect">
            <a:avLst/>
          </a:prstGeom>
          <a:noFill/>
          <a:ln w="28575" algn="ctr">
            <a:solidFill>
              <a:schemeClr val="tx1"/>
            </a:solidFill>
            <a:miter lim="800000"/>
            <a:headEnd/>
            <a:tailEnd/>
          </a:ln>
        </p:spPr>
        <p:txBody>
          <a:bodyPr vert="horz" wrap="square" lIns="82124" tIns="41061" rIns="82124" bIns="41061" numCol="1" anchor="t" anchorCtr="0" compatLnSpc="1">
            <a:prstTxWarp prst="textNoShape">
              <a:avLst/>
            </a:prstTxWarp>
            <a:noAutofit/>
          </a:bodyPr>
          <a:lstStyle/>
          <a:p>
            <a:pPr marL="236538" indent="-236538" defTabSz="814388" fontAlgn="base">
              <a:lnSpc>
                <a:spcPct val="95000"/>
              </a:lnSpc>
              <a:spcBef>
                <a:spcPct val="50000"/>
              </a:spcBef>
              <a:spcAft>
                <a:spcPct val="0"/>
              </a:spcAft>
              <a:buClr>
                <a:srgbClr val="708CA1"/>
              </a:buClr>
              <a:defRPr/>
            </a:pPr>
            <a:r>
              <a:rPr lang="en-US" b="1" kern="0" dirty="0">
                <a:latin typeface="Courier New" pitchFamily="49" charset="0"/>
                <a:cs typeface="Courier New" pitchFamily="49" charset="0"/>
              </a:rPr>
              <a:t>ip authentication key-chain eigrp </a:t>
            </a:r>
            <a:r>
              <a:rPr lang="en-US" i="1" kern="0" dirty="0">
                <a:latin typeface="Courier New" pitchFamily="49" charset="0"/>
                <a:cs typeface="Courier New" pitchFamily="49" charset="0"/>
              </a:rPr>
              <a:t>autonomous-system name-of-chain</a:t>
            </a:r>
          </a:p>
        </p:txBody>
      </p:sp>
    </p:spTree>
    <p:extLst>
      <p:ext uri="{BB962C8B-B14F-4D97-AF65-F5344CB8AC3E}">
        <p14:creationId xmlns:p14="http://schemas.microsoft.com/office/powerpoint/2010/main" val="409033368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7922" name="Rectangle 2"/>
          <p:cNvSpPr>
            <a:spLocks noGrp="1" noChangeArrowheads="1"/>
          </p:cNvSpPr>
          <p:nvPr>
            <p:ph type="title"/>
          </p:nvPr>
        </p:nvSpPr>
        <p:spPr>
          <a:xfrm>
            <a:off x="495560" y="352429"/>
            <a:ext cx="8316913" cy="740664"/>
          </a:xfrm>
        </p:spPr>
        <p:txBody>
          <a:bodyPr>
            <a:noAutofit/>
          </a:bodyPr>
          <a:lstStyle/>
          <a:p>
            <a:pPr lvl="1"/>
            <a:r>
              <a:rPr lang="en-US" sz="4400" b="1" dirty="0">
                <a:solidFill>
                  <a:schemeClr val="accent1">
                    <a:lumMod val="50000"/>
                  </a:schemeClr>
                </a:solidFill>
                <a:latin typeface="Arial"/>
                <a:cs typeface="Arial"/>
              </a:rPr>
              <a:t>Configure the Key Chain</a:t>
            </a:r>
          </a:p>
        </p:txBody>
      </p:sp>
      <p:sp>
        <p:nvSpPr>
          <p:cNvPr id="12" name="Text Placeholder 11"/>
          <p:cNvSpPr>
            <a:spLocks noGrp="1"/>
          </p:cNvSpPr>
          <p:nvPr>
            <p:ph type="body" sz="quarter" idx="10"/>
          </p:nvPr>
        </p:nvSpPr>
        <p:spPr>
          <a:xfrm>
            <a:off x="1313384" y="1708298"/>
            <a:ext cx="7745412" cy="377078"/>
          </a:xfrm>
        </p:spPr>
        <p:txBody>
          <a:bodyPr/>
          <a:lstStyle/>
          <a:p>
            <a:r>
              <a:rPr lang="en-US" sz="1800" dirty="0"/>
              <a:t>Router(config)#	</a:t>
            </a:r>
          </a:p>
        </p:txBody>
      </p:sp>
      <p:sp>
        <p:nvSpPr>
          <p:cNvPr id="13" name="Text Placeholder 12"/>
          <p:cNvSpPr>
            <a:spLocks noGrp="1"/>
          </p:cNvSpPr>
          <p:nvPr>
            <p:ph type="body" sz="quarter" idx="11"/>
          </p:nvPr>
        </p:nvSpPr>
        <p:spPr>
          <a:xfrm>
            <a:off x="3625450" y="1704320"/>
            <a:ext cx="3640739" cy="377078"/>
          </a:xfrm>
        </p:spPr>
        <p:txBody>
          <a:bodyPr/>
          <a:lstStyle/>
          <a:p>
            <a:pPr lvl="0"/>
            <a:r>
              <a:rPr lang="en-US" sz="1800" dirty="0"/>
              <a:t>key chain </a:t>
            </a:r>
            <a:r>
              <a:rPr lang="en-US" sz="1800" b="0" i="1" dirty="0"/>
              <a:t>name-of-chain</a:t>
            </a:r>
          </a:p>
        </p:txBody>
      </p:sp>
      <p:sp>
        <p:nvSpPr>
          <p:cNvPr id="14" name="Content Placeholder 10"/>
          <p:cNvSpPr txBox="1">
            <a:spLocks/>
          </p:cNvSpPr>
          <p:nvPr/>
        </p:nvSpPr>
        <p:spPr bwMode="auto">
          <a:xfrm>
            <a:off x="1269208" y="2440865"/>
            <a:ext cx="8316913" cy="491994"/>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normAutofit/>
          </a:bodyPr>
          <a:lstStyle/>
          <a:p>
            <a:pPr>
              <a:buClr>
                <a:schemeClr val="accent1"/>
              </a:buClr>
            </a:pPr>
            <a:r>
              <a:rPr lang="en-US" sz="2000" dirty="0"/>
              <a:t>Identify the key and enter the </a:t>
            </a:r>
            <a:r>
              <a:rPr lang="en-US" sz="2000" i="1" dirty="0"/>
              <a:t>key-id </a:t>
            </a:r>
            <a:r>
              <a:rPr lang="en-US" sz="2000" dirty="0"/>
              <a:t>configuration mode. </a:t>
            </a:r>
            <a:endParaRPr lang="en-US" sz="2000" i="1" dirty="0"/>
          </a:p>
        </p:txBody>
      </p:sp>
      <p:sp>
        <p:nvSpPr>
          <p:cNvPr id="15" name="Text Placeholder 11"/>
          <p:cNvSpPr txBox="1">
            <a:spLocks/>
          </p:cNvSpPr>
          <p:nvPr/>
        </p:nvSpPr>
        <p:spPr bwMode="auto">
          <a:xfrm>
            <a:off x="1313384" y="2968139"/>
            <a:ext cx="7745412" cy="377078"/>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normAutofit/>
          </a:bodyPr>
          <a:lstStyle/>
          <a:p>
            <a:pPr marL="236538" indent="-236538" defTabSz="814388">
              <a:lnSpc>
                <a:spcPct val="95000"/>
              </a:lnSpc>
              <a:spcBef>
                <a:spcPct val="50000"/>
              </a:spcBef>
              <a:buClr>
                <a:srgbClr val="708CA1"/>
              </a:buClr>
            </a:pPr>
            <a:r>
              <a:rPr lang="en-US" kern="0" dirty="0">
                <a:latin typeface="Courier New" pitchFamily="49" charset="0"/>
                <a:cs typeface="Courier New" pitchFamily="49" charset="0"/>
              </a:rPr>
              <a:t>Router(config</a:t>
            </a:r>
            <a:r>
              <a:rPr lang="en-GB" dirty="0">
                <a:latin typeface="Courier New" pitchFamily="49" charset="0"/>
              </a:rPr>
              <a:t>-keychain</a:t>
            </a:r>
            <a:r>
              <a:rPr lang="en-US" kern="0" dirty="0">
                <a:latin typeface="Courier New" pitchFamily="49" charset="0"/>
                <a:cs typeface="Courier New" pitchFamily="49" charset="0"/>
              </a:rPr>
              <a:t>)#</a:t>
            </a:r>
          </a:p>
        </p:txBody>
      </p:sp>
      <p:sp>
        <p:nvSpPr>
          <p:cNvPr id="16" name="Text Placeholder 12"/>
          <p:cNvSpPr txBox="1">
            <a:spLocks/>
          </p:cNvSpPr>
          <p:nvPr/>
        </p:nvSpPr>
        <p:spPr bwMode="auto">
          <a:xfrm>
            <a:off x="4745721" y="2950456"/>
            <a:ext cx="2020840" cy="399519"/>
          </a:xfrm>
          <a:prstGeom prst="rect">
            <a:avLst/>
          </a:prstGeom>
          <a:noFill/>
          <a:ln w="28575" algn="ctr">
            <a:solidFill>
              <a:schemeClr val="tx1"/>
            </a:solidFill>
            <a:miter lim="800000"/>
            <a:headEnd/>
            <a:tailEnd/>
          </a:ln>
        </p:spPr>
        <p:txBody>
          <a:bodyPr vert="horz" wrap="square" lIns="82124" tIns="41061" rIns="82124" bIns="41061" numCol="1" anchor="t" anchorCtr="0" compatLnSpc="1">
            <a:prstTxWarp prst="textNoShape">
              <a:avLst/>
            </a:prstTxWarp>
            <a:normAutofit/>
          </a:bodyPr>
          <a:lstStyle/>
          <a:p>
            <a:pPr marL="236538" indent="-236538" defTabSz="814388">
              <a:lnSpc>
                <a:spcPct val="95000"/>
              </a:lnSpc>
              <a:spcBef>
                <a:spcPct val="50000"/>
              </a:spcBef>
              <a:buClr>
                <a:srgbClr val="708CA1"/>
              </a:buClr>
            </a:pPr>
            <a:r>
              <a:rPr lang="en-US" b="1" kern="0" dirty="0">
                <a:latin typeface="Courier New" pitchFamily="49" charset="0"/>
                <a:cs typeface="Courier New" pitchFamily="49" charset="0"/>
              </a:rPr>
              <a:t>key </a:t>
            </a:r>
            <a:r>
              <a:rPr lang="en-US" i="1" kern="0" dirty="0">
                <a:latin typeface="Courier New" pitchFamily="49" charset="0"/>
                <a:cs typeface="Courier New" pitchFamily="49" charset="0"/>
              </a:rPr>
              <a:t>key-id </a:t>
            </a:r>
          </a:p>
        </p:txBody>
      </p:sp>
      <p:sp>
        <p:nvSpPr>
          <p:cNvPr id="19" name="Rectangle 10"/>
          <p:cNvSpPr>
            <a:spLocks noChangeArrowheads="1"/>
          </p:cNvSpPr>
          <p:nvPr/>
        </p:nvSpPr>
        <p:spPr bwMode="auto">
          <a:xfrm>
            <a:off x="1313384" y="4347332"/>
            <a:ext cx="4537075" cy="356124"/>
          </a:xfrm>
          <a:prstGeom prst="rect">
            <a:avLst/>
          </a:prstGeom>
          <a:noFill/>
          <a:ln w="9525">
            <a:noFill/>
            <a:miter lim="800000"/>
            <a:headEnd/>
            <a:tailEnd/>
          </a:ln>
          <a:effectLst/>
        </p:spPr>
        <p:txBody>
          <a:bodyPr lIns="92075" tIns="46038" rIns="92075" bIns="46038">
            <a:spAutoFit/>
          </a:bodyPr>
          <a:lstStyle/>
          <a:p>
            <a:pPr marL="236538" indent="-236538" defTabSz="814388">
              <a:lnSpc>
                <a:spcPct val="95000"/>
              </a:lnSpc>
              <a:spcBef>
                <a:spcPct val="50000"/>
              </a:spcBef>
              <a:buClr>
                <a:srgbClr val="708CA1"/>
              </a:buClr>
            </a:pPr>
            <a:r>
              <a:rPr lang="en-GB" kern="0" dirty="0">
                <a:latin typeface="Courier New" pitchFamily="49" charset="0"/>
                <a:cs typeface="Courier New" pitchFamily="49" charset="0"/>
              </a:rPr>
              <a:t>Router(config-keychain-key)#</a:t>
            </a:r>
          </a:p>
        </p:txBody>
      </p:sp>
      <p:sp>
        <p:nvSpPr>
          <p:cNvPr id="20" name="Rectangle 11"/>
          <p:cNvSpPr>
            <a:spLocks noChangeArrowheads="1"/>
          </p:cNvSpPr>
          <p:nvPr/>
        </p:nvSpPr>
        <p:spPr bwMode="auto">
          <a:xfrm>
            <a:off x="5410028" y="4347332"/>
            <a:ext cx="2618770" cy="356124"/>
          </a:xfrm>
          <a:prstGeom prst="rect">
            <a:avLst/>
          </a:prstGeom>
          <a:solidFill>
            <a:schemeClr val="bg1"/>
          </a:solidFill>
          <a:ln w="28575">
            <a:solidFill>
              <a:schemeClr val="tx1"/>
            </a:solidFill>
            <a:miter lim="800000"/>
            <a:headEnd/>
            <a:tailEnd/>
          </a:ln>
          <a:effectLst/>
        </p:spPr>
        <p:txBody>
          <a:bodyPr wrap="square" lIns="92075" tIns="46038" rIns="92075" bIns="46038">
            <a:spAutoFit/>
          </a:bodyPr>
          <a:lstStyle/>
          <a:p>
            <a:pPr marL="236538" indent="-236538" defTabSz="814388">
              <a:lnSpc>
                <a:spcPct val="95000"/>
              </a:lnSpc>
              <a:spcBef>
                <a:spcPct val="50000"/>
              </a:spcBef>
              <a:buClr>
                <a:srgbClr val="708CA1"/>
              </a:buClr>
              <a:tabLst>
                <a:tab pos="7654925" algn="r"/>
              </a:tabLst>
            </a:pPr>
            <a:r>
              <a:rPr lang="en-US" b="1" kern="0" dirty="0">
                <a:latin typeface="Courier New" pitchFamily="49" charset="0"/>
                <a:cs typeface="Courier New" pitchFamily="49" charset="0"/>
              </a:rPr>
              <a:t>key-string </a:t>
            </a:r>
            <a:r>
              <a:rPr lang="en-US" i="1" kern="0" dirty="0">
                <a:latin typeface="Courier New" pitchFamily="49" charset="0"/>
                <a:cs typeface="Courier New" pitchFamily="49" charset="0"/>
              </a:rPr>
              <a:t>text</a:t>
            </a:r>
            <a:endParaRPr lang="en-GB" i="1" kern="0" dirty="0">
              <a:latin typeface="Courier New" pitchFamily="49" charset="0"/>
              <a:cs typeface="Courier New" pitchFamily="49" charset="0"/>
            </a:endParaRPr>
          </a:p>
        </p:txBody>
      </p:sp>
      <p:sp>
        <p:nvSpPr>
          <p:cNvPr id="21" name="Text Box 12"/>
          <p:cNvSpPr txBox="1">
            <a:spLocks noChangeArrowheads="1"/>
          </p:cNvSpPr>
          <p:nvPr/>
        </p:nvSpPr>
        <p:spPr bwMode="auto">
          <a:xfrm>
            <a:off x="1295228" y="3925142"/>
            <a:ext cx="8229600" cy="400110"/>
          </a:xfrm>
          <a:prstGeom prst="rect">
            <a:avLst/>
          </a:prstGeom>
          <a:noFill/>
          <a:ln w="38100">
            <a:noFill/>
            <a:miter lim="800000"/>
            <a:headEnd/>
            <a:tailEnd type="none" w="sm" len="sm"/>
          </a:ln>
          <a:effectLst/>
        </p:spPr>
        <p:txBody>
          <a:bodyPr>
            <a:spAutoFit/>
          </a:bodyPr>
          <a:lstStyle/>
          <a:p>
            <a:pPr>
              <a:buClr>
                <a:schemeClr val="accent1"/>
              </a:buClr>
            </a:pPr>
            <a:r>
              <a:rPr lang="en-US" sz="2000" dirty="0"/>
              <a:t>Identify key string (password)</a:t>
            </a:r>
          </a:p>
        </p:txBody>
      </p:sp>
    </p:spTree>
    <p:extLst>
      <p:ext uri="{BB962C8B-B14F-4D97-AF65-F5344CB8AC3E}">
        <p14:creationId xmlns:p14="http://schemas.microsoft.com/office/powerpoint/2010/main" val="1955044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749" y="58402"/>
            <a:ext cx="10902670" cy="1336956"/>
          </a:xfrm>
        </p:spPr>
        <p:txBody>
          <a:bodyPr>
            <a:normAutofit/>
          </a:bodyPr>
          <a:lstStyle/>
          <a:p>
            <a:r>
              <a:rPr lang="en-US" b="1" dirty="0">
                <a:solidFill>
                  <a:schemeClr val="accent1">
                    <a:lumMod val="50000"/>
                  </a:schemeClr>
                </a:solidFill>
                <a:latin typeface="Arial" panose="020B0604020202020204" pitchFamily="34" charset="0"/>
                <a:cs typeface="Arial" panose="020B0604020202020204" pitchFamily="34" charset="0"/>
              </a:rPr>
              <a:t>Configuring EIGRP MD5 Authentication</a:t>
            </a:r>
          </a:p>
        </p:txBody>
      </p:sp>
      <p:sp>
        <p:nvSpPr>
          <p:cNvPr id="33" name="Text Placeholder 5"/>
          <p:cNvSpPr>
            <a:spLocks/>
          </p:cNvSpPr>
          <p:nvPr/>
        </p:nvSpPr>
        <p:spPr bwMode="auto">
          <a:xfrm>
            <a:off x="6522710" y="997501"/>
            <a:ext cx="4935827" cy="4786401"/>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defTabSz="814388">
              <a:buClr>
                <a:srgbClr val="708CA1"/>
              </a:buClr>
              <a:defRPr/>
            </a:pPr>
            <a:r>
              <a:rPr lang="en-US" sz="1100" kern="0" dirty="0">
                <a:latin typeface="Courier New" pitchFamily="49" charset="0"/>
              </a:rPr>
              <a:t>R1# </a:t>
            </a:r>
            <a:r>
              <a:rPr lang="en-US" sz="1100" b="1" kern="0" dirty="0">
                <a:latin typeface="Courier New" pitchFamily="49" charset="0"/>
              </a:rPr>
              <a:t>show running-config</a:t>
            </a:r>
          </a:p>
          <a:p>
            <a:pPr marL="236538" indent="-236538" defTabSz="814388">
              <a:buClr>
                <a:srgbClr val="708CA1"/>
              </a:buClr>
              <a:defRPr/>
            </a:pPr>
            <a:r>
              <a:rPr lang="en-US" sz="1100" kern="0" dirty="0">
                <a:latin typeface="Courier New" pitchFamily="49" charset="0"/>
              </a:rPr>
              <a:t>!</a:t>
            </a:r>
          </a:p>
          <a:p>
            <a:pPr marL="236538" indent="-236538" defTabSz="814388">
              <a:buClr>
                <a:srgbClr val="708CA1"/>
              </a:buClr>
              <a:defRPr/>
            </a:pPr>
            <a:r>
              <a:rPr lang="en-US" sz="1100" kern="0" dirty="0">
                <a:latin typeface="Courier New" pitchFamily="49" charset="0"/>
              </a:rPr>
              <a:t>&lt;output omitted&gt; </a:t>
            </a:r>
          </a:p>
          <a:p>
            <a:pPr marL="236538" indent="-236538" defTabSz="814388">
              <a:buClr>
                <a:srgbClr val="708CA1"/>
              </a:buClr>
              <a:defRPr/>
            </a:pPr>
            <a:r>
              <a:rPr lang="en-US" sz="1100" kern="0" dirty="0">
                <a:latin typeface="Courier New" pitchFamily="49" charset="0"/>
              </a:rPr>
              <a:t>key chain R1chain</a:t>
            </a:r>
          </a:p>
          <a:p>
            <a:pPr marL="236538" indent="-236538" defTabSz="814388">
              <a:buClr>
                <a:srgbClr val="708CA1"/>
              </a:buClr>
              <a:defRPr/>
            </a:pPr>
            <a:r>
              <a:rPr lang="en-US" sz="1100" kern="0" dirty="0">
                <a:latin typeface="Courier New" pitchFamily="49" charset="0"/>
              </a:rPr>
              <a:t> key 1</a:t>
            </a:r>
          </a:p>
          <a:p>
            <a:pPr marL="236538" indent="-236538" defTabSz="814388">
              <a:buClr>
                <a:srgbClr val="708CA1"/>
              </a:buClr>
              <a:defRPr/>
            </a:pPr>
            <a:r>
              <a:rPr lang="en-US" sz="1100" kern="0" dirty="0">
                <a:latin typeface="Courier New" pitchFamily="49" charset="0"/>
              </a:rPr>
              <a:t>  key-string FIRST-KEY</a:t>
            </a:r>
          </a:p>
          <a:p>
            <a:pPr marL="236538" indent="-236538" defTabSz="814388">
              <a:buClr>
                <a:srgbClr val="708CA1"/>
              </a:buClr>
              <a:defRPr/>
            </a:pPr>
            <a:r>
              <a:rPr lang="en-US" sz="1100" kern="0" dirty="0">
                <a:latin typeface="Courier New" pitchFamily="49" charset="0"/>
              </a:rPr>
              <a:t>  accept-lifetime 04:00:00 Jan 1 2009 infinite</a:t>
            </a:r>
          </a:p>
          <a:p>
            <a:pPr marL="236538" indent="-236538" defTabSz="814388">
              <a:buClr>
                <a:srgbClr val="708CA1"/>
              </a:buClr>
              <a:defRPr/>
            </a:pPr>
            <a:r>
              <a:rPr lang="en-US" sz="1100" kern="0" dirty="0">
                <a:latin typeface="Courier New" pitchFamily="49" charset="0"/>
              </a:rPr>
              <a:t>  send-lifetime 04:00:00 Jan 1 2009 04:00:00 Jan 31 2009</a:t>
            </a:r>
          </a:p>
          <a:p>
            <a:pPr marL="236538" indent="-236538" defTabSz="814388">
              <a:buClr>
                <a:srgbClr val="708CA1"/>
              </a:buClr>
              <a:defRPr/>
            </a:pPr>
            <a:r>
              <a:rPr lang="en-US" sz="1100" kern="0" dirty="0">
                <a:latin typeface="Courier New" pitchFamily="49" charset="0"/>
              </a:rPr>
              <a:t> key 2</a:t>
            </a:r>
          </a:p>
          <a:p>
            <a:pPr marL="236538" indent="-236538" defTabSz="814388">
              <a:buClr>
                <a:srgbClr val="708CA1"/>
              </a:buClr>
              <a:defRPr/>
            </a:pPr>
            <a:r>
              <a:rPr lang="en-US" sz="1100" kern="0" dirty="0">
                <a:latin typeface="Courier New" pitchFamily="49" charset="0"/>
              </a:rPr>
              <a:t>  key-string SECOND-KEY</a:t>
            </a:r>
          </a:p>
          <a:p>
            <a:pPr marL="236538" indent="-236538" defTabSz="814388">
              <a:buClr>
                <a:srgbClr val="708CA1"/>
              </a:buClr>
              <a:defRPr/>
            </a:pPr>
            <a:r>
              <a:rPr lang="en-US" sz="1100" kern="0" dirty="0">
                <a:latin typeface="Courier New" pitchFamily="49" charset="0"/>
              </a:rPr>
              <a:t>  accept-lifetime 04:00:00 Jan 25 2009 infinite</a:t>
            </a:r>
          </a:p>
          <a:p>
            <a:pPr marL="236538" indent="-236538" defTabSz="814388">
              <a:buClr>
                <a:srgbClr val="708CA1"/>
              </a:buClr>
              <a:defRPr/>
            </a:pPr>
            <a:r>
              <a:rPr lang="en-US" sz="1100" kern="0" dirty="0">
                <a:latin typeface="Courier New" pitchFamily="49" charset="0"/>
              </a:rPr>
              <a:t>  send-lifetime 04:00:00 Jan 25 2009 infinite</a:t>
            </a:r>
          </a:p>
          <a:p>
            <a:pPr marL="236538" indent="-236538" defTabSz="814388">
              <a:buClr>
                <a:srgbClr val="708CA1"/>
              </a:buClr>
              <a:defRPr/>
            </a:pPr>
            <a:r>
              <a:rPr lang="en-US" sz="1100" kern="0" dirty="0">
                <a:latin typeface="Courier New" pitchFamily="49" charset="0"/>
              </a:rPr>
              <a:t>!</a:t>
            </a:r>
          </a:p>
          <a:p>
            <a:pPr marL="236538" indent="-236538" defTabSz="814388">
              <a:buClr>
                <a:srgbClr val="708CA1"/>
              </a:buClr>
              <a:defRPr/>
            </a:pPr>
            <a:r>
              <a:rPr lang="en-US" sz="1100" kern="0" dirty="0">
                <a:latin typeface="Courier New" pitchFamily="49" charset="0"/>
              </a:rPr>
              <a:t>&lt;output omitted&gt; </a:t>
            </a:r>
          </a:p>
          <a:p>
            <a:pPr marL="236538" indent="-236538" defTabSz="814388">
              <a:buClr>
                <a:srgbClr val="708CA1"/>
              </a:buClr>
              <a:defRPr/>
            </a:pPr>
            <a:r>
              <a:rPr lang="en-US" sz="1100" kern="0" dirty="0">
                <a:latin typeface="Courier New" pitchFamily="49" charset="0"/>
              </a:rPr>
              <a:t>!</a:t>
            </a:r>
          </a:p>
          <a:p>
            <a:pPr marL="236538" indent="-236538" defTabSz="814388">
              <a:buClr>
                <a:srgbClr val="708CA1"/>
              </a:buClr>
              <a:defRPr/>
            </a:pPr>
            <a:r>
              <a:rPr lang="en-US" sz="1100" kern="0" dirty="0">
                <a:latin typeface="Courier New" pitchFamily="49" charset="0"/>
              </a:rPr>
              <a:t>interface FastEthernet0/0</a:t>
            </a:r>
          </a:p>
          <a:p>
            <a:pPr marL="236538" indent="-236538" defTabSz="814388">
              <a:buClr>
                <a:srgbClr val="708CA1"/>
              </a:buClr>
              <a:defRPr/>
            </a:pPr>
            <a:r>
              <a:rPr lang="en-US" sz="1100" kern="0" dirty="0">
                <a:latin typeface="Courier New" pitchFamily="49" charset="0"/>
              </a:rPr>
              <a:t>ip address 172.16.1.1 255.255.255.0</a:t>
            </a:r>
          </a:p>
          <a:p>
            <a:pPr marL="236538" indent="-236538" defTabSz="814388">
              <a:buClr>
                <a:srgbClr val="708CA1"/>
              </a:buClr>
              <a:defRPr/>
            </a:pPr>
            <a:r>
              <a:rPr lang="en-US" sz="1100" kern="0" dirty="0">
                <a:latin typeface="Courier New" pitchFamily="49" charset="0"/>
              </a:rPr>
              <a:t>!</a:t>
            </a:r>
          </a:p>
          <a:p>
            <a:pPr marL="236538" indent="-236538" defTabSz="814388">
              <a:buClr>
                <a:srgbClr val="708CA1"/>
              </a:buClr>
              <a:defRPr/>
            </a:pPr>
            <a:r>
              <a:rPr lang="en-US" sz="1100" kern="0" dirty="0">
                <a:latin typeface="Courier New" pitchFamily="49" charset="0"/>
              </a:rPr>
              <a:t>interface Serial0/0/0</a:t>
            </a:r>
          </a:p>
          <a:p>
            <a:pPr marL="236538" indent="-236538" defTabSz="814388">
              <a:buClr>
                <a:srgbClr val="708CA1"/>
              </a:buClr>
              <a:defRPr/>
            </a:pPr>
            <a:r>
              <a:rPr lang="en-US" sz="1100" kern="0" dirty="0">
                <a:latin typeface="Courier New" pitchFamily="49" charset="0"/>
              </a:rPr>
              <a:t> bandwidth 64</a:t>
            </a:r>
          </a:p>
          <a:p>
            <a:pPr marL="236538" indent="-236538" defTabSz="814388">
              <a:buClr>
                <a:srgbClr val="708CA1"/>
              </a:buClr>
              <a:defRPr/>
            </a:pPr>
            <a:r>
              <a:rPr lang="en-US" sz="1100" kern="0" dirty="0">
                <a:latin typeface="Courier New" pitchFamily="49" charset="0"/>
              </a:rPr>
              <a:t> ip address 192.168.1.101 255.255.255.224</a:t>
            </a:r>
          </a:p>
          <a:p>
            <a:pPr marL="236538" indent="-236538" defTabSz="814388">
              <a:buClr>
                <a:srgbClr val="708CA1"/>
              </a:buClr>
              <a:defRPr/>
            </a:pPr>
            <a:r>
              <a:rPr lang="en-US" sz="1100" kern="0" dirty="0">
                <a:latin typeface="Courier New" pitchFamily="49" charset="0"/>
              </a:rPr>
              <a:t> ip authentication mode eigrp 100 md5</a:t>
            </a:r>
          </a:p>
          <a:p>
            <a:pPr marL="236538" indent="-236538" defTabSz="814388">
              <a:buClr>
                <a:srgbClr val="708CA1"/>
              </a:buClr>
              <a:defRPr/>
            </a:pPr>
            <a:r>
              <a:rPr lang="en-US" sz="1100" kern="0" dirty="0">
                <a:latin typeface="Courier New" pitchFamily="49" charset="0"/>
              </a:rPr>
              <a:t> ip authentication key-chain eigrp 100 R1chain</a:t>
            </a:r>
          </a:p>
          <a:p>
            <a:pPr marL="236538" indent="-236538" defTabSz="814388">
              <a:buClr>
                <a:srgbClr val="708CA1"/>
              </a:buClr>
              <a:defRPr/>
            </a:pPr>
            <a:r>
              <a:rPr lang="en-US" sz="1100" kern="0" dirty="0">
                <a:latin typeface="Courier New" pitchFamily="49" charset="0"/>
              </a:rPr>
              <a:t>!</a:t>
            </a:r>
          </a:p>
          <a:p>
            <a:pPr marL="236538" indent="-236538" defTabSz="814388">
              <a:buClr>
                <a:srgbClr val="708CA1"/>
              </a:buClr>
              <a:defRPr/>
            </a:pPr>
            <a:r>
              <a:rPr lang="en-US" sz="1100" kern="0" dirty="0">
                <a:latin typeface="Courier New" pitchFamily="49" charset="0"/>
              </a:rPr>
              <a:t>router eigrp 100</a:t>
            </a:r>
          </a:p>
          <a:p>
            <a:pPr marL="236538" indent="-236538" defTabSz="814388">
              <a:buClr>
                <a:srgbClr val="708CA1"/>
              </a:buClr>
              <a:defRPr/>
            </a:pPr>
            <a:r>
              <a:rPr lang="en-US" sz="1100" kern="0" dirty="0">
                <a:latin typeface="Courier New" pitchFamily="49" charset="0"/>
              </a:rPr>
              <a:t> network 172.16.1.0 0.0.0.255</a:t>
            </a:r>
          </a:p>
          <a:p>
            <a:pPr marL="236538" indent="-236538" defTabSz="814388">
              <a:buClr>
                <a:srgbClr val="708CA1"/>
              </a:buClr>
              <a:defRPr/>
            </a:pPr>
            <a:r>
              <a:rPr lang="en-US" sz="1100" kern="0" dirty="0">
                <a:latin typeface="Courier New" pitchFamily="49" charset="0"/>
              </a:rPr>
              <a:t> network 192.168.1.0</a:t>
            </a:r>
          </a:p>
          <a:p>
            <a:pPr marL="236538" indent="-236538" defTabSz="814388">
              <a:buClr>
                <a:srgbClr val="708CA1"/>
              </a:buClr>
              <a:defRPr/>
            </a:pPr>
            <a:r>
              <a:rPr lang="en-US" sz="1100" kern="0" dirty="0">
                <a:latin typeface="Courier New" pitchFamily="49" charset="0"/>
              </a:rPr>
              <a:t> auto-summary</a:t>
            </a:r>
          </a:p>
          <a:p>
            <a:pPr marL="236538" indent="-236538" defTabSz="814388">
              <a:buClr>
                <a:srgbClr val="708CA1"/>
              </a:buClr>
              <a:defRPr/>
            </a:pPr>
            <a:endParaRPr lang="en-US" sz="1100" kern="0" dirty="0">
              <a:latin typeface="Courier New" pitchFamily="49" charset="0"/>
            </a:endParaRPr>
          </a:p>
        </p:txBody>
      </p:sp>
      <p:grpSp>
        <p:nvGrpSpPr>
          <p:cNvPr id="5" name="Group 4"/>
          <p:cNvGrpSpPr/>
          <p:nvPr/>
        </p:nvGrpSpPr>
        <p:grpSpPr>
          <a:xfrm>
            <a:off x="950562" y="2251182"/>
            <a:ext cx="4499262" cy="1906290"/>
            <a:chOff x="5267459" y="1264895"/>
            <a:chExt cx="3740948" cy="1616091"/>
          </a:xfrm>
        </p:grpSpPr>
        <p:grpSp>
          <p:nvGrpSpPr>
            <p:cNvPr id="4" name="Group 3"/>
            <p:cNvGrpSpPr/>
            <p:nvPr/>
          </p:nvGrpSpPr>
          <p:grpSpPr>
            <a:xfrm>
              <a:off x="5267459" y="1848381"/>
              <a:ext cx="3740948" cy="1032605"/>
              <a:chOff x="5267459" y="1848381"/>
              <a:chExt cx="3740948" cy="1032605"/>
            </a:xfrm>
          </p:grpSpPr>
          <p:sp>
            <p:nvSpPr>
              <p:cNvPr id="29" name="Rounded Rectangle 28"/>
              <p:cNvSpPr/>
              <p:nvPr/>
            </p:nvSpPr>
            <p:spPr bwMode="auto">
              <a:xfrm>
                <a:off x="5267459" y="1848381"/>
                <a:ext cx="3740948" cy="459506"/>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pic>
            <p:nvPicPr>
              <p:cNvPr id="8" name="Picture 37"/>
              <p:cNvPicPr>
                <a:picLocks noChangeArrowheads="1"/>
              </p:cNvPicPr>
              <p:nvPr/>
            </p:nvPicPr>
            <p:blipFill>
              <a:blip r:embed="rId3"/>
              <a:srcRect/>
              <a:stretch>
                <a:fillRect/>
              </a:stretch>
            </p:blipFill>
            <p:spPr bwMode="auto">
              <a:xfrm>
                <a:off x="8005560" y="1889423"/>
                <a:ext cx="870351" cy="451691"/>
              </a:xfrm>
              <a:prstGeom prst="rect">
                <a:avLst/>
              </a:prstGeom>
              <a:noFill/>
              <a:ln w="9525">
                <a:noFill/>
                <a:miter lim="800000"/>
                <a:headEnd/>
                <a:tailEnd/>
              </a:ln>
            </p:spPr>
          </p:pic>
          <p:sp>
            <p:nvSpPr>
              <p:cNvPr id="13" name="TextBox 12"/>
              <p:cNvSpPr txBox="1"/>
              <p:nvPr/>
            </p:nvSpPr>
            <p:spPr>
              <a:xfrm>
                <a:off x="8530734" y="2381505"/>
                <a:ext cx="455336" cy="157915"/>
              </a:xfrm>
              <a:prstGeom prst="rect">
                <a:avLst/>
              </a:prstGeom>
              <a:noFill/>
            </p:spPr>
            <p:txBody>
              <a:bodyPr wrap="square" lIns="0" tIns="0" rIns="0" bIns="0" rtlCol="0" anchor="ctr" anchorCtr="0">
                <a:noAutofit/>
              </a:bodyPr>
              <a:lstStyle/>
              <a:p>
                <a:pPr algn="l"/>
                <a:r>
                  <a:rPr lang="en-US" sz="1050" dirty="0"/>
                  <a:t>Fa0/0</a:t>
                </a:r>
              </a:p>
            </p:txBody>
          </p:sp>
          <p:sp>
            <p:nvSpPr>
              <p:cNvPr id="47" name="TextBox 46"/>
              <p:cNvSpPr txBox="1"/>
              <p:nvPr/>
            </p:nvSpPr>
            <p:spPr>
              <a:xfrm>
                <a:off x="7973812" y="2715733"/>
                <a:ext cx="1013551" cy="165253"/>
              </a:xfrm>
              <a:prstGeom prst="rect">
                <a:avLst/>
              </a:prstGeom>
              <a:noFill/>
            </p:spPr>
            <p:txBody>
              <a:bodyPr wrap="square" lIns="0" tIns="0" rIns="0" bIns="0" rtlCol="0" anchor="ctr" anchorCtr="0">
                <a:noAutofit/>
              </a:bodyPr>
              <a:lstStyle/>
              <a:p>
                <a:pPr algn="l"/>
                <a:r>
                  <a:rPr lang="en-US" sz="1050" dirty="0"/>
                  <a:t>172.17.2.0 /24</a:t>
                </a:r>
              </a:p>
            </p:txBody>
          </p:sp>
          <p:sp>
            <p:nvSpPr>
              <p:cNvPr id="35" name="TextBox 34"/>
              <p:cNvSpPr txBox="1"/>
              <p:nvPr/>
            </p:nvSpPr>
            <p:spPr>
              <a:xfrm>
                <a:off x="8298679" y="2365067"/>
                <a:ext cx="544315" cy="179554"/>
              </a:xfrm>
              <a:prstGeom prst="rect">
                <a:avLst/>
              </a:prstGeom>
              <a:noFill/>
            </p:spPr>
            <p:txBody>
              <a:bodyPr wrap="square" lIns="0" tIns="0" rIns="0" bIns="0" rtlCol="0" anchor="ctr" anchorCtr="0">
                <a:noAutofit/>
              </a:bodyPr>
              <a:lstStyle/>
              <a:p>
                <a:pPr algn="l"/>
                <a:r>
                  <a:rPr lang="en-US" sz="1050" dirty="0"/>
                  <a:t>.1</a:t>
                </a:r>
              </a:p>
            </p:txBody>
          </p:sp>
        </p:grpSp>
        <p:grpSp>
          <p:nvGrpSpPr>
            <p:cNvPr id="3" name="Group 2"/>
            <p:cNvGrpSpPr/>
            <p:nvPr/>
          </p:nvGrpSpPr>
          <p:grpSpPr>
            <a:xfrm>
              <a:off x="5397242" y="1264895"/>
              <a:ext cx="3355633" cy="1612379"/>
              <a:chOff x="5397242" y="1264895"/>
              <a:chExt cx="3355633" cy="1612379"/>
            </a:xfrm>
          </p:grpSpPr>
          <p:sp>
            <p:nvSpPr>
              <p:cNvPr id="48" name="Freeform 9"/>
              <p:cNvSpPr>
                <a:spLocks/>
              </p:cNvSpPr>
              <p:nvPr/>
            </p:nvSpPr>
            <p:spPr bwMode="auto">
              <a:xfrm>
                <a:off x="6309638" y="2098741"/>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7" name="Picture 37"/>
              <p:cNvPicPr>
                <a:picLocks noChangeArrowheads="1"/>
              </p:cNvPicPr>
              <p:nvPr/>
            </p:nvPicPr>
            <p:blipFill>
              <a:blip r:embed="rId3"/>
              <a:srcRect/>
              <a:stretch>
                <a:fillRect/>
              </a:stretch>
            </p:blipFill>
            <p:spPr bwMode="auto">
              <a:xfrm>
                <a:off x="5471676" y="1878406"/>
                <a:ext cx="870351" cy="451691"/>
              </a:xfrm>
              <a:prstGeom prst="rect">
                <a:avLst/>
              </a:prstGeom>
              <a:noFill/>
              <a:ln w="9525">
                <a:noFill/>
                <a:miter lim="800000"/>
                <a:headEnd/>
                <a:tailEnd/>
              </a:ln>
            </p:spPr>
          </p:pic>
          <p:sp>
            <p:nvSpPr>
              <p:cNvPr id="14" name="TextBox 13"/>
              <p:cNvSpPr txBox="1"/>
              <p:nvPr/>
            </p:nvSpPr>
            <p:spPr>
              <a:xfrm>
                <a:off x="5952794" y="2359470"/>
                <a:ext cx="1013551" cy="165253"/>
              </a:xfrm>
              <a:prstGeom prst="rect">
                <a:avLst/>
              </a:prstGeom>
              <a:noFill/>
            </p:spPr>
            <p:txBody>
              <a:bodyPr wrap="square" lIns="0" tIns="0" rIns="0" bIns="0" rtlCol="0" anchor="ctr" anchorCtr="0">
                <a:noAutofit/>
              </a:bodyPr>
              <a:lstStyle/>
              <a:p>
                <a:pPr algn="l"/>
                <a:r>
                  <a:rPr lang="en-US" sz="1050" dirty="0"/>
                  <a:t>Fa0/0</a:t>
                </a:r>
              </a:p>
            </p:txBody>
          </p:sp>
          <p:cxnSp>
            <p:nvCxnSpPr>
              <p:cNvPr id="20" name="Straight Connector 19"/>
              <p:cNvCxnSpPr/>
              <p:nvPr/>
            </p:nvCxnSpPr>
            <p:spPr bwMode="auto">
              <a:xfrm rot="5400000">
                <a:off x="5733337" y="2476072"/>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1" name="Straight Connector 20"/>
              <p:cNvCxnSpPr/>
              <p:nvPr/>
            </p:nvCxnSpPr>
            <p:spPr bwMode="auto">
              <a:xfrm rot="10800000">
                <a:off x="5657135" y="2647749"/>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2" name="Straight Connector 21"/>
              <p:cNvCxnSpPr/>
              <p:nvPr/>
            </p:nvCxnSpPr>
            <p:spPr bwMode="auto">
              <a:xfrm rot="5400000">
                <a:off x="8309448" y="2485253"/>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3" name="Straight Connector 22"/>
              <p:cNvCxnSpPr/>
              <p:nvPr/>
            </p:nvCxnSpPr>
            <p:spPr bwMode="auto">
              <a:xfrm rot="10800000">
                <a:off x="8233246" y="2656930"/>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4" name="TextBox 23"/>
              <p:cNvSpPr txBox="1"/>
              <p:nvPr/>
            </p:nvSpPr>
            <p:spPr>
              <a:xfrm>
                <a:off x="5747109" y="2098743"/>
                <a:ext cx="349776" cy="276999"/>
              </a:xfrm>
              <a:prstGeom prst="rect">
                <a:avLst/>
              </a:prstGeom>
              <a:noFill/>
            </p:spPr>
            <p:txBody>
              <a:bodyPr wrap="none" rtlCol="0">
                <a:spAutoFit/>
              </a:bodyPr>
              <a:lstStyle/>
              <a:p>
                <a:r>
                  <a:rPr lang="en-US" sz="1200" b="1" dirty="0">
                    <a:solidFill>
                      <a:schemeClr val="bg1"/>
                    </a:solidFill>
                  </a:rPr>
                  <a:t>R1</a:t>
                </a:r>
              </a:p>
            </p:txBody>
          </p:sp>
          <p:sp>
            <p:nvSpPr>
              <p:cNvPr id="25" name="TextBox 24"/>
              <p:cNvSpPr txBox="1"/>
              <p:nvPr/>
            </p:nvSpPr>
            <p:spPr>
              <a:xfrm>
                <a:off x="8301215" y="2107922"/>
                <a:ext cx="349776" cy="276999"/>
              </a:xfrm>
              <a:prstGeom prst="rect">
                <a:avLst/>
              </a:prstGeom>
              <a:noFill/>
            </p:spPr>
            <p:txBody>
              <a:bodyPr wrap="none" rtlCol="0">
                <a:spAutoFit/>
              </a:bodyPr>
              <a:lstStyle/>
              <a:p>
                <a:r>
                  <a:rPr lang="en-US" sz="1200" b="1" dirty="0">
                    <a:solidFill>
                      <a:schemeClr val="bg1"/>
                    </a:solidFill>
                  </a:rPr>
                  <a:t>R2</a:t>
                </a:r>
              </a:p>
            </p:txBody>
          </p:sp>
          <p:sp>
            <p:nvSpPr>
              <p:cNvPr id="26" name="TextBox 25"/>
              <p:cNvSpPr txBox="1"/>
              <p:nvPr/>
            </p:nvSpPr>
            <p:spPr>
              <a:xfrm>
                <a:off x="5401903" y="2712021"/>
                <a:ext cx="1013551" cy="165253"/>
              </a:xfrm>
              <a:prstGeom prst="rect">
                <a:avLst/>
              </a:prstGeom>
              <a:noFill/>
            </p:spPr>
            <p:txBody>
              <a:bodyPr wrap="square" lIns="0" tIns="0" rIns="0" bIns="0" rtlCol="0" anchor="ctr" anchorCtr="0">
                <a:noAutofit/>
              </a:bodyPr>
              <a:lstStyle/>
              <a:p>
                <a:r>
                  <a:rPr lang="en-US" sz="1050" dirty="0"/>
                  <a:t>172.16.1.0 /24</a:t>
                </a:r>
              </a:p>
            </p:txBody>
          </p:sp>
          <p:sp>
            <p:nvSpPr>
              <p:cNvPr id="30" name="TextBox 29"/>
              <p:cNvSpPr txBox="1"/>
              <p:nvPr/>
            </p:nvSpPr>
            <p:spPr>
              <a:xfrm>
                <a:off x="5397242" y="1264895"/>
                <a:ext cx="945988" cy="160898"/>
              </a:xfrm>
              <a:prstGeom prst="rect">
                <a:avLst/>
              </a:prstGeom>
              <a:noFill/>
            </p:spPr>
            <p:txBody>
              <a:bodyPr wrap="square" lIns="0" tIns="0" rIns="0" bIns="0" rtlCol="0" anchor="ctr" anchorCtr="0">
                <a:noAutofit/>
              </a:bodyPr>
              <a:lstStyle/>
              <a:p>
                <a:r>
                  <a:rPr lang="en-US" sz="1050" b="1" dirty="0"/>
                  <a:t>EIGRP AS 100</a:t>
                </a:r>
              </a:p>
            </p:txBody>
          </p:sp>
          <p:sp>
            <p:nvSpPr>
              <p:cNvPr id="49" name="TextBox 48"/>
              <p:cNvSpPr txBox="1"/>
              <p:nvPr/>
            </p:nvSpPr>
            <p:spPr>
              <a:xfrm>
                <a:off x="6363924" y="2145765"/>
                <a:ext cx="503430" cy="172119"/>
              </a:xfrm>
              <a:prstGeom prst="rect">
                <a:avLst/>
              </a:prstGeom>
              <a:noFill/>
            </p:spPr>
            <p:txBody>
              <a:bodyPr wrap="square" lIns="0" tIns="0" rIns="0" bIns="0" rtlCol="0" anchor="ctr" anchorCtr="0">
                <a:noAutofit/>
              </a:bodyPr>
              <a:lstStyle/>
              <a:p>
                <a:pPr algn="l"/>
                <a:r>
                  <a:rPr lang="en-US" sz="1050" dirty="0"/>
                  <a:t>S0/0/0</a:t>
                </a:r>
              </a:p>
            </p:txBody>
          </p:sp>
          <p:sp>
            <p:nvSpPr>
              <p:cNvPr id="50" name="TextBox 49"/>
              <p:cNvSpPr txBox="1"/>
              <p:nvPr/>
            </p:nvSpPr>
            <p:spPr>
              <a:xfrm>
                <a:off x="7596259" y="2231258"/>
                <a:ext cx="508882" cy="186988"/>
              </a:xfrm>
              <a:prstGeom prst="rect">
                <a:avLst/>
              </a:prstGeom>
              <a:noFill/>
            </p:spPr>
            <p:txBody>
              <a:bodyPr wrap="square" lIns="0" tIns="0" rIns="0" bIns="0" rtlCol="0" anchor="ctr" anchorCtr="0">
                <a:noAutofit/>
              </a:bodyPr>
              <a:lstStyle/>
              <a:p>
                <a:pPr algn="l"/>
                <a:r>
                  <a:rPr lang="en-US" sz="1050" dirty="0"/>
                  <a:t>S0/0/0</a:t>
                </a:r>
              </a:p>
            </p:txBody>
          </p:sp>
          <p:sp>
            <p:nvSpPr>
              <p:cNvPr id="51" name="TextBox 50"/>
              <p:cNvSpPr txBox="1"/>
              <p:nvPr/>
            </p:nvSpPr>
            <p:spPr>
              <a:xfrm>
                <a:off x="6679631" y="1688640"/>
                <a:ext cx="945988" cy="160898"/>
              </a:xfrm>
              <a:prstGeom prst="rect">
                <a:avLst/>
              </a:prstGeom>
              <a:noFill/>
            </p:spPr>
            <p:txBody>
              <a:bodyPr wrap="square" lIns="0" tIns="0" rIns="0" bIns="0" rtlCol="0" anchor="ctr" anchorCtr="0">
                <a:noAutofit/>
              </a:bodyPr>
              <a:lstStyle/>
              <a:p>
                <a:r>
                  <a:rPr lang="en-US" sz="1000" dirty="0"/>
                  <a:t>64 kbps</a:t>
                </a:r>
              </a:p>
            </p:txBody>
          </p:sp>
          <p:sp>
            <p:nvSpPr>
              <p:cNvPr id="52" name="TextBox 51"/>
              <p:cNvSpPr txBox="1"/>
              <p:nvPr/>
            </p:nvSpPr>
            <p:spPr>
              <a:xfrm>
                <a:off x="6669540" y="1535508"/>
                <a:ext cx="1013551" cy="165253"/>
              </a:xfrm>
              <a:prstGeom prst="rect">
                <a:avLst/>
              </a:prstGeom>
              <a:noFill/>
            </p:spPr>
            <p:txBody>
              <a:bodyPr wrap="square" lIns="0" tIns="0" rIns="0" bIns="0" rtlCol="0" anchor="ctr" anchorCtr="0">
                <a:noAutofit/>
              </a:bodyPr>
              <a:lstStyle/>
              <a:p>
                <a:r>
                  <a:rPr lang="en-US" sz="1050" dirty="0"/>
                  <a:t>192.168.1.96 /27</a:t>
                </a:r>
              </a:p>
            </p:txBody>
          </p:sp>
          <p:sp>
            <p:nvSpPr>
              <p:cNvPr id="53" name="TextBox 52"/>
              <p:cNvSpPr txBox="1"/>
              <p:nvPr/>
            </p:nvSpPr>
            <p:spPr>
              <a:xfrm>
                <a:off x="6371361" y="1907872"/>
                <a:ext cx="1013551" cy="165253"/>
              </a:xfrm>
              <a:prstGeom prst="rect">
                <a:avLst/>
              </a:prstGeom>
              <a:noFill/>
            </p:spPr>
            <p:txBody>
              <a:bodyPr wrap="square" lIns="0" tIns="0" rIns="0" bIns="0" rtlCol="0" anchor="ctr" anchorCtr="0">
                <a:noAutofit/>
              </a:bodyPr>
              <a:lstStyle/>
              <a:p>
                <a:pPr algn="l"/>
                <a:r>
                  <a:rPr lang="en-US" sz="1050" dirty="0"/>
                  <a:t>.101</a:t>
                </a:r>
              </a:p>
            </p:txBody>
          </p:sp>
          <p:sp>
            <p:nvSpPr>
              <p:cNvPr id="54" name="TextBox 53"/>
              <p:cNvSpPr txBox="1"/>
              <p:nvPr/>
            </p:nvSpPr>
            <p:spPr>
              <a:xfrm>
                <a:off x="7694634" y="2060269"/>
                <a:ext cx="544315" cy="179554"/>
              </a:xfrm>
              <a:prstGeom prst="rect">
                <a:avLst/>
              </a:prstGeom>
              <a:noFill/>
            </p:spPr>
            <p:txBody>
              <a:bodyPr wrap="square" lIns="0" tIns="0" rIns="0" bIns="0" rtlCol="0" anchor="ctr" anchorCtr="0">
                <a:noAutofit/>
              </a:bodyPr>
              <a:lstStyle/>
              <a:p>
                <a:pPr algn="l"/>
                <a:r>
                  <a:rPr lang="en-US" sz="1050" dirty="0"/>
                  <a:t>.102</a:t>
                </a:r>
              </a:p>
            </p:txBody>
          </p:sp>
          <p:sp>
            <p:nvSpPr>
              <p:cNvPr id="36" name="TextBox 35"/>
              <p:cNvSpPr txBox="1"/>
              <p:nvPr/>
            </p:nvSpPr>
            <p:spPr>
              <a:xfrm>
                <a:off x="5741148" y="2351212"/>
                <a:ext cx="544315" cy="179554"/>
              </a:xfrm>
              <a:prstGeom prst="rect">
                <a:avLst/>
              </a:prstGeom>
              <a:noFill/>
            </p:spPr>
            <p:txBody>
              <a:bodyPr wrap="square" lIns="0" tIns="0" rIns="0" bIns="0" rtlCol="0" anchor="ctr" anchorCtr="0">
                <a:noAutofit/>
              </a:bodyPr>
              <a:lstStyle/>
              <a:p>
                <a:pPr algn="l"/>
                <a:r>
                  <a:rPr lang="en-US" sz="1050" dirty="0"/>
                  <a:t>.1</a:t>
                </a:r>
              </a:p>
            </p:txBody>
          </p:sp>
        </p:grpSp>
      </p:grpSp>
    </p:spTree>
    <p:extLst>
      <p:ext uri="{BB962C8B-B14F-4D97-AF65-F5344CB8AC3E}">
        <p14:creationId xmlns:p14="http://schemas.microsoft.com/office/powerpoint/2010/main" val="374062009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1206" y="372598"/>
            <a:ext cx="5388073" cy="1336956"/>
          </a:xfrm>
        </p:spPr>
        <p:txBody>
          <a:bodyPr>
            <a:normAutofit fontScale="90000"/>
          </a:bodyPr>
          <a:lstStyle/>
          <a:p>
            <a:r>
              <a:rPr lang="en-US" b="1" dirty="0">
                <a:solidFill>
                  <a:schemeClr val="accent1">
                    <a:lumMod val="50000"/>
                  </a:schemeClr>
                </a:solidFill>
                <a:latin typeface="Arial" panose="020B0604020202020204" pitchFamily="34" charset="0"/>
                <a:cs typeface="Arial" panose="020B0604020202020204" pitchFamily="34" charset="0"/>
              </a:rPr>
              <a:t>Configuring EIGRP MD5 Authentication</a:t>
            </a:r>
          </a:p>
        </p:txBody>
      </p:sp>
      <p:sp>
        <p:nvSpPr>
          <p:cNvPr id="33" name="Text Placeholder 5"/>
          <p:cNvSpPr>
            <a:spLocks/>
          </p:cNvSpPr>
          <p:nvPr/>
        </p:nvSpPr>
        <p:spPr bwMode="auto">
          <a:xfrm>
            <a:off x="6289927" y="545957"/>
            <a:ext cx="4691991" cy="5045416"/>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defTabSz="814388">
              <a:buClr>
                <a:srgbClr val="708CA1"/>
              </a:buClr>
              <a:defRPr/>
            </a:pPr>
            <a:r>
              <a:rPr lang="en-US" sz="1100" kern="0" dirty="0">
                <a:latin typeface="Courier New" pitchFamily="49" charset="0"/>
              </a:rPr>
              <a:t>R2# </a:t>
            </a:r>
            <a:r>
              <a:rPr lang="en-US" sz="1100" b="1" kern="0" dirty="0">
                <a:latin typeface="Courier New" pitchFamily="49" charset="0"/>
              </a:rPr>
              <a:t>show running-config</a:t>
            </a:r>
          </a:p>
          <a:p>
            <a:pPr marL="236538" indent="-236538" defTabSz="814388">
              <a:buClr>
                <a:srgbClr val="708CA1"/>
              </a:buClr>
              <a:defRPr/>
            </a:pPr>
            <a:r>
              <a:rPr lang="en-US" sz="1100" kern="0" dirty="0">
                <a:latin typeface="Courier New" pitchFamily="49" charset="0"/>
              </a:rPr>
              <a:t>!</a:t>
            </a:r>
          </a:p>
          <a:p>
            <a:pPr marL="236538" indent="-236538" defTabSz="814388">
              <a:buClr>
                <a:srgbClr val="708CA1"/>
              </a:buClr>
              <a:defRPr/>
            </a:pPr>
            <a:r>
              <a:rPr lang="en-US" sz="1100" kern="0" dirty="0">
                <a:latin typeface="Courier New" pitchFamily="49" charset="0"/>
              </a:rPr>
              <a:t>&lt;output omitted&gt; </a:t>
            </a:r>
          </a:p>
          <a:p>
            <a:pPr marL="236538" indent="-236538" defTabSz="814388">
              <a:buClr>
                <a:srgbClr val="708CA1"/>
              </a:buClr>
              <a:defRPr/>
            </a:pPr>
            <a:r>
              <a:rPr lang="en-US" sz="1100" kern="0" dirty="0">
                <a:latin typeface="Courier New" pitchFamily="49" charset="0"/>
              </a:rPr>
              <a:t>!</a:t>
            </a:r>
          </a:p>
          <a:p>
            <a:pPr marL="236538" indent="-236538" defTabSz="814388">
              <a:buClr>
                <a:srgbClr val="708CA1"/>
              </a:buClr>
              <a:defRPr/>
            </a:pPr>
            <a:r>
              <a:rPr lang="en-US" sz="1100" kern="0" dirty="0">
                <a:latin typeface="Courier New" pitchFamily="49" charset="0"/>
              </a:rPr>
              <a:t>key chain R2chain</a:t>
            </a:r>
          </a:p>
          <a:p>
            <a:pPr marL="236538" indent="-236538" defTabSz="814388">
              <a:buClr>
                <a:srgbClr val="708CA1"/>
              </a:buClr>
              <a:defRPr/>
            </a:pPr>
            <a:r>
              <a:rPr lang="en-US" sz="1100" kern="0" dirty="0">
                <a:latin typeface="Courier New" pitchFamily="49" charset="0"/>
              </a:rPr>
              <a:t> key 1</a:t>
            </a:r>
          </a:p>
          <a:p>
            <a:pPr marL="236538" indent="-236538" defTabSz="814388">
              <a:buClr>
                <a:srgbClr val="708CA1"/>
              </a:buClr>
              <a:defRPr/>
            </a:pPr>
            <a:r>
              <a:rPr lang="en-US" sz="1100" kern="0" dirty="0">
                <a:latin typeface="Courier New" pitchFamily="49" charset="0"/>
              </a:rPr>
              <a:t>  key-string FIRST-KEY</a:t>
            </a:r>
          </a:p>
          <a:p>
            <a:pPr marL="236538" indent="-236538" defTabSz="814388">
              <a:buClr>
                <a:srgbClr val="708CA1"/>
              </a:buClr>
              <a:defRPr/>
            </a:pPr>
            <a:r>
              <a:rPr lang="en-US" sz="1100" kern="0" dirty="0">
                <a:latin typeface="Courier New" pitchFamily="49" charset="0"/>
              </a:rPr>
              <a:t>  accept-lifetime 04:00:00 Jan 1 2009 infinite</a:t>
            </a:r>
          </a:p>
          <a:p>
            <a:pPr marL="236538" indent="-236538" defTabSz="814388">
              <a:buClr>
                <a:srgbClr val="708CA1"/>
              </a:buClr>
              <a:defRPr/>
            </a:pPr>
            <a:r>
              <a:rPr lang="en-US" sz="1100" kern="0" dirty="0">
                <a:latin typeface="Courier New" pitchFamily="49" charset="0"/>
              </a:rPr>
              <a:t>  send-lifetime 04:00:00 Jan 1 2009 infinite</a:t>
            </a:r>
          </a:p>
          <a:p>
            <a:pPr marL="236538" indent="-236538" defTabSz="814388">
              <a:buClr>
                <a:srgbClr val="708CA1"/>
              </a:buClr>
              <a:defRPr/>
            </a:pPr>
            <a:r>
              <a:rPr lang="en-US" sz="1100" kern="0" dirty="0">
                <a:latin typeface="Courier New" pitchFamily="49" charset="0"/>
              </a:rPr>
              <a:t> key 2</a:t>
            </a:r>
          </a:p>
          <a:p>
            <a:pPr marL="236538" indent="-236538" defTabSz="814388">
              <a:buClr>
                <a:srgbClr val="708CA1"/>
              </a:buClr>
              <a:defRPr/>
            </a:pPr>
            <a:r>
              <a:rPr lang="en-US" sz="1100" kern="0" dirty="0">
                <a:latin typeface="Courier New" pitchFamily="49" charset="0"/>
              </a:rPr>
              <a:t>  key-string SECOND-KEY</a:t>
            </a:r>
          </a:p>
          <a:p>
            <a:pPr marL="236538" indent="-236538" defTabSz="814388">
              <a:buClr>
                <a:srgbClr val="708CA1"/>
              </a:buClr>
              <a:defRPr/>
            </a:pPr>
            <a:r>
              <a:rPr lang="en-US" sz="1100" kern="0" dirty="0">
                <a:latin typeface="Courier New" pitchFamily="49" charset="0"/>
              </a:rPr>
              <a:t>  accept-lifetime 04:00:00 Jan 25 2009 infinite</a:t>
            </a:r>
          </a:p>
          <a:p>
            <a:pPr marL="236538" indent="-236538" defTabSz="814388">
              <a:buClr>
                <a:srgbClr val="708CA1"/>
              </a:buClr>
              <a:defRPr/>
            </a:pPr>
            <a:r>
              <a:rPr lang="en-US" sz="1100" kern="0" dirty="0">
                <a:latin typeface="Courier New" pitchFamily="49" charset="0"/>
              </a:rPr>
              <a:t>  send-lifetime 04:00:00 Jan 25 2009 infinite </a:t>
            </a:r>
          </a:p>
          <a:p>
            <a:pPr marL="236538" indent="-236538" defTabSz="814388">
              <a:buClr>
                <a:srgbClr val="708CA1"/>
              </a:buClr>
              <a:defRPr/>
            </a:pPr>
            <a:r>
              <a:rPr lang="en-US" sz="1100" kern="0" dirty="0">
                <a:latin typeface="Courier New" pitchFamily="49" charset="0"/>
              </a:rPr>
              <a:t>!</a:t>
            </a:r>
          </a:p>
          <a:p>
            <a:pPr marL="236538" indent="-236538" defTabSz="814388">
              <a:buClr>
                <a:srgbClr val="708CA1"/>
              </a:buClr>
              <a:defRPr/>
            </a:pPr>
            <a:r>
              <a:rPr lang="en-US" sz="1100" kern="0" dirty="0">
                <a:latin typeface="Courier New" pitchFamily="49" charset="0"/>
              </a:rPr>
              <a:t>&lt;output omitted&gt; </a:t>
            </a:r>
          </a:p>
          <a:p>
            <a:pPr marL="236538" indent="-236538" defTabSz="814388">
              <a:buClr>
                <a:srgbClr val="708CA1"/>
              </a:buClr>
              <a:defRPr/>
            </a:pPr>
            <a:r>
              <a:rPr lang="en-US" sz="1100" kern="0" dirty="0">
                <a:latin typeface="Courier New" pitchFamily="49" charset="0"/>
              </a:rPr>
              <a:t>!</a:t>
            </a:r>
          </a:p>
          <a:p>
            <a:pPr marL="236538" indent="-236538" defTabSz="814388">
              <a:buClr>
                <a:srgbClr val="708CA1"/>
              </a:buClr>
              <a:defRPr/>
            </a:pPr>
            <a:r>
              <a:rPr lang="en-US" sz="1100" kern="0" dirty="0">
                <a:latin typeface="Courier New" pitchFamily="49" charset="0"/>
              </a:rPr>
              <a:t>interface FastEthernet0/0</a:t>
            </a:r>
          </a:p>
          <a:p>
            <a:pPr marL="236538" indent="-236538" defTabSz="814388">
              <a:buClr>
                <a:srgbClr val="708CA1"/>
              </a:buClr>
              <a:defRPr/>
            </a:pPr>
            <a:r>
              <a:rPr lang="en-US" sz="1100" kern="0" dirty="0">
                <a:latin typeface="Courier New" pitchFamily="49" charset="0"/>
              </a:rPr>
              <a:t> ip address 172.17.2.2 255.255.255.0 </a:t>
            </a:r>
          </a:p>
          <a:p>
            <a:pPr marL="236538" indent="-236538" defTabSz="814388">
              <a:buClr>
                <a:srgbClr val="708CA1"/>
              </a:buClr>
              <a:defRPr/>
            </a:pPr>
            <a:r>
              <a:rPr lang="en-US" sz="1100" kern="0" dirty="0">
                <a:latin typeface="Courier New" pitchFamily="49" charset="0"/>
              </a:rPr>
              <a:t>!</a:t>
            </a:r>
          </a:p>
          <a:p>
            <a:pPr marL="236538" indent="-236538" defTabSz="814388">
              <a:buClr>
                <a:srgbClr val="708CA1"/>
              </a:buClr>
              <a:defRPr/>
            </a:pPr>
            <a:r>
              <a:rPr lang="en-US" sz="1100" kern="0" dirty="0">
                <a:latin typeface="Courier New" pitchFamily="49" charset="0"/>
              </a:rPr>
              <a:t>interface Serial0/0/0</a:t>
            </a:r>
          </a:p>
          <a:p>
            <a:pPr marL="236538" indent="-236538" defTabSz="814388">
              <a:buClr>
                <a:srgbClr val="708CA1"/>
              </a:buClr>
              <a:defRPr/>
            </a:pPr>
            <a:r>
              <a:rPr lang="en-US" sz="1100" kern="0" dirty="0">
                <a:latin typeface="Courier New" pitchFamily="49" charset="0"/>
              </a:rPr>
              <a:t> bandwidth 64</a:t>
            </a:r>
          </a:p>
          <a:p>
            <a:pPr marL="236538" indent="-236538" defTabSz="814388">
              <a:buClr>
                <a:srgbClr val="708CA1"/>
              </a:buClr>
              <a:defRPr/>
            </a:pPr>
            <a:r>
              <a:rPr lang="en-US" sz="1100" kern="0" dirty="0">
                <a:latin typeface="Courier New" pitchFamily="49" charset="0"/>
              </a:rPr>
              <a:t> ip address 192.168.1.102 255.255.255.224</a:t>
            </a:r>
          </a:p>
          <a:p>
            <a:pPr marL="236538" indent="-236538" defTabSz="814388">
              <a:buClr>
                <a:srgbClr val="708CA1"/>
              </a:buClr>
              <a:defRPr/>
            </a:pPr>
            <a:r>
              <a:rPr lang="en-US" sz="1100" kern="0" dirty="0">
                <a:latin typeface="Courier New" pitchFamily="49" charset="0"/>
              </a:rPr>
              <a:t> ip authentication mode eigrp 100 md5</a:t>
            </a:r>
          </a:p>
          <a:p>
            <a:pPr marL="236538" indent="-236538" defTabSz="814388">
              <a:buClr>
                <a:srgbClr val="708CA1"/>
              </a:buClr>
              <a:defRPr/>
            </a:pPr>
            <a:r>
              <a:rPr lang="en-US" sz="1100" kern="0" dirty="0">
                <a:latin typeface="Courier New" pitchFamily="49" charset="0"/>
              </a:rPr>
              <a:t> ip authentication key-chain eigrp 100 R2chain</a:t>
            </a:r>
          </a:p>
          <a:p>
            <a:pPr marL="236538" indent="-236538" defTabSz="814388">
              <a:buClr>
                <a:srgbClr val="708CA1"/>
              </a:buClr>
              <a:defRPr/>
            </a:pPr>
            <a:r>
              <a:rPr lang="en-US" sz="1100" kern="0" dirty="0">
                <a:latin typeface="Courier New" pitchFamily="49" charset="0"/>
              </a:rPr>
              <a:t>!</a:t>
            </a:r>
          </a:p>
          <a:p>
            <a:pPr marL="236538" indent="-236538" defTabSz="814388">
              <a:buClr>
                <a:srgbClr val="708CA1"/>
              </a:buClr>
              <a:defRPr/>
            </a:pPr>
            <a:r>
              <a:rPr lang="en-US" sz="1100" kern="0" dirty="0">
                <a:latin typeface="Courier New" pitchFamily="49" charset="0"/>
              </a:rPr>
              <a:t>router eigrp 100</a:t>
            </a:r>
          </a:p>
          <a:p>
            <a:pPr marL="236538" indent="-236538" defTabSz="814388">
              <a:buClr>
                <a:srgbClr val="708CA1"/>
              </a:buClr>
              <a:defRPr/>
            </a:pPr>
            <a:r>
              <a:rPr lang="en-US" sz="1100" kern="0" dirty="0">
                <a:latin typeface="Courier New" pitchFamily="49" charset="0"/>
              </a:rPr>
              <a:t> network 172.17.2.0 0.0.0.255</a:t>
            </a:r>
          </a:p>
          <a:p>
            <a:pPr marL="236538" indent="-236538" defTabSz="814388">
              <a:buClr>
                <a:srgbClr val="708CA1"/>
              </a:buClr>
              <a:defRPr/>
            </a:pPr>
            <a:r>
              <a:rPr lang="en-US" sz="1100" kern="0" dirty="0">
                <a:latin typeface="Courier New" pitchFamily="49" charset="0"/>
              </a:rPr>
              <a:t> network 192.168.1.0</a:t>
            </a:r>
          </a:p>
          <a:p>
            <a:pPr marL="236538" indent="-236538" defTabSz="814388">
              <a:buClr>
                <a:srgbClr val="708CA1"/>
              </a:buClr>
              <a:defRPr/>
            </a:pPr>
            <a:r>
              <a:rPr lang="en-US" sz="1100" kern="0" dirty="0">
                <a:latin typeface="Courier New" pitchFamily="49" charset="0"/>
              </a:rPr>
              <a:t> auto-summary</a:t>
            </a:r>
          </a:p>
        </p:txBody>
      </p:sp>
      <p:grpSp>
        <p:nvGrpSpPr>
          <p:cNvPr id="3" name="Group 2"/>
          <p:cNvGrpSpPr/>
          <p:nvPr/>
        </p:nvGrpSpPr>
        <p:grpSpPr>
          <a:xfrm>
            <a:off x="1305494" y="2168718"/>
            <a:ext cx="3771996" cy="1616091"/>
            <a:chOff x="279400" y="1329290"/>
            <a:chExt cx="3771996" cy="1616091"/>
          </a:xfrm>
        </p:grpSpPr>
        <p:sp>
          <p:nvSpPr>
            <p:cNvPr id="48" name="Freeform 9"/>
            <p:cNvSpPr>
              <a:spLocks/>
            </p:cNvSpPr>
            <p:nvPr/>
          </p:nvSpPr>
          <p:spPr bwMode="auto">
            <a:xfrm>
              <a:off x="1326869" y="2163136"/>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9" name="Rounded Rectangle 28"/>
            <p:cNvSpPr/>
            <p:nvPr/>
          </p:nvSpPr>
          <p:spPr bwMode="auto">
            <a:xfrm>
              <a:off x="279400" y="1912776"/>
              <a:ext cx="3771996" cy="459506"/>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pic>
          <p:nvPicPr>
            <p:cNvPr id="7" name="Picture 37"/>
            <p:cNvPicPr>
              <a:picLocks noChangeArrowheads="1"/>
            </p:cNvPicPr>
            <p:nvPr/>
          </p:nvPicPr>
          <p:blipFill>
            <a:blip r:embed="rId3"/>
            <a:srcRect/>
            <a:stretch>
              <a:fillRect/>
            </a:stretch>
          </p:blipFill>
          <p:spPr bwMode="auto">
            <a:xfrm>
              <a:off x="488907" y="1942801"/>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3022791" y="1953818"/>
              <a:ext cx="870351" cy="451691"/>
            </a:xfrm>
            <a:prstGeom prst="rect">
              <a:avLst/>
            </a:prstGeom>
            <a:noFill/>
            <a:ln w="9525">
              <a:noFill/>
              <a:miter lim="800000"/>
              <a:headEnd/>
              <a:tailEnd/>
            </a:ln>
          </p:spPr>
        </p:pic>
        <p:sp>
          <p:nvSpPr>
            <p:cNvPr id="13" name="TextBox 12"/>
            <p:cNvSpPr txBox="1"/>
            <p:nvPr/>
          </p:nvSpPr>
          <p:spPr>
            <a:xfrm>
              <a:off x="3547965" y="2445900"/>
              <a:ext cx="455336" cy="157915"/>
            </a:xfrm>
            <a:prstGeom prst="rect">
              <a:avLst/>
            </a:prstGeom>
            <a:noFill/>
          </p:spPr>
          <p:txBody>
            <a:bodyPr wrap="square" lIns="0" tIns="0" rIns="0" bIns="0" rtlCol="0" anchor="ctr" anchorCtr="0">
              <a:noAutofit/>
            </a:bodyPr>
            <a:lstStyle/>
            <a:p>
              <a:pPr algn="l"/>
              <a:r>
                <a:rPr lang="en-US" sz="1050" dirty="0"/>
                <a:t>Fa0/0</a:t>
              </a:r>
            </a:p>
          </p:txBody>
        </p:sp>
        <p:sp>
          <p:nvSpPr>
            <p:cNvPr id="14" name="TextBox 13"/>
            <p:cNvSpPr txBox="1"/>
            <p:nvPr/>
          </p:nvSpPr>
          <p:spPr>
            <a:xfrm>
              <a:off x="970025" y="2423865"/>
              <a:ext cx="1013551" cy="165253"/>
            </a:xfrm>
            <a:prstGeom prst="rect">
              <a:avLst/>
            </a:prstGeom>
            <a:noFill/>
          </p:spPr>
          <p:txBody>
            <a:bodyPr wrap="square" lIns="0" tIns="0" rIns="0" bIns="0" rtlCol="0" anchor="ctr" anchorCtr="0">
              <a:noAutofit/>
            </a:bodyPr>
            <a:lstStyle/>
            <a:p>
              <a:pPr algn="l"/>
              <a:r>
                <a:rPr lang="en-US" sz="1050" dirty="0"/>
                <a:t>Fa0/0</a:t>
              </a:r>
            </a:p>
          </p:txBody>
        </p:sp>
        <p:cxnSp>
          <p:nvCxnSpPr>
            <p:cNvPr id="20" name="Straight Connector 19"/>
            <p:cNvCxnSpPr/>
            <p:nvPr/>
          </p:nvCxnSpPr>
          <p:spPr bwMode="auto">
            <a:xfrm rot="5400000">
              <a:off x="750568" y="2540467"/>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1" name="Straight Connector 20"/>
            <p:cNvCxnSpPr/>
            <p:nvPr/>
          </p:nvCxnSpPr>
          <p:spPr bwMode="auto">
            <a:xfrm rot="10800000">
              <a:off x="674366" y="2712144"/>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2" name="Straight Connector 21"/>
            <p:cNvCxnSpPr/>
            <p:nvPr/>
          </p:nvCxnSpPr>
          <p:spPr bwMode="auto">
            <a:xfrm rot="5400000">
              <a:off x="3326679" y="2549648"/>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3" name="Straight Connector 22"/>
            <p:cNvCxnSpPr/>
            <p:nvPr/>
          </p:nvCxnSpPr>
          <p:spPr bwMode="auto">
            <a:xfrm rot="10800000">
              <a:off x="3250477" y="2721325"/>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4" name="TextBox 23"/>
            <p:cNvSpPr txBox="1"/>
            <p:nvPr/>
          </p:nvSpPr>
          <p:spPr>
            <a:xfrm>
              <a:off x="764340" y="2163138"/>
              <a:ext cx="349776" cy="276999"/>
            </a:xfrm>
            <a:prstGeom prst="rect">
              <a:avLst/>
            </a:prstGeom>
            <a:noFill/>
          </p:spPr>
          <p:txBody>
            <a:bodyPr wrap="none" rtlCol="0">
              <a:spAutoFit/>
            </a:bodyPr>
            <a:lstStyle/>
            <a:p>
              <a:r>
                <a:rPr lang="en-US" sz="1200" b="1" dirty="0">
                  <a:solidFill>
                    <a:schemeClr val="bg1"/>
                  </a:solidFill>
                </a:rPr>
                <a:t>R1</a:t>
              </a:r>
            </a:p>
          </p:txBody>
        </p:sp>
        <p:sp>
          <p:nvSpPr>
            <p:cNvPr id="25" name="TextBox 24"/>
            <p:cNvSpPr txBox="1"/>
            <p:nvPr/>
          </p:nvSpPr>
          <p:spPr>
            <a:xfrm>
              <a:off x="3318446" y="2172317"/>
              <a:ext cx="349776" cy="276999"/>
            </a:xfrm>
            <a:prstGeom prst="rect">
              <a:avLst/>
            </a:prstGeom>
            <a:noFill/>
          </p:spPr>
          <p:txBody>
            <a:bodyPr wrap="none" rtlCol="0">
              <a:spAutoFit/>
            </a:bodyPr>
            <a:lstStyle/>
            <a:p>
              <a:r>
                <a:rPr lang="en-US" sz="1200" b="1" dirty="0">
                  <a:solidFill>
                    <a:schemeClr val="bg1"/>
                  </a:solidFill>
                </a:rPr>
                <a:t>R2</a:t>
              </a:r>
            </a:p>
          </p:txBody>
        </p:sp>
        <p:sp>
          <p:nvSpPr>
            <p:cNvPr id="26" name="TextBox 25"/>
            <p:cNvSpPr txBox="1"/>
            <p:nvPr/>
          </p:nvSpPr>
          <p:spPr>
            <a:xfrm>
              <a:off x="419134" y="2776416"/>
              <a:ext cx="1013551" cy="165253"/>
            </a:xfrm>
            <a:prstGeom prst="rect">
              <a:avLst/>
            </a:prstGeom>
            <a:noFill/>
          </p:spPr>
          <p:txBody>
            <a:bodyPr wrap="square" lIns="0" tIns="0" rIns="0" bIns="0" rtlCol="0" anchor="ctr" anchorCtr="0">
              <a:noAutofit/>
            </a:bodyPr>
            <a:lstStyle/>
            <a:p>
              <a:r>
                <a:rPr lang="en-US" sz="1050" dirty="0"/>
                <a:t>172.16.1.0 /24</a:t>
              </a:r>
            </a:p>
          </p:txBody>
        </p:sp>
        <p:sp>
          <p:nvSpPr>
            <p:cNvPr id="30" name="TextBox 29"/>
            <p:cNvSpPr txBox="1"/>
            <p:nvPr/>
          </p:nvSpPr>
          <p:spPr>
            <a:xfrm>
              <a:off x="414473" y="1329290"/>
              <a:ext cx="945988" cy="160898"/>
            </a:xfrm>
            <a:prstGeom prst="rect">
              <a:avLst/>
            </a:prstGeom>
            <a:noFill/>
          </p:spPr>
          <p:txBody>
            <a:bodyPr wrap="square" lIns="0" tIns="0" rIns="0" bIns="0" rtlCol="0" anchor="ctr" anchorCtr="0">
              <a:noAutofit/>
            </a:bodyPr>
            <a:lstStyle/>
            <a:p>
              <a:r>
                <a:rPr lang="en-US" sz="1050" b="1" dirty="0"/>
                <a:t>EIGRP AS 100</a:t>
              </a:r>
            </a:p>
          </p:txBody>
        </p:sp>
        <p:sp>
          <p:nvSpPr>
            <p:cNvPr id="47" name="TextBox 46"/>
            <p:cNvSpPr txBox="1"/>
            <p:nvPr/>
          </p:nvSpPr>
          <p:spPr>
            <a:xfrm>
              <a:off x="2991043" y="2780128"/>
              <a:ext cx="1013551" cy="165253"/>
            </a:xfrm>
            <a:prstGeom prst="rect">
              <a:avLst/>
            </a:prstGeom>
            <a:noFill/>
          </p:spPr>
          <p:txBody>
            <a:bodyPr wrap="square" lIns="0" tIns="0" rIns="0" bIns="0" rtlCol="0" anchor="ctr" anchorCtr="0">
              <a:noAutofit/>
            </a:bodyPr>
            <a:lstStyle/>
            <a:p>
              <a:pPr algn="l"/>
              <a:r>
                <a:rPr lang="en-US" sz="1050" dirty="0"/>
                <a:t>172.17.2.0 /24</a:t>
              </a:r>
            </a:p>
          </p:txBody>
        </p:sp>
        <p:sp>
          <p:nvSpPr>
            <p:cNvPr id="49" name="TextBox 48"/>
            <p:cNvSpPr txBox="1"/>
            <p:nvPr/>
          </p:nvSpPr>
          <p:spPr>
            <a:xfrm>
              <a:off x="1381155" y="2210160"/>
              <a:ext cx="503430" cy="172119"/>
            </a:xfrm>
            <a:prstGeom prst="rect">
              <a:avLst/>
            </a:prstGeom>
            <a:noFill/>
          </p:spPr>
          <p:txBody>
            <a:bodyPr wrap="square" lIns="0" tIns="0" rIns="0" bIns="0" rtlCol="0" anchor="ctr" anchorCtr="0">
              <a:noAutofit/>
            </a:bodyPr>
            <a:lstStyle/>
            <a:p>
              <a:pPr algn="l"/>
              <a:r>
                <a:rPr lang="en-US" sz="1050" dirty="0"/>
                <a:t>S0/0/0</a:t>
              </a:r>
            </a:p>
          </p:txBody>
        </p:sp>
        <p:sp>
          <p:nvSpPr>
            <p:cNvPr id="50" name="TextBox 49"/>
            <p:cNvSpPr txBox="1"/>
            <p:nvPr/>
          </p:nvSpPr>
          <p:spPr>
            <a:xfrm>
              <a:off x="2613490" y="2295653"/>
              <a:ext cx="508882" cy="186988"/>
            </a:xfrm>
            <a:prstGeom prst="rect">
              <a:avLst/>
            </a:prstGeom>
            <a:noFill/>
          </p:spPr>
          <p:txBody>
            <a:bodyPr wrap="square" lIns="0" tIns="0" rIns="0" bIns="0" rtlCol="0" anchor="ctr" anchorCtr="0">
              <a:noAutofit/>
            </a:bodyPr>
            <a:lstStyle/>
            <a:p>
              <a:pPr algn="l"/>
              <a:r>
                <a:rPr lang="en-US" sz="1050" dirty="0"/>
                <a:t>S0/0/0</a:t>
              </a:r>
            </a:p>
          </p:txBody>
        </p:sp>
        <p:sp>
          <p:nvSpPr>
            <p:cNvPr id="51" name="TextBox 50"/>
            <p:cNvSpPr txBox="1"/>
            <p:nvPr/>
          </p:nvSpPr>
          <p:spPr>
            <a:xfrm>
              <a:off x="1696862" y="1753035"/>
              <a:ext cx="945988" cy="160898"/>
            </a:xfrm>
            <a:prstGeom prst="rect">
              <a:avLst/>
            </a:prstGeom>
            <a:noFill/>
          </p:spPr>
          <p:txBody>
            <a:bodyPr wrap="square" lIns="0" tIns="0" rIns="0" bIns="0" rtlCol="0" anchor="ctr" anchorCtr="0">
              <a:noAutofit/>
            </a:bodyPr>
            <a:lstStyle/>
            <a:p>
              <a:r>
                <a:rPr lang="en-US" sz="1000" dirty="0"/>
                <a:t>64 kbps</a:t>
              </a:r>
            </a:p>
          </p:txBody>
        </p:sp>
        <p:sp>
          <p:nvSpPr>
            <p:cNvPr id="52" name="TextBox 51"/>
            <p:cNvSpPr txBox="1"/>
            <p:nvPr/>
          </p:nvSpPr>
          <p:spPr>
            <a:xfrm>
              <a:off x="1686771" y="1599903"/>
              <a:ext cx="1013551" cy="165253"/>
            </a:xfrm>
            <a:prstGeom prst="rect">
              <a:avLst/>
            </a:prstGeom>
            <a:noFill/>
          </p:spPr>
          <p:txBody>
            <a:bodyPr wrap="square" lIns="0" tIns="0" rIns="0" bIns="0" rtlCol="0" anchor="ctr" anchorCtr="0">
              <a:noAutofit/>
            </a:bodyPr>
            <a:lstStyle/>
            <a:p>
              <a:r>
                <a:rPr lang="en-US" sz="1050" dirty="0"/>
                <a:t>192.168.1.96 /27</a:t>
              </a:r>
            </a:p>
          </p:txBody>
        </p:sp>
        <p:sp>
          <p:nvSpPr>
            <p:cNvPr id="53" name="TextBox 52"/>
            <p:cNvSpPr txBox="1"/>
            <p:nvPr/>
          </p:nvSpPr>
          <p:spPr>
            <a:xfrm>
              <a:off x="1388592" y="1972267"/>
              <a:ext cx="1013551" cy="165253"/>
            </a:xfrm>
            <a:prstGeom prst="rect">
              <a:avLst/>
            </a:prstGeom>
            <a:noFill/>
          </p:spPr>
          <p:txBody>
            <a:bodyPr wrap="square" lIns="0" tIns="0" rIns="0" bIns="0" rtlCol="0" anchor="ctr" anchorCtr="0">
              <a:noAutofit/>
            </a:bodyPr>
            <a:lstStyle/>
            <a:p>
              <a:pPr algn="l"/>
              <a:r>
                <a:rPr lang="en-US" sz="1050" dirty="0"/>
                <a:t>.101</a:t>
              </a:r>
            </a:p>
          </p:txBody>
        </p:sp>
        <p:sp>
          <p:nvSpPr>
            <p:cNvPr id="54" name="TextBox 53"/>
            <p:cNvSpPr txBox="1"/>
            <p:nvPr/>
          </p:nvSpPr>
          <p:spPr>
            <a:xfrm>
              <a:off x="2711865" y="2124664"/>
              <a:ext cx="544315" cy="179554"/>
            </a:xfrm>
            <a:prstGeom prst="rect">
              <a:avLst/>
            </a:prstGeom>
            <a:noFill/>
          </p:spPr>
          <p:txBody>
            <a:bodyPr wrap="square" lIns="0" tIns="0" rIns="0" bIns="0" rtlCol="0" anchor="ctr" anchorCtr="0">
              <a:noAutofit/>
            </a:bodyPr>
            <a:lstStyle/>
            <a:p>
              <a:pPr algn="l"/>
              <a:r>
                <a:rPr lang="en-US" sz="1050" dirty="0"/>
                <a:t>.102</a:t>
              </a:r>
            </a:p>
          </p:txBody>
        </p:sp>
        <p:sp>
          <p:nvSpPr>
            <p:cNvPr id="35" name="TextBox 34"/>
            <p:cNvSpPr txBox="1"/>
            <p:nvPr/>
          </p:nvSpPr>
          <p:spPr>
            <a:xfrm>
              <a:off x="3315910" y="2429462"/>
              <a:ext cx="544315" cy="179554"/>
            </a:xfrm>
            <a:prstGeom prst="rect">
              <a:avLst/>
            </a:prstGeom>
            <a:noFill/>
          </p:spPr>
          <p:txBody>
            <a:bodyPr wrap="square" lIns="0" tIns="0" rIns="0" bIns="0" rtlCol="0" anchor="ctr" anchorCtr="0">
              <a:noAutofit/>
            </a:bodyPr>
            <a:lstStyle/>
            <a:p>
              <a:pPr algn="l"/>
              <a:r>
                <a:rPr lang="en-US" sz="1050" dirty="0"/>
                <a:t>.1</a:t>
              </a:r>
            </a:p>
          </p:txBody>
        </p:sp>
        <p:sp>
          <p:nvSpPr>
            <p:cNvPr id="36" name="TextBox 35"/>
            <p:cNvSpPr txBox="1"/>
            <p:nvPr/>
          </p:nvSpPr>
          <p:spPr>
            <a:xfrm>
              <a:off x="758379" y="2415607"/>
              <a:ext cx="544315" cy="179554"/>
            </a:xfrm>
            <a:prstGeom prst="rect">
              <a:avLst/>
            </a:prstGeom>
            <a:noFill/>
          </p:spPr>
          <p:txBody>
            <a:bodyPr wrap="square" lIns="0" tIns="0" rIns="0" bIns="0" rtlCol="0" anchor="ctr" anchorCtr="0">
              <a:noAutofit/>
            </a:bodyPr>
            <a:lstStyle/>
            <a:p>
              <a:pPr algn="l"/>
              <a:r>
                <a:rPr lang="en-US" sz="1050" dirty="0"/>
                <a:t>.1</a:t>
              </a:r>
            </a:p>
          </p:txBody>
        </p:sp>
      </p:grpSp>
    </p:spTree>
    <p:extLst>
      <p:ext uri="{BB962C8B-B14F-4D97-AF65-F5344CB8AC3E}">
        <p14:creationId xmlns:p14="http://schemas.microsoft.com/office/powerpoint/2010/main" val="49277335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0210" name="Rectangle 2"/>
          <p:cNvSpPr>
            <a:spLocks noGrp="1" noChangeArrowheads="1"/>
          </p:cNvSpPr>
          <p:nvPr>
            <p:ph type="title"/>
          </p:nvPr>
        </p:nvSpPr>
        <p:spPr>
          <a:xfrm>
            <a:off x="573024" y="219456"/>
            <a:ext cx="8253984" cy="887730"/>
          </a:xfrm>
        </p:spPr>
        <p:txBody>
          <a:bodyPr>
            <a:normAutofit/>
          </a:bodyPr>
          <a:lstStyle/>
          <a:p>
            <a:r>
              <a:rPr lang="en-US" b="1" dirty="0">
                <a:solidFill>
                  <a:schemeClr val="accent1">
                    <a:lumMod val="50000"/>
                  </a:schemeClr>
                </a:solidFill>
                <a:latin typeface="Arial" panose="020B0604020202020204" pitchFamily="34" charset="0"/>
                <a:cs typeface="Arial" panose="020B0604020202020204" pitchFamily="34" charset="0"/>
              </a:rPr>
              <a:t>Verifying MD5 Authentication</a:t>
            </a:r>
          </a:p>
        </p:txBody>
      </p:sp>
      <p:sp>
        <p:nvSpPr>
          <p:cNvPr id="4" name="Text Placeholder 3"/>
          <p:cNvSpPr>
            <a:spLocks noGrp="1"/>
          </p:cNvSpPr>
          <p:nvPr>
            <p:ph type="body" sz="quarter" idx="10"/>
          </p:nvPr>
        </p:nvSpPr>
        <p:spPr>
          <a:xfrm>
            <a:off x="1830443" y="1150539"/>
            <a:ext cx="8531114" cy="4372438"/>
          </a:xfrm>
        </p:spPr>
        <p:txBody>
          <a:bodyPr>
            <a:normAutofit fontScale="77500" lnSpcReduction="20000"/>
          </a:bodyPr>
          <a:lstStyle/>
          <a:p>
            <a:pPr>
              <a:lnSpc>
                <a:spcPct val="110000"/>
              </a:lnSpc>
            </a:pPr>
            <a:r>
              <a:rPr lang="en-US" dirty="0">
                <a:solidFill>
                  <a:schemeClr val="tx1"/>
                </a:solidFill>
              </a:rPr>
              <a:t>R1#</a:t>
            </a:r>
          </a:p>
          <a:p>
            <a:pPr>
              <a:lnSpc>
                <a:spcPct val="110000"/>
              </a:lnSpc>
            </a:pPr>
            <a:r>
              <a:rPr lang="en-US" dirty="0">
                <a:solidFill>
                  <a:schemeClr val="tx1"/>
                </a:solidFill>
              </a:rPr>
              <a:t>*Apr 21 16:23:30.517: %DUAL-5-NBRCHANGE: IP-EIGRP(0) 100: Neighbor 192.168.1.102 (Serial0/0/0) is up: new adjacency </a:t>
            </a:r>
          </a:p>
          <a:p>
            <a:pPr>
              <a:lnSpc>
                <a:spcPct val="110000"/>
              </a:lnSpc>
            </a:pPr>
            <a:r>
              <a:rPr lang="en-US" dirty="0">
                <a:solidFill>
                  <a:schemeClr val="tx1"/>
                </a:solidFill>
              </a:rPr>
              <a:t>R1#</a:t>
            </a:r>
          </a:p>
          <a:p>
            <a:pPr>
              <a:lnSpc>
                <a:spcPct val="110000"/>
              </a:lnSpc>
            </a:pPr>
            <a:r>
              <a:rPr lang="en-US" dirty="0">
                <a:solidFill>
                  <a:schemeClr val="tx1"/>
                </a:solidFill>
              </a:rPr>
              <a:t>R1# show </a:t>
            </a:r>
            <a:r>
              <a:rPr lang="en-US" dirty="0" err="1">
                <a:solidFill>
                  <a:schemeClr val="tx1"/>
                </a:solidFill>
              </a:rPr>
              <a:t>ip</a:t>
            </a:r>
            <a:r>
              <a:rPr lang="en-US" dirty="0">
                <a:solidFill>
                  <a:schemeClr val="tx1"/>
                </a:solidFill>
              </a:rPr>
              <a:t> </a:t>
            </a:r>
            <a:r>
              <a:rPr lang="en-US" dirty="0" err="1">
                <a:solidFill>
                  <a:schemeClr val="tx1"/>
                </a:solidFill>
              </a:rPr>
              <a:t>eigrp</a:t>
            </a:r>
            <a:r>
              <a:rPr lang="en-US" dirty="0">
                <a:solidFill>
                  <a:schemeClr val="tx1"/>
                </a:solidFill>
              </a:rPr>
              <a:t> neighbors</a:t>
            </a:r>
          </a:p>
          <a:p>
            <a:pPr>
              <a:lnSpc>
                <a:spcPct val="110000"/>
              </a:lnSpc>
            </a:pPr>
            <a:r>
              <a:rPr lang="en-US" dirty="0">
                <a:solidFill>
                  <a:schemeClr val="tx1"/>
                </a:solidFill>
              </a:rPr>
              <a:t>IP-EIGRP neighbors for process 100</a:t>
            </a:r>
          </a:p>
          <a:p>
            <a:pPr>
              <a:lnSpc>
                <a:spcPct val="110000"/>
              </a:lnSpc>
            </a:pPr>
            <a:r>
              <a:rPr lang="en-US" dirty="0">
                <a:solidFill>
                  <a:schemeClr val="tx1"/>
                </a:solidFill>
              </a:rPr>
              <a:t>H   Address                 Interface       Hold Uptime   SRTT   RTO  Q  </a:t>
            </a:r>
            <a:r>
              <a:rPr lang="en-US" dirty="0" err="1">
                <a:solidFill>
                  <a:schemeClr val="tx1"/>
                </a:solidFill>
              </a:rPr>
              <a:t>Seq</a:t>
            </a:r>
            <a:endParaRPr lang="en-US" dirty="0">
              <a:solidFill>
                <a:schemeClr val="tx1"/>
              </a:solidFill>
            </a:endParaRPr>
          </a:p>
          <a:p>
            <a:pPr>
              <a:lnSpc>
                <a:spcPct val="110000"/>
              </a:lnSpc>
            </a:pPr>
            <a:r>
              <a:rPr lang="en-US" dirty="0">
                <a:solidFill>
                  <a:schemeClr val="tx1"/>
                </a:solidFill>
              </a:rPr>
              <a:t>                                            (sec)         (</a:t>
            </a:r>
            <a:r>
              <a:rPr lang="en-US" dirty="0" err="1">
                <a:solidFill>
                  <a:schemeClr val="tx1"/>
                </a:solidFill>
              </a:rPr>
              <a:t>ms</a:t>
            </a:r>
            <a:r>
              <a:rPr lang="en-US" dirty="0">
                <a:solidFill>
                  <a:schemeClr val="tx1"/>
                </a:solidFill>
              </a:rPr>
              <a:t>)       </a:t>
            </a:r>
            <a:r>
              <a:rPr lang="en-US" dirty="0" err="1">
                <a:solidFill>
                  <a:schemeClr val="tx1"/>
                </a:solidFill>
              </a:rPr>
              <a:t>Cnt</a:t>
            </a:r>
            <a:r>
              <a:rPr lang="en-US" dirty="0">
                <a:solidFill>
                  <a:schemeClr val="tx1"/>
                </a:solidFill>
              </a:rPr>
              <a:t> </a:t>
            </a:r>
            <a:r>
              <a:rPr lang="en-US" dirty="0" err="1">
                <a:solidFill>
                  <a:schemeClr val="tx1"/>
                </a:solidFill>
              </a:rPr>
              <a:t>Num</a:t>
            </a:r>
            <a:endParaRPr lang="en-US" dirty="0">
              <a:solidFill>
                <a:schemeClr val="tx1"/>
              </a:solidFill>
            </a:endParaRPr>
          </a:p>
          <a:p>
            <a:pPr>
              <a:lnSpc>
                <a:spcPct val="110000"/>
              </a:lnSpc>
            </a:pPr>
            <a:r>
              <a:rPr lang="en-US" dirty="0">
                <a:solidFill>
                  <a:schemeClr val="tx1"/>
                </a:solidFill>
              </a:rPr>
              <a:t>0   192.168.1.102           Se0/0/0           12 00:03:10   17  2280  0  14</a:t>
            </a:r>
          </a:p>
          <a:p>
            <a:pPr>
              <a:lnSpc>
                <a:spcPct val="110000"/>
              </a:lnSpc>
            </a:pPr>
            <a:r>
              <a:rPr lang="en-US" dirty="0">
                <a:solidFill>
                  <a:schemeClr val="tx1"/>
                </a:solidFill>
              </a:rPr>
              <a:t>R1# </a:t>
            </a:r>
          </a:p>
          <a:p>
            <a:pPr>
              <a:lnSpc>
                <a:spcPct val="110000"/>
              </a:lnSpc>
            </a:pPr>
            <a:r>
              <a:rPr lang="en-US" dirty="0">
                <a:solidFill>
                  <a:schemeClr val="tx1"/>
                </a:solidFill>
              </a:rPr>
              <a:t>R1# show </a:t>
            </a:r>
            <a:r>
              <a:rPr lang="en-US" dirty="0" err="1">
                <a:solidFill>
                  <a:schemeClr val="tx1"/>
                </a:solidFill>
              </a:rPr>
              <a:t>ip</a:t>
            </a:r>
            <a:r>
              <a:rPr lang="en-US" dirty="0">
                <a:solidFill>
                  <a:schemeClr val="tx1"/>
                </a:solidFill>
              </a:rPr>
              <a:t> route</a:t>
            </a:r>
          </a:p>
          <a:p>
            <a:pPr>
              <a:lnSpc>
                <a:spcPct val="110000"/>
              </a:lnSpc>
            </a:pPr>
            <a:endParaRPr lang="en-US" dirty="0">
              <a:solidFill>
                <a:schemeClr val="tx1"/>
              </a:solidFill>
            </a:endParaRPr>
          </a:p>
          <a:p>
            <a:pPr>
              <a:lnSpc>
                <a:spcPct val="110000"/>
              </a:lnSpc>
            </a:pPr>
            <a:r>
              <a:rPr lang="en-US" dirty="0">
                <a:solidFill>
                  <a:schemeClr val="tx1"/>
                </a:solidFill>
              </a:rPr>
              <a:t>&lt;output omitted&gt;</a:t>
            </a:r>
          </a:p>
          <a:p>
            <a:pPr>
              <a:lnSpc>
                <a:spcPct val="110000"/>
              </a:lnSpc>
            </a:pPr>
            <a:endParaRPr lang="en-US" dirty="0">
              <a:solidFill>
                <a:schemeClr val="tx1"/>
              </a:solidFill>
            </a:endParaRPr>
          </a:p>
          <a:p>
            <a:pPr>
              <a:lnSpc>
                <a:spcPct val="110000"/>
              </a:lnSpc>
            </a:pPr>
            <a:r>
              <a:rPr lang="en-US" dirty="0">
                <a:solidFill>
                  <a:schemeClr val="tx1"/>
                </a:solidFill>
              </a:rPr>
              <a:t>Gateway of last resort is not set</a:t>
            </a:r>
          </a:p>
          <a:p>
            <a:pPr>
              <a:lnSpc>
                <a:spcPct val="110000"/>
              </a:lnSpc>
            </a:pPr>
            <a:r>
              <a:rPr lang="en-US" dirty="0">
                <a:solidFill>
                  <a:schemeClr val="tx1"/>
                </a:solidFill>
              </a:rPr>
              <a:t>D    172.17.0.0/16 [90/40514560] via 192.168.1.102, 00:02:22, Serial0/0/0</a:t>
            </a:r>
          </a:p>
          <a:p>
            <a:pPr>
              <a:lnSpc>
                <a:spcPct val="110000"/>
              </a:lnSpc>
            </a:pPr>
            <a:r>
              <a:rPr lang="en-US" dirty="0">
                <a:solidFill>
                  <a:schemeClr val="tx1"/>
                </a:solidFill>
              </a:rPr>
              <a:t>     172.16.0.0/16 is variably </a:t>
            </a:r>
            <a:r>
              <a:rPr lang="en-US" dirty="0" err="1">
                <a:solidFill>
                  <a:schemeClr val="tx1"/>
                </a:solidFill>
              </a:rPr>
              <a:t>subnetted</a:t>
            </a:r>
            <a:r>
              <a:rPr lang="en-US" dirty="0">
                <a:solidFill>
                  <a:schemeClr val="tx1"/>
                </a:solidFill>
              </a:rPr>
              <a:t>, 2 subnets, 2 masks</a:t>
            </a:r>
          </a:p>
          <a:p>
            <a:pPr>
              <a:lnSpc>
                <a:spcPct val="110000"/>
              </a:lnSpc>
            </a:pPr>
            <a:r>
              <a:rPr lang="en-US" dirty="0">
                <a:solidFill>
                  <a:schemeClr val="tx1"/>
                </a:solidFill>
              </a:rPr>
              <a:t>D       172.16.0.0/16 is a summary, 00:31:31, Null0</a:t>
            </a:r>
          </a:p>
          <a:p>
            <a:pPr>
              <a:lnSpc>
                <a:spcPct val="110000"/>
              </a:lnSpc>
            </a:pPr>
            <a:r>
              <a:rPr lang="en-US" dirty="0">
                <a:solidFill>
                  <a:schemeClr val="tx1"/>
                </a:solidFill>
              </a:rPr>
              <a:t>C       172.16.1.0/24 is directly connected, FastEthernet0/0</a:t>
            </a:r>
          </a:p>
          <a:p>
            <a:pPr>
              <a:lnSpc>
                <a:spcPct val="110000"/>
              </a:lnSpc>
            </a:pPr>
            <a:r>
              <a:rPr lang="en-US" dirty="0">
                <a:solidFill>
                  <a:schemeClr val="tx1"/>
                </a:solidFill>
              </a:rPr>
              <a:t>     192.168.1.0/24 is variably </a:t>
            </a:r>
            <a:r>
              <a:rPr lang="en-US" dirty="0" err="1">
                <a:solidFill>
                  <a:schemeClr val="tx1"/>
                </a:solidFill>
              </a:rPr>
              <a:t>subnetted</a:t>
            </a:r>
            <a:r>
              <a:rPr lang="en-US" dirty="0">
                <a:solidFill>
                  <a:schemeClr val="tx1"/>
                </a:solidFill>
              </a:rPr>
              <a:t>, 2 subnets, 2 masks</a:t>
            </a:r>
          </a:p>
          <a:p>
            <a:pPr>
              <a:lnSpc>
                <a:spcPct val="110000"/>
              </a:lnSpc>
            </a:pPr>
            <a:r>
              <a:rPr lang="en-US" dirty="0">
                <a:solidFill>
                  <a:schemeClr val="tx1"/>
                </a:solidFill>
              </a:rPr>
              <a:t>C       192.168.1.96/27 is directly connected, Serial0/0/0</a:t>
            </a:r>
          </a:p>
          <a:p>
            <a:pPr>
              <a:lnSpc>
                <a:spcPct val="110000"/>
              </a:lnSpc>
            </a:pPr>
            <a:r>
              <a:rPr lang="en-US" dirty="0">
                <a:solidFill>
                  <a:schemeClr val="tx1"/>
                </a:solidFill>
              </a:rPr>
              <a:t>D       192.168.1.0/24 is a summary, 00:31:31, Null0</a:t>
            </a:r>
          </a:p>
          <a:p>
            <a:pPr>
              <a:lnSpc>
                <a:spcPct val="110000"/>
              </a:lnSpc>
            </a:pPr>
            <a:r>
              <a:rPr lang="en-US" dirty="0">
                <a:solidFill>
                  <a:schemeClr val="tx1"/>
                </a:solidFill>
              </a:rPr>
              <a:t>R1# </a:t>
            </a:r>
          </a:p>
          <a:p>
            <a:pPr>
              <a:lnSpc>
                <a:spcPct val="110000"/>
              </a:lnSpc>
            </a:pPr>
            <a:r>
              <a:rPr lang="en-US" dirty="0">
                <a:solidFill>
                  <a:schemeClr val="tx1"/>
                </a:solidFill>
              </a:rPr>
              <a:t>R1# ping 172.17.2.2</a:t>
            </a:r>
          </a:p>
          <a:p>
            <a:pPr>
              <a:lnSpc>
                <a:spcPct val="110000"/>
              </a:lnSpc>
            </a:pPr>
            <a:r>
              <a:rPr lang="en-US" dirty="0">
                <a:solidFill>
                  <a:schemeClr val="tx1"/>
                </a:solidFill>
              </a:rPr>
              <a:t>Type escape sequence to abort.</a:t>
            </a:r>
          </a:p>
          <a:p>
            <a:pPr>
              <a:lnSpc>
                <a:spcPct val="110000"/>
              </a:lnSpc>
            </a:pPr>
            <a:r>
              <a:rPr lang="en-US" dirty="0">
                <a:solidFill>
                  <a:schemeClr val="tx1"/>
                </a:solidFill>
              </a:rPr>
              <a:t>Sending 5, 100-byte ICMP </a:t>
            </a:r>
            <a:r>
              <a:rPr lang="en-US" dirty="0" err="1">
                <a:solidFill>
                  <a:schemeClr val="tx1"/>
                </a:solidFill>
              </a:rPr>
              <a:t>Echos</a:t>
            </a:r>
            <a:r>
              <a:rPr lang="en-US" dirty="0">
                <a:solidFill>
                  <a:schemeClr val="tx1"/>
                </a:solidFill>
              </a:rPr>
              <a:t> to 172.17.2.2, timeout is 2 seconds:</a:t>
            </a:r>
          </a:p>
          <a:p>
            <a:pPr>
              <a:lnSpc>
                <a:spcPct val="110000"/>
              </a:lnSpc>
            </a:pPr>
            <a:r>
              <a:rPr lang="en-US" dirty="0">
                <a:solidFill>
                  <a:schemeClr val="tx1"/>
                </a:solidFill>
              </a:rPr>
              <a:t>!!!!!</a:t>
            </a:r>
          </a:p>
          <a:p>
            <a:pPr>
              <a:lnSpc>
                <a:spcPct val="110000"/>
              </a:lnSpc>
            </a:pPr>
            <a:r>
              <a:rPr lang="en-US" dirty="0">
                <a:solidFill>
                  <a:schemeClr val="tx1"/>
                </a:solidFill>
              </a:rPr>
              <a:t>Success rate is 100 percent (5/5), round-trip min/</a:t>
            </a:r>
            <a:r>
              <a:rPr lang="en-US" dirty="0" err="1">
                <a:solidFill>
                  <a:schemeClr val="tx1"/>
                </a:solidFill>
              </a:rPr>
              <a:t>avg</a:t>
            </a:r>
            <a:r>
              <a:rPr lang="en-US" dirty="0">
                <a:solidFill>
                  <a:schemeClr val="tx1"/>
                </a:solidFill>
              </a:rPr>
              <a:t>/max = 12/15/16 </a:t>
            </a:r>
            <a:r>
              <a:rPr lang="en-US" dirty="0" err="1">
                <a:solidFill>
                  <a:schemeClr val="tx1"/>
                </a:solidFill>
              </a:rPr>
              <a:t>ms</a:t>
            </a:r>
            <a:endParaRPr lang="en-US" dirty="0">
              <a:solidFill>
                <a:schemeClr val="tx1"/>
              </a:solidFill>
            </a:endParaRPr>
          </a:p>
          <a:p>
            <a:pPr>
              <a:lnSpc>
                <a:spcPct val="110000"/>
              </a:lnSpc>
            </a:pPr>
            <a:endParaRPr lang="en-US" dirty="0">
              <a:solidFill>
                <a:schemeClr val="tx1"/>
              </a:solidFill>
            </a:endParaRPr>
          </a:p>
        </p:txBody>
      </p:sp>
    </p:spTree>
    <p:extLst>
      <p:ext uri="{BB962C8B-B14F-4D97-AF65-F5344CB8AC3E}">
        <p14:creationId xmlns:p14="http://schemas.microsoft.com/office/powerpoint/2010/main" val="55886955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0210" name="Rectangle 2"/>
          <p:cNvSpPr>
            <a:spLocks noGrp="1" noChangeArrowheads="1"/>
          </p:cNvSpPr>
          <p:nvPr>
            <p:ph type="title"/>
          </p:nvPr>
        </p:nvSpPr>
        <p:spPr bwMode="white">
          <a:xfrm>
            <a:off x="427355" y="241688"/>
            <a:ext cx="8042276" cy="1544954"/>
          </a:xfrm>
          <a:noFill/>
          <a:ln/>
        </p:spPr>
        <p:txBody>
          <a:bodyPr>
            <a:normAutofit/>
          </a:bodyPr>
          <a:lstStyle/>
          <a:p>
            <a:r>
              <a:rPr lang="en-US" b="1" dirty="0">
                <a:solidFill>
                  <a:schemeClr val="accent1">
                    <a:lumMod val="50000"/>
                  </a:schemeClr>
                </a:solidFill>
                <a:latin typeface="Arial" panose="020B0604020202020204" pitchFamily="34" charset="0"/>
                <a:cs typeface="Arial" panose="020B0604020202020204" pitchFamily="34" charset="0"/>
              </a:rPr>
              <a:t>Verifying MD5 Authentication</a:t>
            </a:r>
          </a:p>
        </p:txBody>
      </p:sp>
      <p:sp>
        <p:nvSpPr>
          <p:cNvPr id="990216" name="Text Box 8"/>
          <p:cNvSpPr txBox="1">
            <a:spLocks noChangeArrowheads="1"/>
          </p:cNvSpPr>
          <p:nvPr/>
        </p:nvSpPr>
        <p:spPr bwMode="auto">
          <a:xfrm>
            <a:off x="718312" y="1786642"/>
            <a:ext cx="8529749" cy="1551065"/>
          </a:xfrm>
          <a:prstGeom prst="rect">
            <a:avLst/>
          </a:prstGeom>
          <a:noFill/>
          <a:ln w="9525">
            <a:solidFill>
              <a:schemeClr val="tx1"/>
            </a:solidFill>
            <a:miter lim="800000"/>
            <a:headEnd/>
            <a:tailEnd/>
          </a:ln>
          <a:effectLst/>
        </p:spPr>
        <p:txBody>
          <a:bodyPr wrap="square" lIns="73025" tIns="36512" rIns="73025" bIns="36512">
            <a:spAutoFit/>
          </a:bodyPr>
          <a:lstStyle/>
          <a:p>
            <a:pPr algn="l">
              <a:lnSpc>
                <a:spcPct val="100000"/>
              </a:lnSpc>
            </a:pPr>
            <a:r>
              <a:rPr lang="en-US" sz="1200" dirty="0">
                <a:solidFill>
                  <a:srgbClr val="000000"/>
                </a:solidFill>
                <a:latin typeface="Courier New" pitchFamily="49" charset="0"/>
                <a:ea typeface="Times New Roman" pitchFamily="18" charset="0"/>
                <a:cs typeface="Courier New" pitchFamily="49" charset="0"/>
              </a:rPr>
              <a:t>R1# </a:t>
            </a:r>
            <a:r>
              <a:rPr lang="en-US" sz="1200" b="1" dirty="0">
                <a:solidFill>
                  <a:srgbClr val="000000"/>
                </a:solidFill>
                <a:latin typeface="Courier New" pitchFamily="49" charset="0"/>
                <a:ea typeface="Times New Roman" pitchFamily="18" charset="0"/>
                <a:cs typeface="Courier New" pitchFamily="49" charset="0"/>
              </a:rPr>
              <a:t>show key chain</a:t>
            </a:r>
          </a:p>
          <a:p>
            <a:pPr algn="l">
              <a:lnSpc>
                <a:spcPct val="100000"/>
              </a:lnSpc>
            </a:pPr>
            <a:r>
              <a:rPr lang="en-US" sz="1200" dirty="0">
                <a:solidFill>
                  <a:srgbClr val="000000"/>
                </a:solidFill>
                <a:latin typeface="Courier New" pitchFamily="49" charset="0"/>
                <a:ea typeface="Times New Roman" pitchFamily="18" charset="0"/>
                <a:cs typeface="Courier New" pitchFamily="49" charset="0"/>
              </a:rPr>
              <a:t>Key-chain R1chain:</a:t>
            </a:r>
          </a:p>
          <a:p>
            <a:pPr algn="l">
              <a:lnSpc>
                <a:spcPct val="100000"/>
              </a:lnSpc>
            </a:pPr>
            <a:r>
              <a:rPr lang="en-US" sz="1200" dirty="0">
                <a:solidFill>
                  <a:srgbClr val="000000"/>
                </a:solidFill>
                <a:latin typeface="Courier New" pitchFamily="49" charset="0"/>
                <a:ea typeface="Times New Roman" pitchFamily="18" charset="0"/>
                <a:cs typeface="Courier New" pitchFamily="49" charset="0"/>
              </a:rPr>
              <a:t>    key 1 -- text “FIRST-KEY"</a:t>
            </a:r>
          </a:p>
          <a:p>
            <a:pPr algn="l">
              <a:lnSpc>
                <a:spcPct val="100000"/>
              </a:lnSpc>
            </a:pPr>
            <a:r>
              <a:rPr lang="en-US" sz="1200" dirty="0">
                <a:solidFill>
                  <a:srgbClr val="000000"/>
                </a:solidFill>
                <a:latin typeface="Courier New" pitchFamily="49" charset="0"/>
                <a:ea typeface="Times New Roman" pitchFamily="18" charset="0"/>
                <a:cs typeface="Courier New" pitchFamily="49" charset="0"/>
              </a:rPr>
              <a:t>        accept lifetime (04:00:00 Jan 1 2009) - (always valid) [valid now]</a:t>
            </a:r>
          </a:p>
          <a:p>
            <a:pPr algn="l">
              <a:lnSpc>
                <a:spcPct val="100000"/>
              </a:lnSpc>
            </a:pPr>
            <a:r>
              <a:rPr lang="en-US" sz="1200" dirty="0">
                <a:solidFill>
                  <a:srgbClr val="000000"/>
                </a:solidFill>
                <a:latin typeface="Courier New" pitchFamily="49" charset="0"/>
                <a:ea typeface="Times New Roman" pitchFamily="18" charset="0"/>
                <a:cs typeface="Courier New" pitchFamily="49" charset="0"/>
              </a:rPr>
              <a:t>        send lifetime (04:00:00 Jan 1 2009) - (04:00:00 Jan 31 2009)</a:t>
            </a:r>
          </a:p>
          <a:p>
            <a:pPr algn="l">
              <a:lnSpc>
                <a:spcPct val="100000"/>
              </a:lnSpc>
            </a:pPr>
            <a:r>
              <a:rPr lang="en-US" sz="1200" dirty="0">
                <a:solidFill>
                  <a:srgbClr val="000000"/>
                </a:solidFill>
                <a:latin typeface="Courier New" pitchFamily="49" charset="0"/>
                <a:ea typeface="Times New Roman" pitchFamily="18" charset="0"/>
                <a:cs typeface="Courier New" pitchFamily="49" charset="0"/>
              </a:rPr>
              <a:t>    key 2 -- text “SECOND-KEY"</a:t>
            </a:r>
          </a:p>
          <a:p>
            <a:pPr algn="l">
              <a:lnSpc>
                <a:spcPct val="100000"/>
              </a:lnSpc>
            </a:pPr>
            <a:r>
              <a:rPr lang="en-US" sz="1200" dirty="0">
                <a:solidFill>
                  <a:srgbClr val="000000"/>
                </a:solidFill>
                <a:latin typeface="Courier New" pitchFamily="49" charset="0"/>
                <a:ea typeface="Times New Roman" pitchFamily="18" charset="0"/>
                <a:cs typeface="Courier New" pitchFamily="49" charset="0"/>
              </a:rPr>
              <a:t>        accept lifetime (04:00:00 Jan 25 2009) - (always valid) [valid now]</a:t>
            </a:r>
          </a:p>
          <a:p>
            <a:pPr algn="l">
              <a:lnSpc>
                <a:spcPct val="100000"/>
              </a:lnSpc>
            </a:pPr>
            <a:r>
              <a:rPr lang="en-US" sz="1200" dirty="0">
                <a:solidFill>
                  <a:srgbClr val="000000"/>
                </a:solidFill>
                <a:latin typeface="Courier New" pitchFamily="49" charset="0"/>
                <a:ea typeface="Times New Roman" pitchFamily="18" charset="0"/>
                <a:cs typeface="Courier New" pitchFamily="49" charset="0"/>
              </a:rPr>
              <a:t>        send lifetime (04:00:00 Jan 25 2009) - (always valid) [valid now]</a:t>
            </a:r>
          </a:p>
        </p:txBody>
      </p:sp>
    </p:spTree>
    <p:extLst>
      <p:ext uri="{BB962C8B-B14F-4D97-AF65-F5344CB8AC3E}">
        <p14:creationId xmlns:p14="http://schemas.microsoft.com/office/powerpoint/2010/main" val="119195002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0210" name="Rectangle 2"/>
          <p:cNvSpPr>
            <a:spLocks noGrp="1" noChangeArrowheads="1"/>
          </p:cNvSpPr>
          <p:nvPr>
            <p:ph type="title"/>
          </p:nvPr>
        </p:nvSpPr>
        <p:spPr bwMode="white">
          <a:xfrm>
            <a:off x="292608" y="107576"/>
            <a:ext cx="10040541" cy="1544954"/>
          </a:xfrm>
          <a:noFill/>
          <a:ln/>
        </p:spPr>
        <p:txBody>
          <a:bodyPr>
            <a:normAutofit/>
          </a:bodyPr>
          <a:lstStyle/>
          <a:p>
            <a:r>
              <a:rPr lang="en-US" b="1" dirty="0">
                <a:solidFill>
                  <a:schemeClr val="accent1">
                    <a:lumMod val="50000"/>
                  </a:schemeClr>
                </a:solidFill>
                <a:latin typeface="Arial" panose="020B0604020202020204" pitchFamily="34" charset="0"/>
                <a:cs typeface="Arial" panose="020B0604020202020204" pitchFamily="34" charset="0"/>
              </a:rPr>
              <a:t>Troubleshooting MD5 Authentication</a:t>
            </a:r>
          </a:p>
        </p:txBody>
      </p:sp>
      <p:sp>
        <p:nvSpPr>
          <p:cNvPr id="990216" name="Text Box 8"/>
          <p:cNvSpPr txBox="1">
            <a:spLocks noChangeArrowheads="1"/>
          </p:cNvSpPr>
          <p:nvPr/>
        </p:nvSpPr>
        <p:spPr bwMode="auto">
          <a:xfrm>
            <a:off x="1048003" y="1634374"/>
            <a:ext cx="8529749" cy="1366399"/>
          </a:xfrm>
          <a:prstGeom prst="rect">
            <a:avLst/>
          </a:prstGeom>
          <a:noFill/>
          <a:ln w="9525">
            <a:solidFill>
              <a:schemeClr val="tx1"/>
            </a:solidFill>
            <a:miter lim="800000"/>
            <a:headEnd/>
            <a:tailEnd/>
          </a:ln>
          <a:effectLst/>
        </p:spPr>
        <p:txBody>
          <a:bodyPr wrap="square" lIns="73025" tIns="36512" rIns="73025" bIns="36512">
            <a:spAutoFit/>
          </a:bodyPr>
          <a:lstStyle/>
          <a:p>
            <a:pPr algn="l">
              <a:lnSpc>
                <a:spcPct val="100000"/>
              </a:lnSpc>
            </a:pPr>
            <a:r>
              <a:rPr lang="en-US" sz="1200" dirty="0">
                <a:solidFill>
                  <a:srgbClr val="000000"/>
                </a:solidFill>
                <a:latin typeface="Courier New" pitchFamily="49" charset="0"/>
                <a:ea typeface="Times New Roman" pitchFamily="18" charset="0"/>
                <a:cs typeface="Courier New" pitchFamily="49" charset="0"/>
              </a:rPr>
              <a:t>R1# </a:t>
            </a:r>
            <a:r>
              <a:rPr lang="en-US" sz="1200" b="1" dirty="0">
                <a:solidFill>
                  <a:srgbClr val="000000"/>
                </a:solidFill>
                <a:latin typeface="Courier New" pitchFamily="49" charset="0"/>
                <a:ea typeface="Times New Roman" pitchFamily="18" charset="0"/>
                <a:cs typeface="Courier New" pitchFamily="49" charset="0"/>
              </a:rPr>
              <a:t>debug eigrp packets</a:t>
            </a:r>
          </a:p>
          <a:p>
            <a:pPr algn="l">
              <a:lnSpc>
                <a:spcPct val="100000"/>
              </a:lnSpc>
            </a:pPr>
            <a:r>
              <a:rPr lang="en-US" sz="1200" dirty="0">
                <a:solidFill>
                  <a:srgbClr val="000000"/>
                </a:solidFill>
                <a:latin typeface="Courier New" pitchFamily="49" charset="0"/>
                <a:ea typeface="Times New Roman" pitchFamily="18" charset="0"/>
                <a:cs typeface="Courier New" pitchFamily="49" charset="0"/>
              </a:rPr>
              <a:t>EIGRP Packets debugging is on</a:t>
            </a:r>
          </a:p>
          <a:p>
            <a:pPr algn="l">
              <a:lnSpc>
                <a:spcPct val="100000"/>
              </a:lnSpc>
            </a:pPr>
            <a:r>
              <a:rPr lang="en-US" sz="1200" dirty="0">
                <a:solidFill>
                  <a:srgbClr val="000000"/>
                </a:solidFill>
                <a:latin typeface="Courier New" pitchFamily="49" charset="0"/>
                <a:ea typeface="Times New Roman" pitchFamily="18" charset="0"/>
                <a:cs typeface="Courier New" pitchFamily="49" charset="0"/>
              </a:rPr>
              <a:t>    (UPDATE, REQUEST, QUERY, REPLY, HELLO, IPXSAP, PROBE, ACK, STUB, SIAQUERY, SIAREPLY)</a:t>
            </a:r>
          </a:p>
          <a:p>
            <a:pPr algn="l">
              <a:lnSpc>
                <a:spcPct val="100000"/>
              </a:lnSpc>
            </a:pPr>
            <a:r>
              <a:rPr lang="en-US" sz="1200" dirty="0">
                <a:solidFill>
                  <a:srgbClr val="000000"/>
                </a:solidFill>
                <a:latin typeface="Courier New" pitchFamily="49" charset="0"/>
                <a:ea typeface="Times New Roman" pitchFamily="18" charset="0"/>
                <a:cs typeface="Courier New" pitchFamily="49" charset="0"/>
              </a:rPr>
              <a:t>*Jan 21 16:38:51.745: EIGRP: received packet with MD5 authentication, key id = 1</a:t>
            </a:r>
          </a:p>
          <a:p>
            <a:pPr algn="l">
              <a:lnSpc>
                <a:spcPct val="100000"/>
              </a:lnSpc>
            </a:pPr>
            <a:r>
              <a:rPr lang="en-US" sz="1200" dirty="0">
                <a:solidFill>
                  <a:srgbClr val="000000"/>
                </a:solidFill>
                <a:latin typeface="Courier New" pitchFamily="49" charset="0"/>
                <a:ea typeface="Times New Roman" pitchFamily="18" charset="0"/>
                <a:cs typeface="Courier New" pitchFamily="49" charset="0"/>
              </a:rPr>
              <a:t>*Jan 21 16:38:51.745: EIGRP: Received HELLO on Serial0/0/0 nbr 192.168.1.102</a:t>
            </a:r>
          </a:p>
          <a:p>
            <a:pPr algn="l">
              <a:lnSpc>
                <a:spcPct val="100000"/>
              </a:lnSpc>
            </a:pPr>
            <a:r>
              <a:rPr lang="en-US" sz="1200" dirty="0">
                <a:solidFill>
                  <a:srgbClr val="000000"/>
                </a:solidFill>
                <a:latin typeface="Courier New" pitchFamily="49" charset="0"/>
                <a:ea typeface="Times New Roman" pitchFamily="18" charset="0"/>
                <a:cs typeface="Courier New" pitchFamily="49" charset="0"/>
              </a:rPr>
              <a:t>*Jan 21 16:38:51.745:   AS 100, Flags 0x0, Seq 0/0 idbQ 0/0 iidbQ un/rely 0/0 peerQ un/rely 0/0</a:t>
            </a:r>
          </a:p>
        </p:txBody>
      </p:sp>
      <p:sp>
        <p:nvSpPr>
          <p:cNvPr id="4" name="Text Box 8"/>
          <p:cNvSpPr txBox="1">
            <a:spLocks noChangeArrowheads="1"/>
          </p:cNvSpPr>
          <p:nvPr/>
        </p:nvSpPr>
        <p:spPr bwMode="auto">
          <a:xfrm>
            <a:off x="1048003" y="3407385"/>
            <a:ext cx="8526349" cy="1551065"/>
          </a:xfrm>
          <a:prstGeom prst="rect">
            <a:avLst/>
          </a:prstGeom>
          <a:noFill/>
          <a:ln w="9525">
            <a:solidFill>
              <a:schemeClr val="tx1"/>
            </a:solidFill>
            <a:miter lim="800000"/>
            <a:headEnd/>
            <a:tailEnd/>
          </a:ln>
          <a:effectLst/>
        </p:spPr>
        <p:txBody>
          <a:bodyPr wrap="square" lIns="73025" tIns="36512" rIns="73025" bIns="36512">
            <a:spAutoFit/>
          </a:bodyPr>
          <a:lstStyle/>
          <a:p>
            <a:pPr algn="l">
              <a:lnSpc>
                <a:spcPct val="100000"/>
              </a:lnSpc>
            </a:pPr>
            <a:r>
              <a:rPr lang="en-US" sz="1200" dirty="0">
                <a:solidFill>
                  <a:srgbClr val="000000"/>
                </a:solidFill>
                <a:latin typeface="Courier New" pitchFamily="49" charset="0"/>
                <a:ea typeface="Times New Roman" pitchFamily="18" charset="0"/>
                <a:cs typeface="Courier New" pitchFamily="49" charset="0"/>
              </a:rPr>
              <a:t>R2# </a:t>
            </a:r>
            <a:r>
              <a:rPr lang="en-US" sz="1200" b="1" dirty="0">
                <a:solidFill>
                  <a:srgbClr val="000000"/>
                </a:solidFill>
                <a:latin typeface="Courier New" pitchFamily="49" charset="0"/>
                <a:ea typeface="Times New Roman" pitchFamily="18" charset="0"/>
                <a:cs typeface="Courier New" pitchFamily="49" charset="0"/>
              </a:rPr>
              <a:t>debug eigrp packets</a:t>
            </a:r>
          </a:p>
          <a:p>
            <a:pPr algn="l">
              <a:lnSpc>
                <a:spcPct val="100000"/>
              </a:lnSpc>
            </a:pPr>
            <a:r>
              <a:rPr lang="en-US" sz="1200" dirty="0">
                <a:solidFill>
                  <a:srgbClr val="000000"/>
                </a:solidFill>
                <a:latin typeface="Courier New" pitchFamily="49" charset="0"/>
                <a:ea typeface="Times New Roman" pitchFamily="18" charset="0"/>
                <a:cs typeface="Courier New" pitchFamily="49" charset="0"/>
              </a:rPr>
              <a:t>EIGRP Packets debugging is on</a:t>
            </a:r>
          </a:p>
          <a:p>
            <a:pPr algn="l">
              <a:lnSpc>
                <a:spcPct val="100000"/>
              </a:lnSpc>
            </a:pPr>
            <a:r>
              <a:rPr lang="en-US" sz="1200" dirty="0">
                <a:solidFill>
                  <a:srgbClr val="000000"/>
                </a:solidFill>
                <a:latin typeface="Courier New" pitchFamily="49" charset="0"/>
                <a:ea typeface="Times New Roman" pitchFamily="18" charset="0"/>
                <a:cs typeface="Courier New" pitchFamily="49" charset="0"/>
              </a:rPr>
              <a:t>    (UPDATE, REQUEST, QUERY, REPLY, HELLO, IPXSAP, PROBE, ACK, STUB, SIAQUERY, SIAREPLY)</a:t>
            </a:r>
          </a:p>
          <a:p>
            <a:pPr algn="l">
              <a:lnSpc>
                <a:spcPct val="100000"/>
              </a:lnSpc>
            </a:pPr>
            <a:r>
              <a:rPr lang="en-US" sz="1200" dirty="0">
                <a:solidFill>
                  <a:srgbClr val="000000"/>
                </a:solidFill>
                <a:latin typeface="Courier New" pitchFamily="49" charset="0"/>
                <a:ea typeface="Times New Roman" pitchFamily="18" charset="0"/>
                <a:cs typeface="Courier New" pitchFamily="49" charset="0"/>
              </a:rPr>
              <a:t>R2#</a:t>
            </a:r>
          </a:p>
          <a:p>
            <a:pPr algn="l">
              <a:lnSpc>
                <a:spcPct val="100000"/>
              </a:lnSpc>
            </a:pPr>
            <a:r>
              <a:rPr lang="en-US" sz="1200" dirty="0">
                <a:solidFill>
                  <a:srgbClr val="000000"/>
                </a:solidFill>
                <a:latin typeface="Courier New" pitchFamily="49" charset="0"/>
                <a:ea typeface="Times New Roman" pitchFamily="18" charset="0"/>
                <a:cs typeface="Courier New" pitchFamily="49" charset="0"/>
              </a:rPr>
              <a:t>*Jan 21 16:38:38.321: EIGRP: received packet with MD5 authentication, key id = 2</a:t>
            </a:r>
          </a:p>
          <a:p>
            <a:pPr algn="l">
              <a:lnSpc>
                <a:spcPct val="100000"/>
              </a:lnSpc>
            </a:pPr>
            <a:r>
              <a:rPr lang="en-US" sz="1200" dirty="0">
                <a:solidFill>
                  <a:srgbClr val="000000"/>
                </a:solidFill>
                <a:latin typeface="Courier New" pitchFamily="49" charset="0"/>
                <a:ea typeface="Times New Roman" pitchFamily="18" charset="0"/>
                <a:cs typeface="Courier New" pitchFamily="49" charset="0"/>
              </a:rPr>
              <a:t>*Jan 21 16:38:38.321: EIGRP: Received HELLO on Serial0/0/0 nbr 192.168.1.101</a:t>
            </a:r>
          </a:p>
          <a:p>
            <a:pPr algn="l">
              <a:lnSpc>
                <a:spcPct val="100000"/>
              </a:lnSpc>
            </a:pPr>
            <a:r>
              <a:rPr lang="en-US" sz="1200" dirty="0">
                <a:solidFill>
                  <a:srgbClr val="000000"/>
                </a:solidFill>
                <a:latin typeface="Courier New" pitchFamily="49" charset="0"/>
                <a:ea typeface="Times New Roman" pitchFamily="18" charset="0"/>
                <a:cs typeface="Courier New" pitchFamily="49" charset="0"/>
              </a:rPr>
              <a:t>*Jan 21 16:38:38.321:   AS 100, Flags 0x0, Seq 0/0 idbQ 0/0 iidbQ un/rely 0/0 peerQ un/rely 0/0</a:t>
            </a:r>
          </a:p>
        </p:txBody>
      </p:sp>
    </p:spTree>
    <p:extLst>
      <p:ext uri="{BB962C8B-B14F-4D97-AF65-F5344CB8AC3E}">
        <p14:creationId xmlns:p14="http://schemas.microsoft.com/office/powerpoint/2010/main" val="355109104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2744" y="189029"/>
            <a:ext cx="10288408" cy="1002771"/>
          </a:xfrm>
        </p:spPr>
        <p:txBody>
          <a:bodyPr>
            <a:normAutofit fontScale="90000"/>
          </a:bodyPr>
          <a:lstStyle/>
          <a:p>
            <a:r>
              <a:rPr lang="en-US" b="1" dirty="0">
                <a:solidFill>
                  <a:schemeClr val="accent1">
                    <a:lumMod val="50000"/>
                  </a:schemeClr>
                </a:solidFill>
                <a:latin typeface="Arial" panose="020B0604020202020204" pitchFamily="34" charset="0"/>
                <a:cs typeface="Arial" panose="020B0604020202020204" pitchFamily="34" charset="0"/>
              </a:rPr>
              <a:t>Configuring EIGRP MD5 Authentication</a:t>
            </a:r>
          </a:p>
        </p:txBody>
      </p:sp>
      <p:sp>
        <p:nvSpPr>
          <p:cNvPr id="30" name="TextBox 29"/>
          <p:cNvSpPr txBox="1"/>
          <p:nvPr/>
        </p:nvSpPr>
        <p:spPr>
          <a:xfrm>
            <a:off x="6273322" y="1282645"/>
            <a:ext cx="945988" cy="160898"/>
          </a:xfrm>
          <a:prstGeom prst="rect">
            <a:avLst/>
          </a:prstGeom>
          <a:noFill/>
        </p:spPr>
        <p:txBody>
          <a:bodyPr wrap="square" lIns="0" tIns="0" rIns="0" bIns="0" rtlCol="0" anchor="ctr" anchorCtr="0">
            <a:noAutofit/>
          </a:bodyPr>
          <a:lstStyle/>
          <a:p>
            <a:r>
              <a:rPr lang="en-US" sz="1050" b="1" dirty="0"/>
              <a:t>EIGRP AS 100</a:t>
            </a:r>
          </a:p>
        </p:txBody>
      </p:sp>
      <p:sp>
        <p:nvSpPr>
          <p:cNvPr id="33" name="Text Placeholder 5"/>
          <p:cNvSpPr>
            <a:spLocks/>
          </p:cNvSpPr>
          <p:nvPr/>
        </p:nvSpPr>
        <p:spPr bwMode="auto">
          <a:xfrm>
            <a:off x="1664228" y="1668725"/>
            <a:ext cx="4156691" cy="758284"/>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defTabSz="814388">
              <a:buClr>
                <a:srgbClr val="708CA1"/>
              </a:buClr>
              <a:defRPr/>
            </a:pPr>
            <a:r>
              <a:rPr lang="en-US" sz="1100" kern="0" dirty="0">
                <a:latin typeface="Courier New" pitchFamily="49" charset="0"/>
              </a:rPr>
              <a:t>R1(config-if)# </a:t>
            </a:r>
            <a:r>
              <a:rPr lang="en-US" sz="1100" b="1" kern="0" dirty="0">
                <a:latin typeface="Courier New" pitchFamily="49" charset="0"/>
              </a:rPr>
              <a:t>key chain R1chain</a:t>
            </a:r>
          </a:p>
          <a:p>
            <a:pPr marL="236538" indent="-236538" defTabSz="814388">
              <a:buClr>
                <a:srgbClr val="708CA1"/>
              </a:buClr>
              <a:defRPr/>
            </a:pPr>
            <a:r>
              <a:rPr lang="en-US" sz="1100" kern="0" dirty="0">
                <a:latin typeface="Courier New" pitchFamily="49" charset="0"/>
              </a:rPr>
              <a:t>R1(config-keychain)# </a:t>
            </a:r>
            <a:r>
              <a:rPr lang="en-US" sz="1100" b="1" kern="0" dirty="0">
                <a:latin typeface="Courier New" pitchFamily="49" charset="0"/>
              </a:rPr>
              <a:t>key 2</a:t>
            </a:r>
          </a:p>
          <a:p>
            <a:pPr marL="236538" indent="-236538" defTabSz="814388">
              <a:buClr>
                <a:srgbClr val="708CA1"/>
              </a:buClr>
              <a:defRPr/>
            </a:pPr>
            <a:r>
              <a:rPr lang="en-US" sz="1100" kern="0" dirty="0">
                <a:latin typeface="Courier New" pitchFamily="49" charset="0"/>
              </a:rPr>
              <a:t>R1(config-keychain-key)# </a:t>
            </a:r>
            <a:r>
              <a:rPr lang="en-US" sz="1100" b="1" kern="0" dirty="0">
                <a:latin typeface="Courier New" pitchFamily="49" charset="0"/>
              </a:rPr>
              <a:t>key-string wrongkey</a:t>
            </a:r>
          </a:p>
          <a:p>
            <a:pPr marL="236538" indent="-236538" defTabSz="814388">
              <a:buClr>
                <a:srgbClr val="708CA1"/>
              </a:buClr>
              <a:defRPr/>
            </a:pPr>
            <a:r>
              <a:rPr lang="en-US" sz="1100" kern="0" dirty="0">
                <a:latin typeface="Courier New" pitchFamily="49" charset="0"/>
              </a:rPr>
              <a:t>R1(config-keychain-key)# </a:t>
            </a:r>
            <a:endParaRPr lang="en-US" sz="1100" b="1" kern="0" dirty="0">
              <a:latin typeface="Courier New" pitchFamily="49" charset="0"/>
            </a:endParaRPr>
          </a:p>
        </p:txBody>
      </p:sp>
      <p:grpSp>
        <p:nvGrpSpPr>
          <p:cNvPr id="3" name="Group 2"/>
          <p:cNvGrpSpPr/>
          <p:nvPr/>
        </p:nvGrpSpPr>
        <p:grpSpPr>
          <a:xfrm>
            <a:off x="6144067" y="1414470"/>
            <a:ext cx="3869509" cy="1294103"/>
            <a:chOff x="2352821" y="1432335"/>
            <a:chExt cx="3869509" cy="1294103"/>
          </a:xfrm>
        </p:grpSpPr>
        <p:sp>
          <p:nvSpPr>
            <p:cNvPr id="48" name="Freeform 9"/>
            <p:cNvSpPr>
              <a:spLocks/>
            </p:cNvSpPr>
            <p:nvPr/>
          </p:nvSpPr>
          <p:spPr bwMode="auto">
            <a:xfrm>
              <a:off x="3523561" y="194419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9" name="Rounded Rectangle 28"/>
            <p:cNvSpPr/>
            <p:nvPr/>
          </p:nvSpPr>
          <p:spPr bwMode="auto">
            <a:xfrm>
              <a:off x="2352821" y="1693833"/>
              <a:ext cx="3869509" cy="459506"/>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pic>
          <p:nvPicPr>
            <p:cNvPr id="7" name="Picture 37"/>
            <p:cNvPicPr>
              <a:picLocks noChangeArrowheads="1"/>
            </p:cNvPicPr>
            <p:nvPr/>
          </p:nvPicPr>
          <p:blipFill>
            <a:blip r:embed="rId3"/>
            <a:srcRect/>
            <a:stretch>
              <a:fillRect/>
            </a:stretch>
          </p:blipFill>
          <p:spPr bwMode="auto">
            <a:xfrm>
              <a:off x="2685599" y="1723858"/>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5219483" y="1734875"/>
              <a:ext cx="870351" cy="451691"/>
            </a:xfrm>
            <a:prstGeom prst="rect">
              <a:avLst/>
            </a:prstGeom>
            <a:noFill/>
            <a:ln w="9525">
              <a:noFill/>
              <a:miter lim="800000"/>
              <a:headEnd/>
              <a:tailEnd/>
            </a:ln>
          </p:spPr>
        </p:pic>
        <p:sp>
          <p:nvSpPr>
            <p:cNvPr id="13" name="TextBox 12"/>
            <p:cNvSpPr txBox="1"/>
            <p:nvPr/>
          </p:nvSpPr>
          <p:spPr>
            <a:xfrm>
              <a:off x="5744657" y="2226957"/>
              <a:ext cx="455336" cy="157915"/>
            </a:xfrm>
            <a:prstGeom prst="rect">
              <a:avLst/>
            </a:prstGeom>
            <a:noFill/>
          </p:spPr>
          <p:txBody>
            <a:bodyPr wrap="square" lIns="0" tIns="0" rIns="0" bIns="0" rtlCol="0" anchor="ctr" anchorCtr="0">
              <a:noAutofit/>
            </a:bodyPr>
            <a:lstStyle/>
            <a:p>
              <a:pPr algn="l"/>
              <a:r>
                <a:rPr lang="en-US" sz="1050" dirty="0"/>
                <a:t>Fa0/0</a:t>
              </a:r>
            </a:p>
          </p:txBody>
        </p:sp>
        <p:sp>
          <p:nvSpPr>
            <p:cNvPr id="14" name="TextBox 13"/>
            <p:cNvSpPr txBox="1"/>
            <p:nvPr/>
          </p:nvSpPr>
          <p:spPr>
            <a:xfrm>
              <a:off x="3166717" y="2204922"/>
              <a:ext cx="1013551" cy="165253"/>
            </a:xfrm>
            <a:prstGeom prst="rect">
              <a:avLst/>
            </a:prstGeom>
            <a:noFill/>
          </p:spPr>
          <p:txBody>
            <a:bodyPr wrap="square" lIns="0" tIns="0" rIns="0" bIns="0" rtlCol="0" anchor="ctr" anchorCtr="0">
              <a:noAutofit/>
            </a:bodyPr>
            <a:lstStyle/>
            <a:p>
              <a:pPr algn="l"/>
              <a:r>
                <a:rPr lang="en-US" sz="1050" dirty="0"/>
                <a:t>Fa0/0</a:t>
              </a:r>
            </a:p>
          </p:txBody>
        </p:sp>
        <p:cxnSp>
          <p:nvCxnSpPr>
            <p:cNvPr id="20" name="Straight Connector 19"/>
            <p:cNvCxnSpPr/>
            <p:nvPr/>
          </p:nvCxnSpPr>
          <p:spPr bwMode="auto">
            <a:xfrm rot="5400000">
              <a:off x="2947260" y="232152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1" name="Straight Connector 20"/>
            <p:cNvCxnSpPr/>
            <p:nvPr/>
          </p:nvCxnSpPr>
          <p:spPr bwMode="auto">
            <a:xfrm rot="10800000">
              <a:off x="2871058" y="2493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2" name="Straight Connector 21"/>
            <p:cNvCxnSpPr/>
            <p:nvPr/>
          </p:nvCxnSpPr>
          <p:spPr bwMode="auto">
            <a:xfrm rot="5400000">
              <a:off x="5523371" y="233070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3" name="Straight Connector 22"/>
            <p:cNvCxnSpPr/>
            <p:nvPr/>
          </p:nvCxnSpPr>
          <p:spPr bwMode="auto">
            <a:xfrm rot="10800000">
              <a:off x="5447169" y="250238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4" name="TextBox 23"/>
            <p:cNvSpPr txBox="1"/>
            <p:nvPr/>
          </p:nvSpPr>
          <p:spPr>
            <a:xfrm>
              <a:off x="2961032" y="1944195"/>
              <a:ext cx="349776" cy="276999"/>
            </a:xfrm>
            <a:prstGeom prst="rect">
              <a:avLst/>
            </a:prstGeom>
            <a:noFill/>
          </p:spPr>
          <p:txBody>
            <a:bodyPr wrap="none" rtlCol="0">
              <a:spAutoFit/>
            </a:bodyPr>
            <a:lstStyle/>
            <a:p>
              <a:r>
                <a:rPr lang="en-US" sz="1200" b="1" dirty="0">
                  <a:solidFill>
                    <a:schemeClr val="bg1"/>
                  </a:solidFill>
                </a:rPr>
                <a:t>R1</a:t>
              </a:r>
            </a:p>
          </p:txBody>
        </p:sp>
        <p:sp>
          <p:nvSpPr>
            <p:cNvPr id="25" name="TextBox 24"/>
            <p:cNvSpPr txBox="1"/>
            <p:nvPr/>
          </p:nvSpPr>
          <p:spPr>
            <a:xfrm>
              <a:off x="5515138" y="1953374"/>
              <a:ext cx="349776" cy="276999"/>
            </a:xfrm>
            <a:prstGeom prst="rect">
              <a:avLst/>
            </a:prstGeom>
            <a:noFill/>
          </p:spPr>
          <p:txBody>
            <a:bodyPr wrap="none" rtlCol="0">
              <a:spAutoFit/>
            </a:bodyPr>
            <a:lstStyle/>
            <a:p>
              <a:r>
                <a:rPr lang="en-US" sz="1200" b="1" dirty="0">
                  <a:solidFill>
                    <a:schemeClr val="bg1"/>
                  </a:solidFill>
                </a:rPr>
                <a:t>R2</a:t>
              </a:r>
            </a:p>
          </p:txBody>
        </p:sp>
        <p:sp>
          <p:nvSpPr>
            <p:cNvPr id="26" name="TextBox 25"/>
            <p:cNvSpPr txBox="1"/>
            <p:nvPr/>
          </p:nvSpPr>
          <p:spPr>
            <a:xfrm>
              <a:off x="2615826" y="2557473"/>
              <a:ext cx="1013551" cy="165253"/>
            </a:xfrm>
            <a:prstGeom prst="rect">
              <a:avLst/>
            </a:prstGeom>
            <a:noFill/>
          </p:spPr>
          <p:txBody>
            <a:bodyPr wrap="square" lIns="0" tIns="0" rIns="0" bIns="0" rtlCol="0" anchor="ctr" anchorCtr="0">
              <a:noAutofit/>
            </a:bodyPr>
            <a:lstStyle/>
            <a:p>
              <a:r>
                <a:rPr lang="en-US" sz="1050" dirty="0"/>
                <a:t>172.16.1.0 /24</a:t>
              </a:r>
            </a:p>
          </p:txBody>
        </p:sp>
        <p:sp>
          <p:nvSpPr>
            <p:cNvPr id="47" name="TextBox 46"/>
            <p:cNvSpPr txBox="1"/>
            <p:nvPr/>
          </p:nvSpPr>
          <p:spPr>
            <a:xfrm>
              <a:off x="5187735" y="2561185"/>
              <a:ext cx="1013551" cy="165253"/>
            </a:xfrm>
            <a:prstGeom prst="rect">
              <a:avLst/>
            </a:prstGeom>
            <a:noFill/>
          </p:spPr>
          <p:txBody>
            <a:bodyPr wrap="square" lIns="0" tIns="0" rIns="0" bIns="0" rtlCol="0" anchor="ctr" anchorCtr="0">
              <a:noAutofit/>
            </a:bodyPr>
            <a:lstStyle/>
            <a:p>
              <a:pPr algn="l"/>
              <a:r>
                <a:rPr lang="en-US" sz="1050" dirty="0"/>
                <a:t>172.17.2.0 /24</a:t>
              </a:r>
            </a:p>
          </p:txBody>
        </p:sp>
        <p:sp>
          <p:nvSpPr>
            <p:cNvPr id="49" name="TextBox 48"/>
            <p:cNvSpPr txBox="1"/>
            <p:nvPr/>
          </p:nvSpPr>
          <p:spPr>
            <a:xfrm>
              <a:off x="3577847" y="1991217"/>
              <a:ext cx="503430" cy="172119"/>
            </a:xfrm>
            <a:prstGeom prst="rect">
              <a:avLst/>
            </a:prstGeom>
            <a:noFill/>
          </p:spPr>
          <p:txBody>
            <a:bodyPr wrap="square" lIns="0" tIns="0" rIns="0" bIns="0" rtlCol="0" anchor="ctr" anchorCtr="0">
              <a:noAutofit/>
            </a:bodyPr>
            <a:lstStyle/>
            <a:p>
              <a:pPr algn="l"/>
              <a:r>
                <a:rPr lang="en-US" sz="1050" dirty="0"/>
                <a:t>S0/0/0</a:t>
              </a:r>
            </a:p>
          </p:txBody>
        </p:sp>
        <p:sp>
          <p:nvSpPr>
            <p:cNvPr id="50" name="TextBox 49"/>
            <p:cNvSpPr txBox="1"/>
            <p:nvPr/>
          </p:nvSpPr>
          <p:spPr>
            <a:xfrm>
              <a:off x="4810182" y="2076710"/>
              <a:ext cx="508882" cy="186988"/>
            </a:xfrm>
            <a:prstGeom prst="rect">
              <a:avLst/>
            </a:prstGeom>
            <a:noFill/>
          </p:spPr>
          <p:txBody>
            <a:bodyPr wrap="square" lIns="0" tIns="0" rIns="0" bIns="0" rtlCol="0" anchor="ctr" anchorCtr="0">
              <a:noAutofit/>
            </a:bodyPr>
            <a:lstStyle/>
            <a:p>
              <a:pPr algn="l"/>
              <a:r>
                <a:rPr lang="en-US" sz="1050" dirty="0"/>
                <a:t>S0/0/0</a:t>
              </a:r>
            </a:p>
          </p:txBody>
        </p:sp>
        <p:sp>
          <p:nvSpPr>
            <p:cNvPr id="51" name="TextBox 50"/>
            <p:cNvSpPr txBox="1"/>
            <p:nvPr/>
          </p:nvSpPr>
          <p:spPr>
            <a:xfrm>
              <a:off x="3893554" y="1534092"/>
              <a:ext cx="945988" cy="160898"/>
            </a:xfrm>
            <a:prstGeom prst="rect">
              <a:avLst/>
            </a:prstGeom>
            <a:noFill/>
          </p:spPr>
          <p:txBody>
            <a:bodyPr wrap="square" lIns="0" tIns="0" rIns="0" bIns="0" rtlCol="0" anchor="ctr" anchorCtr="0">
              <a:noAutofit/>
            </a:bodyPr>
            <a:lstStyle/>
            <a:p>
              <a:r>
                <a:rPr lang="en-US" sz="1000" dirty="0"/>
                <a:t>64 kbps</a:t>
              </a:r>
            </a:p>
          </p:txBody>
        </p:sp>
        <p:sp>
          <p:nvSpPr>
            <p:cNvPr id="52" name="TextBox 51"/>
            <p:cNvSpPr txBox="1"/>
            <p:nvPr/>
          </p:nvSpPr>
          <p:spPr>
            <a:xfrm>
              <a:off x="3883463" y="1432335"/>
              <a:ext cx="1336020" cy="113878"/>
            </a:xfrm>
            <a:prstGeom prst="rect">
              <a:avLst/>
            </a:prstGeom>
            <a:noFill/>
          </p:spPr>
          <p:txBody>
            <a:bodyPr wrap="square" lIns="0" tIns="0" rIns="0" bIns="0" rtlCol="0" anchor="ctr" anchorCtr="0">
              <a:noAutofit/>
            </a:bodyPr>
            <a:lstStyle/>
            <a:p>
              <a:r>
                <a:rPr lang="en-US" sz="1050" dirty="0"/>
                <a:t>192.168.1.96 /27</a:t>
              </a:r>
            </a:p>
          </p:txBody>
        </p:sp>
        <p:sp>
          <p:nvSpPr>
            <p:cNvPr id="53" name="TextBox 52"/>
            <p:cNvSpPr txBox="1"/>
            <p:nvPr/>
          </p:nvSpPr>
          <p:spPr>
            <a:xfrm>
              <a:off x="3585284" y="1753324"/>
              <a:ext cx="1013551" cy="165253"/>
            </a:xfrm>
            <a:prstGeom prst="rect">
              <a:avLst/>
            </a:prstGeom>
            <a:noFill/>
          </p:spPr>
          <p:txBody>
            <a:bodyPr wrap="square" lIns="0" tIns="0" rIns="0" bIns="0" rtlCol="0" anchor="ctr" anchorCtr="0">
              <a:noAutofit/>
            </a:bodyPr>
            <a:lstStyle/>
            <a:p>
              <a:pPr algn="l"/>
              <a:r>
                <a:rPr lang="en-US" sz="1050" dirty="0"/>
                <a:t>.101</a:t>
              </a:r>
            </a:p>
          </p:txBody>
        </p:sp>
        <p:sp>
          <p:nvSpPr>
            <p:cNvPr id="54" name="TextBox 53"/>
            <p:cNvSpPr txBox="1"/>
            <p:nvPr/>
          </p:nvSpPr>
          <p:spPr>
            <a:xfrm>
              <a:off x="4908557" y="1905721"/>
              <a:ext cx="544315" cy="179554"/>
            </a:xfrm>
            <a:prstGeom prst="rect">
              <a:avLst/>
            </a:prstGeom>
            <a:noFill/>
          </p:spPr>
          <p:txBody>
            <a:bodyPr wrap="square" lIns="0" tIns="0" rIns="0" bIns="0" rtlCol="0" anchor="ctr" anchorCtr="0">
              <a:noAutofit/>
            </a:bodyPr>
            <a:lstStyle/>
            <a:p>
              <a:pPr algn="l"/>
              <a:r>
                <a:rPr lang="en-US" sz="1050" dirty="0"/>
                <a:t>.102</a:t>
              </a:r>
            </a:p>
          </p:txBody>
        </p:sp>
        <p:sp>
          <p:nvSpPr>
            <p:cNvPr id="35" name="TextBox 34"/>
            <p:cNvSpPr txBox="1"/>
            <p:nvPr/>
          </p:nvSpPr>
          <p:spPr>
            <a:xfrm>
              <a:off x="5512602" y="2210519"/>
              <a:ext cx="544315" cy="179554"/>
            </a:xfrm>
            <a:prstGeom prst="rect">
              <a:avLst/>
            </a:prstGeom>
            <a:noFill/>
          </p:spPr>
          <p:txBody>
            <a:bodyPr wrap="square" lIns="0" tIns="0" rIns="0" bIns="0" rtlCol="0" anchor="ctr" anchorCtr="0">
              <a:noAutofit/>
            </a:bodyPr>
            <a:lstStyle/>
            <a:p>
              <a:pPr algn="l"/>
              <a:r>
                <a:rPr lang="en-US" sz="1050" dirty="0"/>
                <a:t>.1</a:t>
              </a:r>
            </a:p>
          </p:txBody>
        </p:sp>
        <p:sp>
          <p:nvSpPr>
            <p:cNvPr id="36" name="TextBox 35"/>
            <p:cNvSpPr txBox="1"/>
            <p:nvPr/>
          </p:nvSpPr>
          <p:spPr>
            <a:xfrm>
              <a:off x="2955071" y="2196664"/>
              <a:ext cx="544315" cy="179554"/>
            </a:xfrm>
            <a:prstGeom prst="rect">
              <a:avLst/>
            </a:prstGeom>
            <a:noFill/>
          </p:spPr>
          <p:txBody>
            <a:bodyPr wrap="square" lIns="0" tIns="0" rIns="0" bIns="0" rtlCol="0" anchor="ctr" anchorCtr="0">
              <a:noAutofit/>
            </a:bodyPr>
            <a:lstStyle/>
            <a:p>
              <a:pPr algn="l"/>
              <a:r>
                <a:rPr lang="en-US" sz="1050" dirty="0"/>
                <a:t>.1</a:t>
              </a:r>
            </a:p>
          </p:txBody>
        </p:sp>
      </p:grpSp>
      <p:sp>
        <p:nvSpPr>
          <p:cNvPr id="28" name="Text Box 8"/>
          <p:cNvSpPr txBox="1">
            <a:spLocks noChangeArrowheads="1"/>
          </p:cNvSpPr>
          <p:nvPr/>
        </p:nvSpPr>
        <p:spPr bwMode="auto">
          <a:xfrm>
            <a:off x="1831125" y="3002348"/>
            <a:ext cx="8529749" cy="2612894"/>
          </a:xfrm>
          <a:prstGeom prst="rect">
            <a:avLst/>
          </a:prstGeom>
          <a:noFill/>
          <a:ln w="19050">
            <a:solidFill>
              <a:schemeClr val="tx1"/>
            </a:solidFill>
            <a:miter lim="800000"/>
            <a:headEnd/>
            <a:tailEnd/>
          </a:ln>
          <a:effectLst/>
        </p:spPr>
        <p:txBody>
          <a:bodyPr wrap="square" lIns="73025" tIns="36512" rIns="73025" bIns="36512">
            <a:spAutoFit/>
          </a:bodyPr>
          <a:lstStyle/>
          <a:p>
            <a:pPr algn="l">
              <a:lnSpc>
                <a:spcPct val="100000"/>
              </a:lnSpc>
            </a:pPr>
            <a:r>
              <a:rPr lang="en-US" sz="1100" dirty="0">
                <a:solidFill>
                  <a:srgbClr val="000000"/>
                </a:solidFill>
                <a:latin typeface="Courier New" pitchFamily="49" charset="0"/>
                <a:ea typeface="Times New Roman" pitchFamily="18" charset="0"/>
                <a:cs typeface="Courier New" pitchFamily="49" charset="0"/>
              </a:rPr>
              <a:t>R2# </a:t>
            </a:r>
            <a:r>
              <a:rPr lang="en-US" sz="1100" b="1" dirty="0">
                <a:solidFill>
                  <a:srgbClr val="000000"/>
                </a:solidFill>
                <a:latin typeface="Courier New" pitchFamily="49" charset="0"/>
                <a:ea typeface="Times New Roman" pitchFamily="18" charset="0"/>
                <a:cs typeface="Courier New" pitchFamily="49" charset="0"/>
              </a:rPr>
              <a:t>debug eigrp packets</a:t>
            </a:r>
          </a:p>
          <a:p>
            <a:pPr algn="l">
              <a:lnSpc>
                <a:spcPct val="100000"/>
              </a:lnSpc>
            </a:pPr>
            <a:r>
              <a:rPr lang="en-US" sz="1100" dirty="0">
                <a:solidFill>
                  <a:srgbClr val="000000"/>
                </a:solidFill>
                <a:latin typeface="Courier New" pitchFamily="49" charset="0"/>
                <a:ea typeface="Times New Roman" pitchFamily="18" charset="0"/>
                <a:cs typeface="Courier New" pitchFamily="49" charset="0"/>
              </a:rPr>
              <a:t>EIGRP Packets debugging is on</a:t>
            </a:r>
          </a:p>
          <a:p>
            <a:pPr algn="l">
              <a:lnSpc>
                <a:spcPct val="100000"/>
              </a:lnSpc>
            </a:pPr>
            <a:r>
              <a:rPr lang="en-US" sz="1100" dirty="0">
                <a:solidFill>
                  <a:srgbClr val="000000"/>
                </a:solidFill>
                <a:latin typeface="Courier New" pitchFamily="49" charset="0"/>
                <a:ea typeface="Times New Roman" pitchFamily="18" charset="0"/>
                <a:cs typeface="Courier New" pitchFamily="49" charset="0"/>
              </a:rPr>
              <a:t>    (UPDATE, REQUEST, QUERY, REPLY, HELLO, IPXSAP, PROBE, ACK, STUB, SIAQUERY, SIAREPLY)</a:t>
            </a:r>
          </a:p>
          <a:p>
            <a:pPr algn="l">
              <a:lnSpc>
                <a:spcPct val="100000"/>
              </a:lnSpc>
            </a:pPr>
            <a:r>
              <a:rPr lang="en-US" sz="1100" dirty="0">
                <a:solidFill>
                  <a:srgbClr val="000000"/>
                </a:solidFill>
                <a:latin typeface="Courier New" pitchFamily="49" charset="0"/>
                <a:ea typeface="Times New Roman" pitchFamily="18" charset="0"/>
                <a:cs typeface="Courier New" pitchFamily="49" charset="0"/>
              </a:rPr>
              <a:t>*Jan 21 16:50:18.749: EIGRP: pkt key id = 2, authentication mismatch</a:t>
            </a:r>
          </a:p>
          <a:p>
            <a:pPr algn="l">
              <a:lnSpc>
                <a:spcPct val="100000"/>
              </a:lnSpc>
            </a:pPr>
            <a:r>
              <a:rPr lang="en-US" sz="1100" dirty="0">
                <a:solidFill>
                  <a:srgbClr val="000000"/>
                </a:solidFill>
                <a:latin typeface="Courier New" pitchFamily="49" charset="0"/>
                <a:ea typeface="Times New Roman" pitchFamily="18" charset="0"/>
                <a:cs typeface="Courier New" pitchFamily="49" charset="0"/>
              </a:rPr>
              <a:t>*Jan 21 16:50:18.749: EIGRP: Serial0/0/0: ignored packet from 192.168.1.101, opcode = 5 (invalid authentication)</a:t>
            </a:r>
          </a:p>
          <a:p>
            <a:pPr algn="l">
              <a:lnSpc>
                <a:spcPct val="100000"/>
              </a:lnSpc>
            </a:pPr>
            <a:r>
              <a:rPr lang="en-US" sz="1100" dirty="0">
                <a:solidFill>
                  <a:srgbClr val="000000"/>
                </a:solidFill>
                <a:latin typeface="Courier New" pitchFamily="49" charset="0"/>
                <a:ea typeface="Times New Roman" pitchFamily="18" charset="0"/>
                <a:cs typeface="Courier New" pitchFamily="49" charset="0"/>
              </a:rPr>
              <a:t>*Jan 21 16:50:18.749: EIGRP: Dropping peer, invalid authentication</a:t>
            </a:r>
          </a:p>
          <a:p>
            <a:pPr algn="l">
              <a:lnSpc>
                <a:spcPct val="100000"/>
              </a:lnSpc>
            </a:pPr>
            <a:r>
              <a:rPr lang="en-US" sz="1100" dirty="0">
                <a:solidFill>
                  <a:srgbClr val="000000"/>
                </a:solidFill>
                <a:latin typeface="Courier New" pitchFamily="49" charset="0"/>
                <a:ea typeface="Times New Roman" pitchFamily="18" charset="0"/>
                <a:cs typeface="Courier New" pitchFamily="49" charset="0"/>
              </a:rPr>
              <a:t>*Jan 21 16:50:18.749: EIGRP: Sending HELLO on Serial0/0/0</a:t>
            </a:r>
          </a:p>
          <a:p>
            <a:pPr algn="l">
              <a:lnSpc>
                <a:spcPct val="100000"/>
              </a:lnSpc>
            </a:pPr>
            <a:r>
              <a:rPr lang="en-US" sz="1100" dirty="0">
                <a:solidFill>
                  <a:srgbClr val="000000"/>
                </a:solidFill>
                <a:latin typeface="Courier New" pitchFamily="49" charset="0"/>
                <a:ea typeface="Times New Roman" pitchFamily="18" charset="0"/>
                <a:cs typeface="Courier New" pitchFamily="49" charset="0"/>
              </a:rPr>
              <a:t>*Jan 21 16:50:18.749:   AS 100, Flags 0x0, Seq 0/0 idbQ 0/0 iidbQ un/rely 0/0</a:t>
            </a:r>
          </a:p>
          <a:p>
            <a:pPr algn="l">
              <a:lnSpc>
                <a:spcPct val="100000"/>
              </a:lnSpc>
            </a:pPr>
            <a:r>
              <a:rPr lang="en-US" sz="1100" dirty="0">
                <a:solidFill>
                  <a:srgbClr val="000000"/>
                </a:solidFill>
                <a:latin typeface="Courier New" pitchFamily="49" charset="0"/>
                <a:ea typeface="Times New Roman" pitchFamily="18" charset="0"/>
                <a:cs typeface="Courier New" pitchFamily="49" charset="0"/>
              </a:rPr>
              <a:t>*Jan 21 16:50:18.753: %DUAL-5-NBRCHANGE: IP-EIGRP(0) 100: Neighbor 192.168.1.101</a:t>
            </a:r>
          </a:p>
          <a:p>
            <a:pPr algn="l">
              <a:lnSpc>
                <a:spcPct val="100000"/>
              </a:lnSpc>
            </a:pPr>
            <a:r>
              <a:rPr lang="en-US" sz="1100" dirty="0">
                <a:solidFill>
                  <a:srgbClr val="000000"/>
                </a:solidFill>
                <a:latin typeface="Courier New" pitchFamily="49" charset="0"/>
                <a:ea typeface="Times New Roman" pitchFamily="18" charset="0"/>
                <a:cs typeface="Courier New" pitchFamily="49" charset="0"/>
              </a:rPr>
              <a:t> (Serial0/0/0) is down: Auth failure</a:t>
            </a:r>
          </a:p>
          <a:p>
            <a:pPr algn="l">
              <a:lnSpc>
                <a:spcPct val="100000"/>
              </a:lnSpc>
            </a:pPr>
            <a:r>
              <a:rPr lang="en-US" sz="1100" dirty="0">
                <a:solidFill>
                  <a:srgbClr val="000000"/>
                </a:solidFill>
                <a:latin typeface="Courier New" pitchFamily="49" charset="0"/>
                <a:ea typeface="Times New Roman" pitchFamily="18" charset="0"/>
                <a:cs typeface="Courier New" pitchFamily="49" charset="0"/>
              </a:rPr>
              <a:t>R2# </a:t>
            </a:r>
          </a:p>
          <a:p>
            <a:pPr algn="l">
              <a:lnSpc>
                <a:spcPct val="100000"/>
              </a:lnSpc>
            </a:pPr>
            <a:r>
              <a:rPr lang="en-US" sz="1100" dirty="0">
                <a:solidFill>
                  <a:srgbClr val="000000"/>
                </a:solidFill>
                <a:latin typeface="Courier New" pitchFamily="49" charset="0"/>
                <a:ea typeface="Times New Roman" pitchFamily="18" charset="0"/>
                <a:cs typeface="Courier New" pitchFamily="49" charset="0"/>
              </a:rPr>
              <a:t>R2# </a:t>
            </a:r>
            <a:r>
              <a:rPr lang="en-US" sz="1100" b="1" dirty="0">
                <a:solidFill>
                  <a:srgbClr val="000000"/>
                </a:solidFill>
                <a:latin typeface="Courier New" pitchFamily="49" charset="0"/>
                <a:ea typeface="Times New Roman" pitchFamily="18" charset="0"/>
                <a:cs typeface="Courier New" pitchFamily="49" charset="0"/>
              </a:rPr>
              <a:t>show ip eigrp neighbors</a:t>
            </a:r>
          </a:p>
          <a:p>
            <a:pPr algn="l">
              <a:lnSpc>
                <a:spcPct val="100000"/>
              </a:lnSpc>
            </a:pPr>
            <a:r>
              <a:rPr lang="en-US" sz="1100" dirty="0">
                <a:solidFill>
                  <a:srgbClr val="000000"/>
                </a:solidFill>
                <a:latin typeface="Courier New" pitchFamily="49" charset="0"/>
                <a:ea typeface="Times New Roman" pitchFamily="18" charset="0"/>
                <a:cs typeface="Courier New" pitchFamily="49" charset="0"/>
              </a:rPr>
              <a:t>IP-EIGRP neighbors for process 100</a:t>
            </a:r>
          </a:p>
          <a:p>
            <a:pPr algn="l">
              <a:lnSpc>
                <a:spcPct val="100000"/>
              </a:lnSpc>
            </a:pPr>
            <a:r>
              <a:rPr lang="en-US" sz="1100" dirty="0">
                <a:solidFill>
                  <a:srgbClr val="000000"/>
                </a:solidFill>
                <a:latin typeface="Courier New" pitchFamily="49" charset="0"/>
                <a:ea typeface="Times New Roman" pitchFamily="18" charset="0"/>
                <a:cs typeface="Courier New" pitchFamily="49" charset="0"/>
              </a:rPr>
              <a:t>R2# </a:t>
            </a:r>
          </a:p>
        </p:txBody>
      </p:sp>
    </p:spTree>
    <p:extLst>
      <p:ext uri="{BB962C8B-B14F-4D97-AF65-F5344CB8AC3E}">
        <p14:creationId xmlns:p14="http://schemas.microsoft.com/office/powerpoint/2010/main" val="12137484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1D9C6-E406-4227-BDFC-3D2AAF587909}"/>
              </a:ext>
            </a:extLst>
          </p:cNvPr>
          <p:cNvSpPr>
            <a:spLocks noGrp="1"/>
          </p:cNvSpPr>
          <p:nvPr>
            <p:ph type="title"/>
          </p:nvPr>
        </p:nvSpPr>
        <p:spPr>
          <a:xfrm>
            <a:off x="732367" y="1389889"/>
            <a:ext cx="10742084" cy="1341120"/>
          </a:xfrm>
        </p:spPr>
        <p:txBody>
          <a:bodyPr/>
          <a:lstStyle/>
          <a:p>
            <a:r>
              <a:rPr lang="nn-NO" sz="4800" b="1" dirty="0">
                <a:solidFill>
                  <a:schemeClr val="accent1">
                    <a:lumMod val="75000"/>
                  </a:schemeClr>
                </a:solidFill>
                <a:latin typeface="Arial" panose="020B0604020202020204" pitchFamily="34" charset="0"/>
                <a:cs typeface="Arial" panose="020B0604020202020204" pitchFamily="34" charset="0"/>
              </a:rPr>
              <a:t>Implement EIGRP for IPv6</a:t>
            </a:r>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4208105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63CDC6-C214-BC47-370A-15D5BA71AFFB}"/>
            </a:ext>
          </a:extLst>
        </p:cNvPr>
        <p:cNvGrpSpPr/>
        <p:nvPr/>
      </p:nvGrpSpPr>
      <p:grpSpPr>
        <a:xfrm>
          <a:off x="0" y="0"/>
          <a:ext cx="0" cy="0"/>
          <a:chOff x="0" y="0"/>
          <a:chExt cx="0" cy="0"/>
        </a:xfrm>
      </p:grpSpPr>
      <p:sp>
        <p:nvSpPr>
          <p:cNvPr id="21505" name="Rectangle 2">
            <a:extLst>
              <a:ext uri="{FF2B5EF4-FFF2-40B4-BE49-F238E27FC236}">
                <a16:creationId xmlns:a16="http://schemas.microsoft.com/office/drawing/2014/main" id="{C2E5DCAB-4D94-3D16-BFAC-4B6BB1CF6F94}"/>
              </a:ext>
            </a:extLst>
          </p:cNvPr>
          <p:cNvSpPr>
            <a:spLocks noGrp="1" noChangeArrowheads="1"/>
          </p:cNvSpPr>
          <p:nvPr>
            <p:ph type="title"/>
          </p:nvPr>
        </p:nvSpPr>
        <p:spPr>
          <a:xfrm>
            <a:off x="417057" y="336176"/>
            <a:ext cx="10863071" cy="827300"/>
          </a:xfrm>
        </p:spPr>
        <p:txBody>
          <a:bodyPr>
            <a:noAutofit/>
          </a:bodyPr>
          <a:lstStyle/>
          <a:p>
            <a:r>
              <a:rPr lang="nn-NO" dirty="0"/>
              <a:t>EIGRP for IPv6</a:t>
            </a:r>
            <a:endParaRPr lang="en-US" dirty="0"/>
          </a:p>
        </p:txBody>
      </p:sp>
      <p:sp>
        <p:nvSpPr>
          <p:cNvPr id="2" name="Content Placeholder 1">
            <a:extLst>
              <a:ext uri="{FF2B5EF4-FFF2-40B4-BE49-F238E27FC236}">
                <a16:creationId xmlns:a16="http://schemas.microsoft.com/office/drawing/2014/main" id="{543A7CBD-5048-9E70-086D-AC5E6A1A3182}"/>
              </a:ext>
            </a:extLst>
          </p:cNvPr>
          <p:cNvSpPr>
            <a:spLocks noGrp="1"/>
          </p:cNvSpPr>
          <p:nvPr>
            <p:ph idx="1"/>
          </p:nvPr>
        </p:nvSpPr>
        <p:spPr>
          <a:xfrm>
            <a:off x="417057" y="934876"/>
            <a:ext cx="10377943" cy="4665824"/>
          </a:xfrm>
        </p:spPr>
        <p:txBody>
          <a:bodyPr>
            <a:normAutofit lnSpcReduction="10000"/>
          </a:bodyPr>
          <a:lstStyle/>
          <a:p>
            <a:pPr marL="0" indent="0">
              <a:buNone/>
            </a:pPr>
            <a:endParaRPr lang="en-US" dirty="0"/>
          </a:p>
          <a:p>
            <a:r>
              <a:rPr lang="en-US" dirty="0"/>
              <a:t>Similar functionality as EIGRP for IPv4</a:t>
            </a:r>
          </a:p>
          <a:p>
            <a:r>
              <a:rPr lang="en-US" dirty="0"/>
              <a:t>Uses IPv6 for communication with EIGRP for IPv6 peers and advertising IPv6 routes</a:t>
            </a:r>
          </a:p>
          <a:p>
            <a:r>
              <a:rPr lang="en-US" dirty="0"/>
              <a:t>Uses DUAL </a:t>
            </a:r>
          </a:p>
          <a:p>
            <a:r>
              <a:rPr lang="en-US" dirty="0"/>
              <a:t>EIGRP for IPv6 is a separate process from EIGRP for IPv4</a:t>
            </a:r>
          </a:p>
          <a:p>
            <a:r>
              <a:rPr lang="en-US" dirty="0"/>
              <a:t>IPv6 Link-local Address</a:t>
            </a:r>
          </a:p>
          <a:p>
            <a:r>
              <a:rPr lang="en-US" dirty="0"/>
              <a:t>Packets with a source or destination link-local address cannot be routed beyond the link from where the packet originated.</a:t>
            </a:r>
          </a:p>
          <a:p>
            <a:r>
              <a:rPr lang="en-US" dirty="0"/>
              <a:t>IPv6 link-local addresses are in the FE80::/10 range.</a:t>
            </a:r>
          </a:p>
        </p:txBody>
      </p:sp>
    </p:spTree>
    <p:extLst>
      <p:ext uri="{BB962C8B-B14F-4D97-AF65-F5344CB8AC3E}">
        <p14:creationId xmlns:p14="http://schemas.microsoft.com/office/powerpoint/2010/main" val="414980932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57633" y="341099"/>
            <a:ext cx="4773167" cy="827300"/>
          </a:xfrm>
        </p:spPr>
        <p:txBody>
          <a:bodyPr>
            <a:noAutofit/>
          </a:bodyPr>
          <a:lstStyle/>
          <a:p>
            <a:r>
              <a:rPr lang="nn-NO" dirty="0"/>
              <a:t>EIGRP for IPv6</a:t>
            </a:r>
            <a:endParaRPr lang="en-US" dirty="0"/>
          </a:p>
        </p:txBody>
      </p:sp>
      <p:pic>
        <p:nvPicPr>
          <p:cNvPr id="4" name="Picture 3"/>
          <p:cNvPicPr>
            <a:picLocks noChangeAspect="1"/>
          </p:cNvPicPr>
          <p:nvPr/>
        </p:nvPicPr>
        <p:blipFill>
          <a:blip r:embed="rId3"/>
          <a:stretch>
            <a:fillRect/>
          </a:stretch>
        </p:blipFill>
        <p:spPr>
          <a:xfrm>
            <a:off x="5288440" y="107576"/>
            <a:ext cx="6763860" cy="5582024"/>
          </a:xfrm>
          <a:prstGeom prst="rect">
            <a:avLst/>
          </a:prstGeom>
        </p:spPr>
      </p:pic>
      <p:pic>
        <p:nvPicPr>
          <p:cNvPr id="7" name="Picture 6"/>
          <p:cNvPicPr>
            <a:picLocks noChangeAspect="1"/>
          </p:cNvPicPr>
          <p:nvPr/>
        </p:nvPicPr>
        <p:blipFill>
          <a:blip r:embed="rId4"/>
          <a:stretch>
            <a:fillRect/>
          </a:stretch>
        </p:blipFill>
        <p:spPr>
          <a:xfrm>
            <a:off x="49321" y="1995125"/>
            <a:ext cx="5239119" cy="2867749"/>
          </a:xfrm>
          <a:prstGeom prst="rect">
            <a:avLst/>
          </a:prstGeom>
        </p:spPr>
      </p:pic>
    </p:spTree>
    <p:extLst>
      <p:ext uri="{BB962C8B-B14F-4D97-AF65-F5344CB8AC3E}">
        <p14:creationId xmlns:p14="http://schemas.microsoft.com/office/powerpoint/2010/main" val="104144125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404766" y="235653"/>
            <a:ext cx="8042276" cy="808621"/>
          </a:xfrm>
        </p:spPr>
        <p:txBody>
          <a:bodyPr>
            <a:noAutofit/>
          </a:bodyPr>
          <a:lstStyle/>
          <a:p>
            <a:r>
              <a:rPr lang="en-US" dirty="0"/>
              <a:t>Configure EIGRP for IPv6</a:t>
            </a:r>
          </a:p>
        </p:txBody>
      </p:sp>
      <p:sp>
        <p:nvSpPr>
          <p:cNvPr id="2" name="Content Placeholder 1"/>
          <p:cNvSpPr>
            <a:spLocks noGrp="1"/>
          </p:cNvSpPr>
          <p:nvPr>
            <p:ph idx="1"/>
          </p:nvPr>
        </p:nvSpPr>
        <p:spPr>
          <a:xfrm>
            <a:off x="303166" y="1197866"/>
            <a:ext cx="4891134" cy="4462268"/>
          </a:xfrm>
        </p:spPr>
        <p:txBody>
          <a:bodyPr>
            <a:normAutofit fontScale="92500"/>
          </a:bodyPr>
          <a:lstStyle/>
          <a:p>
            <a:r>
              <a:rPr lang="en-US" sz="2400" dirty="0"/>
              <a:t>Configuring IPv6 Link-local Addresses</a:t>
            </a:r>
          </a:p>
          <a:p>
            <a:r>
              <a:rPr lang="en-US" sz="2400" dirty="0"/>
              <a:t>Link-local address can be automatically created or manually configured</a:t>
            </a:r>
          </a:p>
          <a:p>
            <a:r>
              <a:rPr lang="en-US" sz="2400" dirty="0"/>
              <a:t>When created automatically, the router creates the link-local address using FE80::/10 prefix and the EUI-64 process. Use the ipv6 address link-local-address link-local command to manually configure the link-local address using the FE80::10 prefix</a:t>
            </a:r>
          </a:p>
          <a:p>
            <a:r>
              <a:rPr lang="en-US" sz="2400" dirty="0"/>
              <a:t>Link-local addresses must be unique on the same local link.</a:t>
            </a:r>
          </a:p>
        </p:txBody>
      </p:sp>
      <p:pic>
        <p:nvPicPr>
          <p:cNvPr id="9" name="Picture 8"/>
          <p:cNvPicPr>
            <a:picLocks noChangeAspect="1"/>
          </p:cNvPicPr>
          <p:nvPr/>
        </p:nvPicPr>
        <p:blipFill>
          <a:blip r:embed="rId3"/>
          <a:stretch>
            <a:fillRect/>
          </a:stretch>
        </p:blipFill>
        <p:spPr>
          <a:xfrm>
            <a:off x="5295900" y="1210566"/>
            <a:ext cx="6758336" cy="4174234"/>
          </a:xfrm>
          <a:prstGeom prst="rect">
            <a:avLst/>
          </a:prstGeom>
        </p:spPr>
      </p:pic>
    </p:spTree>
    <p:extLst>
      <p:ext uri="{BB962C8B-B14F-4D97-AF65-F5344CB8AC3E}">
        <p14:creationId xmlns:p14="http://schemas.microsoft.com/office/powerpoint/2010/main" val="320226902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31648" y="107576"/>
            <a:ext cx="9883903" cy="1125016"/>
          </a:xfrm>
        </p:spPr>
        <p:txBody>
          <a:bodyPr>
            <a:normAutofit/>
          </a:bodyPr>
          <a:lstStyle/>
          <a:p>
            <a:r>
              <a:rPr lang="en-US" dirty="0"/>
              <a:t>Configure EIGRP for IPv6 (Cont.)</a:t>
            </a:r>
          </a:p>
        </p:txBody>
      </p:sp>
      <p:sp>
        <p:nvSpPr>
          <p:cNvPr id="2" name="Content Placeholder 1"/>
          <p:cNvSpPr>
            <a:spLocks noGrp="1"/>
          </p:cNvSpPr>
          <p:nvPr>
            <p:ph idx="1"/>
          </p:nvPr>
        </p:nvSpPr>
        <p:spPr>
          <a:xfrm>
            <a:off x="478537" y="1169784"/>
            <a:ext cx="11014964" cy="4635499"/>
          </a:xfrm>
        </p:spPr>
        <p:txBody>
          <a:bodyPr>
            <a:normAutofit/>
          </a:bodyPr>
          <a:lstStyle/>
          <a:p>
            <a:pPr>
              <a:lnSpc>
                <a:spcPct val="110000"/>
              </a:lnSpc>
            </a:pPr>
            <a:r>
              <a:rPr lang="en-US" sz="1800" dirty="0"/>
              <a:t>Configuring the EIGRP for IPv6 Routing Process</a:t>
            </a:r>
          </a:p>
          <a:p>
            <a:pPr>
              <a:lnSpc>
                <a:spcPct val="110000"/>
              </a:lnSpc>
            </a:pPr>
            <a:r>
              <a:rPr lang="en-US" sz="1800" dirty="0"/>
              <a:t>The ipv6 unicast-routing command enable IPv6 routing</a:t>
            </a:r>
          </a:p>
          <a:p>
            <a:pPr>
              <a:lnSpc>
                <a:spcPct val="110000"/>
              </a:lnSpc>
            </a:pPr>
            <a:r>
              <a:rPr lang="en-US" sz="1800" dirty="0"/>
              <a:t>The ipv6 route </a:t>
            </a:r>
            <a:r>
              <a:rPr lang="en-US" sz="1800" dirty="0" err="1"/>
              <a:t>eigrp</a:t>
            </a:r>
            <a:r>
              <a:rPr lang="en-US" sz="1800" dirty="0"/>
              <a:t> autonomous-system command is used to enter the router configuration mode. The process needs to be activated with the no shutdown command.</a:t>
            </a:r>
          </a:p>
          <a:p>
            <a:pPr>
              <a:lnSpc>
                <a:spcPct val="110000"/>
              </a:lnSpc>
            </a:pPr>
            <a:r>
              <a:rPr lang="en-US" sz="1800" dirty="0"/>
              <a:t>To configure the Router ID, use the </a:t>
            </a:r>
            <a:r>
              <a:rPr lang="en-US" sz="1800" dirty="0" err="1"/>
              <a:t>eigrp</a:t>
            </a:r>
            <a:r>
              <a:rPr lang="en-US" sz="1800" dirty="0"/>
              <a:t> router-id command.</a:t>
            </a:r>
          </a:p>
          <a:p>
            <a:pPr>
              <a:lnSpc>
                <a:spcPct val="110000"/>
              </a:lnSpc>
            </a:pPr>
            <a:r>
              <a:rPr lang="en-US" sz="1800" dirty="0"/>
              <a:t>Both the no shutdown command and a router ID are required for the router to form neighbor adjacencies.</a:t>
            </a:r>
          </a:p>
          <a:p>
            <a:pPr>
              <a:lnSpc>
                <a:spcPct val="110000"/>
              </a:lnSpc>
            </a:pPr>
            <a:r>
              <a:rPr lang="en-US" sz="1800" dirty="0"/>
              <a:t>The ipv6 </a:t>
            </a:r>
            <a:r>
              <a:rPr lang="en-US" sz="1800" dirty="0" err="1"/>
              <a:t>eigrp</a:t>
            </a:r>
            <a:r>
              <a:rPr lang="en-US" sz="1800" dirty="0"/>
              <a:t> interface Command</a:t>
            </a:r>
          </a:p>
          <a:p>
            <a:pPr>
              <a:lnSpc>
                <a:spcPct val="110000"/>
              </a:lnSpc>
            </a:pPr>
            <a:r>
              <a:rPr lang="en-US" sz="1800" dirty="0"/>
              <a:t>EIGRP for IPv6 is configured directly on the interface.</a:t>
            </a:r>
          </a:p>
          <a:p>
            <a:pPr>
              <a:lnSpc>
                <a:spcPct val="110000"/>
              </a:lnSpc>
            </a:pPr>
            <a:r>
              <a:rPr lang="en-US" sz="1800" dirty="0"/>
              <a:t>ipv6 </a:t>
            </a:r>
            <a:r>
              <a:rPr lang="en-US" sz="1800" dirty="0" err="1"/>
              <a:t>eigrp</a:t>
            </a:r>
            <a:r>
              <a:rPr lang="en-US" sz="1800" dirty="0"/>
              <a:t> autonomous-system</a:t>
            </a:r>
          </a:p>
          <a:p>
            <a:pPr>
              <a:lnSpc>
                <a:spcPct val="110000"/>
              </a:lnSpc>
            </a:pPr>
            <a:r>
              <a:rPr lang="en-US" sz="1800" dirty="0"/>
              <a:t>Configure passive interface in the router configuration mode</a:t>
            </a:r>
          </a:p>
          <a:p>
            <a:pPr>
              <a:lnSpc>
                <a:spcPct val="110000"/>
              </a:lnSpc>
            </a:pPr>
            <a:r>
              <a:rPr lang="en-US" sz="1800" dirty="0"/>
              <a:t>passive-interface interface</a:t>
            </a:r>
          </a:p>
        </p:txBody>
      </p:sp>
    </p:spTree>
    <p:extLst>
      <p:ext uri="{BB962C8B-B14F-4D97-AF65-F5344CB8AC3E}">
        <p14:creationId xmlns:p14="http://schemas.microsoft.com/office/powerpoint/2010/main" val="386128734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68224" y="107576"/>
            <a:ext cx="9847327" cy="1125016"/>
          </a:xfrm>
        </p:spPr>
        <p:txBody>
          <a:bodyPr>
            <a:normAutofit/>
          </a:bodyPr>
          <a:lstStyle/>
          <a:p>
            <a:r>
              <a:rPr lang="en-US" dirty="0"/>
              <a:t>Configure EIGRP for IPv6 (Cont.)</a:t>
            </a:r>
          </a:p>
        </p:txBody>
      </p:sp>
      <p:pic>
        <p:nvPicPr>
          <p:cNvPr id="6" name="Picture 5"/>
          <p:cNvPicPr>
            <a:picLocks noChangeAspect="1"/>
          </p:cNvPicPr>
          <p:nvPr/>
        </p:nvPicPr>
        <p:blipFill>
          <a:blip r:embed="rId3"/>
          <a:stretch>
            <a:fillRect/>
          </a:stretch>
        </p:blipFill>
        <p:spPr>
          <a:xfrm>
            <a:off x="393485" y="1257992"/>
            <a:ext cx="6519659" cy="2425008"/>
          </a:xfrm>
          <a:prstGeom prst="rect">
            <a:avLst/>
          </a:prstGeom>
        </p:spPr>
      </p:pic>
      <p:pic>
        <p:nvPicPr>
          <p:cNvPr id="8" name="Picture 7"/>
          <p:cNvPicPr>
            <a:picLocks noChangeAspect="1"/>
          </p:cNvPicPr>
          <p:nvPr/>
        </p:nvPicPr>
        <p:blipFill>
          <a:blip r:embed="rId4"/>
          <a:stretch>
            <a:fillRect/>
          </a:stretch>
        </p:blipFill>
        <p:spPr>
          <a:xfrm>
            <a:off x="5813267" y="3585315"/>
            <a:ext cx="6213848" cy="2014693"/>
          </a:xfrm>
          <a:prstGeom prst="rect">
            <a:avLst/>
          </a:prstGeom>
        </p:spPr>
      </p:pic>
    </p:spTree>
    <p:extLst>
      <p:ext uri="{BB962C8B-B14F-4D97-AF65-F5344CB8AC3E}">
        <p14:creationId xmlns:p14="http://schemas.microsoft.com/office/powerpoint/2010/main" val="356927053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58219" y="365125"/>
            <a:ext cx="11481847" cy="695579"/>
          </a:xfrm>
        </p:spPr>
        <p:txBody>
          <a:bodyPr>
            <a:normAutofit/>
          </a:bodyPr>
          <a:lstStyle/>
          <a:p>
            <a:r>
              <a:rPr lang="nn-NO" dirty="0" err="1"/>
              <a:t>Verify</a:t>
            </a:r>
            <a:r>
              <a:rPr lang="nn-NO" dirty="0"/>
              <a:t> EIGRP for IPv6</a:t>
            </a:r>
            <a:endParaRPr lang="en-US" dirty="0"/>
          </a:p>
        </p:txBody>
      </p:sp>
      <p:sp>
        <p:nvSpPr>
          <p:cNvPr id="2" name="Content Placeholder 1"/>
          <p:cNvSpPr>
            <a:spLocks noGrp="1"/>
          </p:cNvSpPr>
          <p:nvPr>
            <p:ph idx="1"/>
          </p:nvPr>
        </p:nvSpPr>
        <p:spPr>
          <a:xfrm>
            <a:off x="562041" y="1397000"/>
            <a:ext cx="11083859" cy="3614420"/>
          </a:xfrm>
        </p:spPr>
        <p:txBody>
          <a:bodyPr>
            <a:normAutofit fontScale="77500" lnSpcReduction="20000"/>
          </a:bodyPr>
          <a:lstStyle/>
          <a:p>
            <a:pPr>
              <a:lnSpc>
                <a:spcPct val="120000"/>
              </a:lnSpc>
            </a:pPr>
            <a:r>
              <a:rPr lang="en-US" dirty="0"/>
              <a:t>IPv6 Neighbor Table</a:t>
            </a:r>
          </a:p>
          <a:p>
            <a:pPr>
              <a:lnSpc>
                <a:spcPct val="120000"/>
              </a:lnSpc>
            </a:pPr>
            <a:r>
              <a:rPr lang="en-US" dirty="0"/>
              <a:t>The show ipv6 </a:t>
            </a:r>
            <a:r>
              <a:rPr lang="en-US" dirty="0" err="1"/>
              <a:t>eigrp</a:t>
            </a:r>
            <a:r>
              <a:rPr lang="en-US" dirty="0"/>
              <a:t> neighbors command is used to display neighbor adjacencies</a:t>
            </a:r>
          </a:p>
          <a:p>
            <a:pPr>
              <a:lnSpc>
                <a:spcPct val="120000"/>
              </a:lnSpc>
            </a:pPr>
            <a:r>
              <a:rPr lang="en-US" dirty="0"/>
              <a:t>The show </a:t>
            </a:r>
            <a:r>
              <a:rPr lang="en-US" dirty="0" err="1"/>
              <a:t>ip</a:t>
            </a:r>
            <a:r>
              <a:rPr lang="en-US" dirty="0"/>
              <a:t> protocols Command</a:t>
            </a:r>
          </a:p>
          <a:p>
            <a:pPr>
              <a:lnSpc>
                <a:spcPct val="120000"/>
              </a:lnSpc>
            </a:pPr>
            <a:r>
              <a:rPr lang="en-US" dirty="0"/>
              <a:t>Displays the parameters and other information about the state of any active </a:t>
            </a:r>
            <a:br>
              <a:rPr lang="en-US" dirty="0"/>
            </a:br>
            <a:r>
              <a:rPr lang="en-US" dirty="0"/>
              <a:t>IPv6 routing protocol processes currently configured on the router. </a:t>
            </a:r>
          </a:p>
          <a:p>
            <a:pPr>
              <a:lnSpc>
                <a:spcPct val="120000"/>
              </a:lnSpc>
            </a:pPr>
            <a:r>
              <a:rPr lang="en-US" dirty="0"/>
              <a:t>Displays different types of output specific to each IPv6 routing protocol. </a:t>
            </a:r>
          </a:p>
          <a:p>
            <a:pPr>
              <a:lnSpc>
                <a:spcPct val="120000"/>
              </a:lnSpc>
            </a:pPr>
            <a:r>
              <a:rPr lang="en-US" dirty="0"/>
              <a:t>The EIGRP for IPv6 Routing Table</a:t>
            </a:r>
          </a:p>
          <a:p>
            <a:pPr>
              <a:lnSpc>
                <a:spcPct val="120000"/>
              </a:lnSpc>
            </a:pPr>
            <a:r>
              <a:rPr lang="en-US" dirty="0"/>
              <a:t> The show ipv6 route command is used to view the IPv6 routing table</a:t>
            </a:r>
          </a:p>
        </p:txBody>
      </p:sp>
    </p:spTree>
    <p:extLst>
      <p:ext uri="{BB962C8B-B14F-4D97-AF65-F5344CB8AC3E}">
        <p14:creationId xmlns:p14="http://schemas.microsoft.com/office/powerpoint/2010/main" val="276299750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1E7A35-CA85-1826-AD8D-6579CEC7A459}"/>
            </a:ext>
          </a:extLst>
        </p:cNvPr>
        <p:cNvGrpSpPr/>
        <p:nvPr/>
      </p:nvGrpSpPr>
      <p:grpSpPr>
        <a:xfrm>
          <a:off x="0" y="0"/>
          <a:ext cx="0" cy="0"/>
          <a:chOff x="0" y="0"/>
          <a:chExt cx="0" cy="0"/>
        </a:xfrm>
      </p:grpSpPr>
      <p:sp>
        <p:nvSpPr>
          <p:cNvPr id="21505" name="Rectangle 2">
            <a:extLst>
              <a:ext uri="{FF2B5EF4-FFF2-40B4-BE49-F238E27FC236}">
                <a16:creationId xmlns:a16="http://schemas.microsoft.com/office/drawing/2014/main" id="{8525E056-6D9C-A658-B064-FAF82D6DDBF9}"/>
              </a:ext>
            </a:extLst>
          </p:cNvPr>
          <p:cNvSpPr>
            <a:spLocks noGrp="1" noChangeArrowheads="1"/>
          </p:cNvSpPr>
          <p:nvPr>
            <p:ph type="title"/>
          </p:nvPr>
        </p:nvSpPr>
        <p:spPr>
          <a:xfrm>
            <a:off x="358219" y="365125"/>
            <a:ext cx="11481847" cy="695579"/>
          </a:xfrm>
        </p:spPr>
        <p:txBody>
          <a:bodyPr>
            <a:normAutofit/>
          </a:bodyPr>
          <a:lstStyle/>
          <a:p>
            <a:r>
              <a:rPr lang="nn-NO" dirty="0" err="1"/>
              <a:t>Verify</a:t>
            </a:r>
            <a:r>
              <a:rPr lang="nn-NO" dirty="0"/>
              <a:t> EIGRP for IPv6</a:t>
            </a:r>
            <a:endParaRPr lang="en-US" dirty="0"/>
          </a:p>
        </p:txBody>
      </p:sp>
      <p:pic>
        <p:nvPicPr>
          <p:cNvPr id="4" name="Picture 3">
            <a:extLst>
              <a:ext uri="{FF2B5EF4-FFF2-40B4-BE49-F238E27FC236}">
                <a16:creationId xmlns:a16="http://schemas.microsoft.com/office/drawing/2014/main" id="{FE7DA103-8BD3-CC33-34D0-FFA3427481A0}"/>
              </a:ext>
            </a:extLst>
          </p:cNvPr>
          <p:cNvPicPr>
            <a:picLocks noChangeAspect="1"/>
          </p:cNvPicPr>
          <p:nvPr/>
        </p:nvPicPr>
        <p:blipFill>
          <a:blip r:embed="rId3"/>
          <a:stretch>
            <a:fillRect/>
          </a:stretch>
        </p:blipFill>
        <p:spPr>
          <a:xfrm>
            <a:off x="200543" y="1438579"/>
            <a:ext cx="3828242" cy="2862101"/>
          </a:xfrm>
          <a:prstGeom prst="rect">
            <a:avLst/>
          </a:prstGeom>
        </p:spPr>
      </p:pic>
      <p:pic>
        <p:nvPicPr>
          <p:cNvPr id="5" name="Picture 4">
            <a:extLst>
              <a:ext uri="{FF2B5EF4-FFF2-40B4-BE49-F238E27FC236}">
                <a16:creationId xmlns:a16="http://schemas.microsoft.com/office/drawing/2014/main" id="{C3661290-3099-5796-BAC6-0BF09A835367}"/>
              </a:ext>
            </a:extLst>
          </p:cNvPr>
          <p:cNvPicPr>
            <a:picLocks noChangeAspect="1"/>
          </p:cNvPicPr>
          <p:nvPr/>
        </p:nvPicPr>
        <p:blipFill>
          <a:blip r:embed="rId4"/>
          <a:stretch>
            <a:fillRect/>
          </a:stretch>
        </p:blipFill>
        <p:spPr>
          <a:xfrm>
            <a:off x="4226331" y="1438579"/>
            <a:ext cx="3828242" cy="2862101"/>
          </a:xfrm>
          <a:prstGeom prst="rect">
            <a:avLst/>
          </a:prstGeom>
        </p:spPr>
      </p:pic>
      <p:pic>
        <p:nvPicPr>
          <p:cNvPr id="6" name="Picture 5">
            <a:extLst>
              <a:ext uri="{FF2B5EF4-FFF2-40B4-BE49-F238E27FC236}">
                <a16:creationId xmlns:a16="http://schemas.microsoft.com/office/drawing/2014/main" id="{F9117165-3A85-8878-4E8D-43247939BCA6}"/>
              </a:ext>
            </a:extLst>
          </p:cNvPr>
          <p:cNvPicPr>
            <a:picLocks noChangeAspect="1"/>
          </p:cNvPicPr>
          <p:nvPr/>
        </p:nvPicPr>
        <p:blipFill>
          <a:blip r:embed="rId5"/>
          <a:stretch>
            <a:fillRect/>
          </a:stretch>
        </p:blipFill>
        <p:spPr>
          <a:xfrm>
            <a:off x="8252118" y="1438579"/>
            <a:ext cx="3739339" cy="2947488"/>
          </a:xfrm>
          <a:prstGeom prst="rect">
            <a:avLst/>
          </a:prstGeom>
        </p:spPr>
      </p:pic>
    </p:spTree>
    <p:extLst>
      <p:ext uri="{BB962C8B-B14F-4D97-AF65-F5344CB8AC3E}">
        <p14:creationId xmlns:p14="http://schemas.microsoft.com/office/powerpoint/2010/main" val="310000066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85896" y="1694688"/>
            <a:ext cx="4560824" cy="2517928"/>
          </a:xfrm>
        </p:spPr>
        <p:txBody>
          <a:bodyPr>
            <a:noAutofit/>
          </a:bodyPr>
          <a:lstStyle/>
          <a:p>
            <a:pPr algn="ctr"/>
            <a:r>
              <a:rPr lang="en-US" sz="6000" b="1" dirty="0">
                <a:latin typeface="Arial" panose="020B0604020202020204" pitchFamily="34" charset="0"/>
                <a:cs typeface="Arial" panose="020B0604020202020204" pitchFamily="34" charset="0"/>
              </a:rPr>
              <a:t>Summary </a:t>
            </a:r>
            <a:br>
              <a:rPr lang="en-US" sz="6000" b="1" dirty="0">
                <a:latin typeface="Arial" panose="020B0604020202020204" pitchFamily="34" charset="0"/>
                <a:cs typeface="Arial" panose="020B0604020202020204" pitchFamily="34" charset="0"/>
              </a:rPr>
            </a:br>
            <a:r>
              <a:rPr lang="en-US" sz="6000" b="1" dirty="0">
                <a:latin typeface="Arial" panose="020B0604020202020204" pitchFamily="34" charset="0"/>
                <a:cs typeface="Arial" panose="020B0604020202020204" pitchFamily="34" charset="0"/>
              </a:rPr>
              <a:t>&amp;</a:t>
            </a:r>
            <a:br>
              <a:rPr lang="en-US" sz="6000" b="1" dirty="0">
                <a:latin typeface="Arial" panose="020B0604020202020204" pitchFamily="34" charset="0"/>
                <a:cs typeface="Arial" panose="020B0604020202020204" pitchFamily="34" charset="0"/>
              </a:rPr>
            </a:br>
            <a:r>
              <a:rPr lang="en-US" sz="6000" b="1" dirty="0">
                <a:latin typeface="Arial" panose="020B0604020202020204" pitchFamily="34" charset="0"/>
                <a:cs typeface="Arial" panose="020B0604020202020204" pitchFamily="34" charset="0"/>
              </a:rPr>
              <a:t>Questions</a:t>
            </a:r>
          </a:p>
        </p:txBody>
      </p:sp>
    </p:spTree>
    <p:extLst>
      <p:ext uri="{BB962C8B-B14F-4D97-AF65-F5344CB8AC3E}">
        <p14:creationId xmlns:p14="http://schemas.microsoft.com/office/powerpoint/2010/main" val="1172167470"/>
      </p:ext>
    </p:extLst>
  </p:cSld>
  <p:clrMapOvr>
    <a:masterClrMapping/>
  </p:clrMapOvr>
</p:sld>
</file>

<file path=ppt/theme/theme1.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ab2a199a1a827bb2a776a2aab96a8706">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8f65977e4c16e8d6e64cbf3bcd3168e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C577367-4EA9-4457-9131-4CAA96788206}">
  <ds:schemaRefs>
    <ds:schemaRef ds:uri="http://schemas.microsoft.com/office/2006/metadata/properties"/>
    <ds:schemaRef ds:uri="http://schemas.microsoft.com/office/infopath/2007/PartnerControls"/>
    <ds:schemaRef ds:uri="303dbf9b-b85b-46a0-94f1-894078c07ecd"/>
    <ds:schemaRef ds:uri="211f9404-bca0-4bcf-9c1d-965ccb6f8d2d"/>
  </ds:schemaRefs>
</ds:datastoreItem>
</file>

<file path=customXml/itemProps2.xml><?xml version="1.0" encoding="utf-8"?>
<ds:datastoreItem xmlns:ds="http://schemas.openxmlformats.org/officeDocument/2006/customXml" ds:itemID="{246F012C-2FD0-457E-8863-8FAB47F772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9758E74-DC2D-41F1-8941-572C7A58485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126</TotalTime>
  <Words>8903</Words>
  <Application>Microsoft Macintosh PowerPoint</Application>
  <PresentationFormat>Widescreen</PresentationFormat>
  <Paragraphs>1052</Paragraphs>
  <Slides>52</Slides>
  <Notes>45</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52</vt:i4>
      </vt:variant>
    </vt:vector>
  </HeadingPairs>
  <TitlesOfParts>
    <vt:vector size="62" baseType="lpstr">
      <vt:lpstr>Aptos</vt:lpstr>
      <vt:lpstr>Arial</vt:lpstr>
      <vt:lpstr>Calibri</vt:lpstr>
      <vt:lpstr>Calibri Light</vt:lpstr>
      <vt:lpstr>Courier New</vt:lpstr>
      <vt:lpstr>Times New Roman</vt:lpstr>
      <vt:lpstr>Wingdings</vt:lpstr>
      <vt:lpstr>Wingdings 2</vt:lpstr>
      <vt:lpstr>UWTSD Text 2</vt:lpstr>
      <vt:lpstr>UWTSD Logo Variations place image in Background</vt:lpstr>
      <vt:lpstr>Enhanced Interior Gateway Routing Protocol – Part 2</vt:lpstr>
      <vt:lpstr>Planning to Deploy EIGRP</vt:lpstr>
      <vt:lpstr>Implementing EIGRP</vt:lpstr>
      <vt:lpstr>Verifying EIGRP</vt:lpstr>
      <vt:lpstr>Documenting</vt:lpstr>
      <vt:lpstr>Enable EIGRP Routing</vt:lpstr>
      <vt:lpstr>Identify EIGRP Networks</vt:lpstr>
      <vt:lpstr>Note on EIGRP Masks</vt:lpstr>
      <vt:lpstr>Define the Interface Bandwidth</vt:lpstr>
      <vt:lpstr>Enable / Disable Automatic Summarization</vt:lpstr>
      <vt:lpstr>Configuring EIGRP Example: Classful</vt:lpstr>
      <vt:lpstr>Configuring EIGRP Example: Classful</vt:lpstr>
      <vt:lpstr>Verifying EIGRP Example</vt:lpstr>
      <vt:lpstr>Verifying EIGRP Example</vt:lpstr>
      <vt:lpstr>Configuring EIGRP Example: Classless</vt:lpstr>
      <vt:lpstr>Verifying EIGRP Example</vt:lpstr>
      <vt:lpstr>Verifying EIGRP: show ip route eigrp</vt:lpstr>
      <vt:lpstr>EIGRP Passive-Interface</vt:lpstr>
      <vt:lpstr>Passive-Interface Example</vt:lpstr>
      <vt:lpstr>Propagating a Default Route</vt:lpstr>
      <vt:lpstr>ip default-network Command </vt:lpstr>
      <vt:lpstr>ip default-network Example</vt:lpstr>
      <vt:lpstr>ip default-network Example</vt:lpstr>
      <vt:lpstr>ip default-network Example</vt:lpstr>
      <vt:lpstr>ip route 0.0.0.0 0.0.0.0 next-hop | interface Command</vt:lpstr>
      <vt:lpstr>ip route 0.0.0.0 0.0.0.0 interface Example</vt:lpstr>
      <vt:lpstr>ip route 0.0.0.0 0.0.0.0 next-hop Example</vt:lpstr>
      <vt:lpstr>EIGRP Route Summarization </vt:lpstr>
      <vt:lpstr>Disabling Automatic Summarization</vt:lpstr>
      <vt:lpstr>Disabling Automatic Summarization</vt:lpstr>
      <vt:lpstr>Router Authentication</vt:lpstr>
      <vt:lpstr>Simple Password vs. MD5 Authentication</vt:lpstr>
      <vt:lpstr>EIGRP MD5 Authentication</vt:lpstr>
      <vt:lpstr>MD5 Authentication</vt:lpstr>
      <vt:lpstr>Planning for EIGRP Authentication</vt:lpstr>
      <vt:lpstr>Configure the Authentication Mode for EIGRP</vt:lpstr>
      <vt:lpstr>Configure the Key Chain</vt:lpstr>
      <vt:lpstr>Configuring EIGRP MD5 Authentication</vt:lpstr>
      <vt:lpstr>Configuring EIGRP MD5 Authentication</vt:lpstr>
      <vt:lpstr>Verifying MD5 Authentication</vt:lpstr>
      <vt:lpstr>Verifying MD5 Authentication</vt:lpstr>
      <vt:lpstr>Troubleshooting MD5 Authentication</vt:lpstr>
      <vt:lpstr>Configuring EIGRP MD5 Authentication</vt:lpstr>
      <vt:lpstr>Implement EIGRP for IPv6</vt:lpstr>
      <vt:lpstr>EIGRP for IPv6</vt:lpstr>
      <vt:lpstr>EIGRP for IPv6</vt:lpstr>
      <vt:lpstr>Configure EIGRP for IPv6</vt:lpstr>
      <vt:lpstr>Configure EIGRP for IPv6 (Cont.)</vt:lpstr>
      <vt:lpstr>Configure EIGRP for IPv6 (Cont.)</vt:lpstr>
      <vt:lpstr>Verify EIGRP for IPv6</vt:lpstr>
      <vt:lpstr>Verify EIGRP for IPv6</vt:lpstr>
      <vt:lpstr>Summary  &amp;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Kapilan Radhakrishnan</cp:lastModifiedBy>
  <cp:revision>57</cp:revision>
  <dcterms:created xsi:type="dcterms:W3CDTF">2021-03-09T15:35:42Z</dcterms:created>
  <dcterms:modified xsi:type="dcterms:W3CDTF">2026-09-27T20:00:28Z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