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0" r:id="rId6"/>
    <p:sldId id="264" r:id="rId7"/>
    <p:sldId id="258" r:id="rId8"/>
    <p:sldId id="269" r:id="rId9"/>
    <p:sldId id="271" r:id="rId10"/>
    <p:sldId id="268" r:id="rId11"/>
    <p:sldId id="270" r:id="rId12"/>
    <p:sldId id="266" r:id="rId13"/>
    <p:sldId id="257" r:id="rId14"/>
    <p:sldId id="261" r:id="rId15"/>
    <p:sldId id="262" r:id="rId16"/>
    <p:sldId id="263" r:id="rId17"/>
    <p:sldId id="25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40" autoAdjust="0"/>
    <p:restoredTop sz="94660"/>
  </p:normalViewPr>
  <p:slideViewPr>
    <p:cSldViewPr snapToGrid="0">
      <p:cViewPr varScale="1">
        <p:scale>
          <a:sx n="82" d="100"/>
          <a:sy n="82" d="100"/>
        </p:scale>
        <p:origin x="67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7/10/2023</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8140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7/10/2023</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4127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7/10/2023</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1851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7/10/2023</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6278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7/10/2023</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3090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7/10/2023</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6122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7/10/2023</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918825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7/10/2023</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2367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7/10/2023</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9498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7/10/2023</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15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7/10/2023</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5841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7/10/2023</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02076072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emf"/></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bing.com/ck/a?!&amp;&amp;p=0420da92e97007afJmltdHM9MTY4NDM2ODAwMCZpZ3VpZD0xNjVjMWIzZi0wMWU3LTZiMjItMjgxMC0wOTI2MDBjMDZhM2QmaW5zaWQ9NTk4OA&amp;ptn=3&amp;hsh=3&amp;fclid=165c1b3f-01e7-6b22-2810-092600c06a3d&amp;u=a1L2ltYWdlcy9zZWFyY2g_cT1MaWdodCBidWxkIGdyYXBoaWNzJkZPUk09SVFGUkJBJmlkPTEwODVCNjI4Q0VCRDE3REVDRDc2NTA3M0I4RkFDRjBENDg2RTg0RUI&amp;ntb=1"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bing.com/ck/a?!&amp;&amp;p=0420da92e97007afJmltdHM9MTY4NDM2ODAwMCZpZ3VpZD0xNjVjMWIzZi0wMWU3LTZiMjItMjgxMC0wOTI2MDBjMDZhM2QmaW5zaWQ9NTk4OA&amp;ptn=3&amp;hsh=3&amp;fclid=165c1b3f-01e7-6b22-2810-092600c06a3d&amp;u=a1L2ltYWdlcy9zZWFyY2g_cT1MaWdodCBidWxkIGdyYXBoaWNzJkZPUk09SVFGUkJBJmlkPTEwODVCNjI4Q0VCRDE3REVDRDc2NTA3M0I4RkFDRjBENDg2RTg0RUI&amp;ntb=1"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2" name="Oval 11">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FF0A02A-D3D7-3691-8A71-34B789A6B078}"/>
              </a:ext>
            </a:extLst>
          </p:cNvPr>
          <p:cNvSpPr>
            <a:spLocks noGrp="1"/>
          </p:cNvSpPr>
          <p:nvPr>
            <p:ph type="ctrTitle"/>
          </p:nvPr>
        </p:nvSpPr>
        <p:spPr>
          <a:xfrm>
            <a:off x="4224331" y="-82566"/>
            <a:ext cx="7050620" cy="1683466"/>
          </a:xfrm>
        </p:spPr>
        <p:txBody>
          <a:bodyPr>
            <a:normAutofit fontScale="90000"/>
          </a:bodyPr>
          <a:lstStyle/>
          <a:p>
            <a:r>
              <a:rPr lang="en-GB" b="1" u="sng" dirty="0">
                <a:latin typeface="Abadi Extra Light" panose="020B0204020104020204" pitchFamily="34" charset="0"/>
              </a:rPr>
              <a:t>Swansea Local County pound Currency: System.</a:t>
            </a:r>
            <a:br>
              <a:rPr lang="en-GB" b="1" u="sng" dirty="0">
                <a:latin typeface="Abadi Extra Light" panose="020B0204020104020204" pitchFamily="34" charset="0"/>
              </a:rPr>
            </a:br>
            <a:endParaRPr lang="en-GB" b="1" u="sng" dirty="0">
              <a:latin typeface="Abadi Extra Light" panose="020B0204020104020204" pitchFamily="34" charset="0"/>
            </a:endParaRPr>
          </a:p>
        </p:txBody>
      </p:sp>
      <p:pic>
        <p:nvPicPr>
          <p:cNvPr id="4" name="Picture 3" descr="Piles of wood">
            <a:extLst>
              <a:ext uri="{FF2B5EF4-FFF2-40B4-BE49-F238E27FC236}">
                <a16:creationId xmlns:a16="http://schemas.microsoft.com/office/drawing/2014/main" id="{4A7ECF6A-C8A0-1093-BFD3-F16222A894E0}"/>
              </a:ext>
            </a:extLst>
          </p:cNvPr>
          <p:cNvPicPr>
            <a:picLocks noChangeAspect="1"/>
          </p:cNvPicPr>
          <p:nvPr/>
        </p:nvPicPr>
        <p:blipFill rotWithShape="1">
          <a:blip r:embed="rId2"/>
          <a:srcRect l="29601" r="29779" b="-2"/>
          <a:stretch/>
        </p:blipFill>
        <p:spPr>
          <a:xfrm>
            <a:off x="0" y="0"/>
            <a:ext cx="4171245" cy="6854542"/>
          </a:xfrm>
          <a:prstGeom prst="rect">
            <a:avLst/>
          </a:prstGeom>
        </p:spPr>
      </p:pic>
      <p:cxnSp>
        <p:nvCxnSpPr>
          <p:cNvPr id="27" name="Straight Connector 19">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39752" y="6087110"/>
            <a:ext cx="688374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22EABB8-E61F-2B3B-1511-3BFECA171DFC}"/>
              </a:ext>
            </a:extLst>
          </p:cNvPr>
          <p:cNvSpPr txBox="1"/>
          <p:nvPr/>
        </p:nvSpPr>
        <p:spPr>
          <a:xfrm>
            <a:off x="4171245" y="1969895"/>
            <a:ext cx="8058579" cy="2585323"/>
          </a:xfrm>
          <a:prstGeom prst="rect">
            <a:avLst/>
          </a:prstGeom>
          <a:noFill/>
        </p:spPr>
        <p:txBody>
          <a:bodyPr wrap="square" rtlCol="0">
            <a:spAutoFit/>
          </a:bodyPr>
          <a:lstStyle/>
          <a:p>
            <a:r>
              <a:rPr lang="en-GB" b="1" u="sng" dirty="0"/>
              <a:t> To consider in the Campaign. </a:t>
            </a:r>
          </a:p>
          <a:p>
            <a:endParaRPr lang="en-GB" b="1" u="sng" dirty="0"/>
          </a:p>
          <a:p>
            <a:pPr marL="285750" indent="-285750">
              <a:buFont typeface="Arial" panose="020B0604020202020204" pitchFamily="34" charset="0"/>
              <a:buChar char="•"/>
            </a:pPr>
            <a:r>
              <a:rPr lang="en-GB" dirty="0"/>
              <a:t>To prevent Deforestation with Climate affects.</a:t>
            </a:r>
          </a:p>
          <a:p>
            <a:endParaRPr lang="en-GB" dirty="0"/>
          </a:p>
          <a:p>
            <a:pPr marL="285750" indent="-285750">
              <a:buFont typeface="Arial" panose="020B0604020202020204" pitchFamily="34" charset="0"/>
              <a:buChar char="•"/>
            </a:pPr>
            <a:r>
              <a:rPr lang="en-GB" dirty="0"/>
              <a:t>To have cohesive management of Wealth types and Finite resources.</a:t>
            </a:r>
          </a:p>
          <a:p>
            <a:endParaRPr lang="en-GB" dirty="0"/>
          </a:p>
          <a:p>
            <a:pPr marL="285750" indent="-285750">
              <a:buFont typeface="Arial" panose="020B0604020202020204" pitchFamily="34" charset="0"/>
              <a:buChar char="•"/>
            </a:pPr>
            <a:r>
              <a:rPr lang="en-GB" dirty="0"/>
              <a:t>To have strong local businesses Networks.</a:t>
            </a:r>
          </a:p>
          <a:p>
            <a:pPr marL="285750" indent="-285750">
              <a:buFont typeface="Arial" panose="020B0604020202020204" pitchFamily="34" charset="0"/>
              <a:buChar char="•"/>
            </a:pPr>
            <a:endParaRPr lang="en-GB" dirty="0"/>
          </a:p>
          <a:p>
            <a:r>
              <a:rPr lang="en-GB" dirty="0"/>
              <a:t> </a:t>
            </a:r>
          </a:p>
        </p:txBody>
      </p:sp>
      <p:sp>
        <p:nvSpPr>
          <p:cNvPr id="5" name="TextBox 4">
            <a:extLst>
              <a:ext uri="{FF2B5EF4-FFF2-40B4-BE49-F238E27FC236}">
                <a16:creationId xmlns:a16="http://schemas.microsoft.com/office/drawing/2014/main" id="{759C0B0E-0D54-ADE6-B580-37FD2A395F2F}"/>
              </a:ext>
            </a:extLst>
          </p:cNvPr>
          <p:cNvSpPr txBox="1"/>
          <p:nvPr/>
        </p:nvSpPr>
        <p:spPr>
          <a:xfrm>
            <a:off x="4328080" y="4674833"/>
            <a:ext cx="7707085" cy="1200329"/>
          </a:xfrm>
          <a:prstGeom prst="rect">
            <a:avLst/>
          </a:prstGeom>
          <a:noFill/>
        </p:spPr>
        <p:txBody>
          <a:bodyPr wrap="square" rtlCol="0">
            <a:spAutoFit/>
          </a:bodyPr>
          <a:lstStyle/>
          <a:p>
            <a:r>
              <a:rPr lang="en-GB" b="1" u="sng" dirty="0"/>
              <a:t>Compiled By William Ieuan Strutt.</a:t>
            </a:r>
          </a:p>
          <a:p>
            <a:endParaRPr lang="en-GB" b="1" u="sng" dirty="0"/>
          </a:p>
          <a:p>
            <a:endParaRPr lang="en-GB" b="1" u="sng" dirty="0"/>
          </a:p>
          <a:p>
            <a:r>
              <a:rPr lang="en-GB" b="1" u="sng" dirty="0"/>
              <a:t> </a:t>
            </a:r>
          </a:p>
        </p:txBody>
      </p:sp>
      <p:sp>
        <p:nvSpPr>
          <p:cNvPr id="3" name="TextBox 2">
            <a:extLst>
              <a:ext uri="{FF2B5EF4-FFF2-40B4-BE49-F238E27FC236}">
                <a16:creationId xmlns:a16="http://schemas.microsoft.com/office/drawing/2014/main" id="{76172CB8-E247-5F30-D015-D84DFAA10D23}"/>
              </a:ext>
            </a:extLst>
          </p:cNvPr>
          <p:cNvSpPr txBox="1"/>
          <p:nvPr/>
        </p:nvSpPr>
        <p:spPr>
          <a:xfrm>
            <a:off x="4224332" y="6134713"/>
            <a:ext cx="7967668" cy="369332"/>
          </a:xfrm>
          <a:prstGeom prst="rect">
            <a:avLst/>
          </a:prstGeom>
          <a:noFill/>
        </p:spPr>
        <p:txBody>
          <a:bodyPr wrap="square" rtlCol="0">
            <a:spAutoFit/>
          </a:bodyPr>
          <a:lstStyle/>
          <a:p>
            <a:r>
              <a:rPr lang="en-GB" b="1" u="sng" dirty="0"/>
              <a:t>.</a:t>
            </a:r>
          </a:p>
        </p:txBody>
      </p:sp>
    </p:spTree>
    <p:extLst>
      <p:ext uri="{BB962C8B-B14F-4D97-AF65-F5344CB8AC3E}">
        <p14:creationId xmlns:p14="http://schemas.microsoft.com/office/powerpoint/2010/main" val="3972067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EDCB5-6350-BEC6-31B0-B1C3B40AFB7E}"/>
              </a:ext>
            </a:extLst>
          </p:cNvPr>
          <p:cNvSpPr>
            <a:spLocks noGrp="1"/>
          </p:cNvSpPr>
          <p:nvPr>
            <p:ph type="title"/>
          </p:nvPr>
        </p:nvSpPr>
        <p:spPr>
          <a:xfrm>
            <a:off x="294562" y="457190"/>
            <a:ext cx="7645789" cy="1268984"/>
          </a:xfrm>
        </p:spPr>
        <p:txBody>
          <a:bodyPr>
            <a:normAutofit/>
          </a:bodyPr>
          <a:lstStyle/>
          <a:p>
            <a:r>
              <a:rPr lang="en-GB" u="sng" dirty="0">
                <a:latin typeface="Abadi Extra Light" panose="020B0204020104020204" pitchFamily="34" charset="0"/>
              </a:rPr>
              <a:t>Introduction.</a:t>
            </a:r>
          </a:p>
        </p:txBody>
      </p:sp>
      <p:sp>
        <p:nvSpPr>
          <p:cNvPr id="3" name="Content Placeholder 2">
            <a:extLst>
              <a:ext uri="{FF2B5EF4-FFF2-40B4-BE49-F238E27FC236}">
                <a16:creationId xmlns:a16="http://schemas.microsoft.com/office/drawing/2014/main" id="{F8B143A3-AF4B-FB0F-EE98-34EABA8DABE7}"/>
              </a:ext>
            </a:extLst>
          </p:cNvPr>
          <p:cNvSpPr>
            <a:spLocks noGrp="1"/>
          </p:cNvSpPr>
          <p:nvPr>
            <p:ph idx="1"/>
          </p:nvPr>
        </p:nvSpPr>
        <p:spPr>
          <a:xfrm>
            <a:off x="177282" y="1548882"/>
            <a:ext cx="11831216" cy="4217436"/>
          </a:xfrm>
        </p:spPr>
        <p:txBody>
          <a:bodyPr>
            <a:normAutofit fontScale="92500" lnSpcReduction="20000"/>
          </a:bodyPr>
          <a:lstStyle/>
          <a:p>
            <a:pPr marL="0" indent="0">
              <a:buNone/>
            </a:pPr>
            <a:r>
              <a:rPr lang="en-GB" dirty="0"/>
              <a:t>A Good starting point for Swansea and A better start for Local Deforestation prevention in Swansea County. To also prevent The Overall affects from Deforestation.</a:t>
            </a:r>
          </a:p>
          <a:p>
            <a:pPr marL="0" indent="0">
              <a:buNone/>
            </a:pPr>
            <a:endParaRPr lang="en-GB" dirty="0"/>
          </a:p>
          <a:p>
            <a:pPr marL="0" indent="0">
              <a:buNone/>
            </a:pPr>
            <a:r>
              <a:rPr lang="en-GB" b="1" u="sng" dirty="0"/>
              <a:t>Upcoming  Strengths.</a:t>
            </a:r>
          </a:p>
          <a:p>
            <a:pPr marL="514350" indent="-514350">
              <a:buFont typeface="+mj-lt"/>
              <a:buAutoNum type="romanUcPeriod"/>
            </a:pPr>
            <a:r>
              <a:rPr lang="en-GB" dirty="0"/>
              <a:t>Local food produce increase In Local Markets.</a:t>
            </a:r>
          </a:p>
          <a:p>
            <a:pPr marL="514350" indent="-514350">
              <a:buFont typeface="+mj-lt"/>
              <a:buAutoNum type="romanUcPeriod"/>
            </a:pPr>
            <a:endParaRPr lang="en-GB" dirty="0"/>
          </a:p>
          <a:p>
            <a:pPr marL="514350" indent="-514350">
              <a:buFont typeface="+mj-lt"/>
              <a:buAutoNum type="romanUcPeriod"/>
            </a:pPr>
            <a:r>
              <a:rPr lang="en-GB" dirty="0"/>
              <a:t>Broader Wealth category classifications  for management Strategies.</a:t>
            </a:r>
          </a:p>
          <a:p>
            <a:pPr marL="514350" indent="-514350">
              <a:buFont typeface="+mj-lt"/>
              <a:buAutoNum type="romanUcPeriod"/>
            </a:pPr>
            <a:endParaRPr lang="en-GB" dirty="0"/>
          </a:p>
          <a:p>
            <a:pPr marL="514350" indent="-514350">
              <a:buFont typeface="+mj-lt"/>
              <a:buAutoNum type="romanUcPeriod"/>
            </a:pPr>
            <a:r>
              <a:rPr lang="en-GB" dirty="0"/>
              <a:t>Natural Resource provisioning Networks for Local Businesses.</a:t>
            </a:r>
          </a:p>
          <a:p>
            <a:pPr marL="514350" indent="-514350">
              <a:buFont typeface="+mj-lt"/>
              <a:buAutoNum type="romanUcPeriod"/>
            </a:pPr>
            <a:endParaRPr lang="en-GB" dirty="0"/>
          </a:p>
          <a:p>
            <a:pPr marL="514350" indent="-514350">
              <a:buFont typeface="+mj-lt"/>
              <a:buAutoNum type="romanUcPeriod"/>
            </a:pPr>
            <a:r>
              <a:rPr lang="en-GB" dirty="0"/>
              <a:t>Different Type county pound per commodity in Swansea.</a:t>
            </a:r>
          </a:p>
        </p:txBody>
      </p:sp>
    </p:spTree>
    <p:extLst>
      <p:ext uri="{BB962C8B-B14F-4D97-AF65-F5344CB8AC3E}">
        <p14:creationId xmlns:p14="http://schemas.microsoft.com/office/powerpoint/2010/main" val="1231496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B617F00A-32D4-6AE5-3D47-20A8D9734410}"/>
              </a:ext>
            </a:extLst>
          </p:cNvPr>
          <p:cNvGraphicFramePr>
            <a:graphicFrameLocks noGrp="1"/>
          </p:cNvGraphicFramePr>
          <p:nvPr>
            <p:extLst>
              <p:ext uri="{D42A27DB-BD31-4B8C-83A1-F6EECF244321}">
                <p14:modId xmlns:p14="http://schemas.microsoft.com/office/powerpoint/2010/main" val="2197665263"/>
              </p:ext>
            </p:extLst>
          </p:nvPr>
        </p:nvGraphicFramePr>
        <p:xfrm>
          <a:off x="542419" y="1439508"/>
          <a:ext cx="9926528" cy="4627667"/>
        </p:xfrm>
        <a:graphic>
          <a:graphicData uri="http://schemas.openxmlformats.org/drawingml/2006/table">
            <a:tbl>
              <a:tblPr firstRow="1" bandRow="1">
                <a:tableStyleId>{5C22544A-7EE6-4342-B048-85BDC9FD1C3A}</a:tableStyleId>
              </a:tblPr>
              <a:tblGrid>
                <a:gridCol w="2481632">
                  <a:extLst>
                    <a:ext uri="{9D8B030D-6E8A-4147-A177-3AD203B41FA5}">
                      <a16:colId xmlns:a16="http://schemas.microsoft.com/office/drawing/2014/main" val="144177369"/>
                    </a:ext>
                  </a:extLst>
                </a:gridCol>
                <a:gridCol w="2481632">
                  <a:extLst>
                    <a:ext uri="{9D8B030D-6E8A-4147-A177-3AD203B41FA5}">
                      <a16:colId xmlns:a16="http://schemas.microsoft.com/office/drawing/2014/main" val="696042260"/>
                    </a:ext>
                  </a:extLst>
                </a:gridCol>
                <a:gridCol w="2481632">
                  <a:extLst>
                    <a:ext uri="{9D8B030D-6E8A-4147-A177-3AD203B41FA5}">
                      <a16:colId xmlns:a16="http://schemas.microsoft.com/office/drawing/2014/main" val="2562817045"/>
                    </a:ext>
                  </a:extLst>
                </a:gridCol>
                <a:gridCol w="2481632">
                  <a:extLst>
                    <a:ext uri="{9D8B030D-6E8A-4147-A177-3AD203B41FA5}">
                      <a16:colId xmlns:a16="http://schemas.microsoft.com/office/drawing/2014/main" val="2147424176"/>
                    </a:ext>
                  </a:extLst>
                </a:gridCol>
              </a:tblGrid>
              <a:tr h="1096402">
                <a:tc>
                  <a:txBody>
                    <a:bodyPr/>
                    <a:lstStyle/>
                    <a:p>
                      <a:r>
                        <a:rPr lang="en-GB" u="sng" dirty="0"/>
                        <a:t>Stages of validation progression. (3 Stages)</a:t>
                      </a:r>
                    </a:p>
                  </a:txBody>
                  <a:tcPr/>
                </a:tc>
                <a:tc>
                  <a:txBody>
                    <a:bodyPr/>
                    <a:lstStyle/>
                    <a:p>
                      <a:r>
                        <a:rPr lang="en-GB" dirty="0"/>
                        <a:t>Before.</a:t>
                      </a:r>
                    </a:p>
                  </a:txBody>
                  <a:tcPr/>
                </a:tc>
                <a:tc>
                  <a:txBody>
                    <a:bodyPr/>
                    <a:lstStyle/>
                    <a:p>
                      <a:r>
                        <a:rPr lang="en-GB" dirty="0"/>
                        <a:t>During.</a:t>
                      </a:r>
                    </a:p>
                  </a:txBody>
                  <a:tcPr/>
                </a:tc>
                <a:tc>
                  <a:txBody>
                    <a:bodyPr/>
                    <a:lstStyle/>
                    <a:p>
                      <a:r>
                        <a:rPr lang="en-GB" dirty="0"/>
                        <a:t>After. (keep it going).</a:t>
                      </a:r>
                    </a:p>
                  </a:txBody>
                  <a:tcPr/>
                </a:tc>
                <a:extLst>
                  <a:ext uri="{0D108BD9-81ED-4DB2-BD59-A6C34878D82A}">
                    <a16:rowId xmlns:a16="http://schemas.microsoft.com/office/drawing/2014/main" val="4217062840"/>
                  </a:ext>
                </a:extLst>
              </a:tr>
              <a:tr h="1265080">
                <a:tc>
                  <a:txBody>
                    <a:bodyPr/>
                    <a:lstStyle/>
                    <a:p>
                      <a:r>
                        <a:rPr lang="en-GB" sz="1400" dirty="0"/>
                        <a:t>I Think it can be done. Stage 1</a:t>
                      </a:r>
                      <a:r>
                        <a:rPr lang="en-GB" sz="1800" dirty="0"/>
                        <a:t>.</a:t>
                      </a:r>
                    </a:p>
                  </a:txBody>
                  <a:tcPr/>
                </a:tc>
                <a:tc>
                  <a:txBody>
                    <a:bodyPr/>
                    <a:lstStyle/>
                    <a:p>
                      <a:r>
                        <a:rPr lang="en-GB" sz="1400" dirty="0"/>
                        <a:t>Conduct a feasibility study. Research existing examples and pre-existing examples. (Bristol pound).  </a:t>
                      </a:r>
                    </a:p>
                  </a:txBody>
                  <a:tcPr/>
                </a:tc>
                <a:tc>
                  <a:txBody>
                    <a:bodyPr/>
                    <a:lstStyle/>
                    <a:p>
                      <a:r>
                        <a:rPr lang="en-GB" sz="1400" dirty="0"/>
                        <a:t>Surveys online and hardcopies.</a:t>
                      </a:r>
                    </a:p>
                  </a:txBody>
                  <a:tcPr/>
                </a:tc>
                <a:tc>
                  <a:txBody>
                    <a:bodyPr/>
                    <a:lstStyle/>
                    <a:p>
                      <a:r>
                        <a:rPr lang="en-GB" sz="1400" b="0" u="none" dirty="0"/>
                        <a:t>Digital administration system.</a:t>
                      </a:r>
                    </a:p>
                  </a:txBody>
                  <a:tcPr/>
                </a:tc>
                <a:extLst>
                  <a:ext uri="{0D108BD9-81ED-4DB2-BD59-A6C34878D82A}">
                    <a16:rowId xmlns:a16="http://schemas.microsoft.com/office/drawing/2014/main" val="439288910"/>
                  </a:ext>
                </a:extLst>
              </a:tr>
              <a:tr h="843386">
                <a:tc>
                  <a:txBody>
                    <a:bodyPr/>
                    <a:lstStyle/>
                    <a:p>
                      <a:r>
                        <a:rPr lang="en-GB" sz="1400" dirty="0"/>
                        <a:t>I Believe it can  be done. Stage 2. </a:t>
                      </a:r>
                    </a:p>
                  </a:txBody>
                  <a:tcPr/>
                </a:tc>
                <a:tc>
                  <a:txBody>
                    <a:bodyPr/>
                    <a:lstStyle/>
                    <a:p>
                      <a:r>
                        <a:rPr lang="en-GB" sz="1400" dirty="0"/>
                        <a:t>Newspapers and social meetups and media setups such as Facebooks and </a:t>
                      </a:r>
                    </a:p>
                    <a:p>
                      <a:r>
                        <a:rPr lang="en-GB" sz="1400" dirty="0"/>
                        <a:t>Radio</a:t>
                      </a:r>
                    </a:p>
                  </a:txBody>
                  <a:tcPr/>
                </a:tc>
                <a:tc>
                  <a:txBody>
                    <a:bodyPr/>
                    <a:lstStyle/>
                    <a:p>
                      <a:r>
                        <a:rPr lang="en-GB" sz="1400" dirty="0"/>
                        <a:t>Use radio to reach out to the local Welsh British  population.</a:t>
                      </a:r>
                    </a:p>
                  </a:txBody>
                  <a:tcPr/>
                </a:tc>
                <a:tc>
                  <a:txBody>
                    <a:bodyPr/>
                    <a:lstStyle/>
                    <a:p>
                      <a:r>
                        <a:rPr lang="en-GB" sz="1400" dirty="0"/>
                        <a:t>Negations with the council and business and other companies.</a:t>
                      </a:r>
                    </a:p>
                  </a:txBody>
                  <a:tcPr/>
                </a:tc>
                <a:extLst>
                  <a:ext uri="{0D108BD9-81ED-4DB2-BD59-A6C34878D82A}">
                    <a16:rowId xmlns:a16="http://schemas.microsoft.com/office/drawing/2014/main" val="4294657769"/>
                  </a:ext>
                </a:extLst>
              </a:tr>
              <a:tr h="1321305">
                <a:tc>
                  <a:txBody>
                    <a:bodyPr/>
                    <a:lstStyle/>
                    <a:p>
                      <a:r>
                        <a:rPr lang="en-GB" sz="1400" dirty="0"/>
                        <a:t>I Know it can be done. Stage. 3.</a:t>
                      </a:r>
                    </a:p>
                  </a:txBody>
                  <a:tcPr/>
                </a:tc>
                <a:tc>
                  <a:txBody>
                    <a:bodyPr/>
                    <a:lstStyle/>
                    <a:p>
                      <a:pPr marL="0" indent="0">
                        <a:buFont typeface="Arial" panose="020B0604020202020204" pitchFamily="34" charset="0"/>
                        <a:buNone/>
                      </a:pPr>
                      <a:r>
                        <a:rPr lang="en-GB" sz="1400" dirty="0"/>
                        <a:t>. Develop protype and test 100 notes.</a:t>
                      </a:r>
                    </a:p>
                    <a:p>
                      <a:pPr marL="0" indent="0">
                        <a:buFont typeface="Arial" panose="020B0604020202020204" pitchFamily="34" charset="0"/>
                        <a:buNone/>
                      </a:pPr>
                      <a:endParaRPr lang="en-GB" sz="1400" dirty="0"/>
                    </a:p>
                  </a:txBody>
                  <a:tcPr/>
                </a:tc>
                <a:tc>
                  <a:txBody>
                    <a:bodyPr/>
                    <a:lstStyle/>
                    <a:p>
                      <a:r>
                        <a:rPr lang="en-GB" sz="1400" dirty="0"/>
                        <a:t>Acceptable  exchange rate. Ideally 1:1. Swansea to Great British pound.</a:t>
                      </a:r>
                    </a:p>
                  </a:txBody>
                  <a:tcPr/>
                </a:tc>
                <a:tc>
                  <a:txBody>
                    <a:bodyPr/>
                    <a:lstStyle/>
                    <a:p>
                      <a:r>
                        <a:rPr lang="en-GB" sz="1400" dirty="0"/>
                        <a:t>Use radio to reach out to the local Welsh British  population.</a:t>
                      </a:r>
                    </a:p>
                    <a:p>
                      <a:endParaRPr lang="en-GB" dirty="0"/>
                    </a:p>
                  </a:txBody>
                  <a:tcPr/>
                </a:tc>
                <a:extLst>
                  <a:ext uri="{0D108BD9-81ED-4DB2-BD59-A6C34878D82A}">
                    <a16:rowId xmlns:a16="http://schemas.microsoft.com/office/drawing/2014/main" val="3951748061"/>
                  </a:ext>
                </a:extLst>
              </a:tr>
            </a:tbl>
          </a:graphicData>
        </a:graphic>
      </p:graphicFrame>
      <p:graphicFrame>
        <p:nvGraphicFramePr>
          <p:cNvPr id="6" name="Table 6">
            <a:extLst>
              <a:ext uri="{FF2B5EF4-FFF2-40B4-BE49-F238E27FC236}">
                <a16:creationId xmlns:a16="http://schemas.microsoft.com/office/drawing/2014/main" id="{82E55490-4734-FF55-7DFF-0E4E4AAF583A}"/>
              </a:ext>
            </a:extLst>
          </p:cNvPr>
          <p:cNvGraphicFramePr>
            <a:graphicFrameLocks noGrp="1"/>
          </p:cNvGraphicFramePr>
          <p:nvPr>
            <p:extLst>
              <p:ext uri="{D42A27DB-BD31-4B8C-83A1-F6EECF244321}">
                <p14:modId xmlns:p14="http://schemas.microsoft.com/office/powerpoint/2010/main" val="2134778114"/>
              </p:ext>
            </p:extLst>
          </p:nvPr>
        </p:nvGraphicFramePr>
        <p:xfrm>
          <a:off x="3058159" y="730808"/>
          <a:ext cx="7345474" cy="688594"/>
        </p:xfrm>
        <a:graphic>
          <a:graphicData uri="http://schemas.openxmlformats.org/drawingml/2006/table">
            <a:tbl>
              <a:tblPr firstRow="1" bandRow="1">
                <a:tableStyleId>{5C22544A-7EE6-4342-B048-85BDC9FD1C3A}</a:tableStyleId>
              </a:tblPr>
              <a:tblGrid>
                <a:gridCol w="7345474">
                  <a:extLst>
                    <a:ext uri="{9D8B030D-6E8A-4147-A177-3AD203B41FA5}">
                      <a16:colId xmlns:a16="http://schemas.microsoft.com/office/drawing/2014/main" val="4185874747"/>
                    </a:ext>
                  </a:extLst>
                </a:gridCol>
              </a:tblGrid>
              <a:tr h="688594">
                <a:tc>
                  <a:txBody>
                    <a:bodyPr/>
                    <a:lstStyle/>
                    <a:p>
                      <a:r>
                        <a:rPr lang="en-GB" u="sng" dirty="0"/>
                        <a:t>Developmental phase of the Swansea County Pound</a:t>
                      </a:r>
                      <a:r>
                        <a:rPr lang="en-GB" dirty="0"/>
                        <a:t>. </a:t>
                      </a:r>
                    </a:p>
                  </a:txBody>
                  <a:tcPr/>
                </a:tc>
                <a:extLst>
                  <a:ext uri="{0D108BD9-81ED-4DB2-BD59-A6C34878D82A}">
                    <a16:rowId xmlns:a16="http://schemas.microsoft.com/office/drawing/2014/main" val="4237738006"/>
                  </a:ext>
                </a:extLst>
              </a:tr>
            </a:tbl>
          </a:graphicData>
        </a:graphic>
      </p:graphicFrame>
      <p:sp>
        <p:nvSpPr>
          <p:cNvPr id="12" name="TextBox 11">
            <a:extLst>
              <a:ext uri="{FF2B5EF4-FFF2-40B4-BE49-F238E27FC236}">
                <a16:creationId xmlns:a16="http://schemas.microsoft.com/office/drawing/2014/main" id="{E8BBD0C0-7FF1-54FF-3DB3-8CDDE33C7DE5}"/>
              </a:ext>
            </a:extLst>
          </p:cNvPr>
          <p:cNvSpPr txBox="1"/>
          <p:nvPr/>
        </p:nvSpPr>
        <p:spPr>
          <a:xfrm>
            <a:off x="1278294" y="289249"/>
            <a:ext cx="8656134" cy="461665"/>
          </a:xfrm>
          <a:prstGeom prst="rect">
            <a:avLst/>
          </a:prstGeom>
          <a:noFill/>
        </p:spPr>
        <p:txBody>
          <a:bodyPr wrap="square" rtlCol="0">
            <a:spAutoFit/>
          </a:bodyPr>
          <a:lstStyle/>
          <a:p>
            <a:r>
              <a:rPr lang="en-GB" sz="2400" b="1" u="sng" dirty="0"/>
              <a:t>Plan for Campaign steps.</a:t>
            </a:r>
          </a:p>
        </p:txBody>
      </p:sp>
    </p:spTree>
    <p:extLst>
      <p:ext uri="{BB962C8B-B14F-4D97-AF65-F5344CB8AC3E}">
        <p14:creationId xmlns:p14="http://schemas.microsoft.com/office/powerpoint/2010/main" val="3911280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757B-5118-4209-390A-71C01164BFE4}"/>
              </a:ext>
            </a:extLst>
          </p:cNvPr>
          <p:cNvSpPr>
            <a:spLocks noGrp="1"/>
          </p:cNvSpPr>
          <p:nvPr>
            <p:ph type="title"/>
          </p:nvPr>
        </p:nvSpPr>
        <p:spPr>
          <a:xfrm>
            <a:off x="369207" y="220383"/>
            <a:ext cx="10208599" cy="1268984"/>
          </a:xfrm>
        </p:spPr>
        <p:txBody>
          <a:bodyPr>
            <a:normAutofit fontScale="90000"/>
          </a:bodyPr>
          <a:lstStyle/>
          <a:p>
            <a:r>
              <a:rPr lang="en-GB" u="sng" dirty="0"/>
              <a:t>Working Design  of the Swansea county pound currency</a:t>
            </a:r>
            <a:r>
              <a:rPr lang="en-GB" dirty="0"/>
              <a:t>.</a:t>
            </a:r>
          </a:p>
        </p:txBody>
      </p:sp>
      <p:pic>
        <p:nvPicPr>
          <p:cNvPr id="9" name="Picture 8">
            <a:extLst>
              <a:ext uri="{FF2B5EF4-FFF2-40B4-BE49-F238E27FC236}">
                <a16:creationId xmlns:a16="http://schemas.microsoft.com/office/drawing/2014/main" id="{9ABB39E9-6C5D-A944-DCBF-C7C80FEF1B1F}"/>
              </a:ext>
            </a:extLst>
          </p:cNvPr>
          <p:cNvPicPr>
            <a:picLocks noChangeAspect="1"/>
          </p:cNvPicPr>
          <p:nvPr/>
        </p:nvPicPr>
        <p:blipFill>
          <a:blip r:embed="rId2"/>
          <a:stretch>
            <a:fillRect/>
          </a:stretch>
        </p:blipFill>
        <p:spPr>
          <a:xfrm>
            <a:off x="4906069" y="1710769"/>
            <a:ext cx="3021103" cy="3014093"/>
          </a:xfrm>
          <a:prstGeom prst="rect">
            <a:avLst/>
          </a:prstGeom>
        </p:spPr>
      </p:pic>
      <p:pic>
        <p:nvPicPr>
          <p:cNvPr id="10" name="Picture 9">
            <a:extLst>
              <a:ext uri="{FF2B5EF4-FFF2-40B4-BE49-F238E27FC236}">
                <a16:creationId xmlns:a16="http://schemas.microsoft.com/office/drawing/2014/main" id="{4E409FCC-EC63-5B65-9DF6-A6B272E3D8C7}"/>
              </a:ext>
            </a:extLst>
          </p:cNvPr>
          <p:cNvPicPr>
            <a:picLocks noChangeAspect="1"/>
          </p:cNvPicPr>
          <p:nvPr/>
        </p:nvPicPr>
        <p:blipFill>
          <a:blip r:embed="rId3"/>
          <a:stretch>
            <a:fillRect/>
          </a:stretch>
        </p:blipFill>
        <p:spPr>
          <a:xfrm>
            <a:off x="5086567" y="3217816"/>
            <a:ext cx="837859" cy="672399"/>
          </a:xfrm>
          <a:prstGeom prst="rect">
            <a:avLst/>
          </a:prstGeom>
        </p:spPr>
      </p:pic>
      <p:pic>
        <p:nvPicPr>
          <p:cNvPr id="11" name="Picture 10">
            <a:extLst>
              <a:ext uri="{FF2B5EF4-FFF2-40B4-BE49-F238E27FC236}">
                <a16:creationId xmlns:a16="http://schemas.microsoft.com/office/drawing/2014/main" id="{58B524C7-4D03-BAE3-8E19-DCC62698BB80}"/>
              </a:ext>
            </a:extLst>
          </p:cNvPr>
          <p:cNvPicPr>
            <a:picLocks noChangeAspect="1"/>
          </p:cNvPicPr>
          <p:nvPr/>
        </p:nvPicPr>
        <p:blipFill>
          <a:blip r:embed="rId4"/>
          <a:stretch>
            <a:fillRect/>
          </a:stretch>
        </p:blipFill>
        <p:spPr>
          <a:xfrm>
            <a:off x="2916263" y="1492340"/>
            <a:ext cx="1918595" cy="312751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2" name="Picture 11">
            <a:extLst>
              <a:ext uri="{FF2B5EF4-FFF2-40B4-BE49-F238E27FC236}">
                <a16:creationId xmlns:a16="http://schemas.microsoft.com/office/drawing/2014/main" id="{08588623-A567-6DA5-7327-E2B63AB383E8}"/>
              </a:ext>
            </a:extLst>
          </p:cNvPr>
          <p:cNvPicPr>
            <a:picLocks noChangeAspect="1"/>
          </p:cNvPicPr>
          <p:nvPr/>
        </p:nvPicPr>
        <p:blipFill>
          <a:blip r:embed="rId5"/>
          <a:stretch>
            <a:fillRect/>
          </a:stretch>
        </p:blipFill>
        <p:spPr>
          <a:xfrm>
            <a:off x="3415598" y="1756590"/>
            <a:ext cx="943958" cy="757547"/>
          </a:xfrm>
          <a:prstGeom prst="rect">
            <a:avLst/>
          </a:prstGeom>
        </p:spPr>
      </p:pic>
      <p:sp>
        <p:nvSpPr>
          <p:cNvPr id="14" name="TextBox 13">
            <a:extLst>
              <a:ext uri="{FF2B5EF4-FFF2-40B4-BE49-F238E27FC236}">
                <a16:creationId xmlns:a16="http://schemas.microsoft.com/office/drawing/2014/main" id="{FFCC71EB-3B84-51A4-E0B6-5439DDB2971A}"/>
              </a:ext>
            </a:extLst>
          </p:cNvPr>
          <p:cNvSpPr txBox="1"/>
          <p:nvPr/>
        </p:nvSpPr>
        <p:spPr>
          <a:xfrm>
            <a:off x="5175827" y="2223544"/>
            <a:ext cx="2393396" cy="646331"/>
          </a:xfrm>
          <a:prstGeom prst="rect">
            <a:avLst/>
          </a:prstGeom>
          <a:noFill/>
        </p:spPr>
        <p:txBody>
          <a:bodyPr wrap="square" rtlCol="0">
            <a:spAutoFit/>
          </a:bodyPr>
          <a:lstStyle/>
          <a:p>
            <a:r>
              <a:rPr lang="en-GB" b="1" dirty="0">
                <a:solidFill>
                  <a:schemeClr val="bg1"/>
                </a:solidFill>
                <a:latin typeface="Abadi Extra Light" panose="020B0204020104020204" pitchFamily="34" charset="0"/>
              </a:rPr>
              <a:t>£ 20:  Community Swansea Bank Note.</a:t>
            </a:r>
          </a:p>
        </p:txBody>
      </p:sp>
      <p:pic>
        <p:nvPicPr>
          <p:cNvPr id="19" name="Picture 18">
            <a:extLst>
              <a:ext uri="{FF2B5EF4-FFF2-40B4-BE49-F238E27FC236}">
                <a16:creationId xmlns:a16="http://schemas.microsoft.com/office/drawing/2014/main" id="{E280198F-1904-3E9E-848B-83D1F67E9011}"/>
              </a:ext>
            </a:extLst>
          </p:cNvPr>
          <p:cNvPicPr>
            <a:picLocks noChangeAspect="1"/>
          </p:cNvPicPr>
          <p:nvPr/>
        </p:nvPicPr>
        <p:blipFill>
          <a:blip r:embed="rId6"/>
          <a:stretch>
            <a:fillRect/>
          </a:stretch>
        </p:blipFill>
        <p:spPr>
          <a:xfrm>
            <a:off x="8345483" y="1939757"/>
            <a:ext cx="1868587" cy="2493156"/>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20" name="Picture 19">
            <a:extLst>
              <a:ext uri="{FF2B5EF4-FFF2-40B4-BE49-F238E27FC236}">
                <a16:creationId xmlns:a16="http://schemas.microsoft.com/office/drawing/2014/main" id="{D15867F3-8968-FA70-14F6-67C226D9663D}"/>
              </a:ext>
            </a:extLst>
          </p:cNvPr>
          <p:cNvPicPr>
            <a:picLocks noChangeAspect="1"/>
          </p:cNvPicPr>
          <p:nvPr/>
        </p:nvPicPr>
        <p:blipFill>
          <a:blip r:embed="rId7"/>
          <a:stretch>
            <a:fillRect/>
          </a:stretch>
        </p:blipFill>
        <p:spPr>
          <a:xfrm>
            <a:off x="8766699" y="2895116"/>
            <a:ext cx="835224" cy="670618"/>
          </a:xfrm>
          <a:prstGeom prst="rect">
            <a:avLst/>
          </a:prstGeom>
        </p:spPr>
      </p:pic>
      <p:sp>
        <p:nvSpPr>
          <p:cNvPr id="21" name="TextBox 20">
            <a:extLst>
              <a:ext uri="{FF2B5EF4-FFF2-40B4-BE49-F238E27FC236}">
                <a16:creationId xmlns:a16="http://schemas.microsoft.com/office/drawing/2014/main" id="{F9E9A691-B072-41D3-4E9D-F0721D55018B}"/>
              </a:ext>
            </a:extLst>
          </p:cNvPr>
          <p:cNvSpPr txBox="1"/>
          <p:nvPr/>
        </p:nvSpPr>
        <p:spPr>
          <a:xfrm>
            <a:off x="8416694" y="2022762"/>
            <a:ext cx="1726163" cy="646331"/>
          </a:xfrm>
          <a:prstGeom prst="rect">
            <a:avLst/>
          </a:prstGeom>
          <a:noFill/>
        </p:spPr>
        <p:txBody>
          <a:bodyPr wrap="square" rtlCol="0">
            <a:spAutoFit/>
          </a:bodyPr>
          <a:lstStyle/>
          <a:p>
            <a:r>
              <a:rPr lang="en-GB" b="1" dirty="0">
                <a:solidFill>
                  <a:schemeClr val="bg2"/>
                </a:solidFill>
              </a:rPr>
              <a:t>£10 Swansea Bank Note. </a:t>
            </a:r>
          </a:p>
        </p:txBody>
      </p:sp>
      <p:pic>
        <p:nvPicPr>
          <p:cNvPr id="25" name="Picture 24">
            <a:extLst>
              <a:ext uri="{FF2B5EF4-FFF2-40B4-BE49-F238E27FC236}">
                <a16:creationId xmlns:a16="http://schemas.microsoft.com/office/drawing/2014/main" id="{79CDF081-442F-0E5A-36D0-F41DDD2EACF2}"/>
              </a:ext>
            </a:extLst>
          </p:cNvPr>
          <p:cNvPicPr>
            <a:picLocks noChangeAspect="1"/>
          </p:cNvPicPr>
          <p:nvPr/>
        </p:nvPicPr>
        <p:blipFill>
          <a:blip r:embed="rId8"/>
          <a:stretch>
            <a:fillRect/>
          </a:stretch>
        </p:blipFill>
        <p:spPr>
          <a:xfrm>
            <a:off x="6056257" y="3191364"/>
            <a:ext cx="632535" cy="509981"/>
          </a:xfrm>
          <a:prstGeom prst="rect">
            <a:avLst/>
          </a:prstGeom>
        </p:spPr>
      </p:pic>
      <p:pic>
        <p:nvPicPr>
          <p:cNvPr id="26" name="Picture 25">
            <a:extLst>
              <a:ext uri="{FF2B5EF4-FFF2-40B4-BE49-F238E27FC236}">
                <a16:creationId xmlns:a16="http://schemas.microsoft.com/office/drawing/2014/main" id="{C07233D0-5A67-8377-559E-428930529269}"/>
              </a:ext>
            </a:extLst>
          </p:cNvPr>
          <p:cNvPicPr>
            <a:picLocks noChangeAspect="1"/>
          </p:cNvPicPr>
          <p:nvPr/>
        </p:nvPicPr>
        <p:blipFill>
          <a:blip r:embed="rId8"/>
          <a:stretch>
            <a:fillRect/>
          </a:stretch>
        </p:blipFill>
        <p:spPr>
          <a:xfrm>
            <a:off x="6872727" y="3096514"/>
            <a:ext cx="546610" cy="440704"/>
          </a:xfrm>
          <a:prstGeom prst="rect">
            <a:avLst/>
          </a:prstGeom>
        </p:spPr>
      </p:pic>
      <p:sp>
        <p:nvSpPr>
          <p:cNvPr id="27" name="TextBox 26">
            <a:extLst>
              <a:ext uri="{FF2B5EF4-FFF2-40B4-BE49-F238E27FC236}">
                <a16:creationId xmlns:a16="http://schemas.microsoft.com/office/drawing/2014/main" id="{DB5D99E9-8350-F811-D2A2-06E133EB0D98}"/>
              </a:ext>
            </a:extLst>
          </p:cNvPr>
          <p:cNvSpPr txBox="1"/>
          <p:nvPr/>
        </p:nvSpPr>
        <p:spPr>
          <a:xfrm>
            <a:off x="5399831" y="3742285"/>
            <a:ext cx="2214149" cy="738664"/>
          </a:xfrm>
          <a:prstGeom prst="rect">
            <a:avLst/>
          </a:prstGeom>
          <a:noFill/>
        </p:spPr>
        <p:txBody>
          <a:bodyPr wrap="square" rtlCol="0">
            <a:spAutoFit/>
          </a:bodyPr>
          <a:lstStyle/>
          <a:p>
            <a:r>
              <a:rPr lang="en-GB" i="1" dirty="0">
                <a:solidFill>
                  <a:schemeClr val="bg2"/>
                </a:solidFill>
                <a:latin typeface="Abadi Extra Light" panose="020B0204020104020204" pitchFamily="34" charset="0"/>
              </a:rPr>
              <a:t>Only With Courage use this Note: </a:t>
            </a:r>
            <a:r>
              <a:rPr lang="en-GB" sz="2400" b="1" i="1" dirty="0">
                <a:solidFill>
                  <a:schemeClr val="bg2"/>
                </a:solidFill>
                <a:latin typeface="Abadi Extra Light" panose="020B0204020104020204" pitchFamily="34" charset="0"/>
              </a:rPr>
              <a:t>Trees</a:t>
            </a:r>
            <a:r>
              <a:rPr lang="en-GB" i="1" u="sng" dirty="0">
                <a:solidFill>
                  <a:schemeClr val="bg2"/>
                </a:solidFill>
                <a:effectLst>
                  <a:outerShdw blurRad="38100" dist="38100" dir="2700000" algn="tl">
                    <a:srgbClr val="000000">
                      <a:alpha val="43137"/>
                    </a:srgbClr>
                  </a:outerShdw>
                </a:effectLst>
                <a:latin typeface="Abadi Extra Light" panose="020B0204020104020204" pitchFamily="34" charset="0"/>
              </a:rPr>
              <a:t>.</a:t>
            </a:r>
          </a:p>
        </p:txBody>
      </p:sp>
      <p:sp>
        <p:nvSpPr>
          <p:cNvPr id="29" name="TextBox 28">
            <a:extLst>
              <a:ext uri="{FF2B5EF4-FFF2-40B4-BE49-F238E27FC236}">
                <a16:creationId xmlns:a16="http://schemas.microsoft.com/office/drawing/2014/main" id="{D89D9AA6-170B-7859-235F-60483A5EC21C}"/>
              </a:ext>
            </a:extLst>
          </p:cNvPr>
          <p:cNvSpPr txBox="1"/>
          <p:nvPr/>
        </p:nvSpPr>
        <p:spPr>
          <a:xfrm>
            <a:off x="3110633" y="2555554"/>
            <a:ext cx="1707244" cy="646331"/>
          </a:xfrm>
          <a:prstGeom prst="rect">
            <a:avLst/>
          </a:prstGeom>
          <a:noFill/>
        </p:spPr>
        <p:txBody>
          <a:bodyPr wrap="square" rtlCol="0">
            <a:spAutoFit/>
          </a:bodyPr>
          <a:lstStyle/>
          <a:p>
            <a:r>
              <a:rPr lang="en-GB" b="1" dirty="0">
                <a:solidFill>
                  <a:schemeClr val="bg1"/>
                </a:solidFill>
              </a:rPr>
              <a:t>£7.85 Note and coin. </a:t>
            </a:r>
          </a:p>
        </p:txBody>
      </p:sp>
      <p:sp>
        <p:nvSpPr>
          <p:cNvPr id="30" name="TextBox 29">
            <a:extLst>
              <a:ext uri="{FF2B5EF4-FFF2-40B4-BE49-F238E27FC236}">
                <a16:creationId xmlns:a16="http://schemas.microsoft.com/office/drawing/2014/main" id="{E9AA8A1C-3BF3-A7F0-5C79-4AE5638DF55B}"/>
              </a:ext>
            </a:extLst>
          </p:cNvPr>
          <p:cNvSpPr txBox="1"/>
          <p:nvPr/>
        </p:nvSpPr>
        <p:spPr>
          <a:xfrm>
            <a:off x="3001726" y="3720780"/>
            <a:ext cx="1973831" cy="646331"/>
          </a:xfrm>
          <a:prstGeom prst="rect">
            <a:avLst/>
          </a:prstGeom>
          <a:noFill/>
        </p:spPr>
        <p:txBody>
          <a:bodyPr wrap="square" rtlCol="0">
            <a:spAutoFit/>
          </a:bodyPr>
          <a:lstStyle/>
          <a:p>
            <a:r>
              <a:rPr lang="en-GB" b="1" i="1" dirty="0">
                <a:solidFill>
                  <a:srgbClr val="FF0000"/>
                </a:solidFill>
              </a:rPr>
              <a:t>Always Vigil and always Ready.</a:t>
            </a:r>
          </a:p>
        </p:txBody>
      </p:sp>
      <p:sp>
        <p:nvSpPr>
          <p:cNvPr id="31" name="TextBox 30">
            <a:extLst>
              <a:ext uri="{FF2B5EF4-FFF2-40B4-BE49-F238E27FC236}">
                <a16:creationId xmlns:a16="http://schemas.microsoft.com/office/drawing/2014/main" id="{638ED665-8D7B-439D-BDD4-D11DF3850299}"/>
              </a:ext>
            </a:extLst>
          </p:cNvPr>
          <p:cNvSpPr txBox="1"/>
          <p:nvPr/>
        </p:nvSpPr>
        <p:spPr>
          <a:xfrm>
            <a:off x="8487907" y="3692958"/>
            <a:ext cx="1726163" cy="646331"/>
          </a:xfrm>
          <a:prstGeom prst="rect">
            <a:avLst/>
          </a:prstGeom>
          <a:noFill/>
        </p:spPr>
        <p:txBody>
          <a:bodyPr wrap="square" rtlCol="0">
            <a:spAutoFit/>
          </a:bodyPr>
          <a:lstStyle/>
          <a:p>
            <a:r>
              <a:rPr lang="en-GB" b="1" i="1" u="sng" dirty="0">
                <a:solidFill>
                  <a:srgbClr val="FF0000"/>
                </a:solidFill>
              </a:rPr>
              <a:t>Thy Kingdom Comes </a:t>
            </a:r>
          </a:p>
        </p:txBody>
      </p:sp>
      <p:sp>
        <p:nvSpPr>
          <p:cNvPr id="4" name="TextBox 3">
            <a:extLst>
              <a:ext uri="{FF2B5EF4-FFF2-40B4-BE49-F238E27FC236}">
                <a16:creationId xmlns:a16="http://schemas.microsoft.com/office/drawing/2014/main" id="{D45B5C8F-AB4C-4F92-C692-4597C1A2CFE5}"/>
              </a:ext>
            </a:extLst>
          </p:cNvPr>
          <p:cNvSpPr txBox="1"/>
          <p:nvPr/>
        </p:nvSpPr>
        <p:spPr>
          <a:xfrm>
            <a:off x="369208" y="1815432"/>
            <a:ext cx="1934908" cy="2308324"/>
          </a:xfrm>
          <a:prstGeom prst="rect">
            <a:avLst/>
          </a:prstGeom>
          <a:noFill/>
        </p:spPr>
        <p:txBody>
          <a:bodyPr wrap="square" rtlCol="0">
            <a:spAutoFit/>
          </a:bodyPr>
          <a:lstStyle/>
          <a:p>
            <a:r>
              <a:rPr lang="en-GB" dirty="0"/>
              <a:t>Talk about the how</a:t>
            </a:r>
          </a:p>
          <a:p>
            <a:endParaRPr lang="en-GB" dirty="0"/>
          </a:p>
          <a:p>
            <a:r>
              <a:rPr lang="en-GB" dirty="0"/>
              <a:t>The currency relates to the deforestation.</a:t>
            </a:r>
          </a:p>
          <a:p>
            <a:endParaRPr lang="en-GB" dirty="0"/>
          </a:p>
          <a:p>
            <a:r>
              <a:rPr lang="en-GB" dirty="0"/>
              <a:t>  </a:t>
            </a:r>
          </a:p>
        </p:txBody>
      </p:sp>
      <p:pic>
        <p:nvPicPr>
          <p:cNvPr id="7" name="Picture 6">
            <a:extLst>
              <a:ext uri="{FF2B5EF4-FFF2-40B4-BE49-F238E27FC236}">
                <a16:creationId xmlns:a16="http://schemas.microsoft.com/office/drawing/2014/main" id="{10B17E35-FE30-A80F-1030-CE9A729B82B4}"/>
              </a:ext>
            </a:extLst>
          </p:cNvPr>
          <p:cNvPicPr>
            <a:picLocks noChangeAspect="1"/>
          </p:cNvPicPr>
          <p:nvPr/>
        </p:nvPicPr>
        <p:blipFill>
          <a:blip r:embed="rId9"/>
          <a:stretch>
            <a:fillRect/>
          </a:stretch>
        </p:blipFill>
        <p:spPr>
          <a:xfrm>
            <a:off x="1235046" y="5204424"/>
            <a:ext cx="8995022" cy="950848"/>
          </a:xfrm>
          <a:prstGeom prst="rect">
            <a:avLst/>
          </a:prstGeom>
        </p:spPr>
      </p:pic>
    </p:spTree>
    <p:extLst>
      <p:ext uri="{BB962C8B-B14F-4D97-AF65-F5344CB8AC3E}">
        <p14:creationId xmlns:p14="http://schemas.microsoft.com/office/powerpoint/2010/main" val="3503089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1E06B-4BCA-D52E-67AB-DCB2A18A5C1D}"/>
              </a:ext>
            </a:extLst>
          </p:cNvPr>
          <p:cNvSpPr>
            <a:spLocks noGrp="1"/>
          </p:cNvSpPr>
          <p:nvPr>
            <p:ph type="title"/>
          </p:nvPr>
        </p:nvSpPr>
        <p:spPr>
          <a:xfrm>
            <a:off x="315686" y="1270345"/>
            <a:ext cx="11560628" cy="3937519"/>
          </a:xfrm>
        </p:spPr>
        <p:txBody>
          <a:bodyPr>
            <a:noAutofit/>
          </a:bodyPr>
          <a:lstStyle/>
          <a:p>
            <a:pPr marL="285750" indent="-285750">
              <a:buFont typeface="Arial" panose="020B0604020202020204" pitchFamily="34" charset="0"/>
              <a:buChar char="•"/>
            </a:pPr>
            <a:r>
              <a:rPr lang="en-GB" sz="1200" u="sng" dirty="0"/>
              <a:t>Main Plan</a:t>
            </a:r>
            <a:br>
              <a:rPr lang="en-GB" sz="1200" dirty="0"/>
            </a:br>
            <a:br>
              <a:rPr lang="en-GB" sz="1200" dirty="0"/>
            </a:br>
            <a:r>
              <a:rPr lang="en-GB" sz="1200" dirty="0"/>
              <a:t>Use game theory to drive growth. Like Auctions Dutch. </a:t>
            </a:r>
            <a:br>
              <a:rPr lang="en-GB" sz="1200" dirty="0"/>
            </a:br>
            <a:br>
              <a:rPr lang="en-GB" sz="1200" dirty="0"/>
            </a:br>
            <a:r>
              <a:rPr lang="en-GB" sz="1200" dirty="0"/>
              <a:t>Dominant use of purchasing power will be used using local county pound. Use more than two U.K age currency standards.</a:t>
            </a:r>
            <a:br>
              <a:rPr lang="en-GB" sz="1200" dirty="0"/>
            </a:br>
            <a:br>
              <a:rPr lang="en-GB" sz="1200" dirty="0"/>
            </a:br>
            <a:r>
              <a:rPr lang="en-GB" sz="1200" dirty="0"/>
              <a:t>A Circular bio economy system solely first focusing on preventing deforestation. </a:t>
            </a:r>
            <a:br>
              <a:rPr lang="en-GB" sz="1200" dirty="0"/>
            </a:br>
            <a:br>
              <a:rPr lang="en-GB" sz="1200" dirty="0"/>
            </a:br>
            <a:r>
              <a:rPr lang="en-GB" sz="1200" dirty="0"/>
              <a:t>Collective professions to create a sustainable Circular Economy through the Auction houses. Catalysts within  mathematics domains.</a:t>
            </a:r>
            <a:br>
              <a:rPr lang="en-GB" sz="1200" dirty="0"/>
            </a:br>
            <a:br>
              <a:rPr lang="en-GB" sz="1200" dirty="0"/>
            </a:br>
            <a:r>
              <a:rPr lang="en-GB" sz="1200" dirty="0"/>
              <a:t>75% profits goes in to preventing deforestation and supporting local communities As a result. </a:t>
            </a:r>
            <a:br>
              <a:rPr lang="en-GB" sz="1400" dirty="0"/>
            </a:br>
            <a:br>
              <a:rPr lang="en-GB" sz="1400" dirty="0"/>
            </a:br>
            <a:r>
              <a:rPr lang="en-GB" sz="1400" dirty="0"/>
              <a:t> </a:t>
            </a:r>
            <a:br>
              <a:rPr lang="en-GB" sz="1400" dirty="0"/>
            </a:br>
            <a:r>
              <a:rPr lang="en-GB" sz="1400" dirty="0"/>
              <a:t> </a:t>
            </a:r>
            <a:br>
              <a:rPr lang="en-GB" sz="1400" dirty="0"/>
            </a:br>
            <a:br>
              <a:rPr lang="en-GB" sz="800" dirty="0"/>
            </a:br>
            <a:endParaRPr lang="en-GB" sz="1400" dirty="0"/>
          </a:p>
        </p:txBody>
      </p:sp>
      <p:sp>
        <p:nvSpPr>
          <p:cNvPr id="5" name="TextBox 4">
            <a:extLst>
              <a:ext uri="{FF2B5EF4-FFF2-40B4-BE49-F238E27FC236}">
                <a16:creationId xmlns:a16="http://schemas.microsoft.com/office/drawing/2014/main" id="{9B1B06FA-E9A4-7B70-834B-ADC8F886AECD}"/>
              </a:ext>
            </a:extLst>
          </p:cNvPr>
          <p:cNvSpPr txBox="1"/>
          <p:nvPr/>
        </p:nvSpPr>
        <p:spPr>
          <a:xfrm>
            <a:off x="166333" y="-204062"/>
            <a:ext cx="12025667" cy="1754326"/>
          </a:xfrm>
          <a:prstGeom prst="rect">
            <a:avLst/>
          </a:prstGeom>
          <a:noFill/>
        </p:spPr>
        <p:txBody>
          <a:bodyPr wrap="square" rtlCol="0">
            <a:spAutoFit/>
          </a:bodyPr>
          <a:lstStyle/>
          <a:p>
            <a:endParaRPr lang="en-GB" b="1" u="sng" dirty="0"/>
          </a:p>
          <a:p>
            <a:r>
              <a:rPr lang="en-GB" sz="2400" b="1" u="sng" dirty="0"/>
              <a:t>Auction houses- Finite resource focused 1</a:t>
            </a:r>
            <a:r>
              <a:rPr lang="en-GB" sz="2400" b="1" u="sng" baseline="30000" dirty="0"/>
              <a:t>st  </a:t>
            </a:r>
            <a:endParaRPr lang="en-GB" sz="2400" b="1" u="sng" dirty="0"/>
          </a:p>
          <a:p>
            <a:endParaRPr lang="en-GB" sz="1600" b="1" i="1" dirty="0"/>
          </a:p>
          <a:p>
            <a:r>
              <a:rPr lang="en-GB" sz="1600" b="1" i="1" dirty="0"/>
              <a:t>The pendragon foresters Auctioneering houses. </a:t>
            </a:r>
          </a:p>
          <a:p>
            <a:r>
              <a:rPr lang="en-GB" sz="1600" i="1" dirty="0"/>
              <a:t>(Slogan of the house)--Protecting the environments, we shall muster towards thusly. </a:t>
            </a:r>
          </a:p>
          <a:p>
            <a:endParaRPr lang="en-GB" dirty="0"/>
          </a:p>
        </p:txBody>
      </p:sp>
      <p:pic>
        <p:nvPicPr>
          <p:cNvPr id="8" name="Picture 7">
            <a:extLst>
              <a:ext uri="{FF2B5EF4-FFF2-40B4-BE49-F238E27FC236}">
                <a16:creationId xmlns:a16="http://schemas.microsoft.com/office/drawing/2014/main" id="{6718E7EA-1472-7B98-54BC-5585FC2190BC}"/>
              </a:ext>
            </a:extLst>
          </p:cNvPr>
          <p:cNvPicPr>
            <a:picLocks noChangeAspect="1"/>
          </p:cNvPicPr>
          <p:nvPr/>
        </p:nvPicPr>
        <p:blipFill>
          <a:blip r:embed="rId2"/>
          <a:stretch>
            <a:fillRect/>
          </a:stretch>
        </p:blipFill>
        <p:spPr>
          <a:xfrm>
            <a:off x="7801287" y="3687003"/>
            <a:ext cx="3455915" cy="2036244"/>
          </a:xfrm>
          <a:prstGeom prst="rect">
            <a:avLst/>
          </a:prstGeom>
        </p:spPr>
      </p:pic>
      <p:pic>
        <p:nvPicPr>
          <p:cNvPr id="10" name="Picture 9">
            <a:extLst>
              <a:ext uri="{FF2B5EF4-FFF2-40B4-BE49-F238E27FC236}">
                <a16:creationId xmlns:a16="http://schemas.microsoft.com/office/drawing/2014/main" id="{F5D045D0-282D-ED3C-C51C-7795E850C9D5}"/>
              </a:ext>
            </a:extLst>
          </p:cNvPr>
          <p:cNvPicPr>
            <a:picLocks noChangeAspect="1"/>
          </p:cNvPicPr>
          <p:nvPr/>
        </p:nvPicPr>
        <p:blipFill rotWithShape="1">
          <a:blip r:embed="rId3"/>
          <a:srcRect l="8115" t="6443" r="16302" b="15140"/>
          <a:stretch/>
        </p:blipFill>
        <p:spPr>
          <a:xfrm>
            <a:off x="3672150" y="3429000"/>
            <a:ext cx="3185851" cy="2552250"/>
          </a:xfrm>
          <a:prstGeom prst="rect">
            <a:avLst/>
          </a:prstGeom>
        </p:spPr>
      </p:pic>
      <p:pic>
        <p:nvPicPr>
          <p:cNvPr id="11" name="Picture 10">
            <a:extLst>
              <a:ext uri="{FF2B5EF4-FFF2-40B4-BE49-F238E27FC236}">
                <a16:creationId xmlns:a16="http://schemas.microsoft.com/office/drawing/2014/main" id="{68264BB5-CEF2-FB60-09C5-6ABB8CB3BB70}"/>
              </a:ext>
            </a:extLst>
          </p:cNvPr>
          <p:cNvPicPr>
            <a:picLocks noChangeAspect="1"/>
          </p:cNvPicPr>
          <p:nvPr/>
        </p:nvPicPr>
        <p:blipFill>
          <a:blip r:embed="rId4"/>
          <a:stretch>
            <a:fillRect/>
          </a:stretch>
        </p:blipFill>
        <p:spPr>
          <a:xfrm>
            <a:off x="504519" y="4244441"/>
            <a:ext cx="2613484" cy="1736809"/>
          </a:xfrm>
          <a:prstGeom prst="rect">
            <a:avLst/>
          </a:prstGeom>
        </p:spPr>
      </p:pic>
    </p:spTree>
    <p:extLst>
      <p:ext uri="{BB962C8B-B14F-4D97-AF65-F5344CB8AC3E}">
        <p14:creationId xmlns:p14="http://schemas.microsoft.com/office/powerpoint/2010/main" val="751128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B1B06FA-E9A4-7B70-834B-ADC8F886AECD}"/>
              </a:ext>
            </a:extLst>
          </p:cNvPr>
          <p:cNvSpPr txBox="1"/>
          <p:nvPr/>
        </p:nvSpPr>
        <p:spPr>
          <a:xfrm>
            <a:off x="166333" y="-204062"/>
            <a:ext cx="12025667" cy="1754326"/>
          </a:xfrm>
          <a:prstGeom prst="rect">
            <a:avLst/>
          </a:prstGeom>
          <a:noFill/>
        </p:spPr>
        <p:txBody>
          <a:bodyPr wrap="square" rtlCol="0">
            <a:spAutoFit/>
          </a:bodyPr>
          <a:lstStyle/>
          <a:p>
            <a:endParaRPr lang="en-GB" b="1" u="sng" dirty="0"/>
          </a:p>
          <a:p>
            <a:r>
              <a:rPr lang="en-GB" sz="2400" b="1" u="sng" dirty="0"/>
              <a:t>Auction houses- Finite resource focused 1</a:t>
            </a:r>
            <a:r>
              <a:rPr lang="en-GB" sz="2400" b="1" u="sng" baseline="30000" dirty="0"/>
              <a:t>st  </a:t>
            </a:r>
            <a:endParaRPr lang="en-GB" sz="2400" b="1" u="sng" dirty="0"/>
          </a:p>
          <a:p>
            <a:endParaRPr lang="en-GB" sz="1600" b="1" i="1" dirty="0"/>
          </a:p>
          <a:p>
            <a:r>
              <a:rPr lang="en-GB" sz="1600" b="1" i="1" dirty="0"/>
              <a:t>The pendragon foresters Auctioneering houses. </a:t>
            </a:r>
          </a:p>
          <a:p>
            <a:r>
              <a:rPr lang="en-GB" sz="1600" i="1" dirty="0"/>
              <a:t>(Slogan of the house)--Protecting the environments, we shall muster towards thusly. </a:t>
            </a:r>
          </a:p>
          <a:p>
            <a:endParaRPr lang="en-GB" dirty="0"/>
          </a:p>
        </p:txBody>
      </p:sp>
      <p:pic>
        <p:nvPicPr>
          <p:cNvPr id="3" name="Picture 2">
            <a:extLst>
              <a:ext uri="{FF2B5EF4-FFF2-40B4-BE49-F238E27FC236}">
                <a16:creationId xmlns:a16="http://schemas.microsoft.com/office/drawing/2014/main" id="{47909B33-216B-2235-3FDA-E236D9DC2DB0}"/>
              </a:ext>
            </a:extLst>
          </p:cNvPr>
          <p:cNvPicPr>
            <a:picLocks noChangeAspect="1"/>
          </p:cNvPicPr>
          <p:nvPr/>
        </p:nvPicPr>
        <p:blipFill>
          <a:blip r:embed="rId2"/>
          <a:stretch>
            <a:fillRect/>
          </a:stretch>
        </p:blipFill>
        <p:spPr>
          <a:xfrm>
            <a:off x="3926237" y="1550264"/>
            <a:ext cx="2895902" cy="218269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6" name="Picture 5">
            <a:extLst>
              <a:ext uri="{FF2B5EF4-FFF2-40B4-BE49-F238E27FC236}">
                <a16:creationId xmlns:a16="http://schemas.microsoft.com/office/drawing/2014/main" id="{450B342A-01C2-A3C4-EE0A-F08954F0E6CA}"/>
              </a:ext>
            </a:extLst>
          </p:cNvPr>
          <p:cNvPicPr>
            <a:picLocks noChangeAspect="1"/>
          </p:cNvPicPr>
          <p:nvPr/>
        </p:nvPicPr>
        <p:blipFill>
          <a:blip r:embed="rId3"/>
          <a:stretch>
            <a:fillRect/>
          </a:stretch>
        </p:blipFill>
        <p:spPr>
          <a:xfrm>
            <a:off x="3926237" y="4048792"/>
            <a:ext cx="2895902" cy="189411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4" name="Picture 3">
            <a:extLst>
              <a:ext uri="{FF2B5EF4-FFF2-40B4-BE49-F238E27FC236}">
                <a16:creationId xmlns:a16="http://schemas.microsoft.com/office/drawing/2014/main" id="{0BD550EA-D66F-F14B-DCF4-5E9C22DD7F00}"/>
              </a:ext>
            </a:extLst>
          </p:cNvPr>
          <p:cNvPicPr>
            <a:picLocks noChangeAspect="1"/>
          </p:cNvPicPr>
          <p:nvPr/>
        </p:nvPicPr>
        <p:blipFill rotWithShape="1">
          <a:blip r:embed="rId4"/>
          <a:srcRect l="-1" r="49129"/>
          <a:stretch/>
        </p:blipFill>
        <p:spPr>
          <a:xfrm>
            <a:off x="789769" y="1550263"/>
            <a:ext cx="2513032" cy="428136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3136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4F537-FAF0-C8AD-BBF0-843AF3194FFC}"/>
              </a:ext>
            </a:extLst>
          </p:cNvPr>
          <p:cNvSpPr>
            <a:spLocks noGrp="1"/>
          </p:cNvSpPr>
          <p:nvPr>
            <p:ph type="title"/>
          </p:nvPr>
        </p:nvSpPr>
        <p:spPr>
          <a:xfrm>
            <a:off x="514350" y="303530"/>
            <a:ext cx="9432290" cy="1268984"/>
          </a:xfrm>
        </p:spPr>
        <p:txBody>
          <a:bodyPr>
            <a:normAutofit fontScale="90000"/>
          </a:bodyPr>
          <a:lstStyle/>
          <a:p>
            <a:r>
              <a:rPr lang="en-GB" u="sng" dirty="0"/>
              <a:t>Getting businesses involved More. Influence. </a:t>
            </a:r>
            <a:endParaRPr lang="en-GB" u="sng" dirty="0">
              <a:solidFill>
                <a:srgbClr val="FF0000"/>
              </a:solidFill>
            </a:endParaRPr>
          </a:p>
        </p:txBody>
      </p:sp>
      <p:sp>
        <p:nvSpPr>
          <p:cNvPr id="9" name="TextBox 8">
            <a:extLst>
              <a:ext uri="{FF2B5EF4-FFF2-40B4-BE49-F238E27FC236}">
                <a16:creationId xmlns:a16="http://schemas.microsoft.com/office/drawing/2014/main" id="{1103A1A7-D76E-7DA2-2B64-B2AA16356A3D}"/>
              </a:ext>
            </a:extLst>
          </p:cNvPr>
          <p:cNvSpPr txBox="1"/>
          <p:nvPr/>
        </p:nvSpPr>
        <p:spPr>
          <a:xfrm>
            <a:off x="3435263" y="1430025"/>
            <a:ext cx="3210989" cy="1169551"/>
          </a:xfrm>
          <a:prstGeom prst="rect">
            <a:avLst/>
          </a:prstGeom>
          <a:noFill/>
          <a:ln>
            <a:solidFill>
              <a:schemeClr val="tx2">
                <a:lumMod val="50000"/>
                <a:lumOff val="50000"/>
              </a:schemeClr>
            </a:solidFill>
          </a:ln>
        </p:spPr>
        <p:txBody>
          <a:bodyPr wrap="square" rtlCol="0">
            <a:spAutoFit/>
          </a:bodyPr>
          <a:lstStyle/>
          <a:p>
            <a:r>
              <a:rPr lang="en-GB" sz="1400" b="1" u="sng" dirty="0"/>
              <a:t>Influence Stages.</a:t>
            </a:r>
          </a:p>
          <a:p>
            <a:endParaRPr lang="en-GB" sz="1400" dirty="0"/>
          </a:p>
          <a:p>
            <a:r>
              <a:rPr lang="en-GB" sz="1400" dirty="0"/>
              <a:t>communicate to relevant </a:t>
            </a:r>
            <a:r>
              <a:rPr lang="en-GB" sz="1400" u="sng" dirty="0"/>
              <a:t>transportation companies. Big too small.</a:t>
            </a:r>
          </a:p>
        </p:txBody>
      </p:sp>
      <p:sp>
        <p:nvSpPr>
          <p:cNvPr id="14" name="TextBox 13">
            <a:extLst>
              <a:ext uri="{FF2B5EF4-FFF2-40B4-BE49-F238E27FC236}">
                <a16:creationId xmlns:a16="http://schemas.microsoft.com/office/drawing/2014/main" id="{C3C70B02-F5FC-8DCF-8351-F59072DF2CA5}"/>
              </a:ext>
            </a:extLst>
          </p:cNvPr>
          <p:cNvSpPr txBox="1"/>
          <p:nvPr/>
        </p:nvSpPr>
        <p:spPr>
          <a:xfrm>
            <a:off x="3435264" y="2704642"/>
            <a:ext cx="3210989" cy="2031325"/>
          </a:xfrm>
          <a:prstGeom prst="rect">
            <a:avLst/>
          </a:prstGeom>
          <a:noFill/>
          <a:ln>
            <a:solidFill>
              <a:schemeClr val="tx2">
                <a:lumMod val="50000"/>
                <a:lumOff val="50000"/>
              </a:schemeClr>
            </a:solidFill>
          </a:ln>
        </p:spPr>
        <p:txBody>
          <a:bodyPr wrap="square" rtlCol="0">
            <a:spAutoFit/>
          </a:bodyPr>
          <a:lstStyle/>
          <a:p>
            <a:r>
              <a:rPr lang="en-GB" sz="1400" b="1" u="sng" dirty="0"/>
              <a:t>Influence stage.</a:t>
            </a:r>
          </a:p>
          <a:p>
            <a:endParaRPr lang="en-GB" sz="1400" dirty="0"/>
          </a:p>
          <a:p>
            <a:endParaRPr lang="en-GB" sz="1400" dirty="0"/>
          </a:p>
          <a:p>
            <a:r>
              <a:rPr lang="en-GB" sz="1400" dirty="0"/>
              <a:t>Contact landowners.</a:t>
            </a:r>
            <a:r>
              <a:rPr lang="en-GB" sz="1400" dirty="0">
                <a:solidFill>
                  <a:srgbClr val="FFC000"/>
                </a:solidFill>
              </a:rPr>
              <a:t> </a:t>
            </a:r>
            <a:r>
              <a:rPr lang="en-GB" sz="1400" dirty="0"/>
              <a:t>possessing forestry Habitants. </a:t>
            </a:r>
          </a:p>
          <a:p>
            <a:r>
              <a:rPr lang="en-GB" sz="1400" dirty="0"/>
              <a:t>Give ecological facts on forests to why I should do this.</a:t>
            </a:r>
          </a:p>
          <a:p>
            <a:endParaRPr lang="en-GB" sz="1400" dirty="0">
              <a:solidFill>
                <a:srgbClr val="FFC000"/>
              </a:solidFill>
            </a:endParaRPr>
          </a:p>
          <a:p>
            <a:endParaRPr lang="en-GB" sz="1400" dirty="0">
              <a:solidFill>
                <a:srgbClr val="FFC000"/>
              </a:solidFill>
            </a:endParaRPr>
          </a:p>
        </p:txBody>
      </p:sp>
      <p:sp>
        <p:nvSpPr>
          <p:cNvPr id="4" name="TextBox 3">
            <a:extLst>
              <a:ext uri="{FF2B5EF4-FFF2-40B4-BE49-F238E27FC236}">
                <a16:creationId xmlns:a16="http://schemas.microsoft.com/office/drawing/2014/main" id="{F2528EC0-FD2E-14B6-84DC-26983A0294C5}"/>
              </a:ext>
            </a:extLst>
          </p:cNvPr>
          <p:cNvSpPr txBox="1"/>
          <p:nvPr/>
        </p:nvSpPr>
        <p:spPr>
          <a:xfrm>
            <a:off x="3435264" y="4934735"/>
            <a:ext cx="3210988" cy="523220"/>
          </a:xfrm>
          <a:prstGeom prst="rect">
            <a:avLst/>
          </a:prstGeom>
          <a:noFill/>
          <a:ln>
            <a:solidFill>
              <a:schemeClr val="tx2">
                <a:lumMod val="25000"/>
                <a:lumOff val="75000"/>
              </a:schemeClr>
            </a:solidFill>
          </a:ln>
        </p:spPr>
        <p:txBody>
          <a:bodyPr wrap="square" rtlCol="0">
            <a:spAutoFit/>
          </a:bodyPr>
          <a:lstStyle/>
          <a:p>
            <a:r>
              <a:rPr lang="en-GB" sz="1400" dirty="0"/>
              <a:t>Transport any bio circular economy goods around.</a:t>
            </a:r>
            <a:endParaRPr lang="en-GB" sz="1400" dirty="0">
              <a:solidFill>
                <a:srgbClr val="FFC000"/>
              </a:solidFill>
            </a:endParaRPr>
          </a:p>
        </p:txBody>
      </p:sp>
      <p:sp>
        <p:nvSpPr>
          <p:cNvPr id="8" name="TextBox 7">
            <a:extLst>
              <a:ext uri="{FF2B5EF4-FFF2-40B4-BE49-F238E27FC236}">
                <a16:creationId xmlns:a16="http://schemas.microsoft.com/office/drawing/2014/main" id="{99E3F883-32CB-9035-248D-E4430F9F0DC1}"/>
              </a:ext>
            </a:extLst>
          </p:cNvPr>
          <p:cNvSpPr txBox="1"/>
          <p:nvPr/>
        </p:nvSpPr>
        <p:spPr>
          <a:xfrm>
            <a:off x="164186" y="6110141"/>
            <a:ext cx="11611046" cy="646331"/>
          </a:xfrm>
          <a:prstGeom prst="rect">
            <a:avLst/>
          </a:prstGeom>
          <a:noFill/>
        </p:spPr>
        <p:txBody>
          <a:bodyPr wrap="square" rtlCol="0">
            <a:spAutoFit/>
          </a:bodyPr>
          <a:lstStyle/>
          <a:p>
            <a:r>
              <a:rPr lang="en-GB" b="1" dirty="0"/>
              <a:t>Communication  Co-operation, considerations With Teamwork, Listening, adaptability and learning capability.</a:t>
            </a:r>
          </a:p>
        </p:txBody>
      </p:sp>
      <p:pic>
        <p:nvPicPr>
          <p:cNvPr id="6" name="Picture 5">
            <a:extLst>
              <a:ext uri="{FF2B5EF4-FFF2-40B4-BE49-F238E27FC236}">
                <a16:creationId xmlns:a16="http://schemas.microsoft.com/office/drawing/2014/main" id="{7DEFF8B7-5447-DE7A-FD77-97EFCDB0EBD3}"/>
              </a:ext>
            </a:extLst>
          </p:cNvPr>
          <p:cNvPicPr>
            <a:picLocks noChangeAspect="1"/>
          </p:cNvPicPr>
          <p:nvPr/>
        </p:nvPicPr>
        <p:blipFill>
          <a:blip r:embed="rId2"/>
          <a:stretch>
            <a:fillRect/>
          </a:stretch>
        </p:blipFill>
        <p:spPr>
          <a:xfrm>
            <a:off x="164186" y="2459133"/>
            <a:ext cx="3138851" cy="2210588"/>
          </a:xfrm>
          <a:prstGeom prst="rect">
            <a:avLst/>
          </a:prstGeom>
        </p:spPr>
      </p:pic>
      <p:sp>
        <p:nvSpPr>
          <p:cNvPr id="16" name="TextBox 15">
            <a:extLst>
              <a:ext uri="{FF2B5EF4-FFF2-40B4-BE49-F238E27FC236}">
                <a16:creationId xmlns:a16="http://schemas.microsoft.com/office/drawing/2014/main" id="{BAE14E47-D13D-70AD-7DA3-73CB99F593F7}"/>
              </a:ext>
            </a:extLst>
          </p:cNvPr>
          <p:cNvSpPr txBox="1"/>
          <p:nvPr/>
        </p:nvSpPr>
        <p:spPr>
          <a:xfrm>
            <a:off x="7035282" y="3012934"/>
            <a:ext cx="2331087" cy="369332"/>
          </a:xfrm>
          <a:prstGeom prst="rect">
            <a:avLst/>
          </a:prstGeom>
          <a:noFill/>
          <a:ln>
            <a:solidFill>
              <a:schemeClr val="tx2">
                <a:lumMod val="50000"/>
                <a:lumOff val="50000"/>
              </a:schemeClr>
            </a:solidFill>
          </a:ln>
        </p:spPr>
        <p:txBody>
          <a:bodyPr wrap="none" rtlCol="0">
            <a:spAutoFit/>
          </a:bodyPr>
          <a:lstStyle/>
          <a:p>
            <a:r>
              <a:rPr lang="en-GB" dirty="0"/>
              <a:t>Discounts included. </a:t>
            </a:r>
          </a:p>
        </p:txBody>
      </p:sp>
    </p:spTree>
    <p:extLst>
      <p:ext uri="{BB962C8B-B14F-4D97-AF65-F5344CB8AC3E}">
        <p14:creationId xmlns:p14="http://schemas.microsoft.com/office/powerpoint/2010/main" val="3368980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C3A61-E0C4-B9BF-1521-6A0065BBC90B}"/>
              </a:ext>
            </a:extLst>
          </p:cNvPr>
          <p:cNvSpPr>
            <a:spLocks noGrp="1"/>
          </p:cNvSpPr>
          <p:nvPr>
            <p:ph type="title"/>
          </p:nvPr>
        </p:nvSpPr>
        <p:spPr>
          <a:xfrm>
            <a:off x="425191" y="108416"/>
            <a:ext cx="10659576" cy="1268984"/>
          </a:xfrm>
        </p:spPr>
        <p:txBody>
          <a:bodyPr>
            <a:normAutofit fontScale="90000"/>
          </a:bodyPr>
          <a:lstStyle/>
          <a:p>
            <a:r>
              <a:rPr lang="en-GB" u="sng" dirty="0"/>
              <a:t>Eco Trade Rate- where everyone is paid. Practical element. </a:t>
            </a:r>
            <a:r>
              <a:rPr lang="en-GB" u="sng" dirty="0" err="1"/>
              <a:t>Practicle</a:t>
            </a:r>
            <a:r>
              <a:rPr lang="en-GB" u="sng" dirty="0"/>
              <a:t>  </a:t>
            </a:r>
          </a:p>
        </p:txBody>
      </p:sp>
      <p:sp>
        <p:nvSpPr>
          <p:cNvPr id="3" name="Content Placeholder 2">
            <a:extLst>
              <a:ext uri="{FF2B5EF4-FFF2-40B4-BE49-F238E27FC236}">
                <a16:creationId xmlns:a16="http://schemas.microsoft.com/office/drawing/2014/main" id="{A49B648A-9F32-53B2-A800-BB50E9347133}"/>
              </a:ext>
            </a:extLst>
          </p:cNvPr>
          <p:cNvSpPr>
            <a:spLocks noGrp="1"/>
          </p:cNvSpPr>
          <p:nvPr>
            <p:ph idx="1"/>
          </p:nvPr>
        </p:nvSpPr>
        <p:spPr>
          <a:xfrm>
            <a:off x="261257" y="1502229"/>
            <a:ext cx="10898155" cy="4258999"/>
          </a:xfrm>
        </p:spPr>
        <p:txBody>
          <a:bodyPr>
            <a:normAutofit/>
          </a:bodyPr>
          <a:lstStyle/>
          <a:p>
            <a:pPr marL="0" indent="0">
              <a:buNone/>
            </a:pPr>
            <a:r>
              <a:rPr lang="en-GB" sz="1600" dirty="0"/>
              <a:t>The utilisation of the British pound as the official currency by the Welsh government is contingent upon the support received from the Westminster parliament.</a:t>
            </a:r>
          </a:p>
          <a:p>
            <a:endParaRPr lang="en-GB" sz="1600" dirty="0"/>
          </a:p>
          <a:p>
            <a:pPr marL="0" indent="0">
              <a:buNone/>
            </a:pPr>
            <a:r>
              <a:rPr lang="en-GB" sz="1600" dirty="0"/>
              <a:t>which holds the authority to permit the Welsh government to adopt an alternative currency if deemed necessary. </a:t>
            </a:r>
          </a:p>
          <a:p>
            <a:endParaRPr lang="en-GB" sz="1600" dirty="0"/>
          </a:p>
          <a:p>
            <a:pPr marL="0" indent="0">
              <a:buNone/>
            </a:pPr>
            <a:r>
              <a:rPr lang="en-GB" sz="1600" dirty="0"/>
              <a:t>The Welsh government assumes the role of an intermediary entity that exercises control over purchasing power. The presence of the royal mint serves as a mechanism to ensure accountability of the Westminster government.</a:t>
            </a:r>
          </a:p>
          <a:p>
            <a:pPr marL="0" indent="0">
              <a:buNone/>
            </a:pPr>
            <a:endParaRPr lang="en-GB" sz="1600" dirty="0"/>
          </a:p>
          <a:p>
            <a:pPr marL="0" indent="0">
              <a:buNone/>
            </a:pPr>
            <a:endParaRPr lang="en-GB" sz="1600" dirty="0"/>
          </a:p>
          <a:p>
            <a:pPr marL="0" indent="0">
              <a:buNone/>
            </a:pPr>
            <a:r>
              <a:rPr lang="en-GB" sz="1600" dirty="0"/>
              <a:t> </a:t>
            </a:r>
          </a:p>
        </p:txBody>
      </p:sp>
      <p:pic>
        <p:nvPicPr>
          <p:cNvPr id="4" name="Picture 3">
            <a:extLst>
              <a:ext uri="{FF2B5EF4-FFF2-40B4-BE49-F238E27FC236}">
                <a16:creationId xmlns:a16="http://schemas.microsoft.com/office/drawing/2014/main" id="{83A633A0-D1E1-5023-CECF-AC79E877C1EA}"/>
              </a:ext>
            </a:extLst>
          </p:cNvPr>
          <p:cNvPicPr>
            <a:picLocks noChangeAspect="1"/>
          </p:cNvPicPr>
          <p:nvPr/>
        </p:nvPicPr>
        <p:blipFill>
          <a:blip r:embed="rId2"/>
          <a:stretch>
            <a:fillRect/>
          </a:stretch>
        </p:blipFill>
        <p:spPr>
          <a:xfrm>
            <a:off x="4412829" y="4287089"/>
            <a:ext cx="3159900" cy="133418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45514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8EE23-F594-AA7E-F0D6-7A775BDE6F3E}"/>
              </a:ext>
            </a:extLst>
          </p:cNvPr>
          <p:cNvSpPr>
            <a:spLocks noGrp="1"/>
          </p:cNvSpPr>
          <p:nvPr>
            <p:ph type="title"/>
          </p:nvPr>
        </p:nvSpPr>
        <p:spPr>
          <a:xfrm>
            <a:off x="74225" y="41300"/>
            <a:ext cx="2445401" cy="1292978"/>
          </a:xfrm>
        </p:spPr>
        <p:txBody>
          <a:bodyPr>
            <a:normAutofit fontScale="90000"/>
          </a:bodyPr>
          <a:lstStyle/>
          <a:p>
            <a:r>
              <a:rPr lang="en-GB" sz="2700" u="sng" dirty="0">
                <a:latin typeface="Abadi Extra Light" panose="020B0604020202020204" pitchFamily="34" charset="0"/>
              </a:rPr>
              <a:t>Deforestation prevention Steps.</a:t>
            </a:r>
            <a:br>
              <a:rPr lang="en-GB" u="sng" dirty="0">
                <a:latin typeface="Abadi Extra Light" panose="020B0604020202020204" pitchFamily="34" charset="0"/>
              </a:rPr>
            </a:br>
            <a:br>
              <a:rPr lang="en-GB" sz="1800" u="sng" dirty="0">
                <a:latin typeface="Abadi Extra Light" panose="020B0604020202020204" pitchFamily="34" charset="0"/>
              </a:rPr>
            </a:br>
            <a:br>
              <a:rPr lang="en-GB" u="sng" dirty="0">
                <a:latin typeface="Abadi Extra Light" panose="020B0604020202020204" pitchFamily="34" charset="0"/>
              </a:rPr>
            </a:br>
            <a:r>
              <a:rPr lang="en-GB" sz="2200" u="sng" dirty="0">
                <a:latin typeface="Abadi Extra Light" panose="020B0604020202020204" pitchFamily="34" charset="0"/>
              </a:rPr>
              <a:t>With local Currency system ideas…</a:t>
            </a:r>
            <a:br>
              <a:rPr lang="en-GB" u="sng" dirty="0">
                <a:latin typeface="Abadi Extra Light" panose="020B0604020202020204" pitchFamily="34" charset="0"/>
              </a:rPr>
            </a:br>
            <a:br>
              <a:rPr lang="en-GB" u="sng" dirty="0">
                <a:latin typeface="Abadi Extra Light" panose="020B0604020202020204" pitchFamily="34" charset="0"/>
              </a:rPr>
            </a:br>
            <a:br>
              <a:rPr lang="en-GB" u="sng" dirty="0">
                <a:latin typeface="Abadi Extra Light" panose="020B0604020202020204" pitchFamily="34" charset="0"/>
              </a:rPr>
            </a:br>
            <a:br>
              <a:rPr lang="en-GB" u="sng" dirty="0">
                <a:latin typeface="Abadi Extra Light" panose="020B0604020202020204" pitchFamily="34" charset="0"/>
              </a:rPr>
            </a:br>
            <a:br>
              <a:rPr lang="en-GB" sz="1600" u="sng" dirty="0">
                <a:latin typeface="Abadi Extra Light" panose="020B0604020202020204" pitchFamily="34" charset="0"/>
              </a:rPr>
            </a:br>
            <a:br>
              <a:rPr lang="en-GB" u="sng" dirty="0">
                <a:latin typeface="Abadi Extra Light" panose="020B0604020202020204" pitchFamily="34" charset="0"/>
              </a:rPr>
            </a:br>
            <a:br>
              <a:rPr lang="en-GB" u="sng" dirty="0">
                <a:latin typeface="Abadi Extra Light" panose="020B0604020202020204" pitchFamily="34" charset="0"/>
              </a:rPr>
            </a:br>
            <a:endParaRPr lang="en-GB" u="sng" dirty="0">
              <a:latin typeface="Abadi Extra Light" panose="020B0604020202020204" pitchFamily="34" charset="0"/>
            </a:endParaRPr>
          </a:p>
        </p:txBody>
      </p:sp>
      <p:sp>
        <p:nvSpPr>
          <p:cNvPr id="6" name="TextBox 5">
            <a:extLst>
              <a:ext uri="{FF2B5EF4-FFF2-40B4-BE49-F238E27FC236}">
                <a16:creationId xmlns:a16="http://schemas.microsoft.com/office/drawing/2014/main" id="{DBB74FBD-9744-F642-C515-F8E0F47D8FB3}"/>
              </a:ext>
            </a:extLst>
          </p:cNvPr>
          <p:cNvSpPr txBox="1"/>
          <p:nvPr/>
        </p:nvSpPr>
        <p:spPr>
          <a:xfrm>
            <a:off x="2923645" y="2196891"/>
            <a:ext cx="4378735" cy="1169551"/>
          </a:xfrm>
          <a:prstGeom prst="rect">
            <a:avLst/>
          </a:prstGeom>
          <a:noFill/>
        </p:spPr>
        <p:txBody>
          <a:bodyPr wrap="square" rtlCol="0">
            <a:spAutoFit/>
          </a:bodyPr>
          <a:lstStyle/>
          <a:p>
            <a:pPr marL="285750" indent="-285750">
              <a:buFont typeface="Arial" panose="020B0604020202020204" pitchFamily="34" charset="0"/>
              <a:buChar char="•"/>
            </a:pPr>
            <a:r>
              <a:rPr lang="en-GB" sz="1400" dirty="0"/>
              <a:t>Local or community currencies are often intended to promote local economic growth by incentivizing consumers to spend within the community. </a:t>
            </a:r>
          </a:p>
          <a:p>
            <a:endParaRPr lang="en-GB" sz="1400" dirty="0"/>
          </a:p>
        </p:txBody>
      </p:sp>
      <p:sp>
        <p:nvSpPr>
          <p:cNvPr id="7" name="TextBox 6">
            <a:extLst>
              <a:ext uri="{FF2B5EF4-FFF2-40B4-BE49-F238E27FC236}">
                <a16:creationId xmlns:a16="http://schemas.microsoft.com/office/drawing/2014/main" id="{7088C878-F5AF-B540-3A40-5C74E5F3EAD1}"/>
              </a:ext>
            </a:extLst>
          </p:cNvPr>
          <p:cNvSpPr txBox="1"/>
          <p:nvPr/>
        </p:nvSpPr>
        <p:spPr>
          <a:xfrm>
            <a:off x="2923645" y="1072668"/>
            <a:ext cx="4349621" cy="523220"/>
          </a:xfrm>
          <a:prstGeom prst="rect">
            <a:avLst/>
          </a:prstGeom>
          <a:noFill/>
        </p:spPr>
        <p:txBody>
          <a:bodyPr wrap="square" rtlCol="0">
            <a:spAutoFit/>
          </a:bodyPr>
          <a:lstStyle/>
          <a:p>
            <a:r>
              <a:rPr lang="en-GB" sz="1400" b="1" u="sng" dirty="0"/>
              <a:t>I.   Build  Encouragement upon  local spending and stimulate local economies.</a:t>
            </a:r>
          </a:p>
        </p:txBody>
      </p:sp>
      <p:sp>
        <p:nvSpPr>
          <p:cNvPr id="8" name="TextBox 7">
            <a:extLst>
              <a:ext uri="{FF2B5EF4-FFF2-40B4-BE49-F238E27FC236}">
                <a16:creationId xmlns:a16="http://schemas.microsoft.com/office/drawing/2014/main" id="{2B288488-89DE-AD62-75A4-AB287225932D}"/>
              </a:ext>
            </a:extLst>
          </p:cNvPr>
          <p:cNvSpPr txBox="1"/>
          <p:nvPr/>
        </p:nvSpPr>
        <p:spPr>
          <a:xfrm>
            <a:off x="2849420" y="4234904"/>
            <a:ext cx="4349621" cy="954107"/>
          </a:xfrm>
          <a:prstGeom prst="rect">
            <a:avLst/>
          </a:prstGeom>
          <a:noFill/>
        </p:spPr>
        <p:txBody>
          <a:bodyPr wrap="square" rtlCol="0">
            <a:spAutoFit/>
          </a:bodyPr>
          <a:lstStyle/>
          <a:p>
            <a:pPr marL="285750" indent="-285750">
              <a:buFont typeface="Arial" panose="020B0604020202020204" pitchFamily="34" charset="0"/>
              <a:buChar char="•"/>
            </a:pPr>
            <a:r>
              <a:rPr lang="en-GB" sz="1400" dirty="0"/>
              <a:t>Internal currencies can also foster a stronger sense of community because they require a certain level of trust and cooperation among members. </a:t>
            </a:r>
          </a:p>
        </p:txBody>
      </p:sp>
      <p:sp>
        <p:nvSpPr>
          <p:cNvPr id="9" name="TextBox 8">
            <a:extLst>
              <a:ext uri="{FF2B5EF4-FFF2-40B4-BE49-F238E27FC236}">
                <a16:creationId xmlns:a16="http://schemas.microsoft.com/office/drawing/2014/main" id="{50981311-B952-2B45-3AD7-DDBA9CE7E2C8}"/>
              </a:ext>
            </a:extLst>
          </p:cNvPr>
          <p:cNvSpPr txBox="1"/>
          <p:nvPr/>
        </p:nvSpPr>
        <p:spPr>
          <a:xfrm>
            <a:off x="3211366" y="3506786"/>
            <a:ext cx="3013788" cy="369332"/>
          </a:xfrm>
          <a:prstGeom prst="rect">
            <a:avLst/>
          </a:prstGeom>
          <a:noFill/>
        </p:spPr>
        <p:txBody>
          <a:bodyPr wrap="square" rtlCol="0">
            <a:spAutoFit/>
          </a:bodyPr>
          <a:lstStyle/>
          <a:p>
            <a:r>
              <a:rPr lang="en-GB" sz="1400" b="1" u="sng" dirty="0"/>
              <a:t>II. Build trust</a:t>
            </a:r>
            <a:r>
              <a:rPr lang="en-GB" dirty="0"/>
              <a:t>:</a:t>
            </a:r>
          </a:p>
        </p:txBody>
      </p:sp>
      <p:sp>
        <p:nvSpPr>
          <p:cNvPr id="14" name="TextBox 13">
            <a:extLst>
              <a:ext uri="{FF2B5EF4-FFF2-40B4-BE49-F238E27FC236}">
                <a16:creationId xmlns:a16="http://schemas.microsoft.com/office/drawing/2014/main" id="{54CAD8BC-E130-AF28-77E8-B98EC73BF923}"/>
              </a:ext>
            </a:extLst>
          </p:cNvPr>
          <p:cNvSpPr txBox="1"/>
          <p:nvPr/>
        </p:nvSpPr>
        <p:spPr>
          <a:xfrm>
            <a:off x="42517" y="3109046"/>
            <a:ext cx="2655163" cy="4216539"/>
          </a:xfrm>
          <a:prstGeom prst="rect">
            <a:avLst/>
          </a:prstGeom>
          <a:noFill/>
        </p:spPr>
        <p:txBody>
          <a:bodyPr wrap="square" rtlCol="0">
            <a:spAutoFit/>
          </a:bodyPr>
          <a:lstStyle/>
          <a:p>
            <a:endParaRPr lang="en-GB" sz="1600" u="sng" dirty="0"/>
          </a:p>
          <a:p>
            <a:endParaRPr lang="en-GB" sz="1600" u="sng" dirty="0"/>
          </a:p>
          <a:p>
            <a:endParaRPr lang="en-GB" sz="1600" u="sng" dirty="0"/>
          </a:p>
          <a:p>
            <a:r>
              <a:rPr lang="en-GB" sz="1600" u="sng" dirty="0"/>
              <a:t>Questions to Ponder about?</a:t>
            </a:r>
          </a:p>
          <a:p>
            <a:endParaRPr lang="en-GB" sz="1400" b="1" i="1" dirty="0"/>
          </a:p>
          <a:p>
            <a:pPr marL="171450" indent="-171450">
              <a:buFont typeface="Arial" panose="020B0604020202020204" pitchFamily="34" charset="0"/>
              <a:buChar char="•"/>
            </a:pPr>
            <a:r>
              <a:rPr lang="en-GB" sz="1200" b="1" i="1" dirty="0"/>
              <a:t>Should there be a Specific  process to Build a Local Currency?</a:t>
            </a:r>
          </a:p>
          <a:p>
            <a:pPr marL="171450" indent="-171450">
              <a:buFont typeface="Arial" panose="020B0604020202020204" pitchFamily="34" charset="0"/>
              <a:buChar char="•"/>
            </a:pPr>
            <a:endParaRPr lang="en-GB" sz="1200" b="1" i="1" dirty="0"/>
          </a:p>
          <a:p>
            <a:pPr marL="171450" indent="-171450">
              <a:buFont typeface="Arial" panose="020B0604020202020204" pitchFamily="34" charset="0"/>
              <a:buChar char="•"/>
            </a:pPr>
            <a:endParaRPr lang="en-GB" sz="1200" b="1" i="1" dirty="0"/>
          </a:p>
          <a:p>
            <a:pPr marL="171450" indent="-171450">
              <a:buFont typeface="Arial" panose="020B0604020202020204" pitchFamily="34" charset="0"/>
              <a:buChar char="•"/>
            </a:pPr>
            <a:endParaRPr lang="en-GB" sz="1200" b="1" i="1" dirty="0"/>
          </a:p>
          <a:p>
            <a:endParaRPr lang="en-GB" sz="1200" b="1" i="1" dirty="0"/>
          </a:p>
          <a:p>
            <a:endParaRPr lang="en-GB" u="sng" dirty="0"/>
          </a:p>
          <a:p>
            <a:endParaRPr lang="en-GB" u="sng" dirty="0"/>
          </a:p>
          <a:p>
            <a:endParaRPr lang="en-GB" u="sng" dirty="0"/>
          </a:p>
          <a:p>
            <a:endParaRPr lang="en-GB" dirty="0">
              <a:hlinkClick r:id="rId2"/>
            </a:endParaRPr>
          </a:p>
          <a:p>
            <a:endParaRPr lang="en-GB" u="sng" dirty="0"/>
          </a:p>
        </p:txBody>
      </p:sp>
      <p:cxnSp>
        <p:nvCxnSpPr>
          <p:cNvPr id="23" name="Straight Connector 22">
            <a:extLst>
              <a:ext uri="{FF2B5EF4-FFF2-40B4-BE49-F238E27FC236}">
                <a16:creationId xmlns:a16="http://schemas.microsoft.com/office/drawing/2014/main" id="{9D2C34E0-868E-871B-7266-83A4DA170716}"/>
              </a:ext>
            </a:extLst>
          </p:cNvPr>
          <p:cNvCxnSpPr>
            <a:cxnSpLocks/>
          </p:cNvCxnSpPr>
          <p:nvPr/>
        </p:nvCxnSpPr>
        <p:spPr>
          <a:xfrm>
            <a:off x="2851815" y="0"/>
            <a:ext cx="0" cy="6074229"/>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211C00F-A309-C062-23D1-033918EB3606}"/>
              </a:ext>
            </a:extLst>
          </p:cNvPr>
          <p:cNvCxnSpPr/>
          <p:nvPr/>
        </p:nvCxnSpPr>
        <p:spPr>
          <a:xfrm flipV="1">
            <a:off x="7984611" y="0"/>
            <a:ext cx="0" cy="6074229"/>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01AE3E6-2605-6FB2-3086-D4E68289C377}"/>
              </a:ext>
            </a:extLst>
          </p:cNvPr>
          <p:cNvCxnSpPr/>
          <p:nvPr/>
        </p:nvCxnSpPr>
        <p:spPr>
          <a:xfrm>
            <a:off x="0" y="3023118"/>
            <a:ext cx="2849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09E2B83-2769-F6E1-EE8F-62DAA7DA0F5B}"/>
              </a:ext>
            </a:extLst>
          </p:cNvPr>
          <p:cNvCxnSpPr/>
          <p:nvPr/>
        </p:nvCxnSpPr>
        <p:spPr>
          <a:xfrm>
            <a:off x="0" y="1334278"/>
            <a:ext cx="2849420" cy="0"/>
          </a:xfrm>
          <a:prstGeom prst="line">
            <a:avLst/>
          </a:prstGeom>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21B5A881-5ECA-288C-57DA-87A6D322B17D}"/>
              </a:ext>
            </a:extLst>
          </p:cNvPr>
          <p:cNvSpPr txBox="1"/>
          <p:nvPr/>
        </p:nvSpPr>
        <p:spPr>
          <a:xfrm>
            <a:off x="2914601" y="372504"/>
            <a:ext cx="4378735" cy="646331"/>
          </a:xfrm>
          <a:prstGeom prst="rect">
            <a:avLst/>
          </a:prstGeom>
          <a:noFill/>
        </p:spPr>
        <p:txBody>
          <a:bodyPr wrap="square" rtlCol="0">
            <a:spAutoFit/>
          </a:bodyPr>
          <a:lstStyle/>
          <a:p>
            <a:r>
              <a:rPr lang="en-GB" b="1" u="sng" dirty="0"/>
              <a:t>Specific Local Community Steps. </a:t>
            </a:r>
            <a:r>
              <a:rPr lang="en-GB" b="1" u="sng" dirty="0" err="1"/>
              <a:t>Mianatannce</a:t>
            </a:r>
            <a:r>
              <a:rPr lang="en-GB" b="1" u="sng" dirty="0"/>
              <a:t> of the currency.</a:t>
            </a:r>
            <a:r>
              <a:rPr lang="en-GB" dirty="0"/>
              <a:t> </a:t>
            </a:r>
          </a:p>
        </p:txBody>
      </p:sp>
      <p:pic>
        <p:nvPicPr>
          <p:cNvPr id="5" name="Picture 4">
            <a:extLst>
              <a:ext uri="{FF2B5EF4-FFF2-40B4-BE49-F238E27FC236}">
                <a16:creationId xmlns:a16="http://schemas.microsoft.com/office/drawing/2014/main" id="{72DEF0AE-4481-91A9-702A-F51C0AF0B7BD}"/>
              </a:ext>
            </a:extLst>
          </p:cNvPr>
          <p:cNvPicPr>
            <a:picLocks noChangeAspect="1"/>
          </p:cNvPicPr>
          <p:nvPr/>
        </p:nvPicPr>
        <p:blipFill>
          <a:blip r:embed="rId3"/>
          <a:stretch>
            <a:fillRect/>
          </a:stretch>
        </p:blipFill>
        <p:spPr>
          <a:xfrm>
            <a:off x="8804899" y="2127380"/>
            <a:ext cx="3184936" cy="2210641"/>
          </a:xfrm>
          <a:prstGeom prst="rect">
            <a:avLst/>
          </a:prstGeom>
        </p:spPr>
      </p:pic>
    </p:spTree>
    <p:extLst>
      <p:ext uri="{BB962C8B-B14F-4D97-AF65-F5344CB8AC3E}">
        <p14:creationId xmlns:p14="http://schemas.microsoft.com/office/powerpoint/2010/main" val="2877557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8EE23-F594-AA7E-F0D6-7A775BDE6F3E}"/>
              </a:ext>
            </a:extLst>
          </p:cNvPr>
          <p:cNvSpPr>
            <a:spLocks noGrp="1"/>
          </p:cNvSpPr>
          <p:nvPr>
            <p:ph type="title"/>
          </p:nvPr>
        </p:nvSpPr>
        <p:spPr>
          <a:xfrm>
            <a:off x="74225" y="41300"/>
            <a:ext cx="2445401" cy="1292978"/>
          </a:xfrm>
        </p:spPr>
        <p:txBody>
          <a:bodyPr>
            <a:normAutofit fontScale="90000"/>
          </a:bodyPr>
          <a:lstStyle/>
          <a:p>
            <a:r>
              <a:rPr lang="en-GB" sz="2700" u="sng" dirty="0">
                <a:latin typeface="Abadi Extra Light" panose="020B0604020202020204" pitchFamily="34" charset="0"/>
              </a:rPr>
              <a:t>Deforestation prevention Steps.</a:t>
            </a:r>
            <a:br>
              <a:rPr lang="en-GB" u="sng" dirty="0">
                <a:latin typeface="Abadi Extra Light" panose="020B0604020202020204" pitchFamily="34" charset="0"/>
              </a:rPr>
            </a:br>
            <a:br>
              <a:rPr lang="en-GB" sz="1800" u="sng" dirty="0">
                <a:latin typeface="Abadi Extra Light" panose="020B0604020202020204" pitchFamily="34" charset="0"/>
              </a:rPr>
            </a:br>
            <a:br>
              <a:rPr lang="en-GB" u="sng" dirty="0">
                <a:latin typeface="Abadi Extra Light" panose="020B0604020202020204" pitchFamily="34" charset="0"/>
              </a:rPr>
            </a:br>
            <a:r>
              <a:rPr lang="en-GB" sz="2200" u="sng" dirty="0">
                <a:latin typeface="Abadi Extra Light" panose="020B0604020202020204" pitchFamily="34" charset="0"/>
              </a:rPr>
              <a:t>With local Currency system ideas…</a:t>
            </a:r>
            <a:br>
              <a:rPr lang="en-GB" u="sng" dirty="0">
                <a:latin typeface="Abadi Extra Light" panose="020B0604020202020204" pitchFamily="34" charset="0"/>
              </a:rPr>
            </a:br>
            <a:br>
              <a:rPr lang="en-GB" u="sng" dirty="0">
                <a:latin typeface="Abadi Extra Light" panose="020B0604020202020204" pitchFamily="34" charset="0"/>
              </a:rPr>
            </a:br>
            <a:br>
              <a:rPr lang="en-GB" u="sng" dirty="0">
                <a:latin typeface="Abadi Extra Light" panose="020B0604020202020204" pitchFamily="34" charset="0"/>
              </a:rPr>
            </a:br>
            <a:br>
              <a:rPr lang="en-GB" u="sng" dirty="0">
                <a:latin typeface="Abadi Extra Light" panose="020B0604020202020204" pitchFamily="34" charset="0"/>
              </a:rPr>
            </a:br>
            <a:br>
              <a:rPr lang="en-GB" sz="1600" u="sng" dirty="0">
                <a:latin typeface="Abadi Extra Light" panose="020B0604020202020204" pitchFamily="34" charset="0"/>
              </a:rPr>
            </a:br>
            <a:br>
              <a:rPr lang="en-GB" u="sng" dirty="0">
                <a:latin typeface="Abadi Extra Light" panose="020B0604020202020204" pitchFamily="34" charset="0"/>
              </a:rPr>
            </a:br>
            <a:br>
              <a:rPr lang="en-GB" u="sng" dirty="0">
                <a:latin typeface="Abadi Extra Light" panose="020B0604020202020204" pitchFamily="34" charset="0"/>
              </a:rPr>
            </a:br>
            <a:endParaRPr lang="en-GB" u="sng" dirty="0">
              <a:latin typeface="Abadi Extra Light" panose="020B0604020202020204" pitchFamily="34" charset="0"/>
            </a:endParaRPr>
          </a:p>
        </p:txBody>
      </p:sp>
      <p:sp>
        <p:nvSpPr>
          <p:cNvPr id="10" name="TextBox 9">
            <a:extLst>
              <a:ext uri="{FF2B5EF4-FFF2-40B4-BE49-F238E27FC236}">
                <a16:creationId xmlns:a16="http://schemas.microsoft.com/office/drawing/2014/main" id="{71ACF90A-4C7E-8439-6F07-88ED5C68E671}"/>
              </a:ext>
            </a:extLst>
          </p:cNvPr>
          <p:cNvSpPr txBox="1"/>
          <p:nvPr/>
        </p:nvSpPr>
        <p:spPr>
          <a:xfrm>
            <a:off x="3256384" y="1563622"/>
            <a:ext cx="3611447" cy="738664"/>
          </a:xfrm>
          <a:prstGeom prst="rect">
            <a:avLst/>
          </a:prstGeom>
          <a:noFill/>
        </p:spPr>
        <p:txBody>
          <a:bodyPr wrap="square" rtlCol="0">
            <a:spAutoFit/>
          </a:bodyPr>
          <a:lstStyle/>
          <a:p>
            <a:r>
              <a:rPr lang="en-GB" sz="1400" dirty="0"/>
              <a:t>A local or supplemental currency can give resilience during national economic upheaval.</a:t>
            </a:r>
          </a:p>
        </p:txBody>
      </p:sp>
      <p:sp>
        <p:nvSpPr>
          <p:cNvPr id="11" name="TextBox 10">
            <a:extLst>
              <a:ext uri="{FF2B5EF4-FFF2-40B4-BE49-F238E27FC236}">
                <a16:creationId xmlns:a16="http://schemas.microsoft.com/office/drawing/2014/main" id="{48885636-5ED9-1294-CB8D-EE5035777ED4}"/>
              </a:ext>
            </a:extLst>
          </p:cNvPr>
          <p:cNvSpPr txBox="1"/>
          <p:nvPr/>
        </p:nvSpPr>
        <p:spPr>
          <a:xfrm>
            <a:off x="2984625" y="341093"/>
            <a:ext cx="1707632" cy="950902"/>
          </a:xfrm>
          <a:prstGeom prst="rect">
            <a:avLst/>
          </a:prstGeom>
          <a:noFill/>
        </p:spPr>
        <p:txBody>
          <a:bodyPr wrap="square" rtlCol="0">
            <a:spAutoFit/>
          </a:bodyPr>
          <a:lstStyle/>
          <a:p>
            <a:r>
              <a:rPr lang="en-GB" sz="1400" b="1" u="sng" dirty="0"/>
              <a:t> Build and Provide resilience during economic crises:</a:t>
            </a:r>
          </a:p>
        </p:txBody>
      </p:sp>
      <p:sp>
        <p:nvSpPr>
          <p:cNvPr id="12" name="TextBox 11">
            <a:extLst>
              <a:ext uri="{FF2B5EF4-FFF2-40B4-BE49-F238E27FC236}">
                <a16:creationId xmlns:a16="http://schemas.microsoft.com/office/drawing/2014/main" id="{F2B15A27-E225-030D-9BEC-213A0C478546}"/>
              </a:ext>
            </a:extLst>
          </p:cNvPr>
          <p:cNvSpPr txBox="1"/>
          <p:nvPr/>
        </p:nvSpPr>
        <p:spPr>
          <a:xfrm>
            <a:off x="3058061" y="2702706"/>
            <a:ext cx="4336298" cy="523220"/>
          </a:xfrm>
          <a:prstGeom prst="rect">
            <a:avLst/>
          </a:prstGeom>
          <a:noFill/>
        </p:spPr>
        <p:txBody>
          <a:bodyPr wrap="square" rtlCol="0">
            <a:spAutoFit/>
          </a:bodyPr>
          <a:lstStyle/>
          <a:p>
            <a:r>
              <a:rPr lang="en-GB" sz="1400" b="1" u="sng" dirty="0"/>
              <a:t>IV. Build upon   Incentivizing Desired Behaviours.</a:t>
            </a:r>
          </a:p>
        </p:txBody>
      </p:sp>
      <p:sp>
        <p:nvSpPr>
          <p:cNvPr id="13" name="TextBox 12">
            <a:extLst>
              <a:ext uri="{FF2B5EF4-FFF2-40B4-BE49-F238E27FC236}">
                <a16:creationId xmlns:a16="http://schemas.microsoft.com/office/drawing/2014/main" id="{7E77CF01-B5B7-E223-914B-2CFDECB9806E}"/>
              </a:ext>
            </a:extLst>
          </p:cNvPr>
          <p:cNvSpPr txBox="1"/>
          <p:nvPr/>
        </p:nvSpPr>
        <p:spPr>
          <a:xfrm>
            <a:off x="3361544" y="3548805"/>
            <a:ext cx="3917465" cy="954107"/>
          </a:xfrm>
          <a:prstGeom prst="rect">
            <a:avLst/>
          </a:prstGeom>
          <a:noFill/>
        </p:spPr>
        <p:txBody>
          <a:bodyPr wrap="square" rtlCol="0">
            <a:spAutoFit/>
          </a:bodyPr>
          <a:lstStyle/>
          <a:p>
            <a:r>
              <a:rPr lang="en-GB" sz="1400" dirty="0"/>
              <a:t>Businesses utilise internal currencies like rewards points to reward customer loyalty or specific behaviour like repeat purchases or referrals. </a:t>
            </a:r>
          </a:p>
        </p:txBody>
      </p:sp>
      <p:sp>
        <p:nvSpPr>
          <p:cNvPr id="14" name="TextBox 13">
            <a:extLst>
              <a:ext uri="{FF2B5EF4-FFF2-40B4-BE49-F238E27FC236}">
                <a16:creationId xmlns:a16="http://schemas.microsoft.com/office/drawing/2014/main" id="{54CAD8BC-E130-AF28-77E8-B98EC73BF923}"/>
              </a:ext>
            </a:extLst>
          </p:cNvPr>
          <p:cNvSpPr txBox="1"/>
          <p:nvPr/>
        </p:nvSpPr>
        <p:spPr>
          <a:xfrm>
            <a:off x="42517" y="3109046"/>
            <a:ext cx="2655163" cy="4216539"/>
          </a:xfrm>
          <a:prstGeom prst="rect">
            <a:avLst/>
          </a:prstGeom>
          <a:noFill/>
        </p:spPr>
        <p:txBody>
          <a:bodyPr wrap="square" rtlCol="0">
            <a:spAutoFit/>
          </a:bodyPr>
          <a:lstStyle/>
          <a:p>
            <a:endParaRPr lang="en-GB" sz="1600" u="sng" dirty="0"/>
          </a:p>
          <a:p>
            <a:endParaRPr lang="en-GB" sz="1600" u="sng" dirty="0"/>
          </a:p>
          <a:p>
            <a:endParaRPr lang="en-GB" sz="1600" u="sng" dirty="0"/>
          </a:p>
          <a:p>
            <a:r>
              <a:rPr lang="en-GB" sz="1600" u="sng" dirty="0"/>
              <a:t>Questions to Ponder about?</a:t>
            </a:r>
          </a:p>
          <a:p>
            <a:endParaRPr lang="en-GB" sz="1400" b="1" i="1" dirty="0"/>
          </a:p>
          <a:p>
            <a:pPr marL="171450" indent="-171450">
              <a:buFont typeface="Arial" panose="020B0604020202020204" pitchFamily="34" charset="0"/>
              <a:buChar char="•"/>
            </a:pPr>
            <a:r>
              <a:rPr lang="en-GB" sz="1200" b="1" i="1" dirty="0"/>
              <a:t>Should there be a Specific  process to Build a Local Currency?</a:t>
            </a:r>
          </a:p>
          <a:p>
            <a:pPr marL="171450" indent="-171450">
              <a:buFont typeface="Arial" panose="020B0604020202020204" pitchFamily="34" charset="0"/>
              <a:buChar char="•"/>
            </a:pPr>
            <a:endParaRPr lang="en-GB" sz="1200" b="1" i="1" dirty="0"/>
          </a:p>
          <a:p>
            <a:pPr marL="171450" indent="-171450">
              <a:buFont typeface="Arial" panose="020B0604020202020204" pitchFamily="34" charset="0"/>
              <a:buChar char="•"/>
            </a:pPr>
            <a:endParaRPr lang="en-GB" sz="1200" b="1" i="1" dirty="0"/>
          </a:p>
          <a:p>
            <a:pPr marL="171450" indent="-171450">
              <a:buFont typeface="Arial" panose="020B0604020202020204" pitchFamily="34" charset="0"/>
              <a:buChar char="•"/>
            </a:pPr>
            <a:endParaRPr lang="en-GB" sz="1200" b="1" i="1" dirty="0"/>
          </a:p>
          <a:p>
            <a:endParaRPr lang="en-GB" sz="1200" b="1" i="1" dirty="0"/>
          </a:p>
          <a:p>
            <a:endParaRPr lang="en-GB" u="sng" dirty="0"/>
          </a:p>
          <a:p>
            <a:endParaRPr lang="en-GB" u="sng" dirty="0"/>
          </a:p>
          <a:p>
            <a:endParaRPr lang="en-GB" u="sng" dirty="0"/>
          </a:p>
          <a:p>
            <a:endParaRPr lang="en-GB" dirty="0">
              <a:hlinkClick r:id="rId2"/>
            </a:endParaRPr>
          </a:p>
          <a:p>
            <a:endParaRPr lang="en-GB" u="sng" dirty="0"/>
          </a:p>
        </p:txBody>
      </p:sp>
      <p:cxnSp>
        <p:nvCxnSpPr>
          <p:cNvPr id="23" name="Straight Connector 22">
            <a:extLst>
              <a:ext uri="{FF2B5EF4-FFF2-40B4-BE49-F238E27FC236}">
                <a16:creationId xmlns:a16="http://schemas.microsoft.com/office/drawing/2014/main" id="{9D2C34E0-868E-871B-7266-83A4DA170716}"/>
              </a:ext>
            </a:extLst>
          </p:cNvPr>
          <p:cNvCxnSpPr>
            <a:cxnSpLocks/>
          </p:cNvCxnSpPr>
          <p:nvPr/>
        </p:nvCxnSpPr>
        <p:spPr>
          <a:xfrm>
            <a:off x="2849420" y="0"/>
            <a:ext cx="0" cy="6074229"/>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211C00F-A309-C062-23D1-033918EB3606}"/>
              </a:ext>
            </a:extLst>
          </p:cNvPr>
          <p:cNvCxnSpPr/>
          <p:nvPr/>
        </p:nvCxnSpPr>
        <p:spPr>
          <a:xfrm flipV="1">
            <a:off x="7984611" y="0"/>
            <a:ext cx="0" cy="6074229"/>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01AE3E6-2605-6FB2-3086-D4E68289C377}"/>
              </a:ext>
            </a:extLst>
          </p:cNvPr>
          <p:cNvCxnSpPr/>
          <p:nvPr/>
        </p:nvCxnSpPr>
        <p:spPr>
          <a:xfrm>
            <a:off x="0" y="3023118"/>
            <a:ext cx="2849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09E2B83-2769-F6E1-EE8F-62DAA7DA0F5B}"/>
              </a:ext>
            </a:extLst>
          </p:cNvPr>
          <p:cNvCxnSpPr/>
          <p:nvPr/>
        </p:nvCxnSpPr>
        <p:spPr>
          <a:xfrm>
            <a:off x="0" y="1334278"/>
            <a:ext cx="2849420" cy="0"/>
          </a:xfrm>
          <a:prstGeom prst="line">
            <a:avLst/>
          </a:prstGeom>
        </p:spPr>
        <p:style>
          <a:lnRef idx="1">
            <a:schemeClr val="dk1"/>
          </a:lnRef>
          <a:fillRef idx="0">
            <a:schemeClr val="dk1"/>
          </a:fillRef>
          <a:effectRef idx="0">
            <a:schemeClr val="dk1"/>
          </a:effectRef>
          <a:fontRef idx="minor">
            <a:schemeClr val="tx1"/>
          </a:fontRef>
        </p:style>
      </p:cxnSp>
      <p:pic>
        <p:nvPicPr>
          <p:cNvPr id="3" name="Picture 2">
            <a:extLst>
              <a:ext uri="{FF2B5EF4-FFF2-40B4-BE49-F238E27FC236}">
                <a16:creationId xmlns:a16="http://schemas.microsoft.com/office/drawing/2014/main" id="{4B369EA5-FA8E-25AA-8132-AB4A649BF7DC}"/>
              </a:ext>
            </a:extLst>
          </p:cNvPr>
          <p:cNvPicPr>
            <a:picLocks noChangeAspect="1"/>
          </p:cNvPicPr>
          <p:nvPr/>
        </p:nvPicPr>
        <p:blipFill>
          <a:blip r:embed="rId3"/>
          <a:stretch>
            <a:fillRect/>
          </a:stretch>
        </p:blipFill>
        <p:spPr>
          <a:xfrm>
            <a:off x="8511139" y="1862643"/>
            <a:ext cx="3188484" cy="2213040"/>
          </a:xfrm>
          <a:prstGeom prst="rect">
            <a:avLst/>
          </a:prstGeom>
        </p:spPr>
      </p:pic>
    </p:spTree>
    <p:extLst>
      <p:ext uri="{BB962C8B-B14F-4D97-AF65-F5344CB8AC3E}">
        <p14:creationId xmlns:p14="http://schemas.microsoft.com/office/powerpoint/2010/main" val="2601523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0A38C-5BF4-9A4B-192F-1793ECB1432D}"/>
              </a:ext>
            </a:extLst>
          </p:cNvPr>
          <p:cNvSpPr>
            <a:spLocks noGrp="1"/>
          </p:cNvSpPr>
          <p:nvPr>
            <p:ph type="title"/>
          </p:nvPr>
        </p:nvSpPr>
        <p:spPr>
          <a:xfrm>
            <a:off x="363894" y="211053"/>
            <a:ext cx="10095722" cy="1268984"/>
          </a:xfrm>
        </p:spPr>
        <p:txBody>
          <a:bodyPr>
            <a:normAutofit/>
          </a:bodyPr>
          <a:lstStyle/>
          <a:p>
            <a:r>
              <a:rPr lang="en-GB" b="0" u="sng" dirty="0">
                <a:latin typeface="Abadi Extra Light" panose="020B0204020104020204" pitchFamily="34" charset="0"/>
              </a:rPr>
              <a:t>Affecting Change: People who May use it.</a:t>
            </a:r>
          </a:p>
        </p:txBody>
      </p:sp>
      <p:sp>
        <p:nvSpPr>
          <p:cNvPr id="3" name="Content Placeholder 2">
            <a:extLst>
              <a:ext uri="{FF2B5EF4-FFF2-40B4-BE49-F238E27FC236}">
                <a16:creationId xmlns:a16="http://schemas.microsoft.com/office/drawing/2014/main" id="{BCF84EFA-4C45-FC20-2060-C324543C2FD0}"/>
              </a:ext>
            </a:extLst>
          </p:cNvPr>
          <p:cNvSpPr>
            <a:spLocks noGrp="1"/>
          </p:cNvSpPr>
          <p:nvPr>
            <p:ph idx="1"/>
          </p:nvPr>
        </p:nvSpPr>
        <p:spPr>
          <a:xfrm>
            <a:off x="1591896" y="1092141"/>
            <a:ext cx="9987394" cy="4216977"/>
          </a:xfrm>
        </p:spPr>
        <p:txBody>
          <a:bodyPr>
            <a:noAutofit/>
          </a:bodyPr>
          <a:lstStyle/>
          <a:p>
            <a:r>
              <a:rPr lang="en-GB" sz="1400" dirty="0"/>
              <a:t>Swansea's estimated population was approximately 246,000 people. After Cardiff, it is the second most populous metropolis in Wales. In line with UK averages, Swansea has a significant proportion of its population in the 65+ age bracket, as well as a notable proportion of younger people, particularly owing to Swansea Universities.</a:t>
            </a:r>
          </a:p>
          <a:p>
            <a:endParaRPr lang="en-GB" sz="1400" dirty="0"/>
          </a:p>
          <a:p>
            <a:r>
              <a:rPr lang="en-GB" sz="1400" dirty="0"/>
              <a:t>Birth and mortality Rates: Swansea's birth and mortality rates are typically comparable to the national average for Wales. Swansea, like the majority of Wales, is predominantly White British, but it has an expanding minority population, especially among the student population.</a:t>
            </a:r>
          </a:p>
          <a:p>
            <a:pPr marL="0" indent="0">
              <a:buNone/>
            </a:pPr>
            <a:endParaRPr lang="en-GB" sz="1400" dirty="0"/>
          </a:p>
          <a:p>
            <a:r>
              <a:rPr lang="en-GB" sz="1400" dirty="0"/>
              <a:t>Swansea's housing stock is diverse, including both ancient and more recent homes. There is a higher-than-average rate of homeownership, and a significant number of houses are rented, especially in the city's student neighbourhoods.</a:t>
            </a:r>
          </a:p>
          <a:p>
            <a:endParaRPr lang="en-GB" sz="1400" dirty="0"/>
          </a:p>
          <a:p>
            <a:r>
              <a:rPr lang="en-GB" sz="1400" dirty="0"/>
              <a:t>Swansea is home to Swansea University and University of Wales Trinity Saint David, resulting in a high percentage of students during the academic year. Though, Key industries in Swansea include public services, education, health, retail, and increasingly technology and the creative arts.</a:t>
            </a:r>
          </a:p>
        </p:txBody>
      </p:sp>
      <p:pic>
        <p:nvPicPr>
          <p:cNvPr id="5" name="Picture 4">
            <a:extLst>
              <a:ext uri="{FF2B5EF4-FFF2-40B4-BE49-F238E27FC236}">
                <a16:creationId xmlns:a16="http://schemas.microsoft.com/office/drawing/2014/main" id="{43BB150C-DFFD-67E1-50EF-D370EC44B62B}"/>
              </a:ext>
            </a:extLst>
          </p:cNvPr>
          <p:cNvPicPr>
            <a:picLocks noChangeAspect="1"/>
          </p:cNvPicPr>
          <p:nvPr/>
        </p:nvPicPr>
        <p:blipFill>
          <a:blip r:embed="rId2"/>
          <a:stretch>
            <a:fillRect/>
          </a:stretch>
        </p:blipFill>
        <p:spPr>
          <a:xfrm>
            <a:off x="8924731" y="4818802"/>
            <a:ext cx="2841171" cy="1894114"/>
          </a:xfrm>
          <a:prstGeom prst="rect">
            <a:avLst/>
          </a:prstGeom>
        </p:spPr>
      </p:pic>
    </p:spTree>
    <p:extLst>
      <p:ext uri="{BB962C8B-B14F-4D97-AF65-F5344CB8AC3E}">
        <p14:creationId xmlns:p14="http://schemas.microsoft.com/office/powerpoint/2010/main" val="1713368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DAF1F-6361-DF4B-81F8-64F67D9632F8}"/>
              </a:ext>
            </a:extLst>
          </p:cNvPr>
          <p:cNvSpPr>
            <a:spLocks noGrp="1"/>
          </p:cNvSpPr>
          <p:nvPr>
            <p:ph type="title"/>
          </p:nvPr>
        </p:nvSpPr>
        <p:spPr>
          <a:xfrm>
            <a:off x="471844" y="363873"/>
            <a:ext cx="9427935" cy="1268984"/>
          </a:xfrm>
        </p:spPr>
        <p:txBody>
          <a:bodyPr>
            <a:normAutofit fontScale="90000"/>
          </a:bodyPr>
          <a:lstStyle/>
          <a:p>
            <a:r>
              <a:rPr lang="en-GB" u="sng" dirty="0">
                <a:latin typeface="Abadi Extra Light" panose="020B0204020104020204" pitchFamily="34" charset="0"/>
              </a:rPr>
              <a:t>Affecting Change: Wealth network Types and opportunities :</a:t>
            </a:r>
          </a:p>
        </p:txBody>
      </p:sp>
      <p:sp>
        <p:nvSpPr>
          <p:cNvPr id="3" name="Content Placeholder 2">
            <a:extLst>
              <a:ext uri="{FF2B5EF4-FFF2-40B4-BE49-F238E27FC236}">
                <a16:creationId xmlns:a16="http://schemas.microsoft.com/office/drawing/2014/main" id="{1ACC72B2-DA73-8433-7D4C-984C596C1D41}"/>
              </a:ext>
            </a:extLst>
          </p:cNvPr>
          <p:cNvSpPr>
            <a:spLocks noGrp="1"/>
          </p:cNvSpPr>
          <p:nvPr>
            <p:ph idx="1"/>
          </p:nvPr>
        </p:nvSpPr>
        <p:spPr>
          <a:xfrm>
            <a:off x="0" y="3083767"/>
            <a:ext cx="3290239" cy="2934499"/>
          </a:xfrm>
        </p:spPr>
        <p:txBody>
          <a:bodyPr>
            <a:normAutofit/>
          </a:bodyPr>
          <a:lstStyle/>
          <a:p>
            <a:pPr marL="0" indent="0">
              <a:buNone/>
            </a:pPr>
            <a:r>
              <a:rPr lang="en-GB" sz="1800" b="1" u="sng" dirty="0"/>
              <a:t>Questions To ponder </a:t>
            </a:r>
            <a:endParaRPr lang="en-GB" sz="1800" b="1" dirty="0"/>
          </a:p>
          <a:p>
            <a:pPr marL="0" indent="0">
              <a:buNone/>
            </a:pPr>
            <a:r>
              <a:rPr lang="en-GB" sz="1800" dirty="0"/>
              <a:t>1</a:t>
            </a:r>
            <a:r>
              <a:rPr lang="en-GB" sz="1800" baseline="30000" dirty="0"/>
              <a:t>st   What opportunities are their first that can broaden the horizon </a:t>
            </a:r>
            <a:r>
              <a:rPr lang="en-GB" sz="1800" dirty="0"/>
              <a:t>?</a:t>
            </a:r>
          </a:p>
          <a:p>
            <a:pPr marL="0" indent="0">
              <a:buNone/>
            </a:pPr>
            <a:endParaRPr lang="en-GB" sz="1800" dirty="0"/>
          </a:p>
          <a:p>
            <a:pPr marL="0" indent="0">
              <a:buNone/>
            </a:pPr>
            <a:r>
              <a:rPr lang="en-GB" sz="1800" dirty="0"/>
              <a:t>2</a:t>
            </a:r>
            <a:r>
              <a:rPr lang="en-GB" sz="1800" baseline="30000" dirty="0"/>
              <a:t>nd</a:t>
            </a:r>
            <a:r>
              <a:rPr lang="en-GB" sz="1800" dirty="0"/>
              <a:t> Will they be our allies?</a:t>
            </a:r>
          </a:p>
          <a:p>
            <a:pPr marL="0" indent="0">
              <a:buNone/>
            </a:pPr>
            <a:endParaRPr lang="en-GB" sz="1800" dirty="0"/>
          </a:p>
          <a:p>
            <a:pPr marL="0" indent="0">
              <a:buNone/>
            </a:pPr>
            <a:r>
              <a:rPr lang="en-GB" sz="1800" dirty="0"/>
              <a:t>3</a:t>
            </a:r>
            <a:r>
              <a:rPr lang="en-GB" sz="1800" baseline="30000" dirty="0"/>
              <a:t>rd</a:t>
            </a:r>
            <a:r>
              <a:rPr lang="en-GB" sz="1800" dirty="0"/>
              <a:t> Is local Pound going to prevent Wealth coming in?  </a:t>
            </a:r>
          </a:p>
        </p:txBody>
      </p:sp>
      <p:pic>
        <p:nvPicPr>
          <p:cNvPr id="7" name="Picture 6">
            <a:extLst>
              <a:ext uri="{FF2B5EF4-FFF2-40B4-BE49-F238E27FC236}">
                <a16:creationId xmlns:a16="http://schemas.microsoft.com/office/drawing/2014/main" id="{BA80110A-D1C5-745A-E061-49E088A7CB63}"/>
              </a:ext>
            </a:extLst>
          </p:cNvPr>
          <p:cNvPicPr>
            <a:picLocks noChangeAspect="1"/>
          </p:cNvPicPr>
          <p:nvPr/>
        </p:nvPicPr>
        <p:blipFill rotWithShape="1">
          <a:blip r:embed="rId2"/>
          <a:srcRect t="8027" r="51678" b="13741"/>
          <a:stretch/>
        </p:blipFill>
        <p:spPr>
          <a:xfrm>
            <a:off x="3514175" y="1632857"/>
            <a:ext cx="3863499" cy="40831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E724CF5D-B3DD-EB28-31C6-5E6E8E3C19CB}"/>
              </a:ext>
            </a:extLst>
          </p:cNvPr>
          <p:cNvPicPr>
            <a:picLocks noChangeAspect="1"/>
          </p:cNvPicPr>
          <p:nvPr/>
        </p:nvPicPr>
        <p:blipFill rotWithShape="1">
          <a:blip r:embed="rId3"/>
          <a:srcRect l="9336" t="8163" r="7475" b="5306"/>
          <a:stretch/>
        </p:blipFill>
        <p:spPr>
          <a:xfrm>
            <a:off x="7993676" y="1632857"/>
            <a:ext cx="4038111" cy="40831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77250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2C396-FDCC-9D32-3383-73EBBE1F02CE}"/>
              </a:ext>
            </a:extLst>
          </p:cNvPr>
          <p:cNvSpPr>
            <a:spLocks noGrp="1"/>
          </p:cNvSpPr>
          <p:nvPr>
            <p:ph type="title"/>
          </p:nvPr>
        </p:nvSpPr>
        <p:spPr>
          <a:xfrm>
            <a:off x="156612" y="354563"/>
            <a:ext cx="9449504" cy="1685311"/>
          </a:xfrm>
        </p:spPr>
        <p:txBody>
          <a:bodyPr>
            <a:normAutofit/>
          </a:bodyPr>
          <a:lstStyle/>
          <a:p>
            <a:r>
              <a:rPr lang="en-GB" u="sng" dirty="0"/>
              <a:t>Plans for the future: How soon?</a:t>
            </a:r>
          </a:p>
        </p:txBody>
      </p:sp>
      <p:sp>
        <p:nvSpPr>
          <p:cNvPr id="3" name="Content Placeholder 2">
            <a:extLst>
              <a:ext uri="{FF2B5EF4-FFF2-40B4-BE49-F238E27FC236}">
                <a16:creationId xmlns:a16="http://schemas.microsoft.com/office/drawing/2014/main" id="{68DE30F2-5CC1-6192-7833-BAEB7740DC29}"/>
              </a:ext>
            </a:extLst>
          </p:cNvPr>
          <p:cNvSpPr>
            <a:spLocks noGrp="1"/>
          </p:cNvSpPr>
          <p:nvPr>
            <p:ph idx="1"/>
          </p:nvPr>
        </p:nvSpPr>
        <p:spPr>
          <a:xfrm>
            <a:off x="156612" y="2523910"/>
            <a:ext cx="4245428" cy="3601212"/>
          </a:xfrm>
        </p:spPr>
        <p:txBody>
          <a:bodyPr/>
          <a:lstStyle/>
          <a:p>
            <a:endParaRPr lang="en-GB" b="1" u="sng" dirty="0"/>
          </a:p>
          <a:p>
            <a:endParaRPr lang="en-GB" sz="1600" b="1" u="sng" dirty="0"/>
          </a:p>
        </p:txBody>
      </p:sp>
      <p:sp>
        <p:nvSpPr>
          <p:cNvPr id="4" name="TextBox 3">
            <a:extLst>
              <a:ext uri="{FF2B5EF4-FFF2-40B4-BE49-F238E27FC236}">
                <a16:creationId xmlns:a16="http://schemas.microsoft.com/office/drawing/2014/main" id="{53FE1F46-796B-024D-7471-A8D808DAFB9C}"/>
              </a:ext>
            </a:extLst>
          </p:cNvPr>
          <p:cNvSpPr txBox="1"/>
          <p:nvPr/>
        </p:nvSpPr>
        <p:spPr>
          <a:xfrm>
            <a:off x="5355770" y="2039874"/>
            <a:ext cx="4581331" cy="3477875"/>
          </a:xfrm>
          <a:prstGeom prst="rect">
            <a:avLst/>
          </a:prstGeom>
          <a:noFill/>
        </p:spPr>
        <p:txBody>
          <a:bodyPr wrap="square" rtlCol="0">
            <a:spAutoFit/>
          </a:bodyPr>
          <a:lstStyle/>
          <a:p>
            <a:endParaRPr lang="en-GB" sz="2000" b="1" u="sng" dirty="0"/>
          </a:p>
          <a:p>
            <a:pPr marL="342900" indent="-342900">
              <a:buFont typeface="Arial" panose="020B0604020202020204" pitchFamily="34" charset="0"/>
              <a:buChar char="•"/>
            </a:pPr>
            <a:endParaRPr lang="en-GB" sz="2000" b="1" u="sng" dirty="0"/>
          </a:p>
          <a:p>
            <a:pPr marL="342900" indent="-342900">
              <a:buFont typeface="Arial" panose="020B0604020202020204" pitchFamily="34" charset="0"/>
              <a:buChar char="•"/>
            </a:pPr>
            <a:endParaRPr lang="en-GB" sz="2000" b="1" dirty="0"/>
          </a:p>
          <a:p>
            <a:endParaRPr lang="en-GB" sz="2000" b="1" u="sng" dirty="0"/>
          </a:p>
          <a:p>
            <a:endParaRPr lang="en-GB" sz="2000" b="1" u="sng" dirty="0"/>
          </a:p>
          <a:p>
            <a:endParaRPr lang="en-GB" sz="2000" b="1" u="sng" dirty="0"/>
          </a:p>
          <a:p>
            <a:endParaRPr lang="en-GB" sz="2000" b="1" u="sng" dirty="0"/>
          </a:p>
          <a:p>
            <a:endParaRPr lang="en-GB" sz="2000" b="1" u="sng" dirty="0"/>
          </a:p>
          <a:p>
            <a:endParaRPr lang="en-GB" sz="2000" b="1" u="sng" dirty="0"/>
          </a:p>
          <a:p>
            <a:endParaRPr lang="en-GB" sz="2000" b="1" u="sng" dirty="0"/>
          </a:p>
          <a:p>
            <a:endParaRPr lang="en-GB" sz="2000" b="1" u="sng" dirty="0"/>
          </a:p>
        </p:txBody>
      </p:sp>
      <p:pic>
        <p:nvPicPr>
          <p:cNvPr id="7" name="Picture 6">
            <a:extLst>
              <a:ext uri="{FF2B5EF4-FFF2-40B4-BE49-F238E27FC236}">
                <a16:creationId xmlns:a16="http://schemas.microsoft.com/office/drawing/2014/main" id="{98D947C9-BEE6-7DAF-6637-E1C665911906}"/>
              </a:ext>
            </a:extLst>
          </p:cNvPr>
          <p:cNvPicPr>
            <a:picLocks noChangeAspect="1"/>
          </p:cNvPicPr>
          <p:nvPr/>
        </p:nvPicPr>
        <p:blipFill rotWithShape="1">
          <a:blip r:embed="rId2"/>
          <a:srcRect l="7501" t="14014" r="33495" b="22586"/>
          <a:stretch/>
        </p:blipFill>
        <p:spPr>
          <a:xfrm>
            <a:off x="58640" y="2133719"/>
            <a:ext cx="4441371" cy="2684408"/>
          </a:xfrm>
          <a:prstGeom prst="rect">
            <a:avLst/>
          </a:prstGeom>
        </p:spPr>
      </p:pic>
      <p:pic>
        <p:nvPicPr>
          <p:cNvPr id="9" name="Picture 8">
            <a:extLst>
              <a:ext uri="{FF2B5EF4-FFF2-40B4-BE49-F238E27FC236}">
                <a16:creationId xmlns:a16="http://schemas.microsoft.com/office/drawing/2014/main" id="{CBAB6BF6-A106-25B8-8AE3-439BE3C1DF71}"/>
              </a:ext>
            </a:extLst>
          </p:cNvPr>
          <p:cNvPicPr>
            <a:picLocks noChangeAspect="1"/>
          </p:cNvPicPr>
          <p:nvPr/>
        </p:nvPicPr>
        <p:blipFill rotWithShape="1">
          <a:blip r:embed="rId3"/>
          <a:srcRect l="9037" t="10317" r="11192" b="8804"/>
          <a:stretch/>
        </p:blipFill>
        <p:spPr>
          <a:xfrm>
            <a:off x="7216521" y="2238401"/>
            <a:ext cx="4818867" cy="2748297"/>
          </a:xfrm>
          <a:prstGeom prst="rect">
            <a:avLst/>
          </a:prstGeom>
        </p:spPr>
      </p:pic>
      <p:pic>
        <p:nvPicPr>
          <p:cNvPr id="11" name="Picture 10">
            <a:extLst>
              <a:ext uri="{FF2B5EF4-FFF2-40B4-BE49-F238E27FC236}">
                <a16:creationId xmlns:a16="http://schemas.microsoft.com/office/drawing/2014/main" id="{59411441-4111-FB77-FBAB-0668B624B417}"/>
              </a:ext>
            </a:extLst>
          </p:cNvPr>
          <p:cNvPicPr>
            <a:picLocks noChangeAspect="1"/>
          </p:cNvPicPr>
          <p:nvPr/>
        </p:nvPicPr>
        <p:blipFill>
          <a:blip r:embed="rId4"/>
          <a:stretch>
            <a:fillRect/>
          </a:stretch>
        </p:blipFill>
        <p:spPr>
          <a:xfrm>
            <a:off x="4751290" y="1927688"/>
            <a:ext cx="2443154" cy="3257538"/>
          </a:xfrm>
          <a:prstGeom prst="rect">
            <a:avLst/>
          </a:prstGeom>
        </p:spPr>
      </p:pic>
      <p:sp>
        <p:nvSpPr>
          <p:cNvPr id="12" name="TextBox 11">
            <a:extLst>
              <a:ext uri="{FF2B5EF4-FFF2-40B4-BE49-F238E27FC236}">
                <a16:creationId xmlns:a16="http://schemas.microsoft.com/office/drawing/2014/main" id="{E5CB7CDE-03F9-9B9C-9621-2149071D55CA}"/>
              </a:ext>
            </a:extLst>
          </p:cNvPr>
          <p:cNvSpPr txBox="1"/>
          <p:nvPr/>
        </p:nvSpPr>
        <p:spPr>
          <a:xfrm>
            <a:off x="1296955" y="5010539"/>
            <a:ext cx="2313992" cy="923330"/>
          </a:xfrm>
          <a:prstGeom prst="rect">
            <a:avLst/>
          </a:prstGeom>
          <a:noFill/>
        </p:spPr>
        <p:txBody>
          <a:bodyPr wrap="square" rtlCol="0">
            <a:spAutoFit/>
          </a:bodyPr>
          <a:lstStyle/>
          <a:p>
            <a:r>
              <a:rPr lang="en-GB" dirty="0"/>
              <a:t>Do we even know what we are doing even???</a:t>
            </a:r>
          </a:p>
        </p:txBody>
      </p:sp>
    </p:spTree>
    <p:extLst>
      <p:ext uri="{BB962C8B-B14F-4D97-AF65-F5344CB8AC3E}">
        <p14:creationId xmlns:p14="http://schemas.microsoft.com/office/powerpoint/2010/main" val="3008777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4F4B3-0921-8450-701F-96CC7DCDBAEF}"/>
              </a:ext>
            </a:extLst>
          </p:cNvPr>
          <p:cNvSpPr>
            <a:spLocks noGrp="1"/>
          </p:cNvSpPr>
          <p:nvPr>
            <p:ph type="title"/>
          </p:nvPr>
        </p:nvSpPr>
        <p:spPr/>
        <p:txBody>
          <a:bodyPr>
            <a:normAutofit/>
          </a:bodyPr>
          <a:lstStyle/>
          <a:p>
            <a:r>
              <a:rPr lang="en-GB" u="sng" dirty="0"/>
              <a:t>References.</a:t>
            </a:r>
          </a:p>
        </p:txBody>
      </p:sp>
      <p:sp>
        <p:nvSpPr>
          <p:cNvPr id="3" name="Content Placeholder 2">
            <a:extLst>
              <a:ext uri="{FF2B5EF4-FFF2-40B4-BE49-F238E27FC236}">
                <a16:creationId xmlns:a16="http://schemas.microsoft.com/office/drawing/2014/main" id="{78491702-E540-44B5-D592-5E38801408CB}"/>
              </a:ext>
            </a:extLst>
          </p:cNvPr>
          <p:cNvSpPr>
            <a:spLocks noGrp="1"/>
          </p:cNvSpPr>
          <p:nvPr>
            <p:ph idx="1"/>
          </p:nvPr>
        </p:nvSpPr>
        <p:spPr/>
        <p:txBody>
          <a:bodyPr>
            <a:normAutofit fontScale="77500" lnSpcReduction="20000"/>
          </a:bodyPr>
          <a:lstStyle/>
          <a:p>
            <a:pPr marL="0" indent="0">
              <a:buNone/>
            </a:pPr>
            <a:r>
              <a:rPr lang="en-GB" dirty="0" err="1"/>
              <a:t>Gelleri</a:t>
            </a:r>
            <a:r>
              <a:rPr lang="en-GB" dirty="0"/>
              <a:t>, C. (2009). </a:t>
            </a:r>
            <a:r>
              <a:rPr lang="en-GB" dirty="0" err="1"/>
              <a:t>Chiemgauer</a:t>
            </a:r>
            <a:r>
              <a:rPr lang="en-GB" dirty="0"/>
              <a:t> </a:t>
            </a:r>
            <a:r>
              <a:rPr lang="en-GB" dirty="0" err="1"/>
              <a:t>Regiomoney</a:t>
            </a:r>
            <a:r>
              <a:rPr lang="en-GB" dirty="0"/>
              <a:t>: Theory and Practice of a Local Currency. International Journal of Community Currency Research, 13, pp. 61-75.</a:t>
            </a:r>
          </a:p>
          <a:p>
            <a:pPr marL="0" indent="0">
              <a:buNone/>
            </a:pPr>
            <a:endParaRPr lang="en-GB" dirty="0"/>
          </a:p>
          <a:p>
            <a:pPr marL="0" indent="0">
              <a:buNone/>
            </a:pPr>
            <a:r>
              <a:rPr lang="en-GB" dirty="0" err="1"/>
              <a:t>Seyfang</a:t>
            </a:r>
            <a:r>
              <a:rPr lang="en-GB" dirty="0"/>
              <a:t>, G., &amp; Longhurst, N. (2013). Growing green money? Mapping community currencies for sustainable development. Ecological Economics, 86, pp. 65-77.</a:t>
            </a:r>
          </a:p>
          <a:p>
            <a:pPr marL="0" indent="0">
              <a:buNone/>
            </a:pPr>
            <a:r>
              <a:rPr lang="en-GB" dirty="0" err="1"/>
              <a:t>Stodder</a:t>
            </a:r>
            <a:r>
              <a:rPr lang="en-GB" dirty="0"/>
              <a:t>, J. (2009). Complementary credit networks and macroeconomic stability: Switzerland's </a:t>
            </a:r>
            <a:r>
              <a:rPr lang="en-GB" dirty="0" err="1"/>
              <a:t>Wirtschaftsring</a:t>
            </a:r>
            <a:r>
              <a:rPr lang="en-GB" dirty="0"/>
              <a:t>. Journal of Economic </a:t>
            </a:r>
            <a:r>
              <a:rPr lang="en-GB" dirty="0" err="1"/>
              <a:t>Behavior</a:t>
            </a:r>
            <a:r>
              <a:rPr lang="en-GB" dirty="0"/>
              <a:t> &amp; Organization, 72(1), pp. 79-95.</a:t>
            </a:r>
          </a:p>
          <a:p>
            <a:pPr marL="0" indent="0">
              <a:buNone/>
            </a:pPr>
            <a:r>
              <a:rPr lang="en-GB" dirty="0"/>
              <a:t>Lewis, M. (2012). The Possibility of Cooperatives: A Vital Contributor to Community Health and Well-being. The diversity of social theories. Emerald Group Publishing Limited.</a:t>
            </a:r>
          </a:p>
        </p:txBody>
      </p:sp>
    </p:spTree>
    <p:extLst>
      <p:ext uri="{BB962C8B-B14F-4D97-AF65-F5344CB8AC3E}">
        <p14:creationId xmlns:p14="http://schemas.microsoft.com/office/powerpoint/2010/main" val="2702868005"/>
      </p:ext>
    </p:extLst>
  </p:cSld>
  <p:clrMapOvr>
    <a:masterClrMapping/>
  </p:clrMapOvr>
</p:sld>
</file>

<file path=ppt/theme/theme1.xml><?xml version="1.0" encoding="utf-8"?>
<a:theme xmlns:a="http://schemas.openxmlformats.org/drawingml/2006/main" name="PunchcardVTI">
  <a:themeElements>
    <a:clrScheme name="AnalogousFromLightSeed_2SEEDS">
      <a:dk1>
        <a:srgbClr val="000000"/>
      </a:dk1>
      <a:lt1>
        <a:srgbClr val="FFFFFF"/>
      </a:lt1>
      <a:dk2>
        <a:srgbClr val="2F3920"/>
      </a:dk2>
      <a:lt2>
        <a:srgbClr val="E8E5E2"/>
      </a:lt2>
      <a:accent1>
        <a:srgbClr val="7F9ABA"/>
      </a:accent1>
      <a:accent2>
        <a:srgbClr val="7FA8AE"/>
      </a:accent2>
      <a:accent3>
        <a:srgbClr val="9698C6"/>
      </a:accent3>
      <a:accent4>
        <a:srgbClr val="BA8E7F"/>
      </a:accent4>
      <a:accent5>
        <a:srgbClr val="B2A280"/>
      </a:accent5>
      <a:accent6>
        <a:srgbClr val="A3A772"/>
      </a:accent6>
      <a:hlink>
        <a:srgbClr val="9A7E5D"/>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FDE4A95027A1143B2785C074D850841" ma:contentTypeVersion="5" ma:contentTypeDescription="Create a new document." ma:contentTypeScope="" ma:versionID="4123b57eabb5358c1347dd7ed897d3d5">
  <xsd:schema xmlns:xsd="http://www.w3.org/2001/XMLSchema" xmlns:xs="http://www.w3.org/2001/XMLSchema" xmlns:p="http://schemas.microsoft.com/office/2006/metadata/properties" xmlns:ns2="124aec4c-f557-4449-874b-c8e427c32989" targetNamespace="http://schemas.microsoft.com/office/2006/metadata/properties" ma:root="true" ma:fieldsID="afc4d6fe66d403bb3e8517acc61e4516" ns2:_="">
    <xsd:import namespace="124aec4c-f557-4449-874b-c8e427c3298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4aec4c-f557-4449-874b-c8e427c3298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4589526-2927-4889-BBB9-6D006D424BDC}">
  <ds:schemaRefs>
    <ds:schemaRef ds:uri="http://schemas.microsoft.com/sharepoint/v3/contenttype/forms"/>
  </ds:schemaRefs>
</ds:datastoreItem>
</file>

<file path=customXml/itemProps2.xml><?xml version="1.0" encoding="utf-8"?>
<ds:datastoreItem xmlns:ds="http://schemas.openxmlformats.org/officeDocument/2006/customXml" ds:itemID="{B65C7CD6-76E8-4646-AE39-4EC02B8D8D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4aec4c-f557-4449-874b-c8e427c329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E593E42-83FC-493E-A25D-E2C50E07F476}">
  <ds:schemaRefs>
    <ds:schemaRef ds:uri="124aec4c-f557-4449-874b-c8e427c32989"/>
    <ds:schemaRef ds:uri="http://schemas.microsoft.com/office/2006/documentManagement/types"/>
    <ds:schemaRef ds:uri="http://schemas.microsoft.com/office/2006/metadata/properties"/>
    <ds:schemaRef ds:uri="http://schemas.openxmlformats.org/package/2006/metadata/core-properties"/>
    <ds:schemaRef ds:uri="http://purl.org/dc/terms/"/>
    <ds:schemaRef ds:uri="http://purl.org/dc/elements/1.1/"/>
    <ds:schemaRef ds:uri="http://www.w3.org/XML/1998/namespace"/>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2585</TotalTime>
  <Words>1228</Words>
  <Application>Microsoft Office PowerPoint</Application>
  <PresentationFormat>Widescreen</PresentationFormat>
  <Paragraphs>158</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Abadi Extra Light</vt:lpstr>
      <vt:lpstr>Arial</vt:lpstr>
      <vt:lpstr>Neue Haas Grotesk Text Pro</vt:lpstr>
      <vt:lpstr>PunchcardVTI</vt:lpstr>
      <vt:lpstr>Swansea Local County pound Currency: System. </vt:lpstr>
      <vt:lpstr>Introduction.</vt:lpstr>
      <vt:lpstr>PowerPoint Presentation</vt:lpstr>
      <vt:lpstr>Working Design  of the Swansea county pound currency.</vt:lpstr>
      <vt:lpstr>Main Plan  Use game theory to drive growth. Like Auctions Dutch.   Dominant use of purchasing power will be used using local county pound. Use more than two U.K age currency standards.  A Circular bio economy system solely first focusing on preventing deforestation.   Collective professions to create a sustainable Circular Economy through the Auction houses. Catalysts within  mathematics domains.  75% profits goes in to preventing deforestation and supporting local communities As a result.        </vt:lpstr>
      <vt:lpstr>PowerPoint Presentation</vt:lpstr>
      <vt:lpstr>Getting businesses involved More. Influence. </vt:lpstr>
      <vt:lpstr>Eco Trade Rate- where everyone is paid. Practical element. Practicle  </vt:lpstr>
      <vt:lpstr>Deforestation prevention Steps.   With local Currency system ideas…       </vt:lpstr>
      <vt:lpstr>Deforestation prevention Steps.   With local Currency system ideas…       </vt:lpstr>
      <vt:lpstr>Affecting Change: People who May use it.</vt:lpstr>
      <vt:lpstr>Affecting Change: Wealth network Types and opportunities :</vt:lpstr>
      <vt:lpstr>Plans for the future: How soon?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Deforestation and Local currency.</dc:title>
  <dc:creator>Will Strutt (2212593)</dc:creator>
  <cp:lastModifiedBy>Will Strutt</cp:lastModifiedBy>
  <cp:revision>184</cp:revision>
  <dcterms:created xsi:type="dcterms:W3CDTF">2023-05-16T09:33:54Z</dcterms:created>
  <dcterms:modified xsi:type="dcterms:W3CDTF">2023-07-10T19:55:40Z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0x010100FFDE4A95027A1143B2785C074D850841</vt:lpwstr>
  </property>
</Properties>
</file>