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25"/>
  </p:notesMasterIdLst>
  <p:sldIdLst>
    <p:sldId id="256" r:id="rId2"/>
    <p:sldId id="257" r:id="rId3"/>
    <p:sldId id="258" r:id="rId4"/>
    <p:sldId id="259" r:id="rId5"/>
    <p:sldId id="260" r:id="rId6"/>
    <p:sldId id="261" r:id="rId7"/>
    <p:sldId id="263" r:id="rId8"/>
    <p:sldId id="264" r:id="rId9"/>
    <p:sldId id="266" r:id="rId10"/>
    <p:sldId id="267" r:id="rId11"/>
    <p:sldId id="268" r:id="rId12"/>
    <p:sldId id="269" r:id="rId13"/>
    <p:sldId id="271" r:id="rId14"/>
    <p:sldId id="273" r:id="rId15"/>
    <p:sldId id="272" r:id="rId16"/>
    <p:sldId id="274" r:id="rId17"/>
    <p:sldId id="275" r:id="rId18"/>
    <p:sldId id="330" r:id="rId19"/>
    <p:sldId id="332" r:id="rId20"/>
    <p:sldId id="333" r:id="rId21"/>
    <p:sldId id="334" r:id="rId22"/>
    <p:sldId id="331" r:id="rId23"/>
    <p:sldId id="33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843" autoAdjust="0"/>
  </p:normalViewPr>
  <p:slideViewPr>
    <p:cSldViewPr snapToGrid="0">
      <p:cViewPr varScale="1">
        <p:scale>
          <a:sx n="86" d="100"/>
          <a:sy n="86" d="100"/>
        </p:scale>
        <p:origin x="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47B7C4-CC7F-48FA-9225-9FE720CF579C}" type="datetimeFigureOut">
              <a:rPr lang="en-GB" smtClean="0"/>
              <a:t>09/05/2025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54D13D-0F16-4A59-9ABE-C13DBADA994C}" type="slidenum">
              <a:rPr lang="en-GB" smtClean="0"/>
              <a:t>‹#›</a:t>
            </a:fld>
            <a:endParaRPr lang="en-GB"/>
          </a:p>
        </p:txBody>
      </p:sp>
    </p:spTree>
    <p:extLst>
      <p:ext uri="{BB962C8B-B14F-4D97-AF65-F5344CB8AC3E}">
        <p14:creationId xmlns:p14="http://schemas.microsoft.com/office/powerpoint/2010/main" val="713951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4D13D-0F16-4A59-9ABE-C13DBADA994C}" type="slidenum">
              <a:rPr lang="en-GB" smtClean="0"/>
              <a:t>17</a:t>
            </a:fld>
            <a:endParaRPr lang="en-GB"/>
          </a:p>
        </p:txBody>
      </p:sp>
    </p:spTree>
    <p:extLst>
      <p:ext uri="{BB962C8B-B14F-4D97-AF65-F5344CB8AC3E}">
        <p14:creationId xmlns:p14="http://schemas.microsoft.com/office/powerpoint/2010/main" val="32277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4D13D-0F16-4A59-9ABE-C13DBADA994C}" type="slidenum">
              <a:rPr lang="en-GB" smtClean="0"/>
              <a:t>18</a:t>
            </a:fld>
            <a:endParaRPr lang="en-GB"/>
          </a:p>
        </p:txBody>
      </p:sp>
    </p:spTree>
    <p:extLst>
      <p:ext uri="{BB962C8B-B14F-4D97-AF65-F5344CB8AC3E}">
        <p14:creationId xmlns:p14="http://schemas.microsoft.com/office/powerpoint/2010/main" val="3092412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4D13D-0F16-4A59-9ABE-C13DBADA994C}" type="slidenum">
              <a:rPr lang="en-GB" smtClean="0"/>
              <a:t>20</a:t>
            </a:fld>
            <a:endParaRPr lang="en-GB"/>
          </a:p>
        </p:txBody>
      </p:sp>
    </p:spTree>
    <p:extLst>
      <p:ext uri="{BB962C8B-B14F-4D97-AF65-F5344CB8AC3E}">
        <p14:creationId xmlns:p14="http://schemas.microsoft.com/office/powerpoint/2010/main" val="1973732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4D13D-0F16-4A59-9ABE-C13DBADA994C}" type="slidenum">
              <a:rPr lang="en-GB" smtClean="0"/>
              <a:t>22</a:t>
            </a:fld>
            <a:endParaRPr lang="en-GB"/>
          </a:p>
        </p:txBody>
      </p:sp>
    </p:spTree>
    <p:extLst>
      <p:ext uri="{BB962C8B-B14F-4D97-AF65-F5344CB8AC3E}">
        <p14:creationId xmlns:p14="http://schemas.microsoft.com/office/powerpoint/2010/main" val="870382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5/9/2025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24645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5/9/2025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35755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5/9/2025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3467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5/9/2025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62260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5/9/2025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85293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5/9/2025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62864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5/9/2025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45704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5/9/2025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29465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5/9/2025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53287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5/9/2025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07420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5/9/2025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4652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5/9/2025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39208255"/>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88" r:id="rId4"/>
    <p:sldLayoutId id="2147483689" r:id="rId5"/>
    <p:sldLayoutId id="2147483694" r:id="rId6"/>
    <p:sldLayoutId id="2147483690" r:id="rId7"/>
    <p:sldLayoutId id="2147483691" r:id="rId8"/>
    <p:sldLayoutId id="2147483692" r:id="rId9"/>
    <p:sldLayoutId id="2147483693" r:id="rId10"/>
    <p:sldLayoutId id="2147483695"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FC14D89E-E66E-D22C-5E52-B62CE8B6CFBB}"/>
              </a:ext>
            </a:extLst>
          </p:cNvPr>
          <p:cNvPicPr>
            <a:picLocks noChangeAspect="1"/>
          </p:cNvPicPr>
          <p:nvPr/>
        </p:nvPicPr>
        <p:blipFill>
          <a:blip r:embed="rId2">
            <a:alphaModFix amt="40000"/>
          </a:blip>
          <a:srcRect t="27529" b="16221"/>
          <a:stretch/>
        </p:blipFill>
        <p:spPr>
          <a:xfrm>
            <a:off x="-2" y="-2"/>
            <a:ext cx="12192001" cy="6858001"/>
          </a:xfrm>
          <a:prstGeom prst="rect">
            <a:avLst/>
          </a:prstGeom>
        </p:spPr>
      </p:pic>
      <p:sp>
        <p:nvSpPr>
          <p:cNvPr id="2" name="Title 1">
            <a:extLst>
              <a:ext uri="{FF2B5EF4-FFF2-40B4-BE49-F238E27FC236}">
                <a16:creationId xmlns:a16="http://schemas.microsoft.com/office/drawing/2014/main" id="{4B37CD7F-3058-9F4E-666D-EC4E7695ADFE}"/>
              </a:ext>
            </a:extLst>
          </p:cNvPr>
          <p:cNvSpPr>
            <a:spLocks noGrp="1"/>
          </p:cNvSpPr>
          <p:nvPr>
            <p:ph type="ctrTitle"/>
          </p:nvPr>
        </p:nvSpPr>
        <p:spPr>
          <a:xfrm>
            <a:off x="517870" y="978407"/>
            <a:ext cx="5021182" cy="3290107"/>
          </a:xfrm>
        </p:spPr>
        <p:txBody>
          <a:bodyPr anchor="t">
            <a:normAutofit/>
          </a:bodyPr>
          <a:lstStyle/>
          <a:p>
            <a:pPr>
              <a:lnSpc>
                <a:spcPct val="90000"/>
              </a:lnSpc>
            </a:pPr>
            <a:r>
              <a:rPr lang="en-GB" sz="5600">
                <a:solidFill>
                  <a:srgbClr val="FFFFFF"/>
                </a:solidFill>
              </a:rPr>
              <a:t>HPFY3014: People Across Time</a:t>
            </a:r>
            <a:br>
              <a:rPr lang="en-GB" sz="5600">
                <a:solidFill>
                  <a:srgbClr val="FFFFFF"/>
                </a:solidFill>
              </a:rPr>
            </a:br>
            <a:r>
              <a:rPr lang="en-GB" sz="5600">
                <a:solidFill>
                  <a:srgbClr val="FFFFFF"/>
                </a:solidFill>
              </a:rPr>
              <a:t>1: Introduction</a:t>
            </a:r>
          </a:p>
        </p:txBody>
      </p:sp>
      <p:sp>
        <p:nvSpPr>
          <p:cNvPr id="3" name="Subtitle 2">
            <a:extLst>
              <a:ext uri="{FF2B5EF4-FFF2-40B4-BE49-F238E27FC236}">
                <a16:creationId xmlns:a16="http://schemas.microsoft.com/office/drawing/2014/main" id="{C63F8CFF-C3A8-23D9-10DE-777BAA7C43EB}"/>
              </a:ext>
            </a:extLst>
          </p:cNvPr>
          <p:cNvSpPr>
            <a:spLocks noGrp="1"/>
          </p:cNvSpPr>
          <p:nvPr>
            <p:ph type="subTitle" idx="1"/>
          </p:nvPr>
        </p:nvSpPr>
        <p:spPr>
          <a:xfrm>
            <a:off x="517870" y="4482450"/>
            <a:ext cx="5040785" cy="1724029"/>
          </a:xfrm>
        </p:spPr>
        <p:txBody>
          <a:bodyPr anchor="t">
            <a:normAutofit/>
          </a:bodyPr>
          <a:lstStyle/>
          <a:p>
            <a:r>
              <a:rPr lang="en-GB" sz="2400" i="0" dirty="0">
                <a:solidFill>
                  <a:srgbClr val="FFFFFF"/>
                </a:solidFill>
              </a:rPr>
              <a:t>Dr Rhian Elinor Keyse, Lecturer in Global Historical Studies</a:t>
            </a:r>
          </a:p>
        </p:txBody>
      </p:sp>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95992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07D70-41C4-D211-A329-BB491E146463}"/>
              </a:ext>
            </a:extLst>
          </p:cNvPr>
          <p:cNvSpPr>
            <a:spLocks noGrp="1"/>
          </p:cNvSpPr>
          <p:nvPr>
            <p:ph type="title"/>
          </p:nvPr>
        </p:nvSpPr>
        <p:spPr/>
        <p:txBody>
          <a:bodyPr/>
          <a:lstStyle/>
          <a:p>
            <a:r>
              <a:rPr lang="en-GB" dirty="0"/>
              <a:t>In this session</a:t>
            </a:r>
          </a:p>
        </p:txBody>
      </p:sp>
      <p:sp>
        <p:nvSpPr>
          <p:cNvPr id="3" name="Content Placeholder 2">
            <a:extLst>
              <a:ext uri="{FF2B5EF4-FFF2-40B4-BE49-F238E27FC236}">
                <a16:creationId xmlns:a16="http://schemas.microsoft.com/office/drawing/2014/main" id="{A8F4FEF3-0BEF-E7A3-E286-FA9135E617D1}"/>
              </a:ext>
            </a:extLst>
          </p:cNvPr>
          <p:cNvSpPr>
            <a:spLocks noGrp="1"/>
          </p:cNvSpPr>
          <p:nvPr>
            <p:ph idx="1"/>
          </p:nvPr>
        </p:nvSpPr>
        <p:spPr/>
        <p:txBody>
          <a:bodyPr/>
          <a:lstStyle/>
          <a:p>
            <a:r>
              <a:rPr lang="en-GB" dirty="0"/>
              <a:t>Introduction to the module</a:t>
            </a:r>
          </a:p>
          <a:p>
            <a:r>
              <a:rPr lang="en-GB" dirty="0"/>
              <a:t>Aims and learning outcomes</a:t>
            </a:r>
          </a:p>
          <a:p>
            <a:r>
              <a:rPr lang="en-GB" dirty="0"/>
              <a:t>Class schedule</a:t>
            </a:r>
          </a:p>
          <a:p>
            <a:r>
              <a:rPr lang="en-GB" dirty="0"/>
              <a:t>Assessments</a:t>
            </a:r>
          </a:p>
          <a:p>
            <a:endParaRPr lang="en-GB" dirty="0"/>
          </a:p>
        </p:txBody>
      </p:sp>
    </p:spTree>
    <p:extLst>
      <p:ext uri="{BB962C8B-B14F-4D97-AF65-F5344CB8AC3E}">
        <p14:creationId xmlns:p14="http://schemas.microsoft.com/office/powerpoint/2010/main" val="3342141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F5B9E-5DE7-EF44-7843-4D547E97C770}"/>
              </a:ext>
            </a:extLst>
          </p:cNvPr>
          <p:cNvSpPr>
            <a:spLocks noGrp="1"/>
          </p:cNvSpPr>
          <p:nvPr>
            <p:ph type="title"/>
          </p:nvPr>
        </p:nvSpPr>
        <p:spPr/>
        <p:txBody>
          <a:bodyPr/>
          <a:lstStyle/>
          <a:p>
            <a:r>
              <a:rPr lang="en-GB" dirty="0"/>
              <a:t>Introductions</a:t>
            </a:r>
          </a:p>
        </p:txBody>
      </p:sp>
      <p:sp>
        <p:nvSpPr>
          <p:cNvPr id="3" name="Content Placeholder 2">
            <a:extLst>
              <a:ext uri="{FF2B5EF4-FFF2-40B4-BE49-F238E27FC236}">
                <a16:creationId xmlns:a16="http://schemas.microsoft.com/office/drawing/2014/main" id="{E1BCA8CF-49C1-5757-19E7-EDB6AA4F882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34683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FC58A-FB00-7F37-31F4-7547EB72B7C2}"/>
              </a:ext>
            </a:extLst>
          </p:cNvPr>
          <p:cNvSpPr>
            <a:spLocks noGrp="1"/>
          </p:cNvSpPr>
          <p:nvPr>
            <p:ph type="title"/>
          </p:nvPr>
        </p:nvSpPr>
        <p:spPr/>
        <p:txBody>
          <a:bodyPr/>
          <a:lstStyle/>
          <a:p>
            <a:r>
              <a:rPr lang="en-GB" dirty="0"/>
              <a:t>Introduction to the module</a:t>
            </a:r>
          </a:p>
        </p:txBody>
      </p:sp>
      <p:sp>
        <p:nvSpPr>
          <p:cNvPr id="3" name="Content Placeholder 2">
            <a:extLst>
              <a:ext uri="{FF2B5EF4-FFF2-40B4-BE49-F238E27FC236}">
                <a16:creationId xmlns:a16="http://schemas.microsoft.com/office/drawing/2014/main" id="{1BA9D500-87B0-0FE6-0157-7BA28190F349}"/>
              </a:ext>
            </a:extLst>
          </p:cNvPr>
          <p:cNvSpPr>
            <a:spLocks noGrp="1"/>
          </p:cNvSpPr>
          <p:nvPr>
            <p:ph idx="1"/>
          </p:nvPr>
        </p:nvSpPr>
        <p:spPr/>
        <p:txBody>
          <a:bodyPr>
            <a:normAutofit lnSpcReduction="10000"/>
          </a:bodyPr>
          <a:lstStyle/>
          <a:p>
            <a:pPr>
              <a:lnSpc>
                <a:spcPct val="115000"/>
              </a:lnSpc>
              <a:spcAft>
                <a:spcPts val="1000"/>
              </a:spcAft>
            </a:pPr>
            <a:r>
              <a:rPr lang="en-GB" sz="3200" dirty="0">
                <a:effectLst/>
                <a:latin typeface="Calibri" panose="020F0502020204030204" pitchFamily="34" charset="0"/>
                <a:ea typeface="SimSun" panose="02010600030101010101" pitchFamily="2" charset="-122"/>
                <a:cs typeface="Arial" panose="020B0604020202020204" pitchFamily="34" charset="0"/>
              </a:rPr>
              <a:t>Introduction to the study of peoples/cultures across different periods, from prehistory to the present.</a:t>
            </a:r>
          </a:p>
          <a:p>
            <a:pPr>
              <a:lnSpc>
                <a:spcPct val="115000"/>
              </a:lnSpc>
              <a:spcAft>
                <a:spcPts val="1000"/>
              </a:spcAft>
            </a:pPr>
            <a:r>
              <a:rPr lang="en-GB" sz="3200" dirty="0">
                <a:effectLst/>
                <a:latin typeface="Calibri" panose="020F0502020204030204" pitchFamily="34" charset="0"/>
                <a:ea typeface="SimSun" panose="02010600030101010101" pitchFamily="2" charset="-122"/>
                <a:cs typeface="Arial" panose="020B0604020202020204" pitchFamily="34" charset="0"/>
              </a:rPr>
              <a:t>Introduction to different disciplinary perspectives across the Humanities.</a:t>
            </a:r>
          </a:p>
          <a:p>
            <a:pPr>
              <a:lnSpc>
                <a:spcPct val="115000"/>
              </a:lnSpc>
              <a:spcAft>
                <a:spcPts val="1000"/>
              </a:spcAft>
            </a:pPr>
            <a:r>
              <a:rPr lang="en-GB" sz="3200" dirty="0">
                <a:effectLst/>
                <a:latin typeface="Calibri" panose="020F0502020204030204" pitchFamily="34" charset="0"/>
                <a:ea typeface="SimSun" panose="02010600030101010101" pitchFamily="2" charset="-122"/>
                <a:cs typeface="Arial" panose="020B0604020202020204" pitchFamily="34" charset="0"/>
              </a:rPr>
              <a:t>Resources from colleagues across disciplines on Moodle – please engage with these before class and bring notes!</a:t>
            </a:r>
          </a:p>
        </p:txBody>
      </p:sp>
    </p:spTree>
    <p:extLst>
      <p:ext uri="{BB962C8B-B14F-4D97-AF65-F5344CB8AC3E}">
        <p14:creationId xmlns:p14="http://schemas.microsoft.com/office/powerpoint/2010/main" val="4276308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CF04B-CD06-4965-FB3A-DF13AC139372}"/>
              </a:ext>
            </a:extLst>
          </p:cNvPr>
          <p:cNvSpPr>
            <a:spLocks noGrp="1"/>
          </p:cNvSpPr>
          <p:nvPr>
            <p:ph type="title"/>
          </p:nvPr>
        </p:nvSpPr>
        <p:spPr/>
        <p:txBody>
          <a:bodyPr/>
          <a:lstStyle/>
          <a:p>
            <a:r>
              <a:rPr lang="en-GB" dirty="0"/>
              <a:t>Help and advice for the module</a:t>
            </a:r>
          </a:p>
        </p:txBody>
      </p:sp>
      <p:sp>
        <p:nvSpPr>
          <p:cNvPr id="3" name="Content Placeholder 2">
            <a:extLst>
              <a:ext uri="{FF2B5EF4-FFF2-40B4-BE49-F238E27FC236}">
                <a16:creationId xmlns:a16="http://schemas.microsoft.com/office/drawing/2014/main" id="{69213DFE-F473-632D-099B-B8FB665AFA6F}"/>
              </a:ext>
            </a:extLst>
          </p:cNvPr>
          <p:cNvSpPr>
            <a:spLocks noGrp="1"/>
          </p:cNvSpPr>
          <p:nvPr>
            <p:ph idx="1"/>
          </p:nvPr>
        </p:nvSpPr>
        <p:spPr/>
        <p:txBody>
          <a:bodyPr>
            <a:normAutofit/>
          </a:bodyPr>
          <a:lstStyle/>
          <a:p>
            <a:r>
              <a:rPr lang="en-GB" sz="4000" dirty="0"/>
              <a:t>Please do contact me with questions or concerns</a:t>
            </a:r>
          </a:p>
          <a:p>
            <a:r>
              <a:rPr lang="en-GB" sz="4000" dirty="0"/>
              <a:t>The best way to reach me is always email (r.keyse@uwtsd.ac.uk)</a:t>
            </a:r>
          </a:p>
        </p:txBody>
      </p:sp>
    </p:spTree>
    <p:extLst>
      <p:ext uri="{BB962C8B-B14F-4D97-AF65-F5344CB8AC3E}">
        <p14:creationId xmlns:p14="http://schemas.microsoft.com/office/powerpoint/2010/main" val="3627336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47AD-EAF2-C95B-5A9F-CD68B50EC720}"/>
              </a:ext>
            </a:extLst>
          </p:cNvPr>
          <p:cNvSpPr>
            <a:spLocks noGrp="1"/>
          </p:cNvSpPr>
          <p:nvPr>
            <p:ph type="title"/>
          </p:nvPr>
        </p:nvSpPr>
        <p:spPr/>
        <p:txBody>
          <a:bodyPr/>
          <a:lstStyle/>
          <a:p>
            <a:r>
              <a:rPr lang="en-GB" dirty="0"/>
              <a:t>Module aims</a:t>
            </a:r>
          </a:p>
        </p:txBody>
      </p:sp>
      <p:sp>
        <p:nvSpPr>
          <p:cNvPr id="3" name="Content Placeholder 2">
            <a:extLst>
              <a:ext uri="{FF2B5EF4-FFF2-40B4-BE49-F238E27FC236}">
                <a16:creationId xmlns:a16="http://schemas.microsoft.com/office/drawing/2014/main" id="{42DEB4F2-A2DF-C4F2-4324-1E705A2002A7}"/>
              </a:ext>
            </a:extLst>
          </p:cNvPr>
          <p:cNvSpPr>
            <a:spLocks noGrp="1"/>
          </p:cNvSpPr>
          <p:nvPr>
            <p:ph idx="1"/>
          </p:nvPr>
        </p:nvSpPr>
        <p:spPr/>
        <p:txBody>
          <a:bodyPr/>
          <a:lstStyle/>
          <a:p>
            <a:r>
              <a:rPr lang="en-GB" sz="4400" dirty="0">
                <a:effectLst/>
                <a:latin typeface="Calibri" panose="020F0502020204030204" pitchFamily="34" charset="0"/>
                <a:ea typeface="SimSun" panose="02010600030101010101" pitchFamily="2" charset="-122"/>
                <a:cs typeface="Arial" panose="020B0604020202020204" pitchFamily="34" charset="0"/>
              </a:rPr>
              <a:t>This module aims to introduce students to the study of peoples and cultures across different periods, from prehistory to the present.</a:t>
            </a:r>
          </a:p>
          <a:p>
            <a:endParaRPr lang="en-GB" dirty="0"/>
          </a:p>
        </p:txBody>
      </p:sp>
    </p:spTree>
    <p:extLst>
      <p:ext uri="{BB962C8B-B14F-4D97-AF65-F5344CB8AC3E}">
        <p14:creationId xmlns:p14="http://schemas.microsoft.com/office/powerpoint/2010/main" val="730001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B14D2-46C4-2A3F-9985-F9E18540765D}"/>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54DA5045-42B8-88DB-8132-3FBC722341B1}"/>
              </a:ext>
            </a:extLst>
          </p:cNvPr>
          <p:cNvSpPr>
            <a:spLocks noGrp="1"/>
          </p:cNvSpPr>
          <p:nvPr>
            <p:ph idx="1"/>
          </p:nvPr>
        </p:nvSpPr>
        <p:spPr/>
        <p:txBody>
          <a:bodyPr>
            <a:normAutofit/>
          </a:bodyPr>
          <a:lstStyle/>
          <a:p>
            <a:pPr>
              <a:lnSpc>
                <a:spcPct val="115000"/>
              </a:lnSpc>
              <a:spcAft>
                <a:spcPts val="1000"/>
              </a:spcAft>
              <a:buNone/>
            </a:pPr>
            <a:r>
              <a:rPr lang="en-GB" sz="2800" dirty="0">
                <a:effectLst/>
                <a:latin typeface="Calibri" panose="020F0502020204030204" pitchFamily="34" charset="0"/>
                <a:ea typeface="SimSun" panose="02010600030101010101" pitchFamily="2" charset="-122"/>
                <a:cs typeface="Arial" panose="020B0604020202020204" pitchFamily="34" charset="0"/>
              </a:rPr>
              <a:t>By the end of the module you should be able to:</a:t>
            </a:r>
          </a:p>
          <a:p>
            <a:pPr marL="342900" lvl="0" indent="-342900">
              <a:lnSpc>
                <a:spcPct val="115000"/>
              </a:lnSpc>
              <a:spcAft>
                <a:spcPts val="800"/>
              </a:spcAft>
              <a:buFont typeface="Symbol" panose="05050102010706020507" pitchFamily="18" charset="2"/>
              <a:buChar char=""/>
            </a:pPr>
            <a:r>
              <a:rPr lang="en-GB" sz="2800" dirty="0">
                <a:effectLst/>
                <a:latin typeface="Calibri" panose="020F0502020204030204" pitchFamily="34" charset="0"/>
                <a:ea typeface="SimSun" panose="02010600030101010101" pitchFamily="2" charset="-122"/>
                <a:cs typeface="Arial" panose="020B0604020202020204" pitchFamily="34" charset="0"/>
              </a:rPr>
              <a:t>Demonstrate an awareness and introductory knowledge of the academic study of history and archaeology.</a:t>
            </a:r>
          </a:p>
          <a:p>
            <a:pPr marL="342900" lvl="0" indent="-342900">
              <a:lnSpc>
                <a:spcPct val="115000"/>
              </a:lnSpc>
              <a:spcAft>
                <a:spcPts val="800"/>
              </a:spcAft>
              <a:buFont typeface="Symbol" panose="05050102010706020507" pitchFamily="18" charset="2"/>
              <a:buChar char=""/>
            </a:pPr>
            <a:r>
              <a:rPr lang="en-GB" sz="2800" dirty="0">
                <a:effectLst/>
                <a:latin typeface="Calibri" panose="020F0502020204030204" pitchFamily="34" charset="0"/>
                <a:ea typeface="SimSun" panose="02010600030101010101" pitchFamily="2" charset="-122"/>
                <a:cs typeface="Arial" panose="020B0604020202020204" pitchFamily="34" charset="0"/>
              </a:rPr>
              <a:t>Demonstrate an understanding and knowledge of disciplinary fields related to human cultures and societies over time.</a:t>
            </a:r>
          </a:p>
        </p:txBody>
      </p:sp>
    </p:spTree>
    <p:extLst>
      <p:ext uri="{BB962C8B-B14F-4D97-AF65-F5344CB8AC3E}">
        <p14:creationId xmlns:p14="http://schemas.microsoft.com/office/powerpoint/2010/main" val="1213275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09C0C-7C0F-130D-FAF4-D68A259AA7AC}"/>
              </a:ext>
            </a:extLst>
          </p:cNvPr>
          <p:cNvSpPr>
            <a:spLocks noGrp="1"/>
          </p:cNvSpPr>
          <p:nvPr>
            <p:ph type="title"/>
          </p:nvPr>
        </p:nvSpPr>
        <p:spPr/>
        <p:txBody>
          <a:bodyPr/>
          <a:lstStyle/>
          <a:p>
            <a:r>
              <a:rPr lang="en-GB" dirty="0"/>
              <a:t>Class schedule</a:t>
            </a:r>
          </a:p>
        </p:txBody>
      </p:sp>
      <p:sp>
        <p:nvSpPr>
          <p:cNvPr id="3" name="Content Placeholder 2">
            <a:extLst>
              <a:ext uri="{FF2B5EF4-FFF2-40B4-BE49-F238E27FC236}">
                <a16:creationId xmlns:a16="http://schemas.microsoft.com/office/drawing/2014/main" id="{5CC7B9D0-035F-14FD-98AC-9B36E35B57B2}"/>
              </a:ext>
            </a:extLst>
          </p:cNvPr>
          <p:cNvSpPr>
            <a:spLocks noGrp="1"/>
          </p:cNvSpPr>
          <p:nvPr>
            <p:ph idx="1"/>
          </p:nvPr>
        </p:nvSpPr>
        <p:spPr/>
        <p:txBody>
          <a:bodyPr>
            <a:normAutofit/>
          </a:bodyPr>
          <a:lstStyle/>
          <a:p>
            <a:r>
              <a:rPr lang="en-GB" sz="3200" dirty="0">
                <a:effectLst/>
                <a:latin typeface="Calibri" panose="020F0502020204030204" pitchFamily="34" charset="0"/>
                <a:ea typeface="SimSun" panose="02010600030101010101" pitchFamily="2" charset="-122"/>
                <a:cs typeface="Arial" panose="020B0604020202020204" pitchFamily="34" charset="0"/>
              </a:rPr>
              <a:t>The class will take place on </a:t>
            </a:r>
            <a:r>
              <a:rPr lang="en-GB" sz="3200" b="1" dirty="0">
                <a:effectLst/>
                <a:latin typeface="Calibri" panose="020F0502020204030204" pitchFamily="34" charset="0"/>
                <a:ea typeface="SimSun" panose="02010600030101010101" pitchFamily="2" charset="-122"/>
                <a:cs typeface="Arial" panose="020B0604020202020204" pitchFamily="34" charset="0"/>
              </a:rPr>
              <a:t>Microsoft Teams</a:t>
            </a:r>
            <a:r>
              <a:rPr lang="en-GB" sz="3200" dirty="0">
                <a:effectLst/>
                <a:latin typeface="Calibri" panose="020F0502020204030204" pitchFamily="34" charset="0"/>
                <a:ea typeface="SimSun" panose="02010600030101010101" pitchFamily="2" charset="-122"/>
                <a:cs typeface="Arial" panose="020B0604020202020204" pitchFamily="34" charset="0"/>
              </a:rPr>
              <a:t> on </a:t>
            </a:r>
            <a:r>
              <a:rPr lang="en-GB" sz="3200" b="1" dirty="0">
                <a:effectLst/>
                <a:latin typeface="Calibri" panose="020F0502020204030204" pitchFamily="34" charset="0"/>
                <a:ea typeface="SimSun" panose="02010600030101010101" pitchFamily="2" charset="-122"/>
                <a:cs typeface="Arial" panose="020B0604020202020204" pitchFamily="34" charset="0"/>
              </a:rPr>
              <a:t>Wednesdays, from 11am to 1pm, unless otherwise indicated</a:t>
            </a:r>
            <a:r>
              <a:rPr lang="en-GB" sz="3200" dirty="0">
                <a:effectLst/>
                <a:latin typeface="Calibri" panose="020F0502020204030204" pitchFamily="34" charset="0"/>
                <a:ea typeface="SimSun" panose="02010600030101010101" pitchFamily="2" charset="-122"/>
                <a:cs typeface="Arial" panose="020B0604020202020204" pitchFamily="34" charset="0"/>
              </a:rPr>
              <a:t>. If class times or days need to change, I will endeavour to give you the maximum possible amount of notice. </a:t>
            </a:r>
          </a:p>
          <a:p>
            <a:r>
              <a:rPr lang="en-GB" sz="3200" dirty="0">
                <a:latin typeface="Calibri" panose="020F0502020204030204" pitchFamily="34" charset="0"/>
                <a:ea typeface="SimSun" panose="02010600030101010101" pitchFamily="2" charset="-122"/>
                <a:cs typeface="Arial" panose="020B0604020202020204" pitchFamily="34" charset="0"/>
              </a:rPr>
              <a:t>It’s important to regularly check your UWTSD email address so that you receive any notifications of changes.</a:t>
            </a:r>
            <a:endParaRPr lang="en-GB" sz="3200" dirty="0"/>
          </a:p>
        </p:txBody>
      </p:sp>
    </p:spTree>
    <p:extLst>
      <p:ext uri="{BB962C8B-B14F-4D97-AF65-F5344CB8AC3E}">
        <p14:creationId xmlns:p14="http://schemas.microsoft.com/office/powerpoint/2010/main" val="1477116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Freeform: Shape 34">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9" name="Rectangle 38">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943C28-F6AD-F600-654B-1B2351111EDB}"/>
              </a:ext>
            </a:extLst>
          </p:cNvPr>
          <p:cNvSpPr>
            <a:spLocks noGrp="1"/>
          </p:cNvSpPr>
          <p:nvPr>
            <p:ph type="title"/>
          </p:nvPr>
        </p:nvSpPr>
        <p:spPr>
          <a:xfrm>
            <a:off x="517870" y="978408"/>
            <a:ext cx="3465681" cy="2450592"/>
          </a:xfrm>
        </p:spPr>
        <p:txBody>
          <a:bodyPr vert="horz" lIns="91440" tIns="45720" rIns="91440" bIns="45720" rtlCol="0" anchor="t">
            <a:normAutofit/>
          </a:bodyPr>
          <a:lstStyle/>
          <a:p>
            <a:r>
              <a:rPr lang="en-US" sz="4800">
                <a:solidFill>
                  <a:schemeClr val="tx2"/>
                </a:solidFill>
              </a:rPr>
              <a:t>Class schedule</a:t>
            </a:r>
          </a:p>
        </p:txBody>
      </p:sp>
      <p:sp>
        <p:nvSpPr>
          <p:cNvPr id="41" name="Rectangle 40">
            <a:extLst>
              <a:ext uri="{FF2B5EF4-FFF2-40B4-BE49-F238E27FC236}">
                <a16:creationId xmlns:a16="http://schemas.microsoft.com/office/drawing/2014/main" id="{D91952F0-771E-D2ED-C333-EEED6708B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6642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FB6D83C-2377-9CAD-A991-9E0B6AF25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3465681"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graphicFrame>
        <p:nvGraphicFramePr>
          <p:cNvPr id="4" name="Content Placeholder 3">
            <a:extLst>
              <a:ext uri="{FF2B5EF4-FFF2-40B4-BE49-F238E27FC236}">
                <a16:creationId xmlns:a16="http://schemas.microsoft.com/office/drawing/2014/main" id="{35DA3BD3-90E3-57FD-083C-E8644DF63089}"/>
              </a:ext>
            </a:extLst>
          </p:cNvPr>
          <p:cNvGraphicFramePr>
            <a:graphicFrameLocks noGrp="1"/>
          </p:cNvGraphicFramePr>
          <p:nvPr>
            <p:ph idx="1"/>
            <p:extLst>
              <p:ext uri="{D42A27DB-BD31-4B8C-83A1-F6EECF244321}">
                <p14:modId xmlns:p14="http://schemas.microsoft.com/office/powerpoint/2010/main" val="3059343736"/>
              </p:ext>
            </p:extLst>
          </p:nvPr>
        </p:nvGraphicFramePr>
        <p:xfrm>
          <a:off x="4232366" y="430916"/>
          <a:ext cx="7438426" cy="5996161"/>
        </p:xfrm>
        <a:graphic>
          <a:graphicData uri="http://schemas.openxmlformats.org/drawingml/2006/table">
            <a:tbl>
              <a:tblPr firstRow="1" firstCol="1" bandRow="1">
                <a:solidFill>
                  <a:srgbClr val="F2F2F2">
                    <a:alpha val="45098"/>
                  </a:srgbClr>
                </a:solidFill>
              </a:tblPr>
              <a:tblGrid>
                <a:gridCol w="3690372">
                  <a:extLst>
                    <a:ext uri="{9D8B030D-6E8A-4147-A177-3AD203B41FA5}">
                      <a16:colId xmlns:a16="http://schemas.microsoft.com/office/drawing/2014/main" val="4282273469"/>
                    </a:ext>
                  </a:extLst>
                </a:gridCol>
                <a:gridCol w="3748054">
                  <a:extLst>
                    <a:ext uri="{9D8B030D-6E8A-4147-A177-3AD203B41FA5}">
                      <a16:colId xmlns:a16="http://schemas.microsoft.com/office/drawing/2014/main" val="46040257"/>
                    </a:ext>
                  </a:extLst>
                </a:gridCol>
              </a:tblGrid>
              <a:tr h="395862">
                <a:tc>
                  <a:txBody>
                    <a:bodyPr/>
                    <a:lstStyle/>
                    <a:p>
                      <a:pPr marL="73152" marR="73152" algn="l" fontAlgn="t">
                        <a:lnSpc>
                          <a:spcPct val="115000"/>
                        </a:lnSpc>
                        <a:spcAft>
                          <a:spcPts val="1000"/>
                        </a:spcAft>
                        <a:buNone/>
                      </a:pPr>
                      <a:r>
                        <a:rPr lang="en-GB" sz="1800" b="0" i="0" u="none" strike="noStrike" cap="none" spc="0">
                          <a:solidFill>
                            <a:schemeClr val="bg1"/>
                          </a:solidFill>
                          <a:effectLst/>
                          <a:latin typeface="Calibri" panose="020F0502020204030204" pitchFamily="34" charset="0"/>
                          <a:ea typeface="Times New Roman" panose="02020603050405020304" pitchFamily="18" charset="0"/>
                          <a:cs typeface="Segoe UI" panose="020B0502040204020203" pitchFamily="34" charset="0"/>
                        </a:rPr>
                        <a:t>Date</a:t>
                      </a:r>
                      <a:endParaRPr lang="en-GB" sz="1800" b="0" i="0" u="none" strike="noStrike" cap="none" spc="0">
                        <a:solidFill>
                          <a:schemeClr val="bg1"/>
                        </a:solidFill>
                        <a:effectLst/>
                        <a:latin typeface="Arial" panose="020B0604020202020204" pitchFamily="34" charset="0"/>
                      </a:endParaRPr>
                    </a:p>
                  </a:txBody>
                  <a:tcPr marL="11591" marR="11591" marT="91831" marB="0" anchor="ctr">
                    <a:lnL w="12700" cmpd="sng">
                      <a:noFill/>
                    </a:lnL>
                    <a:lnR w="12700" cmpd="sng">
                      <a:noFill/>
                    </a:lnR>
                    <a:lnT w="19050" cap="flat" cmpd="sng" algn="ctr">
                      <a:noFill/>
                      <a:prstDash val="solid"/>
                    </a:lnT>
                    <a:lnB w="38100" cmpd="sng">
                      <a:noFill/>
                    </a:lnB>
                    <a:solidFill>
                      <a:schemeClr val="tx1"/>
                    </a:solidFill>
                  </a:tcPr>
                </a:tc>
                <a:tc>
                  <a:txBody>
                    <a:bodyPr/>
                    <a:lstStyle/>
                    <a:p>
                      <a:pPr marL="73152" marR="73152" algn="l" fontAlgn="t">
                        <a:lnSpc>
                          <a:spcPct val="115000"/>
                        </a:lnSpc>
                        <a:spcAft>
                          <a:spcPts val="1000"/>
                        </a:spcAft>
                        <a:buNone/>
                      </a:pPr>
                      <a:r>
                        <a:rPr lang="en-GB" sz="1800" b="0" i="0" u="none" strike="noStrike" cap="none" spc="0">
                          <a:solidFill>
                            <a:schemeClr val="bg1"/>
                          </a:solidFill>
                          <a:effectLst/>
                          <a:latin typeface="Calibri" panose="020F0502020204030204" pitchFamily="34" charset="0"/>
                          <a:ea typeface="Times New Roman" panose="02020603050405020304" pitchFamily="18" charset="0"/>
                          <a:cs typeface="Segoe UI" panose="020B0502040204020203" pitchFamily="34" charset="0"/>
                        </a:rPr>
                        <a:t>Class details</a:t>
                      </a:r>
                      <a:endParaRPr lang="en-GB" sz="1800" b="0" i="0" u="none" strike="noStrike" cap="none" spc="0">
                        <a:solidFill>
                          <a:schemeClr val="bg1"/>
                        </a:solidFill>
                        <a:effectLst/>
                        <a:latin typeface="Arial" panose="020B0604020202020204" pitchFamily="34" charset="0"/>
                      </a:endParaRPr>
                    </a:p>
                  </a:txBody>
                  <a:tcPr marL="11591" marR="11591" marT="91831" marB="0"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993726408"/>
                  </a:ext>
                </a:extLst>
              </a:tr>
              <a:tr h="395862">
                <a:tc>
                  <a:txBody>
                    <a:bodyPr/>
                    <a:lstStyle/>
                    <a:p>
                      <a:pPr marL="73152" marR="73152" algn="l" fontAlgn="t">
                        <a:lnSpc>
                          <a:spcPct val="115000"/>
                        </a:lnSpc>
                        <a:spcAft>
                          <a:spcPts val="1000"/>
                        </a:spcAft>
                        <a:buNone/>
                      </a:pPr>
                      <a:r>
                        <a:rPr lang="en-GB" sz="18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4 June 2025</a:t>
                      </a:r>
                      <a:endParaRPr lang="en-GB" sz="1800" b="1"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marL="73152" marR="73152" algn="l" fontAlgn="t">
                        <a:lnSpc>
                          <a:spcPct val="115000"/>
                        </a:lnSpc>
                        <a:spcAft>
                          <a:spcPts val="1000"/>
                        </a:spcAft>
                        <a:buNone/>
                      </a:pPr>
                      <a:r>
                        <a:rPr lang="en-GB" sz="18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1: Introduction to the module</a:t>
                      </a:r>
                      <a:endParaRPr lang="en-GB" sz="1800" b="0"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457479367"/>
                  </a:ext>
                </a:extLst>
              </a:tr>
              <a:tr h="395862">
                <a:tc>
                  <a:txBody>
                    <a:bodyPr/>
                    <a:lstStyle/>
                    <a:p>
                      <a:pPr marL="73152" marR="73152" algn="l" fontAlgn="t">
                        <a:lnSpc>
                          <a:spcPct val="115000"/>
                        </a:lnSpc>
                        <a:spcAft>
                          <a:spcPts val="1000"/>
                        </a:spcAft>
                        <a:buNone/>
                      </a:pPr>
                      <a:r>
                        <a:rPr lang="en-GB" sz="18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11 June 2025 </a:t>
                      </a:r>
                      <a:endParaRPr lang="en-GB" sz="1800" b="1"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marL="73152" marR="73152" algn="l" fontAlgn="t">
                        <a:lnSpc>
                          <a:spcPct val="115000"/>
                        </a:lnSpc>
                        <a:spcAft>
                          <a:spcPts val="1000"/>
                        </a:spcAft>
                        <a:buNone/>
                      </a:pPr>
                      <a:r>
                        <a:rPr lang="en-GB" sz="18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2: Introduction to disciplines</a:t>
                      </a:r>
                      <a:endParaRPr lang="en-GB" sz="1800" b="0"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471407510"/>
                  </a:ext>
                </a:extLst>
              </a:tr>
              <a:tr h="395862">
                <a:tc>
                  <a:txBody>
                    <a:bodyPr/>
                    <a:lstStyle/>
                    <a:p>
                      <a:pPr marL="73152" marR="73152" algn="l" fontAlgn="t">
                        <a:lnSpc>
                          <a:spcPct val="115000"/>
                        </a:lnSpc>
                        <a:spcAft>
                          <a:spcPts val="1000"/>
                        </a:spcAft>
                        <a:buNone/>
                      </a:pPr>
                      <a:r>
                        <a:rPr lang="en-GB" sz="18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18 June 2025</a:t>
                      </a:r>
                      <a:endParaRPr lang="en-GB" sz="1800" b="1"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marL="73152" marR="73152" algn="l" fontAlgn="t">
                        <a:lnSpc>
                          <a:spcPct val="115000"/>
                        </a:lnSpc>
                        <a:spcAft>
                          <a:spcPts val="1000"/>
                        </a:spcAft>
                        <a:buNone/>
                      </a:pPr>
                      <a:r>
                        <a:rPr lang="en-GB" sz="18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3: Archaeology/Essay plan workshop</a:t>
                      </a:r>
                      <a:endParaRPr lang="en-GB" sz="1800" b="0"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27186510"/>
                  </a:ext>
                </a:extLst>
              </a:tr>
              <a:tr h="777984">
                <a:tc>
                  <a:txBody>
                    <a:bodyPr/>
                    <a:lstStyle/>
                    <a:p>
                      <a:pPr marL="73152" marR="73152" algn="l" fontAlgn="t">
                        <a:lnSpc>
                          <a:spcPct val="115000"/>
                        </a:lnSpc>
                        <a:spcAft>
                          <a:spcPts val="1000"/>
                        </a:spcAft>
                        <a:buNone/>
                      </a:pPr>
                      <a:r>
                        <a:rPr lang="en-GB" sz="18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Tuesday 24 June 2025</a:t>
                      </a:r>
                    </a:p>
                    <a:p>
                      <a:pPr marL="73152" marR="73152" algn="l" fontAlgn="t">
                        <a:lnSpc>
                          <a:spcPct val="115000"/>
                        </a:lnSpc>
                        <a:spcAft>
                          <a:spcPts val="1000"/>
                        </a:spcAft>
                        <a:buNone/>
                      </a:pPr>
                      <a:r>
                        <a:rPr lang="en-GB" sz="18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Note that we meet on Tuesday this week</a:t>
                      </a:r>
                      <a:endParaRPr lang="en-GB" sz="1800" b="1"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15000"/>
                        </a:lnSpc>
                        <a:spcAft>
                          <a:spcPts val="1000"/>
                        </a:spcAft>
                        <a:buNone/>
                      </a:pPr>
                      <a:r>
                        <a:rPr lang="en-GB" sz="1800" b="0" i="0" u="none" strike="noStrike" cap="none" spc="0">
                          <a:solidFill>
                            <a:schemeClr val="tx1"/>
                          </a:solidFill>
                          <a:effectLst/>
                          <a:latin typeface="Calibri" panose="020F0502020204030204" pitchFamily="34" charset="0"/>
                          <a:ea typeface="SimSun" panose="02010600030101010101" pitchFamily="2" charset="-122"/>
                          <a:cs typeface="Arial" panose="020B0604020202020204" pitchFamily="34" charset="0"/>
                        </a:rPr>
                        <a:t>  4: Ancient Civilisations </a:t>
                      </a:r>
                      <a:endParaRPr lang="en-GB" sz="1800" b="0"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773218294"/>
                  </a:ext>
                </a:extLst>
              </a:tr>
              <a:tr h="395862">
                <a:tc>
                  <a:txBody>
                    <a:bodyPr/>
                    <a:lstStyle/>
                    <a:p>
                      <a:pPr marL="73152" marR="73152" algn="l" fontAlgn="t">
                        <a:lnSpc>
                          <a:spcPct val="115000"/>
                        </a:lnSpc>
                        <a:spcAft>
                          <a:spcPts val="1000"/>
                        </a:spcAft>
                        <a:buNone/>
                      </a:pPr>
                      <a:r>
                        <a:rPr lang="en-GB" sz="18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2 July 2025 </a:t>
                      </a:r>
                      <a:endParaRPr lang="en-GB" sz="1800" b="1"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marL="73152" marR="73152" algn="l" fontAlgn="t">
                        <a:lnSpc>
                          <a:spcPct val="115000"/>
                        </a:lnSpc>
                        <a:spcAft>
                          <a:spcPts val="1000"/>
                        </a:spcAft>
                        <a:buNone/>
                      </a:pPr>
                      <a:r>
                        <a:rPr lang="en-GB" sz="18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5: </a:t>
                      </a:r>
                      <a:r>
                        <a:rPr lang="en-GB" sz="1800" b="0" i="0" u="none" strike="noStrike" cap="none" spc="0">
                          <a:solidFill>
                            <a:schemeClr val="tx1"/>
                          </a:solidFill>
                          <a:effectLst/>
                          <a:latin typeface="Calibri" panose="020F0502020204030204" pitchFamily="34" charset="0"/>
                          <a:ea typeface="SimSun" panose="02010600030101010101" pitchFamily="2" charset="-122"/>
                          <a:cs typeface="Arial" panose="020B0604020202020204" pitchFamily="34" charset="0"/>
                        </a:rPr>
                        <a:t>Understanding the Graeco-Roman world </a:t>
                      </a:r>
                      <a:endParaRPr lang="en-GB" sz="1800" b="0"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586917162"/>
                  </a:ext>
                </a:extLst>
              </a:tr>
              <a:tr h="395862">
                <a:tc>
                  <a:txBody>
                    <a:bodyPr/>
                    <a:lstStyle/>
                    <a:p>
                      <a:pPr marL="73152" marR="73152" algn="l" fontAlgn="t">
                        <a:lnSpc>
                          <a:spcPct val="115000"/>
                        </a:lnSpc>
                        <a:spcAft>
                          <a:spcPts val="1000"/>
                        </a:spcAft>
                        <a:buNone/>
                      </a:pPr>
                      <a:r>
                        <a:rPr lang="en-GB" sz="18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9 July 2025</a:t>
                      </a:r>
                      <a:endParaRPr lang="en-GB" sz="1800" b="1"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marL="73152" marR="73152" algn="l" fontAlgn="t">
                        <a:lnSpc>
                          <a:spcPct val="115000"/>
                        </a:lnSpc>
                        <a:spcAft>
                          <a:spcPts val="1000"/>
                        </a:spcAft>
                        <a:buNone/>
                      </a:pPr>
                      <a:r>
                        <a:rPr lang="en-GB" sz="18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6: The Medieval World </a:t>
                      </a:r>
                      <a:endParaRPr lang="en-GB" sz="1800" b="0"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4107874529"/>
                  </a:ext>
                </a:extLst>
              </a:tr>
              <a:tr h="395862">
                <a:tc>
                  <a:txBody>
                    <a:bodyPr/>
                    <a:lstStyle/>
                    <a:p>
                      <a:pPr marL="73152" marR="73152" algn="l" fontAlgn="t">
                        <a:lnSpc>
                          <a:spcPct val="115000"/>
                        </a:lnSpc>
                        <a:spcAft>
                          <a:spcPts val="1000"/>
                        </a:spcAft>
                        <a:buNone/>
                      </a:pPr>
                      <a:r>
                        <a:rPr lang="en-GB" sz="18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16 July 2025</a:t>
                      </a:r>
                      <a:endParaRPr lang="en-GB" sz="1800" b="1"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marL="73152" marR="73152" algn="l" fontAlgn="t">
                        <a:lnSpc>
                          <a:spcPct val="115000"/>
                        </a:lnSpc>
                        <a:spcAft>
                          <a:spcPts val="1000"/>
                        </a:spcAft>
                        <a:buNone/>
                      </a:pPr>
                      <a:r>
                        <a:rPr lang="en-GB" sz="18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7: Gobbet/Source Analysis workshop </a:t>
                      </a:r>
                      <a:endParaRPr lang="en-GB" sz="1800" b="0"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871838688"/>
                  </a:ext>
                </a:extLst>
              </a:tr>
              <a:tr h="395862">
                <a:tc>
                  <a:txBody>
                    <a:bodyPr/>
                    <a:lstStyle/>
                    <a:p>
                      <a:pPr marL="73152" marR="73152" algn="l" fontAlgn="t">
                        <a:lnSpc>
                          <a:spcPct val="115000"/>
                        </a:lnSpc>
                        <a:spcAft>
                          <a:spcPts val="1000"/>
                        </a:spcAft>
                        <a:buNone/>
                      </a:pPr>
                      <a:r>
                        <a:rPr lang="en-GB" sz="18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23 July 2025</a:t>
                      </a:r>
                      <a:endParaRPr lang="en-GB" sz="1800" b="1"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marL="73152" marR="73152" algn="l" fontAlgn="t">
                        <a:lnSpc>
                          <a:spcPct val="115000"/>
                        </a:lnSpc>
                        <a:spcAft>
                          <a:spcPts val="1000"/>
                        </a:spcAft>
                        <a:buNone/>
                      </a:pPr>
                      <a:r>
                        <a:rPr lang="en-GB" sz="18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8: The Early Modern World  </a:t>
                      </a:r>
                      <a:endParaRPr lang="en-GB" sz="1800" b="0"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361306572"/>
                  </a:ext>
                </a:extLst>
              </a:tr>
              <a:tr h="777984">
                <a:tc>
                  <a:txBody>
                    <a:bodyPr/>
                    <a:lstStyle/>
                    <a:p>
                      <a:pPr marL="73152" marR="73152" algn="l" fontAlgn="t">
                        <a:lnSpc>
                          <a:spcPct val="115000"/>
                        </a:lnSpc>
                        <a:spcAft>
                          <a:spcPts val="1000"/>
                        </a:spcAft>
                        <a:buNone/>
                      </a:pPr>
                      <a:r>
                        <a:rPr lang="en-GB" sz="18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30 July 2025</a:t>
                      </a:r>
                      <a:endParaRPr lang="en-GB" sz="1800" b="1"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marL="73152" marR="73152" algn="l" fontAlgn="t">
                        <a:lnSpc>
                          <a:spcPct val="115000"/>
                        </a:lnSpc>
                        <a:spcAft>
                          <a:spcPts val="1000"/>
                        </a:spcAft>
                        <a:buNone/>
                      </a:pPr>
                      <a:r>
                        <a:rPr lang="en-GB" sz="18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9: Essay workshop</a:t>
                      </a:r>
                      <a:endParaRPr lang="en-GB" sz="1800" b="0" i="0" u="none" strike="noStrike" cap="none" spc="0">
                        <a:solidFill>
                          <a:schemeClr val="tx1"/>
                        </a:solidFill>
                        <a:effectLst/>
                        <a:latin typeface="Arial" panose="020B0604020202020204" pitchFamily="34" charset="0"/>
                      </a:endParaRPr>
                    </a:p>
                    <a:p>
                      <a:pPr marL="73152" marR="73152" algn="l" fontAlgn="t">
                        <a:lnSpc>
                          <a:spcPct val="115000"/>
                        </a:lnSpc>
                        <a:spcAft>
                          <a:spcPts val="1000"/>
                        </a:spcAft>
                        <a:buNone/>
                      </a:pPr>
                      <a:r>
                        <a:rPr lang="en-GB" sz="18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 </a:t>
                      </a:r>
                      <a:endParaRPr lang="en-GB" sz="1800" b="0"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278883453"/>
                  </a:ext>
                </a:extLst>
              </a:tr>
              <a:tr h="395862">
                <a:tc>
                  <a:txBody>
                    <a:bodyPr/>
                    <a:lstStyle/>
                    <a:p>
                      <a:pPr marL="73152" marR="73152" algn="l" fontAlgn="t">
                        <a:lnSpc>
                          <a:spcPct val="115000"/>
                        </a:lnSpc>
                        <a:spcAft>
                          <a:spcPts val="1000"/>
                        </a:spcAft>
                        <a:buNone/>
                      </a:pPr>
                      <a:r>
                        <a:rPr lang="en-GB" sz="18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6 August 2025</a:t>
                      </a:r>
                      <a:endParaRPr lang="en-GB" sz="1800" b="1" i="0" u="none" strike="noStrike" cap="none" spc="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marL="73152" marR="73152" algn="l" fontAlgn="t">
                        <a:lnSpc>
                          <a:spcPct val="115000"/>
                        </a:lnSpc>
                        <a:spcAft>
                          <a:spcPts val="1000"/>
                        </a:spcAft>
                        <a:buNone/>
                      </a:pPr>
                      <a:r>
                        <a:rPr lang="de-DE" sz="1800" b="0" i="0" u="none" strike="noStrike" cap="none" spc="0" dirty="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10: The World Today</a:t>
                      </a:r>
                      <a:endParaRPr lang="de-DE" sz="1800" b="0" i="0" u="none" strike="noStrike" cap="none" spc="0" dirty="0">
                        <a:solidFill>
                          <a:schemeClr val="tx1"/>
                        </a:solidFill>
                        <a:effectLst/>
                        <a:latin typeface="Arial" panose="020B0604020202020204" pitchFamily="34" charset="0"/>
                      </a:endParaRPr>
                    </a:p>
                  </a:txBody>
                  <a:tcPr marL="11591" marR="11591" marT="9183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502404227"/>
                  </a:ext>
                </a:extLst>
              </a:tr>
            </a:tbl>
          </a:graphicData>
        </a:graphic>
      </p:graphicFrame>
    </p:spTree>
    <p:extLst>
      <p:ext uri="{BB962C8B-B14F-4D97-AF65-F5344CB8AC3E}">
        <p14:creationId xmlns:p14="http://schemas.microsoft.com/office/powerpoint/2010/main" val="1001923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78F9-9605-506D-05EB-8A51E8ADCBF0}"/>
              </a:ext>
            </a:extLst>
          </p:cNvPr>
          <p:cNvSpPr>
            <a:spLocks noGrp="1"/>
          </p:cNvSpPr>
          <p:nvPr>
            <p:ph type="title"/>
          </p:nvPr>
        </p:nvSpPr>
        <p:spPr/>
        <p:txBody>
          <a:bodyPr/>
          <a:lstStyle/>
          <a:p>
            <a:r>
              <a:rPr lang="en-GB" dirty="0"/>
              <a:t>Preparing for class</a:t>
            </a:r>
          </a:p>
        </p:txBody>
      </p:sp>
      <p:sp>
        <p:nvSpPr>
          <p:cNvPr id="3" name="Content Placeholder 2">
            <a:extLst>
              <a:ext uri="{FF2B5EF4-FFF2-40B4-BE49-F238E27FC236}">
                <a16:creationId xmlns:a16="http://schemas.microsoft.com/office/drawing/2014/main" id="{572CA1F7-B128-2138-795D-FADB33EF5243}"/>
              </a:ext>
            </a:extLst>
          </p:cNvPr>
          <p:cNvSpPr>
            <a:spLocks noGrp="1"/>
          </p:cNvSpPr>
          <p:nvPr>
            <p:ph idx="1"/>
          </p:nvPr>
        </p:nvSpPr>
        <p:spPr/>
        <p:txBody>
          <a:bodyPr/>
          <a:lstStyle/>
          <a:p>
            <a:r>
              <a:rPr lang="en-GB" sz="2800" dirty="0">
                <a:effectLst/>
                <a:latin typeface="Calibri" panose="020F0502020204030204" pitchFamily="34" charset="0"/>
                <a:ea typeface="SimSun" panose="02010600030101010101" pitchFamily="2" charset="-122"/>
                <a:cs typeface="Arial" panose="020B0604020202020204" pitchFamily="34" charset="0"/>
              </a:rPr>
              <a:t>We’re very lucky that colleagues across several disciplines have contributed resources to the class.</a:t>
            </a:r>
          </a:p>
          <a:p>
            <a:r>
              <a:rPr lang="en-GB" sz="2800" dirty="0">
                <a:effectLst/>
                <a:latin typeface="Calibri" panose="020F0502020204030204" pitchFamily="34" charset="0"/>
                <a:ea typeface="SimSun" panose="02010600030101010101" pitchFamily="2" charset="-122"/>
                <a:cs typeface="Arial" panose="020B0604020202020204" pitchFamily="34" charset="0"/>
              </a:rPr>
              <a:t>The</a:t>
            </a:r>
            <a:r>
              <a:rPr lang="en-GB" sz="2800" dirty="0">
                <a:latin typeface="Calibri" panose="020F0502020204030204" pitchFamily="34" charset="0"/>
                <a:ea typeface="SimSun" panose="02010600030101010101" pitchFamily="2" charset="-122"/>
                <a:cs typeface="Arial" panose="020B0604020202020204" pitchFamily="34" charset="0"/>
              </a:rPr>
              <a:t>se form the basis of our discussions, and as such most classes will not have traditional ‘lecture’ components.</a:t>
            </a:r>
          </a:p>
          <a:p>
            <a:r>
              <a:rPr lang="en-GB" sz="2800" dirty="0">
                <a:effectLst/>
                <a:latin typeface="Calibri" panose="020F0502020204030204" pitchFamily="34" charset="0"/>
                <a:ea typeface="SimSun" panose="02010600030101010101" pitchFamily="2" charset="-122"/>
                <a:cs typeface="Arial" panose="020B0604020202020204" pitchFamily="34" charset="0"/>
              </a:rPr>
              <a:t>You are expected to engage with the resources on Moodle </a:t>
            </a:r>
            <a:r>
              <a:rPr lang="en-GB" sz="2800" b="1" dirty="0">
                <a:effectLst/>
                <a:latin typeface="Calibri" panose="020F0502020204030204" pitchFamily="34" charset="0"/>
                <a:ea typeface="SimSun" panose="02010600030101010101" pitchFamily="2" charset="-122"/>
                <a:cs typeface="Arial" panose="020B0604020202020204" pitchFamily="34" charset="0"/>
              </a:rPr>
              <a:t>prior to class, </a:t>
            </a:r>
            <a:r>
              <a:rPr lang="en-GB" sz="2800" dirty="0">
                <a:effectLst/>
                <a:latin typeface="Calibri" panose="020F0502020204030204" pitchFamily="34" charset="0"/>
                <a:ea typeface="SimSun" panose="02010600030101010101" pitchFamily="2" charset="-122"/>
                <a:cs typeface="Arial" panose="020B0604020202020204" pitchFamily="34" charset="0"/>
              </a:rPr>
              <a:t>and come prepared to discuss them, as most classes will take the form of tutorials discussing your responses to the provided resources.</a:t>
            </a:r>
          </a:p>
          <a:p>
            <a:endParaRPr lang="en-GB" dirty="0"/>
          </a:p>
        </p:txBody>
      </p:sp>
    </p:spTree>
    <p:extLst>
      <p:ext uri="{BB962C8B-B14F-4D97-AF65-F5344CB8AC3E}">
        <p14:creationId xmlns:p14="http://schemas.microsoft.com/office/powerpoint/2010/main" val="2904824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A0AA4-1401-ABA3-0C96-8DFCE87D2E7D}"/>
              </a:ext>
            </a:extLst>
          </p:cNvPr>
          <p:cNvSpPr>
            <a:spLocks noGrp="1"/>
          </p:cNvSpPr>
          <p:nvPr>
            <p:ph type="title"/>
          </p:nvPr>
        </p:nvSpPr>
        <p:spPr/>
        <p:txBody>
          <a:bodyPr/>
          <a:lstStyle/>
          <a:p>
            <a:r>
              <a:rPr lang="en-GB" dirty="0"/>
              <a:t>Assessment for the module</a:t>
            </a:r>
          </a:p>
        </p:txBody>
      </p:sp>
      <p:sp>
        <p:nvSpPr>
          <p:cNvPr id="3" name="Content Placeholder 2">
            <a:extLst>
              <a:ext uri="{FF2B5EF4-FFF2-40B4-BE49-F238E27FC236}">
                <a16:creationId xmlns:a16="http://schemas.microsoft.com/office/drawing/2014/main" id="{F64DEF91-0A86-FFF5-F217-326417AE1FA3}"/>
              </a:ext>
            </a:extLst>
          </p:cNvPr>
          <p:cNvSpPr>
            <a:spLocks noGrp="1"/>
          </p:cNvSpPr>
          <p:nvPr>
            <p:ph idx="1"/>
          </p:nvPr>
        </p:nvSpPr>
        <p:spPr/>
        <p:txBody>
          <a:bodyPr>
            <a:normAutofit/>
          </a:bodyPr>
          <a:lstStyle/>
          <a:p>
            <a:pPr>
              <a:lnSpc>
                <a:spcPct val="115000"/>
              </a:lnSpc>
              <a:spcAft>
                <a:spcPts val="1000"/>
              </a:spcAft>
            </a:pPr>
            <a:r>
              <a:rPr lang="en-GB" sz="3200" dirty="0">
                <a:latin typeface="Calibri" panose="020F0502020204030204" pitchFamily="34" charset="0"/>
                <a:ea typeface="SimSun" panose="02010600030101010101" pitchFamily="2" charset="-122"/>
                <a:cs typeface="Calibri" panose="020F0502020204030204" pitchFamily="34" charset="0"/>
              </a:rPr>
              <a:t>Portfolio of work, made up of 3 elements (total of 3000 words).</a:t>
            </a:r>
          </a:p>
          <a:p>
            <a:pPr>
              <a:lnSpc>
                <a:spcPct val="115000"/>
              </a:lnSpc>
              <a:spcAft>
                <a:spcPts val="1000"/>
              </a:spcAft>
            </a:pPr>
            <a:r>
              <a:rPr lang="en-GB" sz="3200" dirty="0">
                <a:effectLst/>
                <a:latin typeface="Calibri" panose="020F0502020204030204" pitchFamily="34" charset="0"/>
                <a:ea typeface="SimSun" panose="02010600030101010101" pitchFamily="2" charset="-122"/>
                <a:cs typeface="Calibri" panose="020F0502020204030204" pitchFamily="34" charset="0"/>
              </a:rPr>
              <a:t>Assignments will be submitted via Moodle.</a:t>
            </a:r>
          </a:p>
          <a:p>
            <a:pPr>
              <a:lnSpc>
                <a:spcPct val="115000"/>
              </a:lnSpc>
              <a:spcAft>
                <a:spcPts val="1000"/>
              </a:spcAft>
            </a:pPr>
            <a:r>
              <a:rPr lang="en-GB" sz="3200" dirty="0">
                <a:effectLst/>
                <a:latin typeface="Calibri" panose="020F0502020204030204" pitchFamily="34" charset="0"/>
                <a:ea typeface="SimSun" panose="02010600030101010101" pitchFamily="2" charset="-122"/>
                <a:cs typeface="Calibri" panose="020F0502020204030204" pitchFamily="34" charset="0"/>
              </a:rPr>
              <a:t>Grades will be returned on Moodle – please take time to engage with your feedback.</a:t>
            </a:r>
          </a:p>
        </p:txBody>
      </p:sp>
    </p:spTree>
    <p:extLst>
      <p:ext uri="{BB962C8B-B14F-4D97-AF65-F5344CB8AC3E}">
        <p14:creationId xmlns:p14="http://schemas.microsoft.com/office/powerpoint/2010/main" val="21861415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C7C04-5BAB-AA4F-665C-3CE79291BC55}"/>
              </a:ext>
            </a:extLst>
          </p:cNvPr>
          <p:cNvSpPr>
            <a:spLocks noGrp="1"/>
          </p:cNvSpPr>
          <p:nvPr>
            <p:ph type="title"/>
          </p:nvPr>
        </p:nvSpPr>
        <p:spPr/>
        <p:txBody>
          <a:bodyPr/>
          <a:lstStyle/>
          <a:p>
            <a:r>
              <a:rPr lang="en-GB" dirty="0"/>
              <a:t>Portfolio Part 1: Essay Plan– Due Sunday 6 July 2025, 23:59PM</a:t>
            </a:r>
          </a:p>
        </p:txBody>
      </p:sp>
      <p:sp>
        <p:nvSpPr>
          <p:cNvPr id="3" name="Content Placeholder 2">
            <a:extLst>
              <a:ext uri="{FF2B5EF4-FFF2-40B4-BE49-F238E27FC236}">
                <a16:creationId xmlns:a16="http://schemas.microsoft.com/office/drawing/2014/main" id="{B70337EA-C27C-19E6-1FCA-F337B5452BDE}"/>
              </a:ext>
            </a:extLst>
          </p:cNvPr>
          <p:cNvSpPr>
            <a:spLocks noGrp="1"/>
          </p:cNvSpPr>
          <p:nvPr>
            <p:ph idx="1"/>
          </p:nvPr>
        </p:nvSpPr>
        <p:spPr/>
        <p:txBody>
          <a:bodyPr>
            <a:normAutofit fontScale="62500" lnSpcReduction="20000"/>
          </a:bodyPr>
          <a:lstStyle/>
          <a:p>
            <a:pPr>
              <a:lnSpc>
                <a:spcPct val="100000"/>
              </a:lnSpc>
              <a:spcBef>
                <a:spcPts val="0"/>
              </a:spcBef>
              <a:spcAft>
                <a:spcPts val="1000"/>
              </a:spcAft>
              <a:buNone/>
            </a:pPr>
            <a:r>
              <a:rPr lang="en-GB" sz="3100" dirty="0">
                <a:effectLst/>
                <a:latin typeface="Calibri" panose="020F0502020204030204" pitchFamily="34" charset="0"/>
                <a:ea typeface="SimSun" panose="02010600030101010101" pitchFamily="2" charset="-122"/>
                <a:cs typeface="Arial" panose="020B0604020202020204" pitchFamily="34" charset="0"/>
              </a:rPr>
              <a:t>500 words (20% of your module grade).</a:t>
            </a:r>
          </a:p>
          <a:p>
            <a:pPr>
              <a:lnSpc>
                <a:spcPct val="100000"/>
              </a:lnSpc>
              <a:spcBef>
                <a:spcPts val="0"/>
              </a:spcBef>
              <a:spcAft>
                <a:spcPts val="1000"/>
              </a:spcAft>
              <a:buNone/>
            </a:pPr>
            <a:r>
              <a:rPr lang="en-GB" sz="3100" dirty="0">
                <a:latin typeface="Calibri" panose="020F0502020204030204" pitchFamily="34" charset="0"/>
                <a:ea typeface="SimSun" panose="02010600030101010101" pitchFamily="2" charset="-122"/>
                <a:cs typeface="Arial" panose="020B0604020202020204" pitchFamily="34" charset="0"/>
              </a:rPr>
              <a:t>Plan of the essay you will produce for Part 2 of your Portfolio.</a:t>
            </a:r>
          </a:p>
          <a:p>
            <a:pPr>
              <a:lnSpc>
                <a:spcPct val="100000"/>
              </a:lnSpc>
              <a:spcBef>
                <a:spcPts val="0"/>
              </a:spcBef>
              <a:spcAft>
                <a:spcPts val="1000"/>
              </a:spcAft>
              <a:buNone/>
            </a:pPr>
            <a:r>
              <a:rPr lang="en-GB" sz="3100" dirty="0">
                <a:latin typeface="Calibri" panose="020F0502020204030204" pitchFamily="34" charset="0"/>
                <a:ea typeface="SimSun" panose="02010600030101010101" pitchFamily="2" charset="-122"/>
                <a:cs typeface="Arial" panose="020B0604020202020204" pitchFamily="34" charset="0"/>
              </a:rPr>
              <a:t>For the essay you need to choose one era covered by the module:</a:t>
            </a:r>
            <a:endParaRPr lang="en-GB" sz="3100" dirty="0">
              <a:effectLst/>
              <a:latin typeface="Calibri" panose="020F0502020204030204" pitchFamily="34" charset="0"/>
              <a:ea typeface="SimSun" panose="02010600030101010101" pitchFamily="2" charset="-122"/>
              <a:cs typeface="Arial" panose="020B0604020202020204" pitchFamily="34" charset="0"/>
            </a:endParaRPr>
          </a:p>
          <a:p>
            <a:pPr marL="342900" lvl="0" indent="-342900">
              <a:lnSpc>
                <a:spcPct val="100000"/>
              </a:lnSpc>
              <a:spcBef>
                <a:spcPts val="0"/>
              </a:spcBef>
              <a:buFont typeface="Symbol" panose="05050102010706020507" pitchFamily="18" charset="2"/>
              <a:buChar char=""/>
            </a:pPr>
            <a:r>
              <a:rPr lang="en-GB" sz="3100" dirty="0">
                <a:effectLst/>
                <a:latin typeface="Calibri" panose="020F0502020204030204" pitchFamily="34" charset="0"/>
                <a:ea typeface="SimSun" panose="02010600030101010101" pitchFamily="2" charset="-122"/>
                <a:cs typeface="Arial" panose="020B0604020202020204" pitchFamily="34" charset="0"/>
              </a:rPr>
              <a:t>Pre-history</a:t>
            </a:r>
          </a:p>
          <a:p>
            <a:pPr marL="342900" lvl="0" indent="-342900">
              <a:lnSpc>
                <a:spcPct val="100000"/>
              </a:lnSpc>
              <a:spcBef>
                <a:spcPts val="0"/>
              </a:spcBef>
              <a:buFont typeface="Symbol" panose="05050102010706020507" pitchFamily="18" charset="2"/>
              <a:buChar char=""/>
            </a:pPr>
            <a:r>
              <a:rPr lang="en-GB" sz="3100" dirty="0">
                <a:effectLst/>
                <a:latin typeface="Calibri" panose="020F0502020204030204" pitchFamily="34" charset="0"/>
                <a:ea typeface="SimSun" panose="02010600030101010101" pitchFamily="2" charset="-122"/>
                <a:cs typeface="Arial" panose="020B0604020202020204" pitchFamily="34" charset="0"/>
              </a:rPr>
              <a:t>The Ancient World</a:t>
            </a:r>
          </a:p>
          <a:p>
            <a:pPr marL="342900" lvl="0" indent="-342900">
              <a:lnSpc>
                <a:spcPct val="100000"/>
              </a:lnSpc>
              <a:spcBef>
                <a:spcPts val="0"/>
              </a:spcBef>
              <a:buFont typeface="Symbol" panose="05050102010706020507" pitchFamily="18" charset="2"/>
              <a:buChar char=""/>
            </a:pPr>
            <a:r>
              <a:rPr lang="en-GB" sz="3100" dirty="0">
                <a:effectLst/>
                <a:latin typeface="Calibri" panose="020F0502020204030204" pitchFamily="34" charset="0"/>
                <a:ea typeface="SimSun" panose="02010600030101010101" pitchFamily="2" charset="-122"/>
                <a:cs typeface="Arial" panose="020B0604020202020204" pitchFamily="34" charset="0"/>
              </a:rPr>
              <a:t>The Classical World</a:t>
            </a:r>
          </a:p>
          <a:p>
            <a:pPr marL="342900" lvl="0" indent="-342900">
              <a:lnSpc>
                <a:spcPct val="100000"/>
              </a:lnSpc>
              <a:spcBef>
                <a:spcPts val="0"/>
              </a:spcBef>
              <a:buFont typeface="Symbol" panose="05050102010706020507" pitchFamily="18" charset="2"/>
              <a:buChar char=""/>
            </a:pPr>
            <a:r>
              <a:rPr lang="en-GB" sz="3100" dirty="0">
                <a:effectLst/>
                <a:latin typeface="Calibri" panose="020F0502020204030204" pitchFamily="34" charset="0"/>
                <a:ea typeface="SimSun" panose="02010600030101010101" pitchFamily="2" charset="-122"/>
                <a:cs typeface="Arial" panose="020B0604020202020204" pitchFamily="34" charset="0"/>
              </a:rPr>
              <a:t>The Medieval World</a:t>
            </a:r>
          </a:p>
          <a:p>
            <a:pPr marL="342900" lvl="0" indent="-342900">
              <a:lnSpc>
                <a:spcPct val="100000"/>
              </a:lnSpc>
              <a:spcBef>
                <a:spcPts val="0"/>
              </a:spcBef>
              <a:buFont typeface="Symbol" panose="05050102010706020507" pitchFamily="18" charset="2"/>
              <a:buChar char=""/>
            </a:pPr>
            <a:r>
              <a:rPr lang="en-GB" sz="3100" dirty="0">
                <a:effectLst/>
                <a:latin typeface="Calibri" panose="020F0502020204030204" pitchFamily="34" charset="0"/>
                <a:ea typeface="SimSun" panose="02010600030101010101" pitchFamily="2" charset="-122"/>
                <a:cs typeface="Arial" panose="020B0604020202020204" pitchFamily="34" charset="0"/>
              </a:rPr>
              <a:t>The Early Modern World</a:t>
            </a:r>
          </a:p>
          <a:p>
            <a:pPr marL="342900" lvl="0" indent="-342900">
              <a:lnSpc>
                <a:spcPct val="100000"/>
              </a:lnSpc>
              <a:spcBef>
                <a:spcPts val="0"/>
              </a:spcBef>
              <a:spcAft>
                <a:spcPts val="1000"/>
              </a:spcAft>
              <a:buFont typeface="Symbol" panose="05050102010706020507" pitchFamily="18" charset="2"/>
              <a:buChar char=""/>
            </a:pPr>
            <a:r>
              <a:rPr lang="en-GB" sz="3100" dirty="0">
                <a:effectLst/>
                <a:latin typeface="Calibri" panose="020F0502020204030204" pitchFamily="34" charset="0"/>
                <a:ea typeface="SimSun" panose="02010600030101010101" pitchFamily="2" charset="-122"/>
                <a:cs typeface="Arial" panose="020B0604020202020204" pitchFamily="34" charset="0"/>
              </a:rPr>
              <a:t>The Modern World</a:t>
            </a:r>
          </a:p>
          <a:p>
            <a:pPr>
              <a:lnSpc>
                <a:spcPct val="100000"/>
              </a:lnSpc>
              <a:spcBef>
                <a:spcPts val="0"/>
              </a:spcBef>
              <a:spcAft>
                <a:spcPts val="1000"/>
              </a:spcAft>
              <a:buNone/>
            </a:pPr>
            <a:r>
              <a:rPr lang="en-GB" sz="3100" dirty="0">
                <a:effectLst/>
                <a:latin typeface="Calibri" panose="020F0502020204030204" pitchFamily="34" charset="0"/>
                <a:ea typeface="SimSun" panose="02010600030101010101" pitchFamily="2" charset="-122"/>
                <a:cs typeface="Arial" panose="020B0604020202020204" pitchFamily="34" charset="0"/>
              </a:rPr>
              <a:t>The essay should consider how people have adapted to their environment in the period you have chosen. You </a:t>
            </a:r>
            <a:r>
              <a:rPr lang="en-GB" sz="3100" dirty="0">
                <a:latin typeface="Calibri" panose="020F0502020204030204" pitchFamily="34" charset="0"/>
                <a:ea typeface="SimSun" panose="02010600030101010101" pitchFamily="2" charset="-122"/>
                <a:cs typeface="Arial" panose="020B0604020202020204" pitchFamily="34" charset="0"/>
              </a:rPr>
              <a:t>don’t need to address the whole period, but rather can take a particular example. Your essay must consider the approaches and sources that scholars have used to research your chosen period.</a:t>
            </a:r>
          </a:p>
          <a:p>
            <a:endParaRPr lang="en-GB" dirty="0"/>
          </a:p>
        </p:txBody>
      </p:sp>
    </p:spTree>
    <p:extLst>
      <p:ext uri="{BB962C8B-B14F-4D97-AF65-F5344CB8AC3E}">
        <p14:creationId xmlns:p14="http://schemas.microsoft.com/office/powerpoint/2010/main" val="1253968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15D46-B993-3800-667E-24959F2DBE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7887A1-24B9-4B94-C021-FCBB6948C89C}"/>
              </a:ext>
            </a:extLst>
          </p:cNvPr>
          <p:cNvSpPr>
            <a:spLocks noGrp="1"/>
          </p:cNvSpPr>
          <p:nvPr>
            <p:ph type="title"/>
          </p:nvPr>
        </p:nvSpPr>
        <p:spPr/>
        <p:txBody>
          <a:bodyPr/>
          <a:lstStyle/>
          <a:p>
            <a:r>
              <a:rPr lang="en-GB" dirty="0"/>
              <a:t>Portfolio Part 1: Essay Plan – Due Sunday 6 July 2025, 23:59PM</a:t>
            </a:r>
          </a:p>
        </p:txBody>
      </p:sp>
      <p:sp>
        <p:nvSpPr>
          <p:cNvPr id="3" name="Content Placeholder 2">
            <a:extLst>
              <a:ext uri="{FF2B5EF4-FFF2-40B4-BE49-F238E27FC236}">
                <a16:creationId xmlns:a16="http://schemas.microsoft.com/office/drawing/2014/main" id="{0956EA22-3BC9-CA08-5E0A-0615F9593879}"/>
              </a:ext>
            </a:extLst>
          </p:cNvPr>
          <p:cNvSpPr>
            <a:spLocks noGrp="1"/>
          </p:cNvSpPr>
          <p:nvPr>
            <p:ph idx="1"/>
          </p:nvPr>
        </p:nvSpPr>
        <p:spPr/>
        <p:txBody>
          <a:bodyPr>
            <a:normAutofit/>
          </a:bodyPr>
          <a:lstStyle/>
          <a:p>
            <a:pPr>
              <a:lnSpc>
                <a:spcPct val="120000"/>
              </a:lnSpc>
              <a:spcBef>
                <a:spcPts val="0"/>
              </a:spcBef>
              <a:spcAft>
                <a:spcPts val="1000"/>
              </a:spcAft>
              <a:buNone/>
            </a:pPr>
            <a:r>
              <a:rPr lang="en-GB" sz="2800" dirty="0">
                <a:latin typeface="Calibri" panose="020F0502020204030204" pitchFamily="34" charset="0"/>
                <a:ea typeface="SimSun" panose="02010600030101010101" pitchFamily="2" charset="-122"/>
                <a:cs typeface="Arial" panose="020B0604020202020204" pitchFamily="34" charset="0"/>
              </a:rPr>
              <a:t>For your essay plan you need to: </a:t>
            </a:r>
          </a:p>
          <a:p>
            <a:pPr marL="342900" lvl="0" indent="-342900">
              <a:lnSpc>
                <a:spcPct val="120000"/>
              </a:lnSpc>
              <a:spcBef>
                <a:spcPts val="0"/>
              </a:spcBef>
              <a:buFont typeface="Symbol" panose="05050102010706020507" pitchFamily="18" charset="2"/>
              <a:buChar char=""/>
            </a:pPr>
            <a:r>
              <a:rPr lang="en-GB" sz="2800" dirty="0">
                <a:effectLst/>
                <a:latin typeface="Calibri" panose="020F0502020204030204" pitchFamily="34" charset="0"/>
                <a:ea typeface="SimSun" panose="02010600030101010101" pitchFamily="2" charset="-122"/>
                <a:cs typeface="Arial" panose="020B0604020202020204" pitchFamily="34" charset="0"/>
              </a:rPr>
              <a:t>Set out your topic and research ideas</a:t>
            </a:r>
          </a:p>
          <a:p>
            <a:pPr marL="342900" lvl="0" indent="-342900">
              <a:lnSpc>
                <a:spcPct val="120000"/>
              </a:lnSpc>
              <a:spcBef>
                <a:spcPts val="0"/>
              </a:spcBef>
              <a:buFont typeface="Symbol" panose="05050102010706020507" pitchFamily="18" charset="2"/>
              <a:buChar char=""/>
            </a:pPr>
            <a:r>
              <a:rPr lang="en-GB" sz="2800" dirty="0">
                <a:effectLst/>
                <a:latin typeface="Calibri" panose="020F0502020204030204" pitchFamily="34" charset="0"/>
                <a:ea typeface="SimSun" panose="02010600030101010101" pitchFamily="2" charset="-122"/>
                <a:cs typeface="Arial" panose="020B0604020202020204" pitchFamily="34" charset="0"/>
              </a:rPr>
              <a:t>Identify the sources that will be at the heart of your essay</a:t>
            </a:r>
          </a:p>
          <a:p>
            <a:pPr marL="342900" lvl="0" indent="-342900">
              <a:lnSpc>
                <a:spcPct val="120000"/>
              </a:lnSpc>
              <a:spcBef>
                <a:spcPts val="0"/>
              </a:spcBef>
              <a:buFont typeface="Symbol" panose="05050102010706020507" pitchFamily="18" charset="2"/>
              <a:buChar char=""/>
            </a:pPr>
            <a:r>
              <a:rPr lang="en-GB" sz="2800" dirty="0">
                <a:effectLst/>
                <a:latin typeface="Calibri" panose="020F0502020204030204" pitchFamily="34" charset="0"/>
                <a:ea typeface="SimSun" panose="02010600030101010101" pitchFamily="2" charset="-122"/>
                <a:cs typeface="Arial" panose="020B0604020202020204" pitchFamily="34" charset="0"/>
              </a:rPr>
              <a:t>Outline the key points you’ll make, setting out the core arguments</a:t>
            </a:r>
          </a:p>
          <a:p>
            <a:pPr marL="342900" lvl="0" indent="-342900">
              <a:lnSpc>
                <a:spcPct val="120000"/>
              </a:lnSpc>
              <a:spcBef>
                <a:spcPts val="0"/>
              </a:spcBef>
              <a:buFont typeface="Symbol" panose="05050102010706020507" pitchFamily="18" charset="2"/>
              <a:buChar char=""/>
            </a:pPr>
            <a:r>
              <a:rPr lang="en-GB" sz="2800" dirty="0">
                <a:latin typeface="Calibri" panose="020F0502020204030204" pitchFamily="34" charset="0"/>
                <a:ea typeface="SimSun" panose="02010600030101010101" pitchFamily="2" charset="-122"/>
                <a:cs typeface="Arial" panose="020B0604020202020204" pitchFamily="34" charset="0"/>
              </a:rPr>
              <a:t>Provide an indicative bibliography, properly referenced. </a:t>
            </a:r>
          </a:p>
        </p:txBody>
      </p:sp>
    </p:spTree>
    <p:extLst>
      <p:ext uri="{BB962C8B-B14F-4D97-AF65-F5344CB8AC3E}">
        <p14:creationId xmlns:p14="http://schemas.microsoft.com/office/powerpoint/2010/main" val="4161891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61E51-CBA8-AE97-8D62-8252E3E88347}"/>
              </a:ext>
            </a:extLst>
          </p:cNvPr>
          <p:cNvSpPr>
            <a:spLocks noGrp="1"/>
          </p:cNvSpPr>
          <p:nvPr>
            <p:ph type="title"/>
          </p:nvPr>
        </p:nvSpPr>
        <p:spPr/>
        <p:txBody>
          <a:bodyPr/>
          <a:lstStyle/>
          <a:p>
            <a:r>
              <a:rPr lang="en-GB" dirty="0"/>
              <a:t>Portfolio Part 2: Essay – Due Sunday 10 August 2025, 23:59PM</a:t>
            </a:r>
          </a:p>
        </p:txBody>
      </p:sp>
      <p:sp>
        <p:nvSpPr>
          <p:cNvPr id="3" name="Content Placeholder 2">
            <a:extLst>
              <a:ext uri="{FF2B5EF4-FFF2-40B4-BE49-F238E27FC236}">
                <a16:creationId xmlns:a16="http://schemas.microsoft.com/office/drawing/2014/main" id="{F6256540-D2B5-7450-1FCB-9DEE4011E38E}"/>
              </a:ext>
            </a:extLst>
          </p:cNvPr>
          <p:cNvSpPr>
            <a:spLocks noGrp="1"/>
          </p:cNvSpPr>
          <p:nvPr>
            <p:ph idx="1"/>
          </p:nvPr>
        </p:nvSpPr>
        <p:spPr/>
        <p:txBody>
          <a:bodyPr>
            <a:normAutofit/>
          </a:bodyPr>
          <a:lstStyle/>
          <a:p>
            <a:pPr>
              <a:lnSpc>
                <a:spcPct val="115000"/>
              </a:lnSpc>
              <a:spcAft>
                <a:spcPts val="1000"/>
              </a:spcAft>
              <a:buNone/>
            </a:pPr>
            <a:r>
              <a:rPr lang="en-GB" sz="3600" dirty="0">
                <a:latin typeface="Calibri" panose="020F0502020204030204" pitchFamily="34" charset="0"/>
                <a:ea typeface="SimSun" panose="02010600030101010101" pitchFamily="2" charset="-122"/>
                <a:cs typeface="Arial" panose="020B0604020202020204" pitchFamily="34" charset="0"/>
              </a:rPr>
              <a:t>1500 words (50% of your module grade)</a:t>
            </a:r>
          </a:p>
          <a:p>
            <a:pPr>
              <a:lnSpc>
                <a:spcPct val="115000"/>
              </a:lnSpc>
              <a:spcAft>
                <a:spcPts val="1000"/>
              </a:spcAft>
              <a:buNone/>
            </a:pPr>
            <a:r>
              <a:rPr lang="en-GB" sz="3600" dirty="0">
                <a:latin typeface="Calibri" panose="020F0502020204030204" pitchFamily="34" charset="0"/>
                <a:ea typeface="SimSun" panose="02010600030101010101" pitchFamily="2" charset="-122"/>
                <a:cs typeface="Arial" panose="020B0604020202020204" pitchFamily="34" charset="0"/>
              </a:rPr>
              <a:t>This is the essay that you will have planned for Part 1. </a:t>
            </a:r>
          </a:p>
          <a:p>
            <a:pPr marL="0" indent="0">
              <a:lnSpc>
                <a:spcPct val="115000"/>
              </a:lnSpc>
              <a:spcAft>
                <a:spcPts val="1000"/>
              </a:spcAft>
              <a:buNone/>
            </a:pPr>
            <a:r>
              <a:rPr lang="en-GB" sz="3600" dirty="0">
                <a:effectLst/>
                <a:latin typeface="Calibri" panose="020F0502020204030204" pitchFamily="34" charset="0"/>
                <a:ea typeface="SimSun" panose="02010600030101010101" pitchFamily="2" charset="-122"/>
                <a:cs typeface="Arial" panose="020B0604020202020204" pitchFamily="34" charset="0"/>
              </a:rPr>
              <a:t>Your essay must include properly formatted references and a bibliography.</a:t>
            </a:r>
          </a:p>
          <a:p>
            <a:endParaRPr lang="en-GB" dirty="0"/>
          </a:p>
        </p:txBody>
      </p:sp>
    </p:spTree>
    <p:extLst>
      <p:ext uri="{BB962C8B-B14F-4D97-AF65-F5344CB8AC3E}">
        <p14:creationId xmlns:p14="http://schemas.microsoft.com/office/powerpoint/2010/main" val="4099930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278F3-4B6E-47A8-7A2E-55C1E16338A2}"/>
              </a:ext>
            </a:extLst>
          </p:cNvPr>
          <p:cNvSpPr>
            <a:spLocks noGrp="1"/>
          </p:cNvSpPr>
          <p:nvPr>
            <p:ph type="title"/>
          </p:nvPr>
        </p:nvSpPr>
        <p:spPr/>
        <p:txBody>
          <a:bodyPr/>
          <a:lstStyle/>
          <a:p>
            <a:r>
              <a:rPr lang="en-GB" dirty="0"/>
              <a:t>Portfolio Part 3: Gobbet/source analysis – Due Sunday 10 August 2025, 23:59PM</a:t>
            </a:r>
          </a:p>
        </p:txBody>
      </p:sp>
      <p:sp>
        <p:nvSpPr>
          <p:cNvPr id="3" name="Content Placeholder 2">
            <a:extLst>
              <a:ext uri="{FF2B5EF4-FFF2-40B4-BE49-F238E27FC236}">
                <a16:creationId xmlns:a16="http://schemas.microsoft.com/office/drawing/2014/main" id="{63BA8B51-22C4-1385-3F25-DFC6426FBCE7}"/>
              </a:ext>
            </a:extLst>
          </p:cNvPr>
          <p:cNvSpPr>
            <a:spLocks noGrp="1"/>
          </p:cNvSpPr>
          <p:nvPr>
            <p:ph idx="1"/>
          </p:nvPr>
        </p:nvSpPr>
        <p:spPr/>
        <p:txBody>
          <a:bodyPr>
            <a:normAutofit/>
          </a:bodyPr>
          <a:lstStyle/>
          <a:p>
            <a:r>
              <a:rPr lang="en-GB" sz="3200" dirty="0">
                <a:effectLst/>
                <a:latin typeface="Calibri" panose="020F0502020204030204" pitchFamily="34" charset="0"/>
                <a:ea typeface="SimSun" panose="02010600030101010101" pitchFamily="2" charset="-122"/>
                <a:cs typeface="Arial" panose="020B0604020202020204" pitchFamily="34" charset="0"/>
              </a:rPr>
              <a:t>1000 words (30% of your overall module grade).</a:t>
            </a:r>
          </a:p>
          <a:p>
            <a:r>
              <a:rPr lang="en-GB" sz="3200" dirty="0">
                <a:effectLst/>
                <a:latin typeface="Calibri" panose="020F0502020204030204" pitchFamily="34" charset="0"/>
                <a:ea typeface="SimSun" panose="02010600030101010101" pitchFamily="2" charset="-122"/>
                <a:cs typeface="Arial" panose="020B0604020202020204" pitchFamily="34" charset="0"/>
              </a:rPr>
              <a:t>Analysis of a secondary source </a:t>
            </a:r>
            <a:r>
              <a:rPr lang="en-GB" sz="3200" dirty="0">
                <a:latin typeface="Calibri" panose="020F0502020204030204" pitchFamily="34" charset="0"/>
                <a:ea typeface="SimSun" panose="02010600030101010101" pitchFamily="2" charset="-122"/>
                <a:cs typeface="Arial" panose="020B0604020202020204" pitchFamily="34" charset="0"/>
              </a:rPr>
              <a:t>related to the module (a book, chapter from edited collection, a journal article)</a:t>
            </a:r>
          </a:p>
          <a:p>
            <a:r>
              <a:rPr lang="en-GB" sz="3200" dirty="0">
                <a:effectLst/>
                <a:latin typeface="Calibri" panose="020F0502020204030204" pitchFamily="34" charset="0"/>
                <a:ea typeface="SimSun" panose="02010600030101010101" pitchFamily="2" charset="-122"/>
                <a:cs typeface="Arial" panose="020B0604020202020204" pitchFamily="34" charset="0"/>
              </a:rPr>
              <a:t>It can be related to your essay subject, or to a different period covered by the module. </a:t>
            </a:r>
          </a:p>
        </p:txBody>
      </p:sp>
    </p:spTree>
    <p:extLst>
      <p:ext uri="{BB962C8B-B14F-4D97-AF65-F5344CB8AC3E}">
        <p14:creationId xmlns:p14="http://schemas.microsoft.com/office/powerpoint/2010/main" val="3698533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89565D-EEE2-1C66-06E1-DB04923A35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63CE4B-6781-F5D1-08BB-AC70F1A6F3AD}"/>
              </a:ext>
            </a:extLst>
          </p:cNvPr>
          <p:cNvSpPr>
            <a:spLocks noGrp="1"/>
          </p:cNvSpPr>
          <p:nvPr>
            <p:ph type="title"/>
          </p:nvPr>
        </p:nvSpPr>
        <p:spPr/>
        <p:txBody>
          <a:bodyPr/>
          <a:lstStyle/>
          <a:p>
            <a:r>
              <a:rPr lang="en-GB" dirty="0"/>
              <a:t>Portfolio Part 3: Gobbet/source analysis – Due Sunday 10 August 2025, 23:59PM</a:t>
            </a:r>
          </a:p>
        </p:txBody>
      </p:sp>
      <p:sp>
        <p:nvSpPr>
          <p:cNvPr id="3" name="Content Placeholder 2">
            <a:extLst>
              <a:ext uri="{FF2B5EF4-FFF2-40B4-BE49-F238E27FC236}">
                <a16:creationId xmlns:a16="http://schemas.microsoft.com/office/drawing/2014/main" id="{3A3676BE-BC59-0F05-8E86-45BC94AAA31A}"/>
              </a:ext>
            </a:extLst>
          </p:cNvPr>
          <p:cNvSpPr>
            <a:spLocks noGrp="1"/>
          </p:cNvSpPr>
          <p:nvPr>
            <p:ph idx="1"/>
          </p:nvPr>
        </p:nvSpPr>
        <p:spPr>
          <a:xfrm>
            <a:off x="521208" y="2578607"/>
            <a:ext cx="11155680" cy="4104825"/>
          </a:xfrm>
        </p:spPr>
        <p:txBody>
          <a:bodyPr>
            <a:normAutofit fontScale="25000" lnSpcReduction="20000"/>
          </a:bodyPr>
          <a:lstStyle/>
          <a:p>
            <a:pPr>
              <a:lnSpc>
                <a:spcPct val="115000"/>
              </a:lnSpc>
            </a:pPr>
            <a:r>
              <a:rPr lang="en-GB" sz="7200" dirty="0">
                <a:effectLst/>
                <a:latin typeface="Calibri" panose="020F0502020204030204" pitchFamily="34" charset="0"/>
                <a:ea typeface="SimSun" panose="02010600030101010101" pitchFamily="2" charset="-122"/>
                <a:cs typeface="Arial" panose="020B0604020202020204" pitchFamily="34" charset="0"/>
              </a:rPr>
              <a:t>What type of work is it? </a:t>
            </a:r>
          </a:p>
          <a:p>
            <a:pPr>
              <a:lnSpc>
                <a:spcPct val="115000"/>
              </a:lnSpc>
            </a:pPr>
            <a:r>
              <a:rPr lang="en-GB" sz="7200" dirty="0">
                <a:effectLst/>
                <a:latin typeface="Calibri" panose="020F0502020204030204" pitchFamily="34" charset="0"/>
                <a:ea typeface="SimSun" panose="02010600030101010101" pitchFamily="2" charset="-122"/>
                <a:cs typeface="Arial" panose="020B0604020202020204" pitchFamily="34" charset="0"/>
              </a:rPr>
              <a:t>Who is it written for? Which discipline does it belong to? </a:t>
            </a:r>
          </a:p>
          <a:p>
            <a:pPr>
              <a:lnSpc>
                <a:spcPct val="115000"/>
              </a:lnSpc>
            </a:pPr>
            <a:r>
              <a:rPr lang="en-GB" sz="7200" dirty="0">
                <a:latin typeface="Calibri" panose="020F0502020204030204" pitchFamily="34" charset="0"/>
                <a:ea typeface="SimSun" panose="02010600030101010101" pitchFamily="2" charset="-122"/>
                <a:cs typeface="Arial" panose="020B0604020202020204" pitchFamily="34" charset="0"/>
              </a:rPr>
              <a:t>W</a:t>
            </a:r>
            <a:r>
              <a:rPr lang="en-GB" sz="7200" dirty="0">
                <a:effectLst/>
                <a:latin typeface="Calibri" panose="020F0502020204030204" pitchFamily="34" charset="0"/>
                <a:ea typeface="SimSun" panose="02010600030101010101" pitchFamily="2" charset="-122"/>
                <a:cs typeface="Arial" panose="020B0604020202020204" pitchFamily="34" charset="0"/>
              </a:rPr>
              <a:t>ho is it written by? What do you know about the author? What approaches do they take?</a:t>
            </a:r>
          </a:p>
          <a:p>
            <a:pPr>
              <a:lnSpc>
                <a:spcPct val="115000"/>
              </a:lnSpc>
            </a:pPr>
            <a:r>
              <a:rPr lang="en-GB" sz="7200" dirty="0">
                <a:effectLst/>
                <a:latin typeface="Calibri" panose="020F0502020204030204" pitchFamily="34" charset="0"/>
                <a:ea typeface="SimSun" panose="02010600030101010101" pitchFamily="2" charset="-122"/>
                <a:cs typeface="Arial" panose="020B0604020202020204" pitchFamily="34" charset="0"/>
              </a:rPr>
              <a:t>When was it written? Is there a possible reason for why the work was written at this time?</a:t>
            </a:r>
          </a:p>
          <a:p>
            <a:pPr>
              <a:lnSpc>
                <a:spcPct val="115000"/>
              </a:lnSpc>
            </a:pPr>
            <a:r>
              <a:rPr lang="en-GB" sz="7200" dirty="0">
                <a:effectLst/>
                <a:latin typeface="Calibri" panose="020F0502020204030204" pitchFamily="34" charset="0"/>
                <a:ea typeface="SimSun" panose="02010600030101010101" pitchFamily="2" charset="-122"/>
                <a:cs typeface="Arial" panose="020B0604020202020204" pitchFamily="34" charset="0"/>
              </a:rPr>
              <a:t>The content of the work and the main arguments </a:t>
            </a:r>
          </a:p>
          <a:p>
            <a:pPr>
              <a:lnSpc>
                <a:spcPct val="115000"/>
              </a:lnSpc>
            </a:pPr>
            <a:r>
              <a:rPr lang="en-GB" sz="7200" dirty="0">
                <a:effectLst/>
                <a:latin typeface="Calibri" panose="020F0502020204030204" pitchFamily="34" charset="0"/>
                <a:ea typeface="SimSun" panose="02010600030101010101" pitchFamily="2" charset="-122"/>
                <a:cs typeface="Arial" panose="020B0604020202020204" pitchFamily="34" charset="0"/>
              </a:rPr>
              <a:t>Which sources do they use to construct their argument? What are the strengths and weaknesses of their source base?</a:t>
            </a:r>
          </a:p>
          <a:p>
            <a:pPr>
              <a:lnSpc>
                <a:spcPct val="115000"/>
              </a:lnSpc>
            </a:pPr>
            <a:r>
              <a:rPr lang="en-GB" sz="7200" dirty="0">
                <a:effectLst/>
                <a:latin typeface="Calibri" panose="020F0502020204030204" pitchFamily="34" charset="0"/>
                <a:ea typeface="SimSun" panose="02010600030101010101" pitchFamily="2" charset="-122"/>
                <a:cs typeface="Arial" panose="020B0604020202020204" pitchFamily="34" charset="0"/>
              </a:rPr>
              <a:t>What are the strengths and weaknesses of this work? Discuss the worth of this secondary source as an academic aid. How is it useful for your own understanding of the topic? How does it compare to other work you’ve read on the subject?</a:t>
            </a:r>
          </a:p>
          <a:p>
            <a:pPr>
              <a:lnSpc>
                <a:spcPct val="115000"/>
              </a:lnSpc>
              <a:spcAft>
                <a:spcPts val="1000"/>
              </a:spcAft>
            </a:pPr>
            <a:r>
              <a:rPr lang="en-GB" sz="7200" dirty="0">
                <a:effectLst/>
                <a:latin typeface="Calibri" panose="020F0502020204030204" pitchFamily="34" charset="0"/>
                <a:ea typeface="SimSun" panose="02010600030101010101" pitchFamily="2" charset="-122"/>
                <a:cs typeface="Arial" panose="020B0604020202020204" pitchFamily="34" charset="0"/>
              </a:rPr>
              <a:t>You must provide proper referencing and a bibliography, even if it just lists the single source you are reviewing.</a:t>
            </a:r>
          </a:p>
          <a:p>
            <a:endParaRPr lang="en-GB" sz="3200" dirty="0">
              <a:effectLst/>
              <a:latin typeface="Calibri" panose="020F0502020204030204" pitchFamily="34" charset="0"/>
              <a:ea typeface="SimSun" panose="02010600030101010101" pitchFamily="2" charset="-122"/>
              <a:cs typeface="Arial" panose="020B0604020202020204" pitchFamily="34" charset="0"/>
            </a:endParaRPr>
          </a:p>
        </p:txBody>
      </p:sp>
    </p:spTree>
    <p:extLst>
      <p:ext uri="{BB962C8B-B14F-4D97-AF65-F5344CB8AC3E}">
        <p14:creationId xmlns:p14="http://schemas.microsoft.com/office/powerpoint/2010/main" val="3135646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72938-B915-A58E-893A-AD85E7218A8E}"/>
              </a:ext>
            </a:extLst>
          </p:cNvPr>
          <p:cNvSpPr>
            <a:spLocks noGrp="1"/>
          </p:cNvSpPr>
          <p:nvPr>
            <p:ph type="title"/>
          </p:nvPr>
        </p:nvSpPr>
        <p:spPr/>
        <p:txBody>
          <a:bodyPr/>
          <a:lstStyle/>
          <a:p>
            <a:r>
              <a:rPr lang="en-GB" dirty="0"/>
              <a:t>Referencing</a:t>
            </a:r>
          </a:p>
        </p:txBody>
      </p:sp>
      <p:sp>
        <p:nvSpPr>
          <p:cNvPr id="3" name="Content Placeholder 2">
            <a:extLst>
              <a:ext uri="{FF2B5EF4-FFF2-40B4-BE49-F238E27FC236}">
                <a16:creationId xmlns:a16="http://schemas.microsoft.com/office/drawing/2014/main" id="{A6392F56-857E-7105-CDED-4B307D11437E}"/>
              </a:ext>
            </a:extLst>
          </p:cNvPr>
          <p:cNvSpPr>
            <a:spLocks noGrp="1"/>
          </p:cNvSpPr>
          <p:nvPr>
            <p:ph idx="1"/>
          </p:nvPr>
        </p:nvSpPr>
        <p:spPr/>
        <p:txBody>
          <a:bodyPr/>
          <a:lstStyle/>
          <a:p>
            <a:r>
              <a:rPr lang="en-GB" sz="3200" dirty="0">
                <a:effectLst/>
                <a:latin typeface="Calibri" panose="020F0502020204030204" pitchFamily="34" charset="0"/>
                <a:ea typeface="SimSun" panose="02010600030101010101" pitchFamily="2" charset="-122"/>
                <a:cs typeface="Arial" panose="020B0604020202020204" pitchFamily="34" charset="0"/>
              </a:rPr>
              <a:t>For this module, you may use either MHRA or Harvard referencing styles. </a:t>
            </a:r>
          </a:p>
          <a:p>
            <a:r>
              <a:rPr lang="en-GB" sz="3200" dirty="0">
                <a:effectLst/>
                <a:latin typeface="Calibri" panose="020F0502020204030204" pitchFamily="34" charset="0"/>
                <a:ea typeface="SimSun" panose="02010600030101010101" pitchFamily="2" charset="-122"/>
                <a:cs typeface="Arial" panose="020B0604020202020204" pitchFamily="34" charset="0"/>
              </a:rPr>
              <a:t>Refer carefully to the referencing handbook for your chosen style – these are available through the library, and are linked in the module handbook</a:t>
            </a:r>
          </a:p>
          <a:p>
            <a:endParaRPr lang="en-GB" dirty="0"/>
          </a:p>
        </p:txBody>
      </p:sp>
    </p:spTree>
    <p:extLst>
      <p:ext uri="{BB962C8B-B14F-4D97-AF65-F5344CB8AC3E}">
        <p14:creationId xmlns:p14="http://schemas.microsoft.com/office/powerpoint/2010/main" val="562790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3" name="Rectangle 29702">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705" name="Rectangle 29704">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Title 1">
            <a:extLst>
              <a:ext uri="{FF2B5EF4-FFF2-40B4-BE49-F238E27FC236}">
                <a16:creationId xmlns:a16="http://schemas.microsoft.com/office/drawing/2014/main" id="{0D2863B6-6A22-C470-E57A-367606E03873}"/>
              </a:ext>
            </a:extLst>
          </p:cNvPr>
          <p:cNvSpPr>
            <a:spLocks noGrp="1" noChangeArrowheads="1"/>
          </p:cNvSpPr>
          <p:nvPr>
            <p:ph type="title"/>
          </p:nvPr>
        </p:nvSpPr>
        <p:spPr>
          <a:xfrm>
            <a:off x="521208" y="978408"/>
            <a:ext cx="8732520" cy="1463040"/>
          </a:xfrm>
        </p:spPr>
        <p:txBody>
          <a:bodyPr>
            <a:normAutofit/>
          </a:bodyPr>
          <a:lstStyle/>
          <a:p>
            <a:r>
              <a:rPr lang="en-GB" altLang="en-US" dirty="0"/>
              <a:t>Use of AI</a:t>
            </a:r>
          </a:p>
        </p:txBody>
      </p:sp>
      <p:sp>
        <p:nvSpPr>
          <p:cNvPr id="3" name="Content Placeholder 2">
            <a:extLst>
              <a:ext uri="{FF2B5EF4-FFF2-40B4-BE49-F238E27FC236}">
                <a16:creationId xmlns:a16="http://schemas.microsoft.com/office/drawing/2014/main" id="{7B6588C6-CBBD-F784-B733-CC51A769E723}"/>
              </a:ext>
            </a:extLst>
          </p:cNvPr>
          <p:cNvSpPr>
            <a:spLocks noGrp="1"/>
          </p:cNvSpPr>
          <p:nvPr>
            <p:ph idx="1"/>
          </p:nvPr>
        </p:nvSpPr>
        <p:spPr>
          <a:xfrm>
            <a:off x="521208" y="1783830"/>
            <a:ext cx="8732520" cy="4562106"/>
          </a:xfrm>
        </p:spPr>
        <p:txBody>
          <a:bodyPr rtlCol="0">
            <a:normAutofit fontScale="92500" lnSpcReduction="20000"/>
          </a:bodyPr>
          <a:lstStyle/>
          <a:p>
            <a:pPr>
              <a:lnSpc>
                <a:spcPct val="100000"/>
              </a:lnSpc>
              <a:spcAft>
                <a:spcPts val="800"/>
              </a:spcAft>
              <a:buClr>
                <a:schemeClr val="accent5"/>
              </a:buClr>
              <a:defRPr/>
            </a:pPr>
            <a:r>
              <a:rPr lang="en-GB" sz="2000" dirty="0"/>
              <a:t>Use of AI tools must be clearly documented and referenced in all submissions</a:t>
            </a:r>
          </a:p>
          <a:p>
            <a:pPr>
              <a:lnSpc>
                <a:spcPct val="100000"/>
              </a:lnSpc>
              <a:spcAft>
                <a:spcPts val="800"/>
              </a:spcAft>
              <a:buClr>
                <a:schemeClr val="accent5"/>
              </a:buClr>
              <a:defRPr/>
            </a:pPr>
            <a:r>
              <a:rPr lang="en-GB" sz="2000" dirty="0"/>
              <a:t>You must declare use of any AI-generated content and specify the tool used.</a:t>
            </a:r>
          </a:p>
          <a:p>
            <a:pPr>
              <a:lnSpc>
                <a:spcPct val="100000"/>
              </a:lnSpc>
              <a:spcAft>
                <a:spcPts val="800"/>
              </a:spcAft>
              <a:buClr>
                <a:schemeClr val="accent5"/>
              </a:buClr>
              <a:defRPr/>
            </a:pPr>
            <a:r>
              <a:rPr lang="en-GB" sz="2000" dirty="0"/>
              <a:t>AI tools must be used responsibly, ensuring they do not compromise the originality and integrity of your work.</a:t>
            </a:r>
          </a:p>
          <a:p>
            <a:pPr>
              <a:lnSpc>
                <a:spcPct val="100000"/>
              </a:lnSpc>
              <a:spcAft>
                <a:spcPts val="800"/>
              </a:spcAft>
              <a:buClr>
                <a:schemeClr val="accent5"/>
              </a:buClr>
              <a:defRPr/>
            </a:pPr>
            <a:r>
              <a:rPr lang="en-GB" sz="2000" dirty="0"/>
              <a:t>Any misuse of AI to generate content that may be considered academic misconduct in line with UWTSD policy, or where the student has not been permitted to use such tools in assignments will be treated as academic misconduct</a:t>
            </a:r>
          </a:p>
          <a:p>
            <a:pPr>
              <a:lnSpc>
                <a:spcPct val="100000"/>
              </a:lnSpc>
              <a:spcAft>
                <a:spcPts val="800"/>
              </a:spcAft>
              <a:buClr>
                <a:schemeClr val="accent5"/>
              </a:buClr>
              <a:defRPr/>
            </a:pPr>
            <a:r>
              <a:rPr lang="en-GB" sz="2000" dirty="0"/>
              <a:t>You must keep a copy of drafts, notes, other resources used before and after the use of AI</a:t>
            </a:r>
          </a:p>
          <a:p>
            <a:pPr>
              <a:lnSpc>
                <a:spcPct val="100000"/>
              </a:lnSpc>
              <a:spcAft>
                <a:spcPts val="800"/>
              </a:spcAft>
              <a:buClr>
                <a:schemeClr val="accent5"/>
              </a:buClr>
              <a:defRPr/>
            </a:pPr>
            <a:r>
              <a:rPr lang="en-GB" sz="2000" dirty="0"/>
              <a:t>If there is a suspicion of use of AI tools beyond what is permitted/specified for the particular assignment, students will be asked to provide previous drafts and notes.</a:t>
            </a:r>
          </a:p>
          <a:p>
            <a:pPr fontAlgn="auto">
              <a:lnSpc>
                <a:spcPct val="100000"/>
              </a:lnSpc>
              <a:spcAft>
                <a:spcPts val="0"/>
              </a:spcAft>
              <a:buClr>
                <a:schemeClr val="accent5"/>
              </a:buClr>
              <a:defRPr/>
            </a:pPr>
            <a:endParaRPr lang="en-GB" sz="2000" dirty="0"/>
          </a:p>
        </p:txBody>
      </p:sp>
    </p:spTree>
  </p:cSld>
  <p:clrMapOvr>
    <a:masterClrMapping/>
  </p:clrMapOvr>
  <p:transition spd="slow" advTm="104893"/>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3A201-08F7-4DC1-2119-197EF15B8408}"/>
              </a:ext>
            </a:extLst>
          </p:cNvPr>
          <p:cNvSpPr>
            <a:spLocks noGrp="1"/>
          </p:cNvSpPr>
          <p:nvPr>
            <p:ph type="title"/>
          </p:nvPr>
        </p:nvSpPr>
        <p:spPr/>
        <p:txBody>
          <a:bodyPr/>
          <a:lstStyle/>
          <a:p>
            <a:r>
              <a:rPr lang="en-GB" dirty="0"/>
              <a:t>Use of AI</a:t>
            </a:r>
          </a:p>
        </p:txBody>
      </p:sp>
      <p:sp>
        <p:nvSpPr>
          <p:cNvPr id="3" name="Content Placeholder 2">
            <a:extLst>
              <a:ext uri="{FF2B5EF4-FFF2-40B4-BE49-F238E27FC236}">
                <a16:creationId xmlns:a16="http://schemas.microsoft.com/office/drawing/2014/main" id="{905A5689-C68F-EBE3-1D4E-CB6F481F6ACA}"/>
              </a:ext>
            </a:extLst>
          </p:cNvPr>
          <p:cNvSpPr>
            <a:spLocks noGrp="1"/>
          </p:cNvSpPr>
          <p:nvPr>
            <p:ph idx="1"/>
          </p:nvPr>
        </p:nvSpPr>
        <p:spPr>
          <a:xfrm>
            <a:off x="518160" y="2532889"/>
            <a:ext cx="11155680" cy="3767328"/>
          </a:xfrm>
        </p:spPr>
        <p:txBody>
          <a:bodyPr>
            <a:normAutofit fontScale="92500" lnSpcReduction="10000"/>
          </a:bodyPr>
          <a:lstStyle/>
          <a:p>
            <a:pPr marL="0" indent="0">
              <a:lnSpc>
                <a:spcPct val="120000"/>
              </a:lnSpc>
              <a:spcBef>
                <a:spcPts val="0"/>
              </a:spcBef>
              <a:buNone/>
            </a:pPr>
            <a:r>
              <a:rPr lang="en-GB" sz="3200" dirty="0">
                <a:effectLst/>
                <a:latin typeface="Calibri" panose="020F0502020204030204" pitchFamily="34" charset="0"/>
                <a:ea typeface="SimSun" panose="02010600030101010101" pitchFamily="2" charset="-122"/>
                <a:cs typeface="Arial" panose="020B0604020202020204" pitchFamily="34" charset="0"/>
              </a:rPr>
              <a:t>For this module, </a:t>
            </a:r>
            <a:r>
              <a:rPr lang="en-GB" sz="3200" b="1" dirty="0">
                <a:effectLst/>
                <a:latin typeface="Calibri" panose="020F0502020204030204" pitchFamily="34" charset="0"/>
                <a:ea typeface="SimSun" panose="02010600030101010101" pitchFamily="2" charset="-122"/>
                <a:cs typeface="Arial" panose="020B0604020202020204" pitchFamily="34" charset="0"/>
              </a:rPr>
              <a:t>the only permitted use of AI is for proofreading</a:t>
            </a:r>
            <a:r>
              <a:rPr lang="en-GB" sz="3200" dirty="0">
                <a:effectLst/>
                <a:latin typeface="Calibri" panose="020F0502020204030204" pitchFamily="34" charset="0"/>
                <a:ea typeface="SimSun" panose="02010600030101010101" pitchFamily="2" charset="-122"/>
                <a:cs typeface="Arial" panose="020B0604020202020204" pitchFamily="34" charset="0"/>
              </a:rPr>
              <a:t>. You can use Generative AI to check your own text/creation for grammatical and syntactical mistakes, including rephrasing of your own work within specific standards. </a:t>
            </a:r>
          </a:p>
          <a:p>
            <a:pPr marL="0" indent="0">
              <a:lnSpc>
                <a:spcPct val="120000"/>
              </a:lnSpc>
              <a:spcBef>
                <a:spcPts val="0"/>
              </a:spcBef>
              <a:buNone/>
            </a:pPr>
            <a:r>
              <a:rPr lang="en-GB" sz="3200" dirty="0">
                <a:effectLst/>
                <a:latin typeface="Calibri" panose="020F0502020204030204" pitchFamily="34" charset="0"/>
                <a:ea typeface="SimSun" panose="02010600030101010101" pitchFamily="2" charset="-122"/>
                <a:cs typeface="Arial" panose="020B0604020202020204" pitchFamily="34" charset="0"/>
              </a:rPr>
              <a:t>You are expected to keep drafts of your work, including notes, etc. before and after the use of any AI tool. You will be expected to produce these drafts and materials as necessary.</a:t>
            </a:r>
          </a:p>
        </p:txBody>
      </p:sp>
    </p:spTree>
    <p:extLst>
      <p:ext uri="{BB962C8B-B14F-4D97-AF65-F5344CB8AC3E}">
        <p14:creationId xmlns:p14="http://schemas.microsoft.com/office/powerpoint/2010/main" val="2298511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1F64C-DE58-4E37-F0CB-739A3FFD99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B65220-146A-2958-AD0C-A7F8B92B6021}"/>
              </a:ext>
            </a:extLst>
          </p:cNvPr>
          <p:cNvSpPr>
            <a:spLocks noGrp="1"/>
          </p:cNvSpPr>
          <p:nvPr>
            <p:ph type="title"/>
          </p:nvPr>
        </p:nvSpPr>
        <p:spPr/>
        <p:txBody>
          <a:bodyPr/>
          <a:lstStyle/>
          <a:p>
            <a:r>
              <a:rPr lang="en-GB" dirty="0"/>
              <a:t>Use of AI</a:t>
            </a:r>
          </a:p>
        </p:txBody>
      </p:sp>
      <p:sp>
        <p:nvSpPr>
          <p:cNvPr id="3" name="Content Placeholder 2">
            <a:extLst>
              <a:ext uri="{FF2B5EF4-FFF2-40B4-BE49-F238E27FC236}">
                <a16:creationId xmlns:a16="http://schemas.microsoft.com/office/drawing/2014/main" id="{274DCEF3-9D47-C8CC-9B4D-B2D3255BC0A6}"/>
              </a:ext>
            </a:extLst>
          </p:cNvPr>
          <p:cNvSpPr>
            <a:spLocks noGrp="1"/>
          </p:cNvSpPr>
          <p:nvPr>
            <p:ph idx="1"/>
          </p:nvPr>
        </p:nvSpPr>
        <p:spPr>
          <a:xfrm>
            <a:off x="518160" y="2532889"/>
            <a:ext cx="11155680" cy="3767328"/>
          </a:xfrm>
        </p:spPr>
        <p:txBody>
          <a:bodyPr>
            <a:normAutofit fontScale="92500" lnSpcReduction="20000"/>
          </a:bodyPr>
          <a:lstStyle/>
          <a:p>
            <a:pPr marL="0" indent="0">
              <a:lnSpc>
                <a:spcPct val="120000"/>
              </a:lnSpc>
              <a:spcBef>
                <a:spcPts val="0"/>
              </a:spcBef>
              <a:buNone/>
            </a:pPr>
            <a:r>
              <a:rPr lang="en-GB" sz="2600" dirty="0">
                <a:effectLst/>
                <a:latin typeface="Calibri" panose="020F0502020204030204" pitchFamily="34" charset="0"/>
                <a:ea typeface="SimSun" panose="02010600030101010101" pitchFamily="2" charset="-122"/>
                <a:cs typeface="Arial" panose="020B0604020202020204" pitchFamily="34" charset="0"/>
              </a:rPr>
              <a:t>You must acknowledge any use of AI in a separate page at the beginning of your submission, following this format:</a:t>
            </a:r>
          </a:p>
          <a:p>
            <a:pPr marL="0" indent="0">
              <a:lnSpc>
                <a:spcPct val="120000"/>
              </a:lnSpc>
              <a:spcBef>
                <a:spcPts val="0"/>
              </a:spcBef>
              <a:buNone/>
            </a:pPr>
            <a:r>
              <a:rPr lang="en-GB" sz="2600" dirty="0">
                <a:effectLst/>
                <a:latin typeface="Calibri" panose="020F0502020204030204" pitchFamily="34" charset="0"/>
                <a:ea typeface="SimSun" panose="02010600030101010101" pitchFamily="2" charset="-122"/>
                <a:cs typeface="Arial" panose="020B0604020202020204" pitchFamily="34" charset="0"/>
              </a:rPr>
              <a:t>I acknowledge the use of [AI Tool] [(AI Tool </a:t>
            </a:r>
            <a:r>
              <a:rPr lang="en-GB" sz="2600" dirty="0" err="1">
                <a:effectLst/>
                <a:latin typeface="Calibri" panose="020F0502020204030204" pitchFamily="34" charset="0"/>
                <a:ea typeface="SimSun" panose="02010600030101010101" pitchFamily="2" charset="-122"/>
                <a:cs typeface="Arial" panose="020B0604020202020204" pitchFamily="34" charset="0"/>
              </a:rPr>
              <a:t>url</a:t>
            </a:r>
            <a:r>
              <a:rPr lang="en-GB" sz="2600" dirty="0">
                <a:effectLst/>
                <a:latin typeface="Calibri" panose="020F0502020204030204" pitchFamily="34" charset="0"/>
                <a:ea typeface="SimSun" panose="02010600030101010101" pitchFamily="2" charset="-122"/>
                <a:cs typeface="Arial" panose="020B0604020202020204" pitchFamily="34" charset="0"/>
              </a:rPr>
              <a:t>)] on [Date] to [Purpose my work]. </a:t>
            </a:r>
          </a:p>
          <a:p>
            <a:pPr marL="0" indent="0">
              <a:lnSpc>
                <a:spcPct val="120000"/>
              </a:lnSpc>
              <a:spcBef>
                <a:spcPts val="0"/>
              </a:spcBef>
              <a:buNone/>
            </a:pPr>
            <a:r>
              <a:rPr lang="en-GB" sz="2600" dirty="0">
                <a:effectLst/>
                <a:latin typeface="Calibri" panose="020F0502020204030204" pitchFamily="34" charset="0"/>
                <a:ea typeface="SimSun" panose="02010600030101010101" pitchFamily="2" charset="-122"/>
                <a:cs typeface="Arial" panose="020B0604020202020204" pitchFamily="34" charset="0"/>
              </a:rPr>
              <a:t>I used the prompt(s): </a:t>
            </a:r>
          </a:p>
          <a:p>
            <a:pPr marL="0" indent="0">
              <a:lnSpc>
                <a:spcPct val="120000"/>
              </a:lnSpc>
              <a:spcBef>
                <a:spcPts val="0"/>
              </a:spcBef>
              <a:buNone/>
            </a:pPr>
            <a:r>
              <a:rPr lang="en-GB" sz="2600" dirty="0">
                <a:effectLst/>
                <a:latin typeface="Calibri" panose="020F0502020204030204" pitchFamily="34" charset="0"/>
                <a:ea typeface="SimSun" panose="02010600030101010101" pitchFamily="2" charset="-122"/>
                <a:cs typeface="Arial" panose="020B0604020202020204" pitchFamily="34" charset="0"/>
              </a:rPr>
              <a:t>1. [Prompt] </a:t>
            </a:r>
          </a:p>
          <a:p>
            <a:pPr marL="0" indent="0">
              <a:lnSpc>
                <a:spcPct val="120000"/>
              </a:lnSpc>
              <a:spcBef>
                <a:spcPts val="0"/>
              </a:spcBef>
              <a:buNone/>
            </a:pPr>
            <a:r>
              <a:rPr lang="en-GB" sz="2600" dirty="0">
                <a:effectLst/>
                <a:latin typeface="Calibri" panose="020F0502020204030204" pitchFamily="34" charset="0"/>
                <a:ea typeface="SimSun" panose="02010600030101010101" pitchFamily="2" charset="-122"/>
                <a:cs typeface="Arial" panose="020B0604020202020204" pitchFamily="34" charset="0"/>
              </a:rPr>
              <a:t>2. [Prompt] </a:t>
            </a:r>
          </a:p>
          <a:p>
            <a:pPr marL="0" indent="0">
              <a:lnSpc>
                <a:spcPct val="120000"/>
              </a:lnSpc>
              <a:spcBef>
                <a:spcPts val="0"/>
              </a:spcBef>
              <a:buNone/>
            </a:pPr>
            <a:r>
              <a:rPr lang="en-GB" sz="2600" dirty="0">
                <a:effectLst/>
                <a:latin typeface="Calibri" panose="020F0502020204030204" pitchFamily="34" charset="0"/>
                <a:ea typeface="SimSun" panose="02010600030101010101" pitchFamily="2" charset="-122"/>
                <a:cs typeface="Arial" panose="020B0604020202020204" pitchFamily="34" charset="0"/>
              </a:rPr>
              <a:t>3. [Prompt]</a:t>
            </a:r>
          </a:p>
          <a:p>
            <a:pPr marL="0" indent="0">
              <a:lnSpc>
                <a:spcPct val="120000"/>
              </a:lnSpc>
              <a:spcBef>
                <a:spcPts val="0"/>
              </a:spcBef>
            </a:pPr>
            <a:r>
              <a:rPr lang="en-GB" sz="2600" dirty="0">
                <a:effectLst/>
                <a:latin typeface="Calibri" panose="020F0502020204030204" pitchFamily="34" charset="0"/>
                <a:ea typeface="SimSun" panose="02010600030101010101" pitchFamily="2" charset="-122"/>
                <a:cs typeface="Arial" panose="020B0604020202020204" pitchFamily="34" charset="0"/>
              </a:rPr>
              <a:t> I confirm that I have not presented any AI generated text as my own work. I confirm I have copies of my drafts, notes, and other resources I used before, and after the use of AI tools which I may be asked to provide in evidence.</a:t>
            </a:r>
          </a:p>
          <a:p>
            <a:endParaRPr lang="en-GB" dirty="0"/>
          </a:p>
        </p:txBody>
      </p:sp>
    </p:spTree>
    <p:extLst>
      <p:ext uri="{BB962C8B-B14F-4D97-AF65-F5344CB8AC3E}">
        <p14:creationId xmlns:p14="http://schemas.microsoft.com/office/powerpoint/2010/main" val="14011436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92F2D-45E7-9B7A-5193-FCB43BDC1A5E}"/>
              </a:ext>
            </a:extLst>
          </p:cNvPr>
          <p:cNvSpPr>
            <a:spLocks noGrp="1"/>
          </p:cNvSpPr>
          <p:nvPr>
            <p:ph type="title"/>
          </p:nvPr>
        </p:nvSpPr>
        <p:spPr/>
        <p:txBody>
          <a:bodyPr/>
          <a:lstStyle/>
          <a:p>
            <a:r>
              <a:rPr lang="en-GB" dirty="0"/>
              <a:t>Use of Automated Translation Tools</a:t>
            </a:r>
          </a:p>
        </p:txBody>
      </p:sp>
      <p:sp>
        <p:nvSpPr>
          <p:cNvPr id="3" name="Content Placeholder 2">
            <a:extLst>
              <a:ext uri="{FF2B5EF4-FFF2-40B4-BE49-F238E27FC236}">
                <a16:creationId xmlns:a16="http://schemas.microsoft.com/office/drawing/2014/main" id="{05CDB683-F3C3-E9A3-3F89-0C76CA6C0697}"/>
              </a:ext>
            </a:extLst>
          </p:cNvPr>
          <p:cNvSpPr>
            <a:spLocks noGrp="1"/>
          </p:cNvSpPr>
          <p:nvPr>
            <p:ph idx="1"/>
          </p:nvPr>
        </p:nvSpPr>
        <p:spPr/>
        <p:txBody>
          <a:bodyPr>
            <a:normAutofit fontScale="92500" lnSpcReduction="10000"/>
          </a:bodyPr>
          <a:lstStyle/>
          <a:p>
            <a:pPr algn="just" fontAlgn="base">
              <a:lnSpc>
                <a:spcPct val="100000"/>
              </a:lnSpc>
              <a:spcBef>
                <a:spcPts val="0"/>
              </a:spcBef>
            </a:pPr>
            <a:r>
              <a:rPr lang="en-GB" sz="2400" dirty="0">
                <a:effectLst/>
                <a:latin typeface="Calibri" panose="020F0502020204030204" pitchFamily="34" charset="0"/>
                <a:ea typeface="SimSun" panose="02010600030101010101" pitchFamily="2" charset="-122"/>
                <a:cs typeface="Arial" panose="020B0604020202020204" pitchFamily="34" charset="0"/>
              </a:rPr>
              <a:t>Automated translation tools, often known as machine translation (MT) tools, are software applications that use artificial intelligence to automatically translate text or speech from one language to another.</a:t>
            </a:r>
          </a:p>
          <a:p>
            <a:pPr algn="just" fontAlgn="base">
              <a:lnSpc>
                <a:spcPct val="100000"/>
              </a:lnSpc>
              <a:spcBef>
                <a:spcPts val="0"/>
              </a:spcBef>
            </a:pPr>
            <a:r>
              <a:rPr lang="en-GB" sz="2400" dirty="0">
                <a:effectLst/>
                <a:latin typeface="Calibri" panose="020F0502020204030204" pitchFamily="34" charset="0"/>
                <a:ea typeface="SimSun" panose="02010600030101010101" pitchFamily="2" charset="-122"/>
                <a:cs typeface="Arial" panose="020B0604020202020204" pitchFamily="34" charset="0"/>
              </a:rPr>
              <a:t>Examples of automated translation tools include (but are not limited to): Google Translate, </a:t>
            </a:r>
            <a:r>
              <a:rPr lang="en-GB" sz="2400" dirty="0" err="1">
                <a:effectLst/>
                <a:latin typeface="Calibri" panose="020F0502020204030204" pitchFamily="34" charset="0"/>
                <a:ea typeface="SimSun" panose="02010600030101010101" pitchFamily="2" charset="-122"/>
                <a:cs typeface="Arial" panose="020B0604020202020204" pitchFamily="34" charset="0"/>
              </a:rPr>
              <a:t>DeepL</a:t>
            </a:r>
            <a:r>
              <a:rPr lang="en-GB" sz="2400" dirty="0">
                <a:effectLst/>
                <a:latin typeface="Calibri" panose="020F0502020204030204" pitchFamily="34" charset="0"/>
                <a:ea typeface="SimSun" panose="02010600030101010101" pitchFamily="2" charset="-122"/>
                <a:cs typeface="Arial" panose="020B0604020202020204" pitchFamily="34" charset="0"/>
              </a:rPr>
              <a:t>, and Microsoft Translator.</a:t>
            </a:r>
          </a:p>
          <a:p>
            <a:pPr algn="just" fontAlgn="base">
              <a:lnSpc>
                <a:spcPct val="100000"/>
              </a:lnSpc>
              <a:spcBef>
                <a:spcPts val="0"/>
              </a:spcBef>
            </a:pPr>
            <a:r>
              <a:rPr lang="en-GB" sz="2400" dirty="0">
                <a:effectLst/>
                <a:latin typeface="Calibri" panose="020F0502020204030204" pitchFamily="34" charset="0"/>
                <a:ea typeface="SimSun" panose="02010600030101010101" pitchFamily="2" charset="-122"/>
                <a:cs typeface="Arial" panose="020B0604020202020204" pitchFamily="34" charset="0"/>
              </a:rPr>
              <a:t>Like all tools, automated translation tools must be used as appropriate with academic integrity in mind. </a:t>
            </a:r>
          </a:p>
          <a:p>
            <a:pPr algn="just" fontAlgn="base">
              <a:lnSpc>
                <a:spcPct val="100000"/>
              </a:lnSpc>
              <a:spcBef>
                <a:spcPts val="0"/>
              </a:spcBef>
            </a:pPr>
            <a:r>
              <a:rPr lang="en-GB" sz="2400" dirty="0">
                <a:effectLst/>
                <a:latin typeface="Calibri" panose="020F0502020204030204" pitchFamily="34" charset="0"/>
                <a:ea typeface="SimSun" panose="02010600030101010101" pitchFamily="2" charset="-122"/>
                <a:cs typeface="Arial" panose="020B0604020202020204" pitchFamily="34" charset="0"/>
              </a:rPr>
              <a:t>The expectation is that all work submitted is </a:t>
            </a:r>
            <a:r>
              <a:rPr lang="en-GB" sz="2400" b="1" dirty="0">
                <a:effectLst/>
                <a:latin typeface="Calibri" panose="020F0502020204030204" pitchFamily="34" charset="0"/>
                <a:ea typeface="SimSun" panose="02010600030101010101" pitchFamily="2" charset="-122"/>
                <a:cs typeface="Arial" panose="020B0604020202020204" pitchFamily="34" charset="0"/>
              </a:rPr>
              <a:t>created by the student themselves</a:t>
            </a:r>
            <a:r>
              <a:rPr lang="en-GB" sz="2400" dirty="0">
                <a:effectLst/>
                <a:latin typeface="Calibri" panose="020F0502020204030204" pitchFamily="34" charset="0"/>
                <a:ea typeface="SimSun" panose="02010600030101010101" pitchFamily="2" charset="-122"/>
                <a:cs typeface="Arial" panose="020B0604020202020204" pitchFamily="34" charset="0"/>
              </a:rPr>
              <a:t>, including the appropriate use of the language of assessment (which, for this module, is English).</a:t>
            </a:r>
          </a:p>
          <a:p>
            <a:pPr algn="just" fontAlgn="base">
              <a:lnSpc>
                <a:spcPct val="100000"/>
              </a:lnSpc>
              <a:spcBef>
                <a:spcPts val="0"/>
              </a:spcBef>
            </a:pPr>
            <a:r>
              <a:rPr lang="en-GB" sz="2400" dirty="0">
                <a:effectLst/>
                <a:latin typeface="Calibri" panose="020F0502020204030204" pitchFamily="34" charset="0"/>
                <a:ea typeface="SimSun" panose="02010600030101010101" pitchFamily="2" charset="-122"/>
                <a:cs typeface="Arial" panose="020B0604020202020204" pitchFamily="34" charset="0"/>
              </a:rPr>
              <a:t>Therefore, a student </a:t>
            </a:r>
            <a:r>
              <a:rPr lang="en-GB" sz="2400" b="1" dirty="0">
                <a:effectLst/>
                <a:latin typeface="Calibri" panose="020F0502020204030204" pitchFamily="34" charset="0"/>
                <a:ea typeface="SimSun" panose="02010600030101010101" pitchFamily="2" charset="-122"/>
                <a:cs typeface="Arial" panose="020B0604020202020204" pitchFamily="34" charset="0"/>
              </a:rPr>
              <a:t>must not </a:t>
            </a:r>
            <a:r>
              <a:rPr lang="en-GB" sz="2400" dirty="0">
                <a:effectLst/>
                <a:latin typeface="Calibri" panose="020F0502020204030204" pitchFamily="34" charset="0"/>
                <a:ea typeface="SimSun" panose="02010600030101010101" pitchFamily="2" charset="-122"/>
                <a:cs typeface="Arial" panose="020B0604020202020204" pitchFamily="34" charset="0"/>
              </a:rPr>
              <a:t>create an assignment in a different language and then use an automated translation tool to translate it into English, and finally submit the creation of the automated translation tool for assessment.</a:t>
            </a:r>
          </a:p>
          <a:p>
            <a:endParaRPr lang="en-GB" dirty="0"/>
          </a:p>
        </p:txBody>
      </p:sp>
    </p:spTree>
    <p:extLst>
      <p:ext uri="{BB962C8B-B14F-4D97-AF65-F5344CB8AC3E}">
        <p14:creationId xmlns:p14="http://schemas.microsoft.com/office/powerpoint/2010/main" val="27002202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F7571-7CEF-9348-7859-0E92311CFB09}"/>
              </a:ext>
            </a:extLst>
          </p:cNvPr>
          <p:cNvSpPr>
            <a:spLocks noGrp="1"/>
          </p:cNvSpPr>
          <p:nvPr>
            <p:ph type="title"/>
          </p:nvPr>
        </p:nvSpPr>
        <p:spPr/>
        <p:txBody>
          <a:bodyPr/>
          <a:lstStyle/>
          <a:p>
            <a:r>
              <a:rPr lang="en-GB" dirty="0"/>
              <a:t>Use of Automated Translation Tools</a:t>
            </a:r>
          </a:p>
        </p:txBody>
      </p:sp>
      <p:sp>
        <p:nvSpPr>
          <p:cNvPr id="3" name="Content Placeholder 2">
            <a:extLst>
              <a:ext uri="{FF2B5EF4-FFF2-40B4-BE49-F238E27FC236}">
                <a16:creationId xmlns:a16="http://schemas.microsoft.com/office/drawing/2014/main" id="{6A2E1046-AE77-141E-1DF0-40F64A0A7B69}"/>
              </a:ext>
            </a:extLst>
          </p:cNvPr>
          <p:cNvSpPr>
            <a:spLocks noGrp="1"/>
          </p:cNvSpPr>
          <p:nvPr>
            <p:ph idx="1"/>
          </p:nvPr>
        </p:nvSpPr>
        <p:spPr/>
        <p:txBody>
          <a:bodyPr/>
          <a:lstStyle/>
          <a:p>
            <a:pPr algn="just" fontAlgn="base">
              <a:lnSpc>
                <a:spcPct val="115000"/>
              </a:lnSpc>
              <a:spcAft>
                <a:spcPts val="1000"/>
              </a:spcAft>
              <a:buNone/>
            </a:pPr>
            <a:r>
              <a:rPr lang="en-GB" sz="2400" dirty="0">
                <a:effectLst/>
                <a:latin typeface="Calibri" panose="020F0502020204030204" pitchFamily="34" charset="0"/>
                <a:ea typeface="SimSun" panose="02010600030101010101" pitchFamily="2" charset="-122"/>
                <a:cs typeface="Arial" panose="020B0604020202020204" pitchFamily="34" charset="0"/>
              </a:rPr>
              <a:t>Students </a:t>
            </a:r>
            <a:r>
              <a:rPr lang="en-GB" sz="2400" b="1" dirty="0">
                <a:effectLst/>
                <a:latin typeface="Calibri" panose="020F0502020204030204" pitchFamily="34" charset="0"/>
                <a:ea typeface="SimSun" panose="02010600030101010101" pitchFamily="2" charset="-122"/>
                <a:cs typeface="Arial" panose="020B0604020202020204" pitchFamily="34" charset="0"/>
              </a:rPr>
              <a:t>are allowed </a:t>
            </a:r>
            <a:r>
              <a:rPr lang="en-GB" sz="2400" dirty="0">
                <a:effectLst/>
                <a:latin typeface="Calibri" panose="020F0502020204030204" pitchFamily="34" charset="0"/>
                <a:ea typeface="SimSun" panose="02010600030101010101" pitchFamily="2" charset="-122"/>
                <a:cs typeface="Arial" panose="020B0604020202020204" pitchFamily="34" charset="0"/>
              </a:rPr>
              <a:t>to use automated translation tools to:</a:t>
            </a:r>
          </a:p>
          <a:p>
            <a:pPr marL="0" lvl="0" indent="0" algn="just" fontAlgn="base">
              <a:lnSpc>
                <a:spcPct val="115000"/>
              </a:lnSpc>
              <a:spcAft>
                <a:spcPts val="1000"/>
              </a:spcAft>
              <a:buNone/>
            </a:pPr>
            <a:r>
              <a:rPr lang="en-GB" sz="2400" dirty="0">
                <a:effectLst/>
                <a:latin typeface="Calibri" panose="020F0502020204030204" pitchFamily="34" charset="0"/>
                <a:ea typeface="SimSun" panose="02010600030101010101" pitchFamily="2" charset="-122"/>
                <a:cs typeface="Arial" panose="020B0604020202020204" pitchFamily="34" charset="0"/>
              </a:rPr>
              <a:t>Support their study and understanding of course materials. This includes the translation of lecture notes, lecture recordings and transcripts, books, articles and other materials. </a:t>
            </a:r>
          </a:p>
          <a:p>
            <a:pPr algn="just" fontAlgn="base">
              <a:lnSpc>
                <a:spcPct val="115000"/>
              </a:lnSpc>
              <a:spcAft>
                <a:spcPts val="1000"/>
              </a:spcAft>
              <a:buNone/>
            </a:pPr>
            <a:r>
              <a:rPr lang="en-GB" sz="2400" dirty="0">
                <a:effectLst/>
                <a:latin typeface="Calibri" panose="020F0502020204030204" pitchFamily="34" charset="0"/>
                <a:ea typeface="SimSun" panose="02010600030101010101" pitchFamily="2" charset="-122"/>
                <a:cs typeface="Arial" panose="020B0604020202020204" pitchFamily="34" charset="0"/>
              </a:rPr>
              <a:t>Students </a:t>
            </a:r>
            <a:r>
              <a:rPr lang="en-GB" sz="2400" b="1" dirty="0">
                <a:effectLst/>
                <a:latin typeface="Calibri" panose="020F0502020204030204" pitchFamily="34" charset="0"/>
                <a:ea typeface="SimSun" panose="02010600030101010101" pitchFamily="2" charset="-122"/>
                <a:cs typeface="Arial" panose="020B0604020202020204" pitchFamily="34" charset="0"/>
              </a:rPr>
              <a:t>are not allowed</a:t>
            </a:r>
            <a:r>
              <a:rPr lang="en-GB" sz="2400" dirty="0">
                <a:effectLst/>
                <a:latin typeface="Calibri" panose="020F0502020204030204" pitchFamily="34" charset="0"/>
                <a:ea typeface="SimSun" panose="02010600030101010101" pitchFamily="2" charset="-122"/>
                <a:cs typeface="Arial" panose="020B0604020202020204" pitchFamily="34" charset="0"/>
              </a:rPr>
              <a:t> to use automated translation tools to:</a:t>
            </a:r>
          </a:p>
          <a:p>
            <a:pPr marL="0" lvl="0" indent="0" algn="just" fontAlgn="base">
              <a:lnSpc>
                <a:spcPct val="115000"/>
              </a:lnSpc>
              <a:spcAft>
                <a:spcPts val="1000"/>
              </a:spcAft>
              <a:buNone/>
            </a:pPr>
            <a:r>
              <a:rPr lang="en-GB" sz="2400" dirty="0">
                <a:effectLst/>
                <a:latin typeface="Calibri" panose="020F0502020204030204" pitchFamily="34" charset="0"/>
                <a:ea typeface="SimSun" panose="02010600030101010101" pitchFamily="2" charset="-122"/>
                <a:cs typeface="Arial" panose="020B0604020202020204" pitchFamily="34" charset="0"/>
              </a:rPr>
              <a:t>Translate any text or materials for submission as part of assessment for any module.</a:t>
            </a:r>
          </a:p>
          <a:p>
            <a:endParaRPr lang="en-GB" dirty="0"/>
          </a:p>
        </p:txBody>
      </p:sp>
    </p:spTree>
    <p:extLst>
      <p:ext uri="{BB962C8B-B14F-4D97-AF65-F5344CB8AC3E}">
        <p14:creationId xmlns:p14="http://schemas.microsoft.com/office/powerpoint/2010/main" val="26843721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C91B3-8C8C-CEB6-6ED7-63AC6423B110}"/>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9CC4BEF6-213C-C02F-831B-51949C79BBD4}"/>
              </a:ext>
            </a:extLst>
          </p:cNvPr>
          <p:cNvSpPr>
            <a:spLocks noGrp="1"/>
          </p:cNvSpPr>
          <p:nvPr>
            <p:ph idx="1"/>
          </p:nvPr>
        </p:nvSpPr>
        <p:spPr/>
        <p:txBody>
          <a:bodyPr/>
          <a:lstStyle/>
          <a:p>
            <a:r>
              <a:rPr lang="en-GB" sz="3200" dirty="0"/>
              <a:t>Overview of the disciplines and eras covered by the module.</a:t>
            </a:r>
          </a:p>
          <a:p>
            <a:endParaRPr lang="en-GB" dirty="0"/>
          </a:p>
        </p:txBody>
      </p:sp>
    </p:spTree>
    <p:extLst>
      <p:ext uri="{BB962C8B-B14F-4D97-AF65-F5344CB8AC3E}">
        <p14:creationId xmlns:p14="http://schemas.microsoft.com/office/powerpoint/2010/main" val="322442254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1576</Words>
  <Application>Microsoft Office PowerPoint</Application>
  <PresentationFormat>Widescreen</PresentationFormat>
  <Paragraphs>129</Paragraphs>
  <Slides>23</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Aptos</vt:lpstr>
      <vt:lpstr>Arial</vt:lpstr>
      <vt:lpstr>Bierstadt</vt:lpstr>
      <vt:lpstr>Calibri</vt:lpstr>
      <vt:lpstr>Symbol</vt:lpstr>
      <vt:lpstr>GestaltVTI</vt:lpstr>
      <vt:lpstr>HPFY3014: People Across Time 1: Introduction</vt:lpstr>
      <vt:lpstr>In this session</vt:lpstr>
      <vt:lpstr>Introductions</vt:lpstr>
      <vt:lpstr>Introduction to the module</vt:lpstr>
      <vt:lpstr>Help and advice for the module</vt:lpstr>
      <vt:lpstr>Module aims</vt:lpstr>
      <vt:lpstr>Learning outcomes</vt:lpstr>
      <vt:lpstr>Class schedule</vt:lpstr>
      <vt:lpstr>Class schedule</vt:lpstr>
      <vt:lpstr>Preparing for class</vt:lpstr>
      <vt:lpstr>Assessment for the module</vt:lpstr>
      <vt:lpstr>Portfolio Part 1: Essay Plan– Due Sunday 6 July 2025, 23:59PM</vt:lpstr>
      <vt:lpstr>Portfolio Part 1: Essay Plan – Due Sunday 6 July 2025, 23:59PM</vt:lpstr>
      <vt:lpstr>Portfolio Part 2: Essay – Due Sunday 10 August 2025, 23:59PM</vt:lpstr>
      <vt:lpstr>Portfolio Part 3: Gobbet/source analysis – Due Sunday 10 August 2025, 23:59PM</vt:lpstr>
      <vt:lpstr>Portfolio Part 3: Gobbet/source analysis – Due Sunday 10 August 2025, 23:59PM</vt:lpstr>
      <vt:lpstr>Referencing</vt:lpstr>
      <vt:lpstr>Use of AI</vt:lpstr>
      <vt:lpstr>Use of AI</vt:lpstr>
      <vt:lpstr>Use of AI</vt:lpstr>
      <vt:lpstr>Use of Automated Translation Tools</vt:lpstr>
      <vt:lpstr>Use of Automated Translation Tools</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1</cp:revision>
  <dcterms:created xsi:type="dcterms:W3CDTF">2025-05-09T12:04:48Z</dcterms:created>
  <dcterms:modified xsi:type="dcterms:W3CDTF">2025-05-09T12:56:02Z</dcterms:modified>
</cp:coreProperties>
</file>