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44BA9AD-8319-4C12-8F01-F8AC7B4CF7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AC8DDC-7C3D-49F9-9DEE-3E0105550F60}">
      <dgm:prSet/>
      <dgm:spPr/>
      <dgm:t>
        <a:bodyPr/>
        <a:lstStyle/>
        <a:p>
          <a:r>
            <a:rPr lang="en-GB"/>
            <a:t>The rise of digital health innovations transforming healthcare delivery in the UK.  </a:t>
          </a:r>
          <a:endParaRPr lang="en-US"/>
        </a:p>
      </dgm:t>
    </dgm:pt>
    <dgm:pt modelId="{5A079773-D9BF-4071-9976-878F4AFA0A6E}" type="parTrans" cxnId="{1BC2E7B3-EE5D-4ACE-9ABA-287EA82CDEDA}">
      <dgm:prSet/>
      <dgm:spPr/>
      <dgm:t>
        <a:bodyPr/>
        <a:lstStyle/>
        <a:p>
          <a:endParaRPr lang="en-US"/>
        </a:p>
      </dgm:t>
    </dgm:pt>
    <dgm:pt modelId="{DF950577-F3A0-4D85-82D3-F2FF74904EF1}" type="sibTrans" cxnId="{1BC2E7B3-EE5D-4ACE-9ABA-287EA82CDEDA}">
      <dgm:prSet/>
      <dgm:spPr/>
      <dgm:t>
        <a:bodyPr/>
        <a:lstStyle/>
        <a:p>
          <a:endParaRPr lang="en-US"/>
        </a:p>
      </dgm:t>
    </dgm:pt>
    <dgm:pt modelId="{D5C75E2F-085A-449D-8A72-E804BDF091E5}">
      <dgm:prSet/>
      <dgm:spPr/>
      <dgm:t>
        <a:bodyPr/>
        <a:lstStyle/>
        <a:p>
          <a:r>
            <a:rPr lang="en-GB"/>
            <a:t>Telehealth: remote consultations, digital monitoring, and health management tools.  </a:t>
          </a:r>
          <a:endParaRPr lang="en-US"/>
        </a:p>
      </dgm:t>
    </dgm:pt>
    <dgm:pt modelId="{A529E129-CAA9-4958-9B61-EFBEE32D5DD1}" type="parTrans" cxnId="{E6AAEBEF-BFB1-4384-ABE6-39E3B93FEC76}">
      <dgm:prSet/>
      <dgm:spPr/>
      <dgm:t>
        <a:bodyPr/>
        <a:lstStyle/>
        <a:p>
          <a:endParaRPr lang="en-US"/>
        </a:p>
      </dgm:t>
    </dgm:pt>
    <dgm:pt modelId="{B9A92BDC-7A39-41DF-B737-9C531DA2E7F0}" type="sibTrans" cxnId="{E6AAEBEF-BFB1-4384-ABE6-39E3B93FEC76}">
      <dgm:prSet/>
      <dgm:spPr/>
      <dgm:t>
        <a:bodyPr/>
        <a:lstStyle/>
        <a:p>
          <a:endParaRPr lang="en-US"/>
        </a:p>
      </dgm:t>
    </dgm:pt>
    <dgm:pt modelId="{4399C627-03E3-459C-AAFD-35661A4F3CAD}">
      <dgm:prSet/>
      <dgm:spPr/>
      <dgm:t>
        <a:bodyPr/>
        <a:lstStyle/>
        <a:p>
          <a:r>
            <a:rPr lang="en-GB"/>
            <a:t>Accelerated during COVID-19 pandemic to reduce in-person contact.  </a:t>
          </a:r>
          <a:endParaRPr lang="en-US"/>
        </a:p>
      </dgm:t>
    </dgm:pt>
    <dgm:pt modelId="{4369DE05-A099-4AE4-9FD6-705A3EE8FDFF}" type="parTrans" cxnId="{A3218FCB-CB8D-4018-B29F-F74F0DEE3B92}">
      <dgm:prSet/>
      <dgm:spPr/>
      <dgm:t>
        <a:bodyPr/>
        <a:lstStyle/>
        <a:p>
          <a:endParaRPr lang="en-US"/>
        </a:p>
      </dgm:t>
    </dgm:pt>
    <dgm:pt modelId="{1AE60D7B-F4C7-49FD-85D8-E4171A41A61D}" type="sibTrans" cxnId="{A3218FCB-CB8D-4018-B29F-F74F0DEE3B92}">
      <dgm:prSet/>
      <dgm:spPr/>
      <dgm:t>
        <a:bodyPr/>
        <a:lstStyle/>
        <a:p>
          <a:endParaRPr lang="en-US"/>
        </a:p>
      </dgm:t>
    </dgm:pt>
    <dgm:pt modelId="{120CF371-CEC2-4301-8040-F2EA9FDA2642}">
      <dgm:prSet/>
      <dgm:spPr/>
      <dgm:t>
        <a:bodyPr/>
        <a:lstStyle/>
        <a:p>
          <a:r>
            <a:rPr lang="en-GB"/>
            <a:t>Objectives: analyze implementation, benefits, challenges, and future prospects.  </a:t>
          </a:r>
          <a:endParaRPr lang="en-US"/>
        </a:p>
      </dgm:t>
    </dgm:pt>
    <dgm:pt modelId="{33A75B71-B36D-49D5-BEEF-FBCA38B214A1}" type="parTrans" cxnId="{52AE1266-5FDB-40C0-AA27-CDF053C4EF00}">
      <dgm:prSet/>
      <dgm:spPr/>
      <dgm:t>
        <a:bodyPr/>
        <a:lstStyle/>
        <a:p>
          <a:endParaRPr lang="en-US"/>
        </a:p>
      </dgm:t>
    </dgm:pt>
    <dgm:pt modelId="{4C9793A2-5AC2-4D9A-8EBE-6B6563D352E8}" type="sibTrans" cxnId="{52AE1266-5FDB-40C0-AA27-CDF053C4EF00}">
      <dgm:prSet/>
      <dgm:spPr/>
      <dgm:t>
        <a:bodyPr/>
        <a:lstStyle/>
        <a:p>
          <a:endParaRPr lang="en-US"/>
        </a:p>
      </dgm:t>
    </dgm:pt>
    <dgm:pt modelId="{A39C9C9D-BABA-49F0-A5B8-A133C34697A0}">
      <dgm:prSet/>
      <dgm:spPr/>
      <dgm:t>
        <a:bodyPr/>
        <a:lstStyle/>
        <a:p>
          <a:r>
            <a:rPr lang="en-GB"/>
            <a:t>Significance: improving access, efficiency, and patient outcomes.</a:t>
          </a:r>
          <a:endParaRPr lang="en-US"/>
        </a:p>
      </dgm:t>
    </dgm:pt>
    <dgm:pt modelId="{F86ACDDA-A2FF-413A-BF51-43803232BB99}" type="parTrans" cxnId="{6A2F040E-704C-46D6-8F47-8ADDA2B1A5BE}">
      <dgm:prSet/>
      <dgm:spPr/>
      <dgm:t>
        <a:bodyPr/>
        <a:lstStyle/>
        <a:p>
          <a:endParaRPr lang="en-US"/>
        </a:p>
      </dgm:t>
    </dgm:pt>
    <dgm:pt modelId="{DD735A2A-04F3-459B-94F8-1E0A56A9984F}" type="sibTrans" cxnId="{6A2F040E-704C-46D6-8F47-8ADDA2B1A5BE}">
      <dgm:prSet/>
      <dgm:spPr/>
      <dgm:t>
        <a:bodyPr/>
        <a:lstStyle/>
        <a:p>
          <a:endParaRPr lang="en-US"/>
        </a:p>
      </dgm:t>
    </dgm:pt>
    <dgm:pt modelId="{BD969AF7-A769-42B8-924C-42297CDD8E4C}" type="pres">
      <dgm:prSet presAssocID="{F44BA9AD-8319-4C12-8F01-F8AC7B4CF74D}" presName="root" presStyleCnt="0">
        <dgm:presLayoutVars>
          <dgm:dir/>
          <dgm:resizeHandles val="exact"/>
        </dgm:presLayoutVars>
      </dgm:prSet>
      <dgm:spPr/>
    </dgm:pt>
    <dgm:pt modelId="{FB5A99BB-C6EC-4F18-BFED-AD089A763FA4}" type="pres">
      <dgm:prSet presAssocID="{CCAC8DDC-7C3D-49F9-9DEE-3E0105550F60}" presName="compNode" presStyleCnt="0"/>
      <dgm:spPr/>
    </dgm:pt>
    <dgm:pt modelId="{9D0220F1-A10A-4B58-A64B-D312F5D6D345}" type="pres">
      <dgm:prSet presAssocID="{CCAC8DDC-7C3D-49F9-9DEE-3E0105550F60}" presName="bgRect" presStyleLbl="bgShp" presStyleIdx="0" presStyleCnt="5"/>
      <dgm:spPr/>
    </dgm:pt>
    <dgm:pt modelId="{956EE295-80B0-4D36-B89F-EC20D964141F}" type="pres">
      <dgm:prSet presAssocID="{CCAC8DDC-7C3D-49F9-9DEE-3E0105550F6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54C75A0E-39B4-4339-AFDE-58F9FAFE2AEB}" type="pres">
      <dgm:prSet presAssocID="{CCAC8DDC-7C3D-49F9-9DEE-3E0105550F60}" presName="spaceRect" presStyleCnt="0"/>
      <dgm:spPr/>
    </dgm:pt>
    <dgm:pt modelId="{C34FD86F-3B75-46A1-A514-764F1013F148}" type="pres">
      <dgm:prSet presAssocID="{CCAC8DDC-7C3D-49F9-9DEE-3E0105550F60}" presName="parTx" presStyleLbl="revTx" presStyleIdx="0" presStyleCnt="5">
        <dgm:presLayoutVars>
          <dgm:chMax val="0"/>
          <dgm:chPref val="0"/>
        </dgm:presLayoutVars>
      </dgm:prSet>
      <dgm:spPr/>
    </dgm:pt>
    <dgm:pt modelId="{4ED84215-92F2-4DD4-A8A0-3A82EE029AD3}" type="pres">
      <dgm:prSet presAssocID="{DF950577-F3A0-4D85-82D3-F2FF74904EF1}" presName="sibTrans" presStyleCnt="0"/>
      <dgm:spPr/>
    </dgm:pt>
    <dgm:pt modelId="{4D2132E3-98E0-4A42-ADF8-5A7A8066412D}" type="pres">
      <dgm:prSet presAssocID="{D5C75E2F-085A-449D-8A72-E804BDF091E5}" presName="compNode" presStyleCnt="0"/>
      <dgm:spPr/>
    </dgm:pt>
    <dgm:pt modelId="{08CB6C66-B139-4EB3-B77A-8F5DA2753FF3}" type="pres">
      <dgm:prSet presAssocID="{D5C75E2F-085A-449D-8A72-E804BDF091E5}" presName="bgRect" presStyleLbl="bgShp" presStyleIdx="1" presStyleCnt="5"/>
      <dgm:spPr/>
    </dgm:pt>
    <dgm:pt modelId="{BA1D0D58-6142-4570-BD32-828283000ACA}" type="pres">
      <dgm:prSet presAssocID="{D5C75E2F-085A-449D-8A72-E804BDF091E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68D84914-6EFB-4F80-A465-A025E59F1458}" type="pres">
      <dgm:prSet presAssocID="{D5C75E2F-085A-449D-8A72-E804BDF091E5}" presName="spaceRect" presStyleCnt="0"/>
      <dgm:spPr/>
    </dgm:pt>
    <dgm:pt modelId="{64DDAB6C-8A38-48FE-AB41-0DD2681FFD5E}" type="pres">
      <dgm:prSet presAssocID="{D5C75E2F-085A-449D-8A72-E804BDF091E5}" presName="parTx" presStyleLbl="revTx" presStyleIdx="1" presStyleCnt="5">
        <dgm:presLayoutVars>
          <dgm:chMax val="0"/>
          <dgm:chPref val="0"/>
        </dgm:presLayoutVars>
      </dgm:prSet>
      <dgm:spPr/>
    </dgm:pt>
    <dgm:pt modelId="{1059FE4C-D7C3-46C1-B4C1-CCF963E2828B}" type="pres">
      <dgm:prSet presAssocID="{B9A92BDC-7A39-41DF-B737-9C531DA2E7F0}" presName="sibTrans" presStyleCnt="0"/>
      <dgm:spPr/>
    </dgm:pt>
    <dgm:pt modelId="{8401E17D-285C-4DE6-82DC-793D7E8CF7E1}" type="pres">
      <dgm:prSet presAssocID="{4399C627-03E3-459C-AAFD-35661A4F3CAD}" presName="compNode" presStyleCnt="0"/>
      <dgm:spPr/>
    </dgm:pt>
    <dgm:pt modelId="{5BA5B526-40D0-4D63-95FC-51510EC5BD8E}" type="pres">
      <dgm:prSet presAssocID="{4399C627-03E3-459C-AAFD-35661A4F3CAD}" presName="bgRect" presStyleLbl="bgShp" presStyleIdx="2" presStyleCnt="5"/>
      <dgm:spPr/>
    </dgm:pt>
    <dgm:pt modelId="{EB6AC8D1-DC5C-49C1-955E-9D8E7F83FE0B}" type="pres">
      <dgm:prSet presAssocID="{4399C627-03E3-459C-AAFD-35661A4F3CA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ye dropper"/>
        </a:ext>
      </dgm:extLst>
    </dgm:pt>
    <dgm:pt modelId="{F444AAE7-5E58-470C-80CE-4A0E9CA6AC3C}" type="pres">
      <dgm:prSet presAssocID="{4399C627-03E3-459C-AAFD-35661A4F3CAD}" presName="spaceRect" presStyleCnt="0"/>
      <dgm:spPr/>
    </dgm:pt>
    <dgm:pt modelId="{94E80635-7C42-421F-9204-D8D0EF276D17}" type="pres">
      <dgm:prSet presAssocID="{4399C627-03E3-459C-AAFD-35661A4F3CAD}" presName="parTx" presStyleLbl="revTx" presStyleIdx="2" presStyleCnt="5">
        <dgm:presLayoutVars>
          <dgm:chMax val="0"/>
          <dgm:chPref val="0"/>
        </dgm:presLayoutVars>
      </dgm:prSet>
      <dgm:spPr/>
    </dgm:pt>
    <dgm:pt modelId="{86EEF81C-63DE-4270-A031-DDDD94F79C87}" type="pres">
      <dgm:prSet presAssocID="{1AE60D7B-F4C7-49FD-85D8-E4171A41A61D}" presName="sibTrans" presStyleCnt="0"/>
      <dgm:spPr/>
    </dgm:pt>
    <dgm:pt modelId="{C6B13896-95EE-4CFC-8A3F-6F2A84F4E36C}" type="pres">
      <dgm:prSet presAssocID="{120CF371-CEC2-4301-8040-F2EA9FDA2642}" presName="compNode" presStyleCnt="0"/>
      <dgm:spPr/>
    </dgm:pt>
    <dgm:pt modelId="{971F9473-84A6-4F45-9898-C5F02FC80C61}" type="pres">
      <dgm:prSet presAssocID="{120CF371-CEC2-4301-8040-F2EA9FDA2642}" presName="bgRect" presStyleLbl="bgShp" presStyleIdx="3" presStyleCnt="5"/>
      <dgm:spPr/>
    </dgm:pt>
    <dgm:pt modelId="{94708C66-2751-45F6-9699-59D7314EA401}" type="pres">
      <dgm:prSet presAssocID="{120CF371-CEC2-4301-8040-F2EA9FDA264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1B417241-83A8-4926-8FFD-B6A69AA680EB}" type="pres">
      <dgm:prSet presAssocID="{120CF371-CEC2-4301-8040-F2EA9FDA2642}" presName="spaceRect" presStyleCnt="0"/>
      <dgm:spPr/>
    </dgm:pt>
    <dgm:pt modelId="{DCE80FDE-D1BD-4732-A74E-925D081D11B5}" type="pres">
      <dgm:prSet presAssocID="{120CF371-CEC2-4301-8040-F2EA9FDA2642}" presName="parTx" presStyleLbl="revTx" presStyleIdx="3" presStyleCnt="5">
        <dgm:presLayoutVars>
          <dgm:chMax val="0"/>
          <dgm:chPref val="0"/>
        </dgm:presLayoutVars>
      </dgm:prSet>
      <dgm:spPr/>
    </dgm:pt>
    <dgm:pt modelId="{77AA3E2B-EB56-4A22-B5B0-D4FF28F70572}" type="pres">
      <dgm:prSet presAssocID="{4C9793A2-5AC2-4D9A-8EBE-6B6563D352E8}" presName="sibTrans" presStyleCnt="0"/>
      <dgm:spPr/>
    </dgm:pt>
    <dgm:pt modelId="{7A37B00B-A432-45A5-A272-CE4393DA55C7}" type="pres">
      <dgm:prSet presAssocID="{A39C9C9D-BABA-49F0-A5B8-A133C34697A0}" presName="compNode" presStyleCnt="0"/>
      <dgm:spPr/>
    </dgm:pt>
    <dgm:pt modelId="{488ECEB8-7A89-452B-AAB7-74FDACDEC65D}" type="pres">
      <dgm:prSet presAssocID="{A39C9C9D-BABA-49F0-A5B8-A133C34697A0}" presName="bgRect" presStyleLbl="bgShp" presStyleIdx="4" presStyleCnt="5"/>
      <dgm:spPr/>
    </dgm:pt>
    <dgm:pt modelId="{BC2A9BC6-587E-46AA-A70F-0B213A03D6C0}" type="pres">
      <dgm:prSet presAssocID="{A39C9C9D-BABA-49F0-A5B8-A133C34697A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atistics"/>
        </a:ext>
      </dgm:extLst>
    </dgm:pt>
    <dgm:pt modelId="{C355CD7D-3E7F-4C63-8850-220CB60E8364}" type="pres">
      <dgm:prSet presAssocID="{A39C9C9D-BABA-49F0-A5B8-A133C34697A0}" presName="spaceRect" presStyleCnt="0"/>
      <dgm:spPr/>
    </dgm:pt>
    <dgm:pt modelId="{9C880CCF-A9E1-4257-8ABE-65FF6A1C92DA}" type="pres">
      <dgm:prSet presAssocID="{A39C9C9D-BABA-49F0-A5B8-A133C34697A0}" presName="parTx" presStyleLbl="revTx" presStyleIdx="4" presStyleCnt="5">
        <dgm:presLayoutVars>
          <dgm:chMax val="0"/>
          <dgm:chPref val="0"/>
        </dgm:presLayoutVars>
      </dgm:prSet>
      <dgm:spPr/>
    </dgm:pt>
  </dgm:ptLst>
  <dgm:cxnLst>
    <dgm:cxn modelId="{6A2F040E-704C-46D6-8F47-8ADDA2B1A5BE}" srcId="{F44BA9AD-8319-4C12-8F01-F8AC7B4CF74D}" destId="{A39C9C9D-BABA-49F0-A5B8-A133C34697A0}" srcOrd="4" destOrd="0" parTransId="{F86ACDDA-A2FF-413A-BF51-43803232BB99}" sibTransId="{DD735A2A-04F3-459B-94F8-1E0A56A9984F}"/>
    <dgm:cxn modelId="{E7799241-60BC-4B30-A71E-FC58597720A4}" type="presOf" srcId="{D5C75E2F-085A-449D-8A72-E804BDF091E5}" destId="{64DDAB6C-8A38-48FE-AB41-0DD2681FFD5E}" srcOrd="0" destOrd="0" presId="urn:microsoft.com/office/officeart/2018/2/layout/IconVerticalSolidList"/>
    <dgm:cxn modelId="{1D6ACF61-38F7-46B5-9647-AC7D6064ABD5}" type="presOf" srcId="{120CF371-CEC2-4301-8040-F2EA9FDA2642}" destId="{DCE80FDE-D1BD-4732-A74E-925D081D11B5}" srcOrd="0" destOrd="0" presId="urn:microsoft.com/office/officeart/2018/2/layout/IconVerticalSolidList"/>
    <dgm:cxn modelId="{52AE1266-5FDB-40C0-AA27-CDF053C4EF00}" srcId="{F44BA9AD-8319-4C12-8F01-F8AC7B4CF74D}" destId="{120CF371-CEC2-4301-8040-F2EA9FDA2642}" srcOrd="3" destOrd="0" parTransId="{33A75B71-B36D-49D5-BEEF-FBCA38B214A1}" sibTransId="{4C9793A2-5AC2-4D9A-8EBE-6B6563D352E8}"/>
    <dgm:cxn modelId="{311DE051-9CC5-44E3-A3A4-04E506F4A5F8}" type="presOf" srcId="{A39C9C9D-BABA-49F0-A5B8-A133C34697A0}" destId="{9C880CCF-A9E1-4257-8ABE-65FF6A1C92DA}" srcOrd="0" destOrd="0" presId="urn:microsoft.com/office/officeart/2018/2/layout/IconVerticalSolidList"/>
    <dgm:cxn modelId="{1BC2E7B3-EE5D-4ACE-9ABA-287EA82CDEDA}" srcId="{F44BA9AD-8319-4C12-8F01-F8AC7B4CF74D}" destId="{CCAC8DDC-7C3D-49F9-9DEE-3E0105550F60}" srcOrd="0" destOrd="0" parTransId="{5A079773-D9BF-4071-9976-878F4AFA0A6E}" sibTransId="{DF950577-F3A0-4D85-82D3-F2FF74904EF1}"/>
    <dgm:cxn modelId="{AF6510B7-C5C3-42CD-9120-6E18C46226E3}" type="presOf" srcId="{F44BA9AD-8319-4C12-8F01-F8AC7B4CF74D}" destId="{BD969AF7-A769-42B8-924C-42297CDD8E4C}" srcOrd="0" destOrd="0" presId="urn:microsoft.com/office/officeart/2018/2/layout/IconVerticalSolidList"/>
    <dgm:cxn modelId="{3B9C1ACA-C716-43C5-813A-C9333F872904}" type="presOf" srcId="{CCAC8DDC-7C3D-49F9-9DEE-3E0105550F60}" destId="{C34FD86F-3B75-46A1-A514-764F1013F148}" srcOrd="0" destOrd="0" presId="urn:microsoft.com/office/officeart/2018/2/layout/IconVerticalSolidList"/>
    <dgm:cxn modelId="{A3218FCB-CB8D-4018-B29F-F74F0DEE3B92}" srcId="{F44BA9AD-8319-4C12-8F01-F8AC7B4CF74D}" destId="{4399C627-03E3-459C-AAFD-35661A4F3CAD}" srcOrd="2" destOrd="0" parTransId="{4369DE05-A099-4AE4-9FD6-705A3EE8FDFF}" sibTransId="{1AE60D7B-F4C7-49FD-85D8-E4171A41A61D}"/>
    <dgm:cxn modelId="{E6AAEBEF-BFB1-4384-ABE6-39E3B93FEC76}" srcId="{F44BA9AD-8319-4C12-8F01-F8AC7B4CF74D}" destId="{D5C75E2F-085A-449D-8A72-E804BDF091E5}" srcOrd="1" destOrd="0" parTransId="{A529E129-CAA9-4958-9B61-EFBEE32D5DD1}" sibTransId="{B9A92BDC-7A39-41DF-B737-9C531DA2E7F0}"/>
    <dgm:cxn modelId="{E58B27F0-DEF2-4431-AF37-D4EED3B52E2A}" type="presOf" srcId="{4399C627-03E3-459C-AAFD-35661A4F3CAD}" destId="{94E80635-7C42-421F-9204-D8D0EF276D17}" srcOrd="0" destOrd="0" presId="urn:microsoft.com/office/officeart/2018/2/layout/IconVerticalSolidList"/>
    <dgm:cxn modelId="{6FBE7738-8808-405E-A3AC-010BF2FE2EB4}" type="presParOf" srcId="{BD969AF7-A769-42B8-924C-42297CDD8E4C}" destId="{FB5A99BB-C6EC-4F18-BFED-AD089A763FA4}" srcOrd="0" destOrd="0" presId="urn:microsoft.com/office/officeart/2018/2/layout/IconVerticalSolidList"/>
    <dgm:cxn modelId="{DA02DC26-34A1-4C89-8A9C-44A551CADD67}" type="presParOf" srcId="{FB5A99BB-C6EC-4F18-BFED-AD089A763FA4}" destId="{9D0220F1-A10A-4B58-A64B-D312F5D6D345}" srcOrd="0" destOrd="0" presId="urn:microsoft.com/office/officeart/2018/2/layout/IconVerticalSolidList"/>
    <dgm:cxn modelId="{EBE260A8-B584-4B14-AF94-9B074D9310E9}" type="presParOf" srcId="{FB5A99BB-C6EC-4F18-BFED-AD089A763FA4}" destId="{956EE295-80B0-4D36-B89F-EC20D964141F}" srcOrd="1" destOrd="0" presId="urn:microsoft.com/office/officeart/2018/2/layout/IconVerticalSolidList"/>
    <dgm:cxn modelId="{53730A31-4959-415D-9C34-274F7FE84DA9}" type="presParOf" srcId="{FB5A99BB-C6EC-4F18-BFED-AD089A763FA4}" destId="{54C75A0E-39B4-4339-AFDE-58F9FAFE2AEB}" srcOrd="2" destOrd="0" presId="urn:microsoft.com/office/officeart/2018/2/layout/IconVerticalSolidList"/>
    <dgm:cxn modelId="{15BEBA2B-D388-4B66-B192-278190E4EC45}" type="presParOf" srcId="{FB5A99BB-C6EC-4F18-BFED-AD089A763FA4}" destId="{C34FD86F-3B75-46A1-A514-764F1013F148}" srcOrd="3" destOrd="0" presId="urn:microsoft.com/office/officeart/2018/2/layout/IconVerticalSolidList"/>
    <dgm:cxn modelId="{55A8F3BF-B5BB-4E0A-905C-6C6E4058402B}" type="presParOf" srcId="{BD969AF7-A769-42B8-924C-42297CDD8E4C}" destId="{4ED84215-92F2-4DD4-A8A0-3A82EE029AD3}" srcOrd="1" destOrd="0" presId="urn:microsoft.com/office/officeart/2018/2/layout/IconVerticalSolidList"/>
    <dgm:cxn modelId="{458EB438-49BE-40E0-AF8A-01B764183988}" type="presParOf" srcId="{BD969AF7-A769-42B8-924C-42297CDD8E4C}" destId="{4D2132E3-98E0-4A42-ADF8-5A7A8066412D}" srcOrd="2" destOrd="0" presId="urn:microsoft.com/office/officeart/2018/2/layout/IconVerticalSolidList"/>
    <dgm:cxn modelId="{950B5416-E891-4879-A24A-B42CED083601}" type="presParOf" srcId="{4D2132E3-98E0-4A42-ADF8-5A7A8066412D}" destId="{08CB6C66-B139-4EB3-B77A-8F5DA2753FF3}" srcOrd="0" destOrd="0" presId="urn:microsoft.com/office/officeart/2018/2/layout/IconVerticalSolidList"/>
    <dgm:cxn modelId="{59E5E16D-2741-4E44-96C0-86D110614E06}" type="presParOf" srcId="{4D2132E3-98E0-4A42-ADF8-5A7A8066412D}" destId="{BA1D0D58-6142-4570-BD32-828283000ACA}" srcOrd="1" destOrd="0" presId="urn:microsoft.com/office/officeart/2018/2/layout/IconVerticalSolidList"/>
    <dgm:cxn modelId="{3C8CB65A-062B-4F26-93F3-F6C9E66AA330}" type="presParOf" srcId="{4D2132E3-98E0-4A42-ADF8-5A7A8066412D}" destId="{68D84914-6EFB-4F80-A465-A025E59F1458}" srcOrd="2" destOrd="0" presId="urn:microsoft.com/office/officeart/2018/2/layout/IconVerticalSolidList"/>
    <dgm:cxn modelId="{4B563EF9-2CCD-424A-9E73-F7A60507E721}" type="presParOf" srcId="{4D2132E3-98E0-4A42-ADF8-5A7A8066412D}" destId="{64DDAB6C-8A38-48FE-AB41-0DD2681FFD5E}" srcOrd="3" destOrd="0" presId="urn:microsoft.com/office/officeart/2018/2/layout/IconVerticalSolidList"/>
    <dgm:cxn modelId="{C520B1E6-CA87-44C1-A0CD-765B7946D502}" type="presParOf" srcId="{BD969AF7-A769-42B8-924C-42297CDD8E4C}" destId="{1059FE4C-D7C3-46C1-B4C1-CCF963E2828B}" srcOrd="3" destOrd="0" presId="urn:microsoft.com/office/officeart/2018/2/layout/IconVerticalSolidList"/>
    <dgm:cxn modelId="{21895F96-7968-422C-92BE-4EC32EC22738}" type="presParOf" srcId="{BD969AF7-A769-42B8-924C-42297CDD8E4C}" destId="{8401E17D-285C-4DE6-82DC-793D7E8CF7E1}" srcOrd="4" destOrd="0" presId="urn:microsoft.com/office/officeart/2018/2/layout/IconVerticalSolidList"/>
    <dgm:cxn modelId="{4F7B26EB-8F28-4400-B796-A3F1D73911C8}" type="presParOf" srcId="{8401E17D-285C-4DE6-82DC-793D7E8CF7E1}" destId="{5BA5B526-40D0-4D63-95FC-51510EC5BD8E}" srcOrd="0" destOrd="0" presId="urn:microsoft.com/office/officeart/2018/2/layout/IconVerticalSolidList"/>
    <dgm:cxn modelId="{2671F0EB-A009-445C-B1F3-E02E2EF3D7AD}" type="presParOf" srcId="{8401E17D-285C-4DE6-82DC-793D7E8CF7E1}" destId="{EB6AC8D1-DC5C-49C1-955E-9D8E7F83FE0B}" srcOrd="1" destOrd="0" presId="urn:microsoft.com/office/officeart/2018/2/layout/IconVerticalSolidList"/>
    <dgm:cxn modelId="{71E6445F-82B1-4C98-97EC-81CF19D3BFB2}" type="presParOf" srcId="{8401E17D-285C-4DE6-82DC-793D7E8CF7E1}" destId="{F444AAE7-5E58-470C-80CE-4A0E9CA6AC3C}" srcOrd="2" destOrd="0" presId="urn:microsoft.com/office/officeart/2018/2/layout/IconVerticalSolidList"/>
    <dgm:cxn modelId="{8F876077-05A5-4A43-95E2-717A596DE2B9}" type="presParOf" srcId="{8401E17D-285C-4DE6-82DC-793D7E8CF7E1}" destId="{94E80635-7C42-421F-9204-D8D0EF276D17}" srcOrd="3" destOrd="0" presId="urn:microsoft.com/office/officeart/2018/2/layout/IconVerticalSolidList"/>
    <dgm:cxn modelId="{4122814E-583E-4FE8-8860-22A715FF62A8}" type="presParOf" srcId="{BD969AF7-A769-42B8-924C-42297CDD8E4C}" destId="{86EEF81C-63DE-4270-A031-DDDD94F79C87}" srcOrd="5" destOrd="0" presId="urn:microsoft.com/office/officeart/2018/2/layout/IconVerticalSolidList"/>
    <dgm:cxn modelId="{B246CFBF-FD1A-46D4-8608-71CB5C00B508}" type="presParOf" srcId="{BD969AF7-A769-42B8-924C-42297CDD8E4C}" destId="{C6B13896-95EE-4CFC-8A3F-6F2A84F4E36C}" srcOrd="6" destOrd="0" presId="urn:microsoft.com/office/officeart/2018/2/layout/IconVerticalSolidList"/>
    <dgm:cxn modelId="{A5447242-DED7-41F9-B0E2-2A526DB6A784}" type="presParOf" srcId="{C6B13896-95EE-4CFC-8A3F-6F2A84F4E36C}" destId="{971F9473-84A6-4F45-9898-C5F02FC80C61}" srcOrd="0" destOrd="0" presId="urn:microsoft.com/office/officeart/2018/2/layout/IconVerticalSolidList"/>
    <dgm:cxn modelId="{14FD6C5D-DADC-4C1D-862B-48863883BD02}" type="presParOf" srcId="{C6B13896-95EE-4CFC-8A3F-6F2A84F4E36C}" destId="{94708C66-2751-45F6-9699-59D7314EA401}" srcOrd="1" destOrd="0" presId="urn:microsoft.com/office/officeart/2018/2/layout/IconVerticalSolidList"/>
    <dgm:cxn modelId="{DF742D95-A7AD-4C6E-A7CC-DB44FB5D4088}" type="presParOf" srcId="{C6B13896-95EE-4CFC-8A3F-6F2A84F4E36C}" destId="{1B417241-83A8-4926-8FFD-B6A69AA680EB}" srcOrd="2" destOrd="0" presId="urn:microsoft.com/office/officeart/2018/2/layout/IconVerticalSolidList"/>
    <dgm:cxn modelId="{FCA9C89B-3A8F-458C-A8C2-85082C31180D}" type="presParOf" srcId="{C6B13896-95EE-4CFC-8A3F-6F2A84F4E36C}" destId="{DCE80FDE-D1BD-4732-A74E-925D081D11B5}" srcOrd="3" destOrd="0" presId="urn:microsoft.com/office/officeart/2018/2/layout/IconVerticalSolidList"/>
    <dgm:cxn modelId="{F4C3DDCC-D1BD-45D6-BCAF-86AFEB12E9D2}" type="presParOf" srcId="{BD969AF7-A769-42B8-924C-42297CDD8E4C}" destId="{77AA3E2B-EB56-4A22-B5B0-D4FF28F70572}" srcOrd="7" destOrd="0" presId="urn:microsoft.com/office/officeart/2018/2/layout/IconVerticalSolidList"/>
    <dgm:cxn modelId="{71223857-D1B3-4086-80A2-1939CF213A4A}" type="presParOf" srcId="{BD969AF7-A769-42B8-924C-42297CDD8E4C}" destId="{7A37B00B-A432-45A5-A272-CE4393DA55C7}" srcOrd="8" destOrd="0" presId="urn:microsoft.com/office/officeart/2018/2/layout/IconVerticalSolidList"/>
    <dgm:cxn modelId="{9BFD796D-4B95-427D-8AD0-8EFD415C2C1B}" type="presParOf" srcId="{7A37B00B-A432-45A5-A272-CE4393DA55C7}" destId="{488ECEB8-7A89-452B-AAB7-74FDACDEC65D}" srcOrd="0" destOrd="0" presId="urn:microsoft.com/office/officeart/2018/2/layout/IconVerticalSolidList"/>
    <dgm:cxn modelId="{93FBCE36-5B91-4D03-8F02-0FB81D6F64E9}" type="presParOf" srcId="{7A37B00B-A432-45A5-A272-CE4393DA55C7}" destId="{BC2A9BC6-587E-46AA-A70F-0B213A03D6C0}" srcOrd="1" destOrd="0" presId="urn:microsoft.com/office/officeart/2018/2/layout/IconVerticalSolidList"/>
    <dgm:cxn modelId="{0027C1E5-93FE-457C-8B36-246BC069A5CF}" type="presParOf" srcId="{7A37B00B-A432-45A5-A272-CE4393DA55C7}" destId="{C355CD7D-3E7F-4C63-8850-220CB60E8364}" srcOrd="2" destOrd="0" presId="urn:microsoft.com/office/officeart/2018/2/layout/IconVerticalSolidList"/>
    <dgm:cxn modelId="{2B8EAF96-6C09-4019-A83B-0C419A8083DB}" type="presParOf" srcId="{7A37B00B-A432-45A5-A272-CE4393DA55C7}" destId="{9C880CCF-A9E1-4257-8ABE-65FF6A1C92D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E5B178-431F-4315-9FFF-44800ABEEFD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4FAAA8-32C1-42C3-B8A0-A861F8F4F59C}">
      <dgm:prSet/>
      <dgm:spPr/>
      <dgm:t>
        <a:bodyPr/>
        <a:lstStyle/>
        <a:p>
          <a:r>
            <a:rPr lang="en-GB"/>
            <a:t>Telehealth transitioned from supporting services to a core element of NHS care.  </a:t>
          </a:r>
          <a:endParaRPr lang="en-US"/>
        </a:p>
      </dgm:t>
    </dgm:pt>
    <dgm:pt modelId="{6C34733F-ADB4-49CE-A2B9-69415A6FD921}" type="parTrans" cxnId="{7DB30DE2-64A3-4F30-BC44-7655772820BE}">
      <dgm:prSet/>
      <dgm:spPr/>
      <dgm:t>
        <a:bodyPr/>
        <a:lstStyle/>
        <a:p>
          <a:endParaRPr lang="en-US"/>
        </a:p>
      </dgm:t>
    </dgm:pt>
    <dgm:pt modelId="{95EFB7FD-5FA5-4B2C-A8E5-37E3AE06B127}" type="sibTrans" cxnId="{7DB30DE2-64A3-4F30-BC44-7655772820BE}">
      <dgm:prSet/>
      <dgm:spPr/>
      <dgm:t>
        <a:bodyPr/>
        <a:lstStyle/>
        <a:p>
          <a:endParaRPr lang="en-US"/>
        </a:p>
      </dgm:t>
    </dgm:pt>
    <dgm:pt modelId="{751A7710-665C-46FC-B5F7-4F8472D1438E}">
      <dgm:prSet/>
      <dgm:spPr/>
      <dgm:t>
        <a:bodyPr/>
        <a:lstStyle/>
        <a:p>
          <a:r>
            <a:rPr lang="en-GB"/>
            <a:t>The NHS Long Term Plan (2019) emphasized digital transformation to deliver more effective, patient-centered services.  </a:t>
          </a:r>
          <a:endParaRPr lang="en-US"/>
        </a:p>
      </dgm:t>
    </dgm:pt>
    <dgm:pt modelId="{A757E444-BDDC-4D69-85BD-5E2A3F4188C5}" type="parTrans" cxnId="{61B312FD-F13E-4E84-A4ED-1E7B90F04A8F}">
      <dgm:prSet/>
      <dgm:spPr/>
      <dgm:t>
        <a:bodyPr/>
        <a:lstStyle/>
        <a:p>
          <a:endParaRPr lang="en-US"/>
        </a:p>
      </dgm:t>
    </dgm:pt>
    <dgm:pt modelId="{D5DB1634-3465-4779-B87E-B90533BDC8C7}" type="sibTrans" cxnId="{61B312FD-F13E-4E84-A4ED-1E7B90F04A8F}">
      <dgm:prSet/>
      <dgm:spPr/>
      <dgm:t>
        <a:bodyPr/>
        <a:lstStyle/>
        <a:p>
          <a:endParaRPr lang="en-US"/>
        </a:p>
      </dgm:t>
    </dgm:pt>
    <dgm:pt modelId="{D5E0AAE7-632D-4C99-AA60-E4D4DEEF44FF}">
      <dgm:prSet/>
      <dgm:spPr/>
      <dgm:t>
        <a:bodyPr/>
        <a:lstStyle/>
        <a:p>
          <a:r>
            <a:rPr lang="en-GB"/>
            <a:t>Pre-pandemic use mainly in mental health, chronic disease management, remote monitoring.  </a:t>
          </a:r>
          <a:endParaRPr lang="en-US"/>
        </a:p>
      </dgm:t>
    </dgm:pt>
    <dgm:pt modelId="{E36E3D5D-EE78-4C29-8B6E-FB6603F5A7C0}" type="parTrans" cxnId="{CD851317-CEA3-4CDF-837F-8A0D22AB629D}">
      <dgm:prSet/>
      <dgm:spPr/>
      <dgm:t>
        <a:bodyPr/>
        <a:lstStyle/>
        <a:p>
          <a:endParaRPr lang="en-US"/>
        </a:p>
      </dgm:t>
    </dgm:pt>
    <dgm:pt modelId="{BC80D19D-31A0-4775-A121-E350491AF067}" type="sibTrans" cxnId="{CD851317-CEA3-4CDF-837F-8A0D22AB629D}">
      <dgm:prSet/>
      <dgm:spPr/>
      <dgm:t>
        <a:bodyPr/>
        <a:lstStyle/>
        <a:p>
          <a:endParaRPr lang="en-US"/>
        </a:p>
      </dgm:t>
    </dgm:pt>
    <dgm:pt modelId="{30E473FF-0504-47B0-B6FC-CEF1F920B8E1}">
      <dgm:prSet/>
      <dgm:spPr/>
      <dgm:t>
        <a:bodyPr/>
        <a:lstStyle/>
        <a:p>
          <a:r>
            <a:rPr lang="en-GB"/>
            <a:t>Barriers: limited infrastructure, resistance from healthcare providers, data security concerns (Greenhalgh et al., 2017).  </a:t>
          </a:r>
          <a:endParaRPr lang="en-US"/>
        </a:p>
      </dgm:t>
    </dgm:pt>
    <dgm:pt modelId="{FC110213-6D37-4146-97BD-6B2CF20E63C7}" type="parTrans" cxnId="{8C820DE8-6C33-4577-A6D1-33256FE2A450}">
      <dgm:prSet/>
      <dgm:spPr/>
      <dgm:t>
        <a:bodyPr/>
        <a:lstStyle/>
        <a:p>
          <a:endParaRPr lang="en-US"/>
        </a:p>
      </dgm:t>
    </dgm:pt>
    <dgm:pt modelId="{F06437A3-08F2-41C8-97D4-12835FFC93B3}" type="sibTrans" cxnId="{8C820DE8-6C33-4577-A6D1-33256FE2A450}">
      <dgm:prSet/>
      <dgm:spPr/>
      <dgm:t>
        <a:bodyPr/>
        <a:lstStyle/>
        <a:p>
          <a:endParaRPr lang="en-US"/>
        </a:p>
      </dgm:t>
    </dgm:pt>
    <dgm:pt modelId="{D3046864-2B32-4A05-81F4-C09C75EAE810}">
      <dgm:prSet/>
      <dgm:spPr/>
      <dgm:t>
        <a:bodyPr/>
        <a:lstStyle/>
        <a:p>
          <a:r>
            <a:rPr lang="en-GB"/>
            <a:t>COVID-19 pandemic accelerated digital adoption, with NHS Digital expanding infrastructure rapidly.</a:t>
          </a:r>
          <a:endParaRPr lang="en-US"/>
        </a:p>
      </dgm:t>
    </dgm:pt>
    <dgm:pt modelId="{9F91884D-D677-4CE8-ADF0-2A55766E81C7}" type="parTrans" cxnId="{05B92D33-E8CB-4BD8-8ABE-AEDFEE194C60}">
      <dgm:prSet/>
      <dgm:spPr/>
      <dgm:t>
        <a:bodyPr/>
        <a:lstStyle/>
        <a:p>
          <a:endParaRPr lang="en-US"/>
        </a:p>
      </dgm:t>
    </dgm:pt>
    <dgm:pt modelId="{B7484729-0583-4B5A-B101-EFB29BA2115D}" type="sibTrans" cxnId="{05B92D33-E8CB-4BD8-8ABE-AEDFEE194C60}">
      <dgm:prSet/>
      <dgm:spPr/>
      <dgm:t>
        <a:bodyPr/>
        <a:lstStyle/>
        <a:p>
          <a:endParaRPr lang="en-US"/>
        </a:p>
      </dgm:t>
    </dgm:pt>
    <dgm:pt modelId="{40484226-A6B0-49C1-80B5-21BEA9A9D6B3}" type="pres">
      <dgm:prSet presAssocID="{95E5B178-431F-4315-9FFF-44800ABEEFD1}" presName="root" presStyleCnt="0">
        <dgm:presLayoutVars>
          <dgm:dir/>
          <dgm:resizeHandles val="exact"/>
        </dgm:presLayoutVars>
      </dgm:prSet>
      <dgm:spPr/>
    </dgm:pt>
    <dgm:pt modelId="{0D3DD01A-5A66-4E34-BCF3-62BA366EE67D}" type="pres">
      <dgm:prSet presAssocID="{934FAAA8-32C1-42C3-B8A0-A861F8F4F59C}" presName="compNode" presStyleCnt="0"/>
      <dgm:spPr/>
    </dgm:pt>
    <dgm:pt modelId="{B5DC1BCE-2BA9-478D-8563-B8B4C5F82B58}" type="pres">
      <dgm:prSet presAssocID="{934FAAA8-32C1-42C3-B8A0-A861F8F4F59C}" presName="bgRect" presStyleLbl="bgShp" presStyleIdx="0" presStyleCnt="5"/>
      <dgm:spPr/>
    </dgm:pt>
    <dgm:pt modelId="{6B9FAF9A-5531-4C3C-99C9-D32104460D65}" type="pres">
      <dgm:prSet presAssocID="{934FAAA8-32C1-42C3-B8A0-A861F8F4F59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714FE29D-7311-41E8-8F9E-1ECB52766C29}" type="pres">
      <dgm:prSet presAssocID="{934FAAA8-32C1-42C3-B8A0-A861F8F4F59C}" presName="spaceRect" presStyleCnt="0"/>
      <dgm:spPr/>
    </dgm:pt>
    <dgm:pt modelId="{460FF37E-542B-454E-AE84-D45770601598}" type="pres">
      <dgm:prSet presAssocID="{934FAAA8-32C1-42C3-B8A0-A861F8F4F59C}" presName="parTx" presStyleLbl="revTx" presStyleIdx="0" presStyleCnt="5">
        <dgm:presLayoutVars>
          <dgm:chMax val="0"/>
          <dgm:chPref val="0"/>
        </dgm:presLayoutVars>
      </dgm:prSet>
      <dgm:spPr/>
    </dgm:pt>
    <dgm:pt modelId="{52D8B14F-28D7-4697-BAF8-602BDDA40929}" type="pres">
      <dgm:prSet presAssocID="{95EFB7FD-5FA5-4B2C-A8E5-37E3AE06B127}" presName="sibTrans" presStyleCnt="0"/>
      <dgm:spPr/>
    </dgm:pt>
    <dgm:pt modelId="{5D15DDAB-B363-4B69-9095-D7A6C0E3B10A}" type="pres">
      <dgm:prSet presAssocID="{751A7710-665C-46FC-B5F7-4F8472D1438E}" presName="compNode" presStyleCnt="0"/>
      <dgm:spPr/>
    </dgm:pt>
    <dgm:pt modelId="{99B25280-EFF4-4EB9-8A80-38ACD717DA3F}" type="pres">
      <dgm:prSet presAssocID="{751A7710-665C-46FC-B5F7-4F8472D1438E}" presName="bgRect" presStyleLbl="bgShp" presStyleIdx="1" presStyleCnt="5"/>
      <dgm:spPr/>
    </dgm:pt>
    <dgm:pt modelId="{A53F7E76-C32A-4221-AAFA-2006B8BC3909}" type="pres">
      <dgm:prSet presAssocID="{751A7710-665C-46FC-B5F7-4F8472D1438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01B13CF2-21E4-42C3-B9C1-40FCE287E59B}" type="pres">
      <dgm:prSet presAssocID="{751A7710-665C-46FC-B5F7-4F8472D1438E}" presName="spaceRect" presStyleCnt="0"/>
      <dgm:spPr/>
    </dgm:pt>
    <dgm:pt modelId="{5D917163-7C78-40CB-96AA-08F690B973A1}" type="pres">
      <dgm:prSet presAssocID="{751A7710-665C-46FC-B5F7-4F8472D1438E}" presName="parTx" presStyleLbl="revTx" presStyleIdx="1" presStyleCnt="5">
        <dgm:presLayoutVars>
          <dgm:chMax val="0"/>
          <dgm:chPref val="0"/>
        </dgm:presLayoutVars>
      </dgm:prSet>
      <dgm:spPr/>
    </dgm:pt>
    <dgm:pt modelId="{BB70430B-E7A9-4E29-AD8D-030D3C38BD32}" type="pres">
      <dgm:prSet presAssocID="{D5DB1634-3465-4779-B87E-B90533BDC8C7}" presName="sibTrans" presStyleCnt="0"/>
      <dgm:spPr/>
    </dgm:pt>
    <dgm:pt modelId="{C7C6821A-8FB0-4F6B-8A0C-3A00528ABAB3}" type="pres">
      <dgm:prSet presAssocID="{D5E0AAE7-632D-4C99-AA60-E4D4DEEF44FF}" presName="compNode" presStyleCnt="0"/>
      <dgm:spPr/>
    </dgm:pt>
    <dgm:pt modelId="{24630291-FC5E-47B2-B6AA-FA2A4DA7139F}" type="pres">
      <dgm:prSet presAssocID="{D5E0AAE7-632D-4C99-AA60-E4D4DEEF44FF}" presName="bgRect" presStyleLbl="bgShp" presStyleIdx="2" presStyleCnt="5"/>
      <dgm:spPr/>
    </dgm:pt>
    <dgm:pt modelId="{80A68B26-08E6-4E57-8331-01BA1676B9DD}" type="pres">
      <dgm:prSet presAssocID="{D5E0AAE7-632D-4C99-AA60-E4D4DEEF44F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mbulance"/>
        </a:ext>
      </dgm:extLst>
    </dgm:pt>
    <dgm:pt modelId="{86FA2B40-0EAC-484B-B9C9-00D281B03810}" type="pres">
      <dgm:prSet presAssocID="{D5E0AAE7-632D-4C99-AA60-E4D4DEEF44FF}" presName="spaceRect" presStyleCnt="0"/>
      <dgm:spPr/>
    </dgm:pt>
    <dgm:pt modelId="{E64A72D8-9815-4F3F-88DB-EAFFD3FD3A7C}" type="pres">
      <dgm:prSet presAssocID="{D5E0AAE7-632D-4C99-AA60-E4D4DEEF44FF}" presName="parTx" presStyleLbl="revTx" presStyleIdx="2" presStyleCnt="5">
        <dgm:presLayoutVars>
          <dgm:chMax val="0"/>
          <dgm:chPref val="0"/>
        </dgm:presLayoutVars>
      </dgm:prSet>
      <dgm:spPr/>
    </dgm:pt>
    <dgm:pt modelId="{7185E7FA-5DD8-4053-A217-FCB1783ACD5D}" type="pres">
      <dgm:prSet presAssocID="{BC80D19D-31A0-4775-A121-E350491AF067}" presName="sibTrans" presStyleCnt="0"/>
      <dgm:spPr/>
    </dgm:pt>
    <dgm:pt modelId="{BDF9DBA5-0FC1-4403-80E5-A18AC2C6574A}" type="pres">
      <dgm:prSet presAssocID="{30E473FF-0504-47B0-B6FC-CEF1F920B8E1}" presName="compNode" presStyleCnt="0"/>
      <dgm:spPr/>
    </dgm:pt>
    <dgm:pt modelId="{8BCF2283-CA35-41BC-AE95-B50D0A40DE4E}" type="pres">
      <dgm:prSet presAssocID="{30E473FF-0504-47B0-B6FC-CEF1F920B8E1}" presName="bgRect" presStyleLbl="bgShp" presStyleIdx="3" presStyleCnt="5"/>
      <dgm:spPr/>
    </dgm:pt>
    <dgm:pt modelId="{03D9980D-CEBE-4DC2-81BB-A7EE5E5ABC53}" type="pres">
      <dgm:prSet presAssocID="{30E473FF-0504-47B0-B6FC-CEF1F920B8E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ippery"/>
        </a:ext>
      </dgm:extLst>
    </dgm:pt>
    <dgm:pt modelId="{7E8A17E9-3B8F-4E39-AA5D-40826B324916}" type="pres">
      <dgm:prSet presAssocID="{30E473FF-0504-47B0-B6FC-CEF1F920B8E1}" presName="spaceRect" presStyleCnt="0"/>
      <dgm:spPr/>
    </dgm:pt>
    <dgm:pt modelId="{5DBA0A8D-AF47-46FF-8B1C-2F6BDE8C3CB1}" type="pres">
      <dgm:prSet presAssocID="{30E473FF-0504-47B0-B6FC-CEF1F920B8E1}" presName="parTx" presStyleLbl="revTx" presStyleIdx="3" presStyleCnt="5">
        <dgm:presLayoutVars>
          <dgm:chMax val="0"/>
          <dgm:chPref val="0"/>
        </dgm:presLayoutVars>
      </dgm:prSet>
      <dgm:spPr/>
    </dgm:pt>
    <dgm:pt modelId="{04EE6AB7-4296-485F-8C39-1B49F351B12E}" type="pres">
      <dgm:prSet presAssocID="{F06437A3-08F2-41C8-97D4-12835FFC93B3}" presName="sibTrans" presStyleCnt="0"/>
      <dgm:spPr/>
    </dgm:pt>
    <dgm:pt modelId="{F7F56ADE-4AEC-4EA1-8EE8-23D9064406C3}" type="pres">
      <dgm:prSet presAssocID="{D3046864-2B32-4A05-81F4-C09C75EAE810}" presName="compNode" presStyleCnt="0"/>
      <dgm:spPr/>
    </dgm:pt>
    <dgm:pt modelId="{3B008751-3B73-4574-8B47-37F3F915A8E0}" type="pres">
      <dgm:prSet presAssocID="{D3046864-2B32-4A05-81F4-C09C75EAE810}" presName="bgRect" presStyleLbl="bgShp" presStyleIdx="4" presStyleCnt="5"/>
      <dgm:spPr/>
    </dgm:pt>
    <dgm:pt modelId="{95832FE6-873B-4B51-A478-855C898A58DC}" type="pres">
      <dgm:prSet presAssocID="{D3046864-2B32-4A05-81F4-C09C75EAE81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ocessor"/>
        </a:ext>
      </dgm:extLst>
    </dgm:pt>
    <dgm:pt modelId="{5D292D52-8F7F-4D7F-9934-B72DB3774E2D}" type="pres">
      <dgm:prSet presAssocID="{D3046864-2B32-4A05-81F4-C09C75EAE810}" presName="spaceRect" presStyleCnt="0"/>
      <dgm:spPr/>
    </dgm:pt>
    <dgm:pt modelId="{00905C55-E95B-438B-9C08-611C14A8D906}" type="pres">
      <dgm:prSet presAssocID="{D3046864-2B32-4A05-81F4-C09C75EAE810}" presName="parTx" presStyleLbl="revTx" presStyleIdx="4" presStyleCnt="5">
        <dgm:presLayoutVars>
          <dgm:chMax val="0"/>
          <dgm:chPref val="0"/>
        </dgm:presLayoutVars>
      </dgm:prSet>
      <dgm:spPr/>
    </dgm:pt>
  </dgm:ptLst>
  <dgm:cxnLst>
    <dgm:cxn modelId="{1E6A2B14-FC06-4699-AC74-0D260977A094}" type="presOf" srcId="{751A7710-665C-46FC-B5F7-4F8472D1438E}" destId="{5D917163-7C78-40CB-96AA-08F690B973A1}" srcOrd="0" destOrd="0" presId="urn:microsoft.com/office/officeart/2018/2/layout/IconVerticalSolidList"/>
    <dgm:cxn modelId="{8A027515-DF86-4D4C-B970-59830C150212}" type="presOf" srcId="{934FAAA8-32C1-42C3-B8A0-A861F8F4F59C}" destId="{460FF37E-542B-454E-AE84-D45770601598}" srcOrd="0" destOrd="0" presId="urn:microsoft.com/office/officeart/2018/2/layout/IconVerticalSolidList"/>
    <dgm:cxn modelId="{7B96AC16-7539-4B8A-A943-FEB53A5DBE83}" type="presOf" srcId="{95E5B178-431F-4315-9FFF-44800ABEEFD1}" destId="{40484226-A6B0-49C1-80B5-21BEA9A9D6B3}" srcOrd="0" destOrd="0" presId="urn:microsoft.com/office/officeart/2018/2/layout/IconVerticalSolidList"/>
    <dgm:cxn modelId="{CD851317-CEA3-4CDF-837F-8A0D22AB629D}" srcId="{95E5B178-431F-4315-9FFF-44800ABEEFD1}" destId="{D5E0AAE7-632D-4C99-AA60-E4D4DEEF44FF}" srcOrd="2" destOrd="0" parTransId="{E36E3D5D-EE78-4C29-8B6E-FB6603F5A7C0}" sibTransId="{BC80D19D-31A0-4775-A121-E350491AF067}"/>
    <dgm:cxn modelId="{05B92D33-E8CB-4BD8-8ABE-AEDFEE194C60}" srcId="{95E5B178-431F-4315-9FFF-44800ABEEFD1}" destId="{D3046864-2B32-4A05-81F4-C09C75EAE810}" srcOrd="4" destOrd="0" parTransId="{9F91884D-D677-4CE8-ADF0-2A55766E81C7}" sibTransId="{B7484729-0583-4B5A-B101-EFB29BA2115D}"/>
    <dgm:cxn modelId="{B4ACC07D-CE8C-498A-88ED-F0E532E5ADCC}" type="presOf" srcId="{30E473FF-0504-47B0-B6FC-CEF1F920B8E1}" destId="{5DBA0A8D-AF47-46FF-8B1C-2F6BDE8C3CB1}" srcOrd="0" destOrd="0" presId="urn:microsoft.com/office/officeart/2018/2/layout/IconVerticalSolidList"/>
    <dgm:cxn modelId="{B236018C-AA78-4A39-8584-F9A2229A0588}" type="presOf" srcId="{D3046864-2B32-4A05-81F4-C09C75EAE810}" destId="{00905C55-E95B-438B-9C08-611C14A8D906}" srcOrd="0" destOrd="0" presId="urn:microsoft.com/office/officeart/2018/2/layout/IconVerticalSolidList"/>
    <dgm:cxn modelId="{7DB30DE2-64A3-4F30-BC44-7655772820BE}" srcId="{95E5B178-431F-4315-9FFF-44800ABEEFD1}" destId="{934FAAA8-32C1-42C3-B8A0-A861F8F4F59C}" srcOrd="0" destOrd="0" parTransId="{6C34733F-ADB4-49CE-A2B9-69415A6FD921}" sibTransId="{95EFB7FD-5FA5-4B2C-A8E5-37E3AE06B127}"/>
    <dgm:cxn modelId="{8C820DE8-6C33-4577-A6D1-33256FE2A450}" srcId="{95E5B178-431F-4315-9FFF-44800ABEEFD1}" destId="{30E473FF-0504-47B0-B6FC-CEF1F920B8E1}" srcOrd="3" destOrd="0" parTransId="{FC110213-6D37-4146-97BD-6B2CF20E63C7}" sibTransId="{F06437A3-08F2-41C8-97D4-12835FFC93B3}"/>
    <dgm:cxn modelId="{ED4F7FF4-C9EB-4DAC-95A1-F5673FFEE764}" type="presOf" srcId="{D5E0AAE7-632D-4C99-AA60-E4D4DEEF44FF}" destId="{E64A72D8-9815-4F3F-88DB-EAFFD3FD3A7C}" srcOrd="0" destOrd="0" presId="urn:microsoft.com/office/officeart/2018/2/layout/IconVerticalSolidList"/>
    <dgm:cxn modelId="{61B312FD-F13E-4E84-A4ED-1E7B90F04A8F}" srcId="{95E5B178-431F-4315-9FFF-44800ABEEFD1}" destId="{751A7710-665C-46FC-B5F7-4F8472D1438E}" srcOrd="1" destOrd="0" parTransId="{A757E444-BDDC-4D69-85BD-5E2A3F4188C5}" sibTransId="{D5DB1634-3465-4779-B87E-B90533BDC8C7}"/>
    <dgm:cxn modelId="{B7A2098B-C282-4C55-B0C7-E7464609CBE0}" type="presParOf" srcId="{40484226-A6B0-49C1-80B5-21BEA9A9D6B3}" destId="{0D3DD01A-5A66-4E34-BCF3-62BA366EE67D}" srcOrd="0" destOrd="0" presId="urn:microsoft.com/office/officeart/2018/2/layout/IconVerticalSolidList"/>
    <dgm:cxn modelId="{71F34C09-BA30-49E2-97FB-7F1F4EEE4B7D}" type="presParOf" srcId="{0D3DD01A-5A66-4E34-BCF3-62BA366EE67D}" destId="{B5DC1BCE-2BA9-478D-8563-B8B4C5F82B58}" srcOrd="0" destOrd="0" presId="urn:microsoft.com/office/officeart/2018/2/layout/IconVerticalSolidList"/>
    <dgm:cxn modelId="{9FE20B3E-2B91-4F43-8831-EF83E18049E5}" type="presParOf" srcId="{0D3DD01A-5A66-4E34-BCF3-62BA366EE67D}" destId="{6B9FAF9A-5531-4C3C-99C9-D32104460D65}" srcOrd="1" destOrd="0" presId="urn:microsoft.com/office/officeart/2018/2/layout/IconVerticalSolidList"/>
    <dgm:cxn modelId="{F62F4FE8-4BEB-45CC-84D5-E4175533A3C5}" type="presParOf" srcId="{0D3DD01A-5A66-4E34-BCF3-62BA366EE67D}" destId="{714FE29D-7311-41E8-8F9E-1ECB52766C29}" srcOrd="2" destOrd="0" presId="urn:microsoft.com/office/officeart/2018/2/layout/IconVerticalSolidList"/>
    <dgm:cxn modelId="{985A350F-3CCF-4AE7-AC6B-00EAFA1EB97C}" type="presParOf" srcId="{0D3DD01A-5A66-4E34-BCF3-62BA366EE67D}" destId="{460FF37E-542B-454E-AE84-D45770601598}" srcOrd="3" destOrd="0" presId="urn:microsoft.com/office/officeart/2018/2/layout/IconVerticalSolidList"/>
    <dgm:cxn modelId="{40F684FD-E828-46F6-B8C6-838B1835577E}" type="presParOf" srcId="{40484226-A6B0-49C1-80B5-21BEA9A9D6B3}" destId="{52D8B14F-28D7-4697-BAF8-602BDDA40929}" srcOrd="1" destOrd="0" presId="urn:microsoft.com/office/officeart/2018/2/layout/IconVerticalSolidList"/>
    <dgm:cxn modelId="{55987BC7-BC01-4710-9A51-AFF550EC468E}" type="presParOf" srcId="{40484226-A6B0-49C1-80B5-21BEA9A9D6B3}" destId="{5D15DDAB-B363-4B69-9095-D7A6C0E3B10A}" srcOrd="2" destOrd="0" presId="urn:microsoft.com/office/officeart/2018/2/layout/IconVerticalSolidList"/>
    <dgm:cxn modelId="{4283A4EF-48C6-48EB-8A66-8AFAC889DF1E}" type="presParOf" srcId="{5D15DDAB-B363-4B69-9095-D7A6C0E3B10A}" destId="{99B25280-EFF4-4EB9-8A80-38ACD717DA3F}" srcOrd="0" destOrd="0" presId="urn:microsoft.com/office/officeart/2018/2/layout/IconVerticalSolidList"/>
    <dgm:cxn modelId="{45ADB28E-356D-4293-8F81-E1EA417F57A9}" type="presParOf" srcId="{5D15DDAB-B363-4B69-9095-D7A6C0E3B10A}" destId="{A53F7E76-C32A-4221-AAFA-2006B8BC3909}" srcOrd="1" destOrd="0" presId="urn:microsoft.com/office/officeart/2018/2/layout/IconVerticalSolidList"/>
    <dgm:cxn modelId="{47C0C230-808C-4D93-8D54-CC9C268EE3E1}" type="presParOf" srcId="{5D15DDAB-B363-4B69-9095-D7A6C0E3B10A}" destId="{01B13CF2-21E4-42C3-B9C1-40FCE287E59B}" srcOrd="2" destOrd="0" presId="urn:microsoft.com/office/officeart/2018/2/layout/IconVerticalSolidList"/>
    <dgm:cxn modelId="{46419EB3-6B95-44E4-A412-3FFE8F587C58}" type="presParOf" srcId="{5D15DDAB-B363-4B69-9095-D7A6C0E3B10A}" destId="{5D917163-7C78-40CB-96AA-08F690B973A1}" srcOrd="3" destOrd="0" presId="urn:microsoft.com/office/officeart/2018/2/layout/IconVerticalSolidList"/>
    <dgm:cxn modelId="{66B8A279-1858-4B19-94CC-85ED6C88E243}" type="presParOf" srcId="{40484226-A6B0-49C1-80B5-21BEA9A9D6B3}" destId="{BB70430B-E7A9-4E29-AD8D-030D3C38BD32}" srcOrd="3" destOrd="0" presId="urn:microsoft.com/office/officeart/2018/2/layout/IconVerticalSolidList"/>
    <dgm:cxn modelId="{03BC71E5-C2D6-4B3F-934A-A3EFA7A377E8}" type="presParOf" srcId="{40484226-A6B0-49C1-80B5-21BEA9A9D6B3}" destId="{C7C6821A-8FB0-4F6B-8A0C-3A00528ABAB3}" srcOrd="4" destOrd="0" presId="urn:microsoft.com/office/officeart/2018/2/layout/IconVerticalSolidList"/>
    <dgm:cxn modelId="{83EF2B8D-3D11-4094-B5F9-FF36EEE16DC1}" type="presParOf" srcId="{C7C6821A-8FB0-4F6B-8A0C-3A00528ABAB3}" destId="{24630291-FC5E-47B2-B6AA-FA2A4DA7139F}" srcOrd="0" destOrd="0" presId="urn:microsoft.com/office/officeart/2018/2/layout/IconVerticalSolidList"/>
    <dgm:cxn modelId="{4C31E004-BAA2-4EE9-828D-3F3BF2969AA8}" type="presParOf" srcId="{C7C6821A-8FB0-4F6B-8A0C-3A00528ABAB3}" destId="{80A68B26-08E6-4E57-8331-01BA1676B9DD}" srcOrd="1" destOrd="0" presId="urn:microsoft.com/office/officeart/2018/2/layout/IconVerticalSolidList"/>
    <dgm:cxn modelId="{A47BF023-2A52-4577-B8EE-ACCAD5B53F42}" type="presParOf" srcId="{C7C6821A-8FB0-4F6B-8A0C-3A00528ABAB3}" destId="{86FA2B40-0EAC-484B-B9C9-00D281B03810}" srcOrd="2" destOrd="0" presId="urn:microsoft.com/office/officeart/2018/2/layout/IconVerticalSolidList"/>
    <dgm:cxn modelId="{52A125A9-596C-49D7-AA13-9C827CC42136}" type="presParOf" srcId="{C7C6821A-8FB0-4F6B-8A0C-3A00528ABAB3}" destId="{E64A72D8-9815-4F3F-88DB-EAFFD3FD3A7C}" srcOrd="3" destOrd="0" presId="urn:microsoft.com/office/officeart/2018/2/layout/IconVerticalSolidList"/>
    <dgm:cxn modelId="{0057D767-0BA9-4D45-8DC5-D004C3DA19E1}" type="presParOf" srcId="{40484226-A6B0-49C1-80B5-21BEA9A9D6B3}" destId="{7185E7FA-5DD8-4053-A217-FCB1783ACD5D}" srcOrd="5" destOrd="0" presId="urn:microsoft.com/office/officeart/2018/2/layout/IconVerticalSolidList"/>
    <dgm:cxn modelId="{8D41E0A3-13B6-4477-A526-B65089628A5E}" type="presParOf" srcId="{40484226-A6B0-49C1-80B5-21BEA9A9D6B3}" destId="{BDF9DBA5-0FC1-4403-80E5-A18AC2C6574A}" srcOrd="6" destOrd="0" presId="urn:microsoft.com/office/officeart/2018/2/layout/IconVerticalSolidList"/>
    <dgm:cxn modelId="{0031CD23-934B-4E22-B3A3-2CF884C11EAE}" type="presParOf" srcId="{BDF9DBA5-0FC1-4403-80E5-A18AC2C6574A}" destId="{8BCF2283-CA35-41BC-AE95-B50D0A40DE4E}" srcOrd="0" destOrd="0" presId="urn:microsoft.com/office/officeart/2018/2/layout/IconVerticalSolidList"/>
    <dgm:cxn modelId="{48CEF5CE-3471-467D-B173-483B784B1D56}" type="presParOf" srcId="{BDF9DBA5-0FC1-4403-80E5-A18AC2C6574A}" destId="{03D9980D-CEBE-4DC2-81BB-A7EE5E5ABC53}" srcOrd="1" destOrd="0" presId="urn:microsoft.com/office/officeart/2018/2/layout/IconVerticalSolidList"/>
    <dgm:cxn modelId="{A1205591-B635-4F8B-9A8C-E8A7C4056735}" type="presParOf" srcId="{BDF9DBA5-0FC1-4403-80E5-A18AC2C6574A}" destId="{7E8A17E9-3B8F-4E39-AA5D-40826B324916}" srcOrd="2" destOrd="0" presId="urn:microsoft.com/office/officeart/2018/2/layout/IconVerticalSolidList"/>
    <dgm:cxn modelId="{457E4B29-E147-441C-805A-7DC8431F71D5}" type="presParOf" srcId="{BDF9DBA5-0FC1-4403-80E5-A18AC2C6574A}" destId="{5DBA0A8D-AF47-46FF-8B1C-2F6BDE8C3CB1}" srcOrd="3" destOrd="0" presId="urn:microsoft.com/office/officeart/2018/2/layout/IconVerticalSolidList"/>
    <dgm:cxn modelId="{45DDA6DE-CA1F-463C-BD6F-43BE2F62F617}" type="presParOf" srcId="{40484226-A6B0-49C1-80B5-21BEA9A9D6B3}" destId="{04EE6AB7-4296-485F-8C39-1B49F351B12E}" srcOrd="7" destOrd="0" presId="urn:microsoft.com/office/officeart/2018/2/layout/IconVerticalSolidList"/>
    <dgm:cxn modelId="{07A3C6DC-1CFA-47C3-A13B-5F7C45F9EDB6}" type="presParOf" srcId="{40484226-A6B0-49C1-80B5-21BEA9A9D6B3}" destId="{F7F56ADE-4AEC-4EA1-8EE8-23D9064406C3}" srcOrd="8" destOrd="0" presId="urn:microsoft.com/office/officeart/2018/2/layout/IconVerticalSolidList"/>
    <dgm:cxn modelId="{C0EFA46D-4544-4809-A5C3-E672C1193B15}" type="presParOf" srcId="{F7F56ADE-4AEC-4EA1-8EE8-23D9064406C3}" destId="{3B008751-3B73-4574-8B47-37F3F915A8E0}" srcOrd="0" destOrd="0" presId="urn:microsoft.com/office/officeart/2018/2/layout/IconVerticalSolidList"/>
    <dgm:cxn modelId="{FEA90948-CDF1-4752-A45A-00B97B71496C}" type="presParOf" srcId="{F7F56ADE-4AEC-4EA1-8EE8-23D9064406C3}" destId="{95832FE6-873B-4B51-A478-855C898A58DC}" srcOrd="1" destOrd="0" presId="urn:microsoft.com/office/officeart/2018/2/layout/IconVerticalSolidList"/>
    <dgm:cxn modelId="{25BE8DEE-F12E-4BCE-A50F-203907291A88}" type="presParOf" srcId="{F7F56ADE-4AEC-4EA1-8EE8-23D9064406C3}" destId="{5D292D52-8F7F-4D7F-9934-B72DB3774E2D}" srcOrd="2" destOrd="0" presId="urn:microsoft.com/office/officeart/2018/2/layout/IconVerticalSolidList"/>
    <dgm:cxn modelId="{78E17B52-F0BE-4779-9524-343FB72BEE20}" type="presParOf" srcId="{F7F56ADE-4AEC-4EA1-8EE8-23D9064406C3}" destId="{00905C55-E95B-438B-9C08-611C14A8D9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220F1-A10A-4B58-A64B-D312F5D6D345}">
      <dsp:nvSpPr>
        <dsp:cNvPr id="0" name=""/>
        <dsp:cNvSpPr/>
      </dsp:nvSpPr>
      <dsp:spPr>
        <a:xfrm>
          <a:off x="0" y="4296"/>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EE295-80B0-4D36-B89F-EC20D964141F}">
      <dsp:nvSpPr>
        <dsp:cNvPr id="0" name=""/>
        <dsp:cNvSpPr/>
      </dsp:nvSpPr>
      <dsp:spPr>
        <a:xfrm>
          <a:off x="276813" y="210190"/>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FD86F-3B75-46A1-A514-764F1013F148}">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The rise of digital health innovations transforming healthcare delivery in the UK.  </a:t>
          </a:r>
          <a:endParaRPr lang="en-US" sz="1900" kern="1200"/>
        </a:p>
      </dsp:txBody>
      <dsp:txXfrm>
        <a:off x="1056922" y="4296"/>
        <a:ext cx="5115025" cy="915084"/>
      </dsp:txXfrm>
    </dsp:sp>
    <dsp:sp modelId="{08CB6C66-B139-4EB3-B77A-8F5DA2753FF3}">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D0D58-6142-4570-BD32-828283000ACA}">
      <dsp:nvSpPr>
        <dsp:cNvPr id="0" name=""/>
        <dsp:cNvSpPr/>
      </dsp:nvSpPr>
      <dsp:spPr>
        <a:xfrm>
          <a:off x="276813" y="1354045"/>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DAB6C-8A38-48FE-AB41-0DD2681FFD5E}">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Telehealth: remote consultations, digital monitoring, and health management tools.  </a:t>
          </a:r>
          <a:endParaRPr lang="en-US" sz="1900" kern="1200"/>
        </a:p>
      </dsp:txBody>
      <dsp:txXfrm>
        <a:off x="1056922" y="1148151"/>
        <a:ext cx="5115025" cy="915084"/>
      </dsp:txXfrm>
    </dsp:sp>
    <dsp:sp modelId="{5BA5B526-40D0-4D63-95FC-51510EC5BD8E}">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AC8D1-DC5C-49C1-955E-9D8E7F83FE0B}">
      <dsp:nvSpPr>
        <dsp:cNvPr id="0" name=""/>
        <dsp:cNvSpPr/>
      </dsp:nvSpPr>
      <dsp:spPr>
        <a:xfrm>
          <a:off x="276813" y="2497901"/>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E80635-7C42-421F-9204-D8D0EF276D17}">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Accelerated during COVID-19 pandemic to reduce in-person contact.  </a:t>
          </a:r>
          <a:endParaRPr lang="en-US" sz="1900" kern="1200"/>
        </a:p>
      </dsp:txBody>
      <dsp:txXfrm>
        <a:off x="1056922" y="2292007"/>
        <a:ext cx="5115025" cy="915084"/>
      </dsp:txXfrm>
    </dsp:sp>
    <dsp:sp modelId="{971F9473-84A6-4F45-9898-C5F02FC80C61}">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708C66-2751-45F6-9699-59D7314EA401}">
      <dsp:nvSpPr>
        <dsp:cNvPr id="0" name=""/>
        <dsp:cNvSpPr/>
      </dsp:nvSpPr>
      <dsp:spPr>
        <a:xfrm>
          <a:off x="276813" y="3641757"/>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E80FDE-D1BD-4732-A74E-925D081D11B5}">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Objectives: analyze implementation, benefits, challenges, and future prospects.  </a:t>
          </a:r>
          <a:endParaRPr lang="en-US" sz="1900" kern="1200"/>
        </a:p>
      </dsp:txBody>
      <dsp:txXfrm>
        <a:off x="1056922" y="3435863"/>
        <a:ext cx="5115025" cy="915084"/>
      </dsp:txXfrm>
    </dsp:sp>
    <dsp:sp modelId="{488ECEB8-7A89-452B-AAB7-74FDACDEC65D}">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A9BC6-587E-46AA-A70F-0B213A03D6C0}">
      <dsp:nvSpPr>
        <dsp:cNvPr id="0" name=""/>
        <dsp:cNvSpPr/>
      </dsp:nvSpPr>
      <dsp:spPr>
        <a:xfrm>
          <a:off x="276813" y="4785613"/>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880CCF-A9E1-4257-8ABE-65FF6A1C92DA}">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44550">
            <a:lnSpc>
              <a:spcPct val="90000"/>
            </a:lnSpc>
            <a:spcBef>
              <a:spcPct val="0"/>
            </a:spcBef>
            <a:spcAft>
              <a:spcPct val="35000"/>
            </a:spcAft>
            <a:buNone/>
          </a:pPr>
          <a:r>
            <a:rPr lang="en-GB" sz="1900" kern="1200"/>
            <a:t>Significance: improving access, efficiency, and patient outcomes.</a:t>
          </a:r>
          <a:endParaRPr lang="en-US" sz="1900" kern="1200"/>
        </a:p>
      </dsp:txBody>
      <dsp:txXfrm>
        <a:off x="1056922" y="4579719"/>
        <a:ext cx="5115025" cy="915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C1BCE-2BA9-478D-8563-B8B4C5F82B58}">
      <dsp:nvSpPr>
        <dsp:cNvPr id="0" name=""/>
        <dsp:cNvSpPr/>
      </dsp:nvSpPr>
      <dsp:spPr>
        <a:xfrm>
          <a:off x="0" y="4296"/>
          <a:ext cx="6171948" cy="9150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FAF9A-5531-4C3C-99C9-D32104460D65}">
      <dsp:nvSpPr>
        <dsp:cNvPr id="0" name=""/>
        <dsp:cNvSpPr/>
      </dsp:nvSpPr>
      <dsp:spPr>
        <a:xfrm>
          <a:off x="276813" y="210190"/>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0FF37E-542B-454E-AE84-D45770601598}">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a:t>Telehealth transitioned from supporting services to a core element of NHS care.  </a:t>
          </a:r>
          <a:endParaRPr lang="en-US" sz="1800" kern="1200"/>
        </a:p>
      </dsp:txBody>
      <dsp:txXfrm>
        <a:off x="1056922" y="4296"/>
        <a:ext cx="5115025" cy="915084"/>
      </dsp:txXfrm>
    </dsp:sp>
    <dsp:sp modelId="{99B25280-EFF4-4EB9-8A80-38ACD717DA3F}">
      <dsp:nvSpPr>
        <dsp:cNvPr id="0" name=""/>
        <dsp:cNvSpPr/>
      </dsp:nvSpPr>
      <dsp:spPr>
        <a:xfrm>
          <a:off x="0" y="1148151"/>
          <a:ext cx="6171948" cy="9150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F7E76-C32A-4221-AAFA-2006B8BC3909}">
      <dsp:nvSpPr>
        <dsp:cNvPr id="0" name=""/>
        <dsp:cNvSpPr/>
      </dsp:nvSpPr>
      <dsp:spPr>
        <a:xfrm>
          <a:off x="276813" y="1354045"/>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917163-7C78-40CB-96AA-08F690B973A1}">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a:t>The NHS Long Term Plan (2019) emphasized digital transformation to deliver more effective, patient-centered services.  </a:t>
          </a:r>
          <a:endParaRPr lang="en-US" sz="1800" kern="1200"/>
        </a:p>
      </dsp:txBody>
      <dsp:txXfrm>
        <a:off x="1056922" y="1148151"/>
        <a:ext cx="5115025" cy="915084"/>
      </dsp:txXfrm>
    </dsp:sp>
    <dsp:sp modelId="{24630291-FC5E-47B2-B6AA-FA2A4DA7139F}">
      <dsp:nvSpPr>
        <dsp:cNvPr id="0" name=""/>
        <dsp:cNvSpPr/>
      </dsp:nvSpPr>
      <dsp:spPr>
        <a:xfrm>
          <a:off x="0" y="2292007"/>
          <a:ext cx="6171948" cy="9150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A68B26-08E6-4E57-8331-01BA1676B9DD}">
      <dsp:nvSpPr>
        <dsp:cNvPr id="0" name=""/>
        <dsp:cNvSpPr/>
      </dsp:nvSpPr>
      <dsp:spPr>
        <a:xfrm>
          <a:off x="276813" y="2497901"/>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4A72D8-9815-4F3F-88DB-EAFFD3FD3A7C}">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a:t>Pre-pandemic use mainly in mental health, chronic disease management, remote monitoring.  </a:t>
          </a:r>
          <a:endParaRPr lang="en-US" sz="1800" kern="1200"/>
        </a:p>
      </dsp:txBody>
      <dsp:txXfrm>
        <a:off x="1056922" y="2292007"/>
        <a:ext cx="5115025" cy="915084"/>
      </dsp:txXfrm>
    </dsp:sp>
    <dsp:sp modelId="{8BCF2283-CA35-41BC-AE95-B50D0A40DE4E}">
      <dsp:nvSpPr>
        <dsp:cNvPr id="0" name=""/>
        <dsp:cNvSpPr/>
      </dsp:nvSpPr>
      <dsp:spPr>
        <a:xfrm>
          <a:off x="0" y="3435863"/>
          <a:ext cx="6171948" cy="9150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9980D-CEBE-4DC2-81BB-A7EE5E5ABC53}">
      <dsp:nvSpPr>
        <dsp:cNvPr id="0" name=""/>
        <dsp:cNvSpPr/>
      </dsp:nvSpPr>
      <dsp:spPr>
        <a:xfrm>
          <a:off x="276813" y="3641757"/>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BA0A8D-AF47-46FF-8B1C-2F6BDE8C3CB1}">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a:t>Barriers: limited infrastructure, resistance from healthcare providers, data security concerns (Greenhalgh et al., 2017).  </a:t>
          </a:r>
          <a:endParaRPr lang="en-US" sz="1800" kern="1200"/>
        </a:p>
      </dsp:txBody>
      <dsp:txXfrm>
        <a:off x="1056922" y="3435863"/>
        <a:ext cx="5115025" cy="915084"/>
      </dsp:txXfrm>
    </dsp:sp>
    <dsp:sp modelId="{3B008751-3B73-4574-8B47-37F3F915A8E0}">
      <dsp:nvSpPr>
        <dsp:cNvPr id="0" name=""/>
        <dsp:cNvSpPr/>
      </dsp:nvSpPr>
      <dsp:spPr>
        <a:xfrm>
          <a:off x="0" y="4579719"/>
          <a:ext cx="6171948" cy="9150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32FE6-873B-4B51-A478-855C898A58DC}">
      <dsp:nvSpPr>
        <dsp:cNvPr id="0" name=""/>
        <dsp:cNvSpPr/>
      </dsp:nvSpPr>
      <dsp:spPr>
        <a:xfrm>
          <a:off x="276813" y="4785613"/>
          <a:ext cx="503296" cy="503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905C55-E95B-438B-9C08-611C14A8D906}">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a:t>COVID-19 pandemic accelerated digital adoption, with NHS Digital expanding infrastructure rapidly.</a:t>
          </a:r>
          <a:endParaRPr lang="en-US" sz="1800" kern="1200"/>
        </a:p>
      </dsp:txBody>
      <dsp:txXfrm>
        <a:off x="1056922" y="4579719"/>
        <a:ext cx="5115025" cy="9150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86FFB4-4C9B-4CF6-85EB-5926B160991E}"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1A23B-782A-4127-8E5F-CB867CD38AB0}" type="slidenum">
              <a:rPr lang="en-GB" smtClean="0"/>
              <a:t>‹#›</a:t>
            </a:fld>
            <a:endParaRPr lang="en-GB"/>
          </a:p>
        </p:txBody>
      </p:sp>
    </p:spTree>
    <p:extLst>
      <p:ext uri="{BB962C8B-B14F-4D97-AF65-F5344CB8AC3E}">
        <p14:creationId xmlns:p14="http://schemas.microsoft.com/office/powerpoint/2010/main" val="1436647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 last decade, digital health technologies have revolutionized healthcare in the UK. Telehealth, including video consultations and remote monitoring, became crucial during COVID-19 to maintain service continuity while minimizing infection risks (NHS Digital, 2020). This presentation evaluates how telehealth has been integrated into routine services, its positive impacts, and the challenges faced, referencing the NHS Long Term Plan (NHS England, 2019) and recent studies.</a:t>
            </a:r>
          </a:p>
        </p:txBody>
      </p:sp>
      <p:sp>
        <p:nvSpPr>
          <p:cNvPr id="4" name="Slide Number Placeholder 3"/>
          <p:cNvSpPr>
            <a:spLocks noGrp="1"/>
          </p:cNvSpPr>
          <p:nvPr>
            <p:ph type="sldNum" sz="quarter" idx="5"/>
          </p:nvPr>
        </p:nvSpPr>
        <p:spPr/>
        <p:txBody>
          <a:bodyPr/>
          <a:lstStyle/>
          <a:p>
            <a:fld id="{34E1A23B-782A-4127-8E5F-CB867CD38AB0}" type="slidenum">
              <a:rPr lang="en-GB" smtClean="0"/>
              <a:t>3</a:t>
            </a:fld>
            <a:endParaRPr lang="en-GB"/>
          </a:p>
        </p:txBody>
      </p:sp>
    </p:spTree>
    <p:extLst>
      <p:ext uri="{BB962C8B-B14F-4D97-AF65-F5344CB8AC3E}">
        <p14:creationId xmlns:p14="http://schemas.microsoft.com/office/powerpoint/2010/main" val="2939909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Telehealth’s evolution was driven by policy support and technological advancements (NHS England, 2019). Despite initial barriers, the pandemic </a:t>
            </a:r>
            <a:r>
              <a:rPr lang="en-GB" dirty="0" err="1"/>
              <a:t>catalyzed</a:t>
            </a:r>
            <a:r>
              <a:rPr lang="en-GB" dirty="0"/>
              <a:t> widespread adoption, demonstrating telehealth’s potential to improve health outcomes and reduce pressure on health services.</a:t>
            </a:r>
          </a:p>
        </p:txBody>
      </p:sp>
      <p:sp>
        <p:nvSpPr>
          <p:cNvPr id="4" name="Slide Number Placeholder 3"/>
          <p:cNvSpPr>
            <a:spLocks noGrp="1"/>
          </p:cNvSpPr>
          <p:nvPr>
            <p:ph type="sldNum" sz="quarter" idx="5"/>
          </p:nvPr>
        </p:nvSpPr>
        <p:spPr/>
        <p:txBody>
          <a:bodyPr/>
          <a:lstStyle/>
          <a:p>
            <a:fld id="{34E1A23B-782A-4127-8E5F-CB867CD38AB0}" type="slidenum">
              <a:rPr lang="en-GB" smtClean="0"/>
              <a:t>4</a:t>
            </a:fld>
            <a:endParaRPr lang="en-GB"/>
          </a:p>
        </p:txBody>
      </p:sp>
    </p:spTree>
    <p:extLst>
      <p:ext uri="{BB962C8B-B14F-4D97-AF65-F5344CB8AC3E}">
        <p14:creationId xmlns:p14="http://schemas.microsoft.com/office/powerpoint/2010/main" val="2434505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move to telehealth has changed healthcare delivery roles. Clinicians now need proficiency in digital platforms and remote assessment techniques (Royal College of General Practitioners, 2020). However, many professionals felt unprepared, highlighting the importance of continuous professional development programs.</a:t>
            </a:r>
          </a:p>
        </p:txBody>
      </p:sp>
      <p:sp>
        <p:nvSpPr>
          <p:cNvPr id="4" name="Slide Number Placeholder 3"/>
          <p:cNvSpPr>
            <a:spLocks noGrp="1"/>
          </p:cNvSpPr>
          <p:nvPr>
            <p:ph type="sldNum" sz="quarter" idx="5"/>
          </p:nvPr>
        </p:nvSpPr>
        <p:spPr/>
        <p:txBody>
          <a:bodyPr/>
          <a:lstStyle/>
          <a:p>
            <a:fld id="{34E1A23B-782A-4127-8E5F-CB867CD38AB0}" type="slidenum">
              <a:rPr lang="en-GB" smtClean="0"/>
              <a:t>5</a:t>
            </a:fld>
            <a:endParaRPr lang="en-GB"/>
          </a:p>
        </p:txBody>
      </p:sp>
    </p:spTree>
    <p:extLst>
      <p:ext uri="{BB962C8B-B14F-4D97-AF65-F5344CB8AC3E}">
        <p14:creationId xmlns:p14="http://schemas.microsoft.com/office/powerpoint/2010/main" val="2774289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Telehealth has enabled more patient-</a:t>
            </a:r>
            <a:r>
              <a:rPr lang="en-GB" dirty="0" err="1"/>
              <a:t>centered</a:t>
            </a:r>
            <a:r>
              <a:rPr lang="en-GB" dirty="0"/>
              <a:t>, efficient care delivery but also introduced challenges related to clinical safety and quality assurance. Some assessments require physical touch or diagnostics that cannot be performed remotely, emphasizing the need for hybrid models.</a:t>
            </a:r>
          </a:p>
        </p:txBody>
      </p:sp>
      <p:sp>
        <p:nvSpPr>
          <p:cNvPr id="4" name="Slide Number Placeholder 3"/>
          <p:cNvSpPr>
            <a:spLocks noGrp="1"/>
          </p:cNvSpPr>
          <p:nvPr>
            <p:ph type="sldNum" sz="quarter" idx="5"/>
          </p:nvPr>
        </p:nvSpPr>
        <p:spPr/>
        <p:txBody>
          <a:bodyPr/>
          <a:lstStyle/>
          <a:p>
            <a:fld id="{34E1A23B-782A-4127-8E5F-CB867CD38AB0}" type="slidenum">
              <a:rPr lang="en-GB" smtClean="0"/>
              <a:t>6</a:t>
            </a:fld>
            <a:endParaRPr lang="en-GB"/>
          </a:p>
        </p:txBody>
      </p:sp>
    </p:spTree>
    <p:extLst>
      <p:ext uri="{BB962C8B-B14F-4D97-AF65-F5344CB8AC3E}">
        <p14:creationId xmlns:p14="http://schemas.microsoft.com/office/powerpoint/2010/main" val="3200786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value the convenience of telehealth, but disparities persist. Older adults and vulnerable groups often face digital exclusion, risking increased health inequalities. Addressing these barriers is crucial for equitable healthcare provision.</a:t>
            </a:r>
          </a:p>
        </p:txBody>
      </p:sp>
      <p:sp>
        <p:nvSpPr>
          <p:cNvPr id="4" name="Slide Number Placeholder 3"/>
          <p:cNvSpPr>
            <a:spLocks noGrp="1"/>
          </p:cNvSpPr>
          <p:nvPr>
            <p:ph type="sldNum" sz="quarter" idx="5"/>
          </p:nvPr>
        </p:nvSpPr>
        <p:spPr/>
        <p:txBody>
          <a:bodyPr/>
          <a:lstStyle/>
          <a:p>
            <a:fld id="{34E1A23B-782A-4127-8E5F-CB867CD38AB0}" type="slidenum">
              <a:rPr lang="en-GB" smtClean="0"/>
              <a:t>7</a:t>
            </a:fld>
            <a:endParaRPr lang="en-GB"/>
          </a:p>
        </p:txBody>
      </p:sp>
    </p:spTree>
    <p:extLst>
      <p:ext uri="{BB962C8B-B14F-4D97-AF65-F5344CB8AC3E}">
        <p14:creationId xmlns:p14="http://schemas.microsoft.com/office/powerpoint/2010/main" val="38724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Beyond individual care, telehealth contributes to community health by improving access and engagement. However, disparities in digital access threaten to undermine these benefits, emphasizing the need for inclusive policies and infrastructure development.</a:t>
            </a:r>
          </a:p>
        </p:txBody>
      </p:sp>
      <p:sp>
        <p:nvSpPr>
          <p:cNvPr id="4" name="Slide Number Placeholder 3"/>
          <p:cNvSpPr>
            <a:spLocks noGrp="1"/>
          </p:cNvSpPr>
          <p:nvPr>
            <p:ph type="sldNum" sz="quarter" idx="5"/>
          </p:nvPr>
        </p:nvSpPr>
        <p:spPr/>
        <p:txBody>
          <a:bodyPr/>
          <a:lstStyle/>
          <a:p>
            <a:fld id="{34E1A23B-782A-4127-8E5F-CB867CD38AB0}" type="slidenum">
              <a:rPr lang="en-GB" smtClean="0"/>
              <a:t>8</a:t>
            </a:fld>
            <a:endParaRPr lang="en-GB"/>
          </a:p>
        </p:txBody>
      </p:sp>
    </p:spTree>
    <p:extLst>
      <p:ext uri="{BB962C8B-B14F-4D97-AF65-F5344CB8AC3E}">
        <p14:creationId xmlns:p14="http://schemas.microsoft.com/office/powerpoint/2010/main" val="1474312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future of telehealth is promising, with innovations like AI-powered diagnostics and wearable health devices on the horizon (NHS England, 2020). To maximize benefits, policymakers must address digital inequalities and ensure data security, fostering trust and inclusivity.</a:t>
            </a:r>
          </a:p>
        </p:txBody>
      </p:sp>
      <p:sp>
        <p:nvSpPr>
          <p:cNvPr id="4" name="Slide Number Placeholder 3"/>
          <p:cNvSpPr>
            <a:spLocks noGrp="1"/>
          </p:cNvSpPr>
          <p:nvPr>
            <p:ph type="sldNum" sz="quarter" idx="5"/>
          </p:nvPr>
        </p:nvSpPr>
        <p:spPr/>
        <p:txBody>
          <a:bodyPr/>
          <a:lstStyle/>
          <a:p>
            <a:fld id="{34E1A23B-782A-4127-8E5F-CB867CD38AB0}" type="slidenum">
              <a:rPr lang="en-GB" smtClean="0"/>
              <a:t>9</a:t>
            </a:fld>
            <a:endParaRPr lang="en-GB"/>
          </a:p>
        </p:txBody>
      </p:sp>
    </p:spTree>
    <p:extLst>
      <p:ext uri="{BB962C8B-B14F-4D97-AF65-F5344CB8AC3E}">
        <p14:creationId xmlns:p14="http://schemas.microsoft.com/office/powerpoint/2010/main" val="114939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project has deepened my understanding of digital health’s potential and challenges. It has highlighted the importance of strategic planning, training, and inclusive policies to ensure successful implementation of telehealth initiatives.</a:t>
            </a:r>
          </a:p>
        </p:txBody>
      </p:sp>
      <p:sp>
        <p:nvSpPr>
          <p:cNvPr id="4" name="Slide Number Placeholder 3"/>
          <p:cNvSpPr>
            <a:spLocks noGrp="1"/>
          </p:cNvSpPr>
          <p:nvPr>
            <p:ph type="sldNum" sz="quarter" idx="5"/>
          </p:nvPr>
        </p:nvSpPr>
        <p:spPr/>
        <p:txBody>
          <a:bodyPr/>
          <a:lstStyle/>
          <a:p>
            <a:fld id="{34E1A23B-782A-4127-8E5F-CB867CD38AB0}" type="slidenum">
              <a:rPr lang="en-GB" smtClean="0"/>
              <a:t>10</a:t>
            </a:fld>
            <a:endParaRPr lang="en-GB"/>
          </a:p>
        </p:txBody>
      </p:sp>
    </p:spTree>
    <p:extLst>
      <p:ext uri="{BB962C8B-B14F-4D97-AF65-F5344CB8AC3E}">
        <p14:creationId xmlns:p14="http://schemas.microsoft.com/office/powerpoint/2010/main" val="3549170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7/11/2026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80324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7/11/2026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97594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7/11/2026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79133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7/11/2026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4309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7/11/2026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02318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7/11/2026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92203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7/11/2026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2015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7/11/2026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09394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7/11/2026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813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7/11/2026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65596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7/11/2026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1965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7/11/2026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907702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hee.nhs.uk/our-work/future-digital-workforce" TargetMode="External"/><Relationship Id="rId3" Type="http://schemas.openxmlformats.org/officeDocument/2006/relationships/hyperlink" Target="https://www.england.nhs.uk/long-term-plan/" TargetMode="External"/><Relationship Id="rId7"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www.jmir.org/2017/11/e367/" TargetMode="External"/><Relationship Id="rId1" Type="http://schemas.openxmlformats.org/officeDocument/2006/relationships/slideLayout" Target="../slideLayouts/slideLayout2.xml"/><Relationship Id="rId6" Type="http://schemas.openxmlformats.org/officeDocument/2006/relationships/hyperlink" Target="https://www.kingsfund.org.uk/publications" TargetMode="External"/><Relationship Id="rId5" Type="http://schemas.openxmlformats.org/officeDocument/2006/relationships/hyperlink" Target="https://www.gov.uk/government/publications/nhs-digital-annual-report-and-accounts-2020-to-2021" TargetMode="External"/><Relationship Id="rId10" Type="http://schemas.openxmlformats.org/officeDocument/2006/relationships/hyperlink" Target="https://www.ons.gov.uk/peoplepopulationandcommunity/householdcharacteristics/homeinternetandsocialmediausage/articles/exploringtheuksdigitaldivide/2019-03-04" TargetMode="External"/><Relationship Id="rId4" Type="http://schemas.openxmlformats.org/officeDocument/2006/relationships/hyperlink" Target="https://digital.nhs.uk/coronavirus" TargetMode="External"/><Relationship Id="rId9" Type="http://schemas.openxmlformats.org/officeDocument/2006/relationships/hyperlink" Target="https://www.rcgp.org.uk/representing-you/policy-areas/remot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FFE2C-8328-F15E-99DE-9F9DBABF4812}"/>
              </a:ext>
            </a:extLst>
          </p:cNvPr>
          <p:cNvSpPr>
            <a:spLocks noGrp="1"/>
          </p:cNvSpPr>
          <p:nvPr>
            <p:ph type="ctrTitle"/>
          </p:nvPr>
        </p:nvSpPr>
        <p:spPr>
          <a:xfrm>
            <a:off x="703400" y="908651"/>
            <a:ext cx="4937004" cy="4058682"/>
          </a:xfrm>
        </p:spPr>
        <p:txBody>
          <a:bodyPr anchor="t">
            <a:normAutofit/>
          </a:bodyPr>
          <a:lstStyle/>
          <a:p>
            <a:pPr>
              <a:lnSpc>
                <a:spcPct val="90000"/>
              </a:lnSpc>
            </a:pPr>
            <a:r>
              <a:rPr lang="en-GB" sz="3100" dirty="0"/>
              <a:t>Module: Digital Transformation in Health and Care Professions (BMHP6026)</a:t>
            </a:r>
            <a:br>
              <a:rPr lang="en-GB" sz="3100" dirty="0"/>
            </a:br>
            <a:r>
              <a:rPr lang="en-GB" sz="3100" dirty="0"/>
              <a:t>Title: The Implementation and Impact of Telehealth in UK Healthcare</a:t>
            </a:r>
            <a:br>
              <a:rPr lang="en-GB" sz="3100" dirty="0"/>
            </a:br>
            <a:endParaRPr lang="en-GB" sz="3100" dirty="0"/>
          </a:p>
        </p:txBody>
      </p:sp>
      <p:sp>
        <p:nvSpPr>
          <p:cNvPr id="3" name="Subtitle 2">
            <a:extLst>
              <a:ext uri="{FF2B5EF4-FFF2-40B4-BE49-F238E27FC236}">
                <a16:creationId xmlns:a16="http://schemas.microsoft.com/office/drawing/2014/main" id="{A8F9F008-A9DF-3B78-6172-0F47F07994CA}"/>
              </a:ext>
            </a:extLst>
          </p:cNvPr>
          <p:cNvSpPr>
            <a:spLocks noGrp="1"/>
          </p:cNvSpPr>
          <p:nvPr>
            <p:ph type="subTitle" idx="1"/>
          </p:nvPr>
        </p:nvSpPr>
        <p:spPr>
          <a:xfrm>
            <a:off x="703400" y="5103862"/>
            <a:ext cx="4172757" cy="845487"/>
          </a:xfrm>
        </p:spPr>
        <p:txBody>
          <a:bodyPr anchor="b">
            <a:normAutofit/>
          </a:bodyPr>
          <a:lstStyle/>
          <a:p>
            <a:pPr>
              <a:lnSpc>
                <a:spcPct val="100000"/>
              </a:lnSpc>
            </a:pPr>
            <a:r>
              <a:rPr lang="en-GB"/>
              <a:t>By Ana Maria Estera Mandache</a:t>
            </a:r>
          </a:p>
          <a:p>
            <a:pPr>
              <a:lnSpc>
                <a:spcPct val="100000"/>
              </a:lnSpc>
            </a:pPr>
            <a:r>
              <a:rPr lang="en-GB"/>
              <a:t> Student ID: 2334689</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73027B3F-6FF7-D1E6-9FD7-8A58C6334D71}"/>
              </a:ext>
            </a:extLst>
          </p:cNvPr>
          <p:cNvPicPr>
            <a:picLocks noChangeAspect="1"/>
          </p:cNvPicPr>
          <p:nvPr/>
        </p:nvPicPr>
        <p:blipFill>
          <a:blip r:embed="rId2"/>
          <a:srcRect l="21607" r="21301" b="-1"/>
          <a:stretch>
            <a:fillRect/>
          </a:stretch>
        </p:blipFill>
        <p:spPr>
          <a:xfrm>
            <a:off x="6326272" y="10"/>
            <a:ext cx="5865727" cy="6857990"/>
          </a:xfrm>
          <a:prstGeom prst="rect">
            <a:avLst/>
          </a:prstGeom>
        </p:spPr>
      </p:pic>
    </p:spTree>
    <p:extLst>
      <p:ext uri="{BB962C8B-B14F-4D97-AF65-F5344CB8AC3E}">
        <p14:creationId xmlns:p14="http://schemas.microsoft.com/office/powerpoint/2010/main" val="245468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B7561-F5DC-21A3-2CCD-FD0ED2845027}"/>
              </a:ext>
            </a:extLst>
          </p:cNvPr>
          <p:cNvSpPr>
            <a:spLocks noGrp="1"/>
          </p:cNvSpPr>
          <p:nvPr>
            <p:ph type="title"/>
          </p:nvPr>
        </p:nvSpPr>
        <p:spPr>
          <a:xfrm>
            <a:off x="700088" y="909637"/>
            <a:ext cx="6400800" cy="1307592"/>
          </a:xfrm>
        </p:spPr>
        <p:txBody>
          <a:bodyPr>
            <a:normAutofit/>
          </a:bodyPr>
          <a:lstStyle/>
          <a:p>
            <a:r>
              <a:rPr lang="en-GB" dirty="0"/>
              <a:t>Table of Contents</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337117-E333-546D-3024-FC7BD0849727}"/>
              </a:ext>
            </a:extLst>
          </p:cNvPr>
          <p:cNvSpPr>
            <a:spLocks noGrp="1"/>
          </p:cNvSpPr>
          <p:nvPr>
            <p:ph idx="1"/>
          </p:nvPr>
        </p:nvSpPr>
        <p:spPr>
          <a:xfrm>
            <a:off x="700088" y="2221992"/>
            <a:ext cx="6400800" cy="3739896"/>
          </a:xfrm>
        </p:spPr>
        <p:txBody>
          <a:bodyPr>
            <a:normAutofit/>
          </a:bodyPr>
          <a:lstStyle/>
          <a:p>
            <a:pPr>
              <a:lnSpc>
                <a:spcPct val="100000"/>
              </a:lnSpc>
              <a:buFont typeface="Wingdings" panose="05000000000000000000" pitchFamily="2" charset="2"/>
              <a:buChar char="v"/>
            </a:pPr>
            <a:r>
              <a:rPr lang="en-GB" sz="1600" dirty="0"/>
              <a:t>Introduction</a:t>
            </a:r>
          </a:p>
          <a:p>
            <a:pPr>
              <a:lnSpc>
                <a:spcPct val="100000"/>
              </a:lnSpc>
              <a:buFont typeface="Wingdings" panose="05000000000000000000" pitchFamily="2" charset="2"/>
              <a:buChar char="v"/>
            </a:pPr>
            <a:r>
              <a:rPr lang="en-GB" sz="1600" dirty="0"/>
              <a:t>Development of Telehealth</a:t>
            </a:r>
          </a:p>
          <a:p>
            <a:pPr>
              <a:lnSpc>
                <a:spcPct val="100000"/>
              </a:lnSpc>
              <a:buFont typeface="Wingdings" panose="05000000000000000000" pitchFamily="2" charset="2"/>
              <a:buChar char="v"/>
            </a:pPr>
            <a:r>
              <a:rPr lang="en-GB" sz="1600" dirty="0"/>
              <a:t>Impact on Healthcare Workers  </a:t>
            </a:r>
          </a:p>
          <a:p>
            <a:pPr>
              <a:lnSpc>
                <a:spcPct val="100000"/>
              </a:lnSpc>
              <a:buFont typeface="Wingdings" panose="05000000000000000000" pitchFamily="2" charset="2"/>
              <a:buChar char="v"/>
            </a:pPr>
            <a:r>
              <a:rPr lang="en-GB" sz="1600" dirty="0"/>
              <a:t>Changes in Service Delivery  </a:t>
            </a:r>
          </a:p>
          <a:p>
            <a:pPr>
              <a:lnSpc>
                <a:spcPct val="100000"/>
              </a:lnSpc>
              <a:buFont typeface="Wingdings" panose="05000000000000000000" pitchFamily="2" charset="2"/>
              <a:buChar char="v"/>
            </a:pPr>
            <a:r>
              <a:rPr lang="en-GB" sz="1600" dirty="0"/>
              <a:t>Patient Perspectives  </a:t>
            </a:r>
          </a:p>
          <a:p>
            <a:pPr>
              <a:lnSpc>
                <a:spcPct val="100000"/>
              </a:lnSpc>
              <a:buFont typeface="Wingdings" panose="05000000000000000000" pitchFamily="2" charset="2"/>
              <a:buChar char="v"/>
            </a:pPr>
            <a:r>
              <a:rPr lang="en-GB" sz="1600" dirty="0"/>
              <a:t>Community &amp; Public Health  </a:t>
            </a:r>
          </a:p>
          <a:p>
            <a:pPr>
              <a:lnSpc>
                <a:spcPct val="100000"/>
              </a:lnSpc>
              <a:buFont typeface="Wingdings" panose="05000000000000000000" pitchFamily="2" charset="2"/>
              <a:buChar char="v"/>
            </a:pPr>
            <a:r>
              <a:rPr lang="en-GB" sz="1600" dirty="0"/>
              <a:t>Future Outlook  </a:t>
            </a:r>
          </a:p>
          <a:p>
            <a:pPr>
              <a:lnSpc>
                <a:spcPct val="100000"/>
              </a:lnSpc>
              <a:buFont typeface="Wingdings" panose="05000000000000000000" pitchFamily="2" charset="2"/>
              <a:buChar char="v"/>
            </a:pPr>
            <a:r>
              <a:rPr lang="en-GB" sz="1600" dirty="0"/>
              <a:t>Conclusion &amp; Reflection  </a:t>
            </a:r>
          </a:p>
          <a:p>
            <a:pPr>
              <a:lnSpc>
                <a:spcPct val="100000"/>
              </a:lnSpc>
              <a:buFont typeface="Wingdings" panose="05000000000000000000" pitchFamily="2" charset="2"/>
              <a:buChar char="v"/>
            </a:pPr>
            <a:r>
              <a:rPr lang="en-GB" sz="1600" dirty="0"/>
              <a:t>Questions &amp; Thank You</a:t>
            </a:r>
          </a:p>
          <a:p>
            <a:pPr>
              <a:lnSpc>
                <a:spcPct val="100000"/>
              </a:lnSpc>
              <a:buFont typeface="Wingdings" panose="05000000000000000000" pitchFamily="2" charset="2"/>
              <a:buChar char="v"/>
            </a:pPr>
            <a:r>
              <a:rPr lang="en-GB" sz="1600" dirty="0"/>
              <a:t>References list </a:t>
            </a:r>
          </a:p>
        </p:txBody>
      </p:sp>
      <p:pic>
        <p:nvPicPr>
          <p:cNvPr id="7" name="Graphic 6" descr="Hospital">
            <a:extLst>
              <a:ext uri="{FF2B5EF4-FFF2-40B4-BE49-F238E27FC236}">
                <a16:creationId xmlns:a16="http://schemas.microsoft.com/office/drawing/2014/main" id="{50FFA8C3-4C9E-E72C-DC48-9A60721E14C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0914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033AC-3F6E-58FA-B3A8-62C1A5399699}"/>
              </a:ext>
            </a:extLst>
          </p:cNvPr>
          <p:cNvSpPr>
            <a:spLocks noGrp="1"/>
          </p:cNvSpPr>
          <p:nvPr>
            <p:ph type="title"/>
          </p:nvPr>
        </p:nvSpPr>
        <p:spPr>
          <a:xfrm>
            <a:off x="704088" y="914400"/>
            <a:ext cx="3914776" cy="3977269"/>
          </a:xfrm>
        </p:spPr>
        <p:txBody>
          <a:bodyPr>
            <a:normAutofit/>
          </a:bodyPr>
          <a:lstStyle/>
          <a:p>
            <a:r>
              <a:rPr lang="en-GB" dirty="0"/>
              <a:t>Introduction &amp; Context</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1D7B7E1-1F17-60D6-EE28-C7D8DFD7D5F8}"/>
              </a:ext>
            </a:extLst>
          </p:cNvPr>
          <p:cNvGraphicFramePr>
            <a:graphicFrameLocks noGrp="1"/>
          </p:cNvGraphicFramePr>
          <p:nvPr>
            <p:ph idx="1"/>
            <p:extLst>
              <p:ext uri="{D42A27DB-BD31-4B8C-83A1-F6EECF244321}">
                <p14:modId xmlns:p14="http://schemas.microsoft.com/office/powerpoint/2010/main" val="2188611060"/>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2502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BF6473-8EA5-7992-CD44-66B5365AC20F}"/>
              </a:ext>
            </a:extLst>
          </p:cNvPr>
          <p:cNvSpPr>
            <a:spLocks noGrp="1"/>
          </p:cNvSpPr>
          <p:nvPr>
            <p:ph type="title"/>
          </p:nvPr>
        </p:nvSpPr>
        <p:spPr>
          <a:xfrm>
            <a:off x="704088" y="914400"/>
            <a:ext cx="3914776" cy="3977269"/>
          </a:xfrm>
        </p:spPr>
        <p:txBody>
          <a:bodyPr>
            <a:normAutofit/>
          </a:bodyPr>
          <a:lstStyle/>
          <a:p>
            <a:r>
              <a:rPr lang="en-GB" dirty="0"/>
              <a:t>Background &amp; Development</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921B91-CBBC-CA8D-04F6-8538E91B9D99}"/>
              </a:ext>
            </a:extLst>
          </p:cNvPr>
          <p:cNvGraphicFramePr>
            <a:graphicFrameLocks noGrp="1"/>
          </p:cNvGraphicFramePr>
          <p:nvPr>
            <p:ph idx="1"/>
            <p:extLst>
              <p:ext uri="{D42A27DB-BD31-4B8C-83A1-F6EECF244321}">
                <p14:modId xmlns:p14="http://schemas.microsoft.com/office/powerpoint/2010/main" val="4171070237"/>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0224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F6D18-D00C-6E29-D667-D03C04758ED7}"/>
              </a:ext>
            </a:extLst>
          </p:cNvPr>
          <p:cNvSpPr>
            <a:spLocks noGrp="1"/>
          </p:cNvSpPr>
          <p:nvPr>
            <p:ph type="title"/>
          </p:nvPr>
        </p:nvSpPr>
        <p:spPr>
          <a:xfrm>
            <a:off x="704088" y="914400"/>
            <a:ext cx="6001512" cy="1307592"/>
          </a:xfrm>
        </p:spPr>
        <p:txBody>
          <a:bodyPr>
            <a:normAutofit/>
          </a:bodyPr>
          <a:lstStyle/>
          <a:p>
            <a:pPr>
              <a:lnSpc>
                <a:spcPct val="90000"/>
              </a:lnSpc>
            </a:pPr>
            <a:r>
              <a:rPr lang="en-GB" dirty="0"/>
              <a:t>Impact on the Workforce</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51CF95-C85F-07D2-CB5D-5205FEA07103}"/>
              </a:ext>
            </a:extLst>
          </p:cNvPr>
          <p:cNvSpPr>
            <a:spLocks noGrp="1"/>
          </p:cNvSpPr>
          <p:nvPr>
            <p:ph idx="1"/>
          </p:nvPr>
        </p:nvSpPr>
        <p:spPr>
          <a:xfrm>
            <a:off x="704088" y="2231136"/>
            <a:ext cx="6001512" cy="3931920"/>
          </a:xfrm>
        </p:spPr>
        <p:txBody>
          <a:bodyPr>
            <a:normAutofit/>
          </a:bodyPr>
          <a:lstStyle/>
          <a:p>
            <a:pPr>
              <a:lnSpc>
                <a:spcPct val="100000"/>
              </a:lnSpc>
            </a:pPr>
            <a:r>
              <a:rPr lang="en-GB" sz="1700"/>
              <a:t>Shift from traditional face-to-face skills to digital communication and remote assessment skills. </a:t>
            </a:r>
          </a:p>
          <a:p>
            <a:pPr>
              <a:lnSpc>
                <a:spcPct val="100000"/>
              </a:lnSpc>
            </a:pPr>
            <a:r>
              <a:rPr lang="en-GB" sz="1700"/>
              <a:t>Healthcare professionals, including GPs, nurses, and specialists, had to adapt quickly.  </a:t>
            </a:r>
          </a:p>
          <a:p>
            <a:pPr>
              <a:lnSpc>
                <a:spcPct val="100000"/>
              </a:lnSpc>
            </a:pPr>
            <a:r>
              <a:rPr lang="en-GB" sz="1700"/>
              <a:t>Opportunities: greater flexibility, remote working, broader roles in digital health.  </a:t>
            </a:r>
          </a:p>
          <a:p>
            <a:pPr>
              <a:lnSpc>
                <a:spcPct val="100000"/>
              </a:lnSpc>
            </a:pPr>
            <a:r>
              <a:rPr lang="en-GB" sz="1700"/>
              <a:t>Challenges: lack of training, unfamiliarity with digital tools, increased cognitive load.  </a:t>
            </a:r>
          </a:p>
          <a:p>
            <a:pPr>
              <a:lnSpc>
                <a:spcPct val="100000"/>
              </a:lnSpc>
            </a:pPr>
            <a:r>
              <a:rPr lang="en-GB" sz="1700"/>
              <a:t>Digital divide among staff: some lack access to necessary devices or infrastructure (Health Education England, 2020).  </a:t>
            </a:r>
          </a:p>
          <a:p>
            <a:pPr>
              <a:lnSpc>
                <a:spcPct val="100000"/>
              </a:lnSpc>
            </a:pPr>
            <a:r>
              <a:rPr lang="en-GB" sz="1700"/>
              <a:t>Need for ongoing training and support to ensure competence and confidence.</a:t>
            </a:r>
          </a:p>
        </p:txBody>
      </p:sp>
      <p:pic>
        <p:nvPicPr>
          <p:cNvPr id="7" name="Graphic 6" descr="Call center">
            <a:extLst>
              <a:ext uri="{FF2B5EF4-FFF2-40B4-BE49-F238E27FC236}">
                <a16:creationId xmlns:a16="http://schemas.microsoft.com/office/drawing/2014/main" id="{C400F8D2-DFCF-99E3-49B4-9EA32811F50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293610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C4FCB-85A4-B561-A9AE-79E7CA86690D}"/>
              </a:ext>
            </a:extLst>
          </p:cNvPr>
          <p:cNvSpPr>
            <a:spLocks noGrp="1"/>
          </p:cNvSpPr>
          <p:nvPr>
            <p:ph type="title"/>
          </p:nvPr>
        </p:nvSpPr>
        <p:spPr>
          <a:xfrm>
            <a:off x="704088" y="914400"/>
            <a:ext cx="6001512" cy="1307592"/>
          </a:xfrm>
        </p:spPr>
        <p:txBody>
          <a:bodyPr>
            <a:normAutofit/>
          </a:bodyPr>
          <a:lstStyle/>
          <a:p>
            <a:pPr>
              <a:lnSpc>
                <a:spcPct val="90000"/>
              </a:lnSpc>
            </a:pPr>
            <a:r>
              <a:rPr lang="en-GB" dirty="0"/>
              <a:t>Changes in Service Delivery</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D45CDF-5B3D-4767-FAD5-9226367BAB9A}"/>
              </a:ext>
            </a:extLst>
          </p:cNvPr>
          <p:cNvSpPr>
            <a:spLocks noGrp="1"/>
          </p:cNvSpPr>
          <p:nvPr>
            <p:ph idx="1"/>
          </p:nvPr>
        </p:nvSpPr>
        <p:spPr>
          <a:xfrm>
            <a:off x="704088" y="2231136"/>
            <a:ext cx="6001512" cy="3931920"/>
          </a:xfrm>
        </p:spPr>
        <p:txBody>
          <a:bodyPr>
            <a:normAutofit/>
          </a:bodyPr>
          <a:lstStyle/>
          <a:p>
            <a:pPr>
              <a:lnSpc>
                <a:spcPct val="100000"/>
              </a:lnSpc>
            </a:pPr>
            <a:r>
              <a:rPr lang="en-GB" sz="1400" dirty="0"/>
              <a:t>Major shift from in-person to virtual consultations across primary, secondary, and mental health services.  </a:t>
            </a:r>
          </a:p>
          <a:p>
            <a:pPr>
              <a:lnSpc>
                <a:spcPct val="100000"/>
              </a:lnSpc>
            </a:pPr>
            <a:r>
              <a:rPr lang="en-GB" sz="1400" dirty="0"/>
              <a:t>Benefits: increased access for remote and rural populations, reduced waiting times, more flexible scheduling, and continuous health monitoring.  </a:t>
            </a:r>
          </a:p>
          <a:p>
            <a:pPr>
              <a:lnSpc>
                <a:spcPct val="100000"/>
              </a:lnSpc>
            </a:pPr>
            <a:r>
              <a:rPr lang="en-GB" sz="1400" dirty="0"/>
              <a:t>Examples: mental health therapy via video, remote chronic disease management, routine follow-ups.  </a:t>
            </a:r>
          </a:p>
          <a:p>
            <a:pPr>
              <a:lnSpc>
                <a:spcPct val="100000"/>
              </a:lnSpc>
            </a:pPr>
            <a:r>
              <a:rPr lang="en-GB" sz="1400" dirty="0"/>
              <a:t>Limitations: technical issues (poor internet, software problems), inability to conduct physical examinations, diagnostic limitations.  </a:t>
            </a:r>
          </a:p>
          <a:p>
            <a:pPr>
              <a:lnSpc>
                <a:spcPct val="100000"/>
              </a:lnSpc>
            </a:pPr>
            <a:r>
              <a:rPr lang="en-GB" sz="1400" dirty="0"/>
              <a:t>Safety and quality concerns: risk of missed diagnoses or reduced diagnostic accuracy (NHS Digital, 2020).  </a:t>
            </a:r>
          </a:p>
          <a:p>
            <a:pPr>
              <a:lnSpc>
                <a:spcPct val="100000"/>
              </a:lnSpc>
            </a:pPr>
            <a:r>
              <a:rPr lang="en-GB" sz="1400" dirty="0"/>
              <a:t>Over-reliance on technology may impact patient-provider rapport and communication depth.</a:t>
            </a:r>
          </a:p>
        </p:txBody>
      </p:sp>
      <p:pic>
        <p:nvPicPr>
          <p:cNvPr id="7" name="Graphic 6" descr="Laptop Secure">
            <a:extLst>
              <a:ext uri="{FF2B5EF4-FFF2-40B4-BE49-F238E27FC236}">
                <a16:creationId xmlns:a16="http://schemas.microsoft.com/office/drawing/2014/main" id="{918F4454-0444-6529-5597-6E10102F41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2060343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52CA7-33E3-9FA1-7E98-FAEB2B40B041}"/>
              </a:ext>
            </a:extLst>
          </p:cNvPr>
          <p:cNvSpPr>
            <a:spLocks noGrp="1"/>
          </p:cNvSpPr>
          <p:nvPr>
            <p:ph type="title"/>
          </p:nvPr>
        </p:nvSpPr>
        <p:spPr>
          <a:xfrm>
            <a:off x="704088" y="914400"/>
            <a:ext cx="6001512" cy="1307592"/>
          </a:xfrm>
        </p:spPr>
        <p:txBody>
          <a:bodyPr>
            <a:normAutofit/>
          </a:bodyPr>
          <a:lstStyle/>
          <a:p>
            <a:pPr>
              <a:lnSpc>
                <a:spcPct val="90000"/>
              </a:lnSpc>
            </a:pPr>
            <a:r>
              <a:rPr lang="en-GB" dirty="0"/>
              <a:t>Patient &amp; Service User Perspectives</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3F5043-93B7-8DCE-392B-F10FFF73E157}"/>
              </a:ext>
            </a:extLst>
          </p:cNvPr>
          <p:cNvSpPr>
            <a:spLocks noGrp="1"/>
          </p:cNvSpPr>
          <p:nvPr>
            <p:ph idx="1"/>
          </p:nvPr>
        </p:nvSpPr>
        <p:spPr>
          <a:xfrm>
            <a:off x="704088" y="2231136"/>
            <a:ext cx="6001512" cy="3931920"/>
          </a:xfrm>
        </p:spPr>
        <p:txBody>
          <a:bodyPr>
            <a:normAutofit/>
          </a:bodyPr>
          <a:lstStyle/>
          <a:p>
            <a:pPr>
              <a:lnSpc>
                <a:spcPct val="100000"/>
              </a:lnSpc>
            </a:pPr>
            <a:r>
              <a:rPr lang="en-GB" sz="1700"/>
              <a:t>Benefits: convenience, time-saving, reduces travel, increased autonomy in health management.  </a:t>
            </a:r>
          </a:p>
          <a:p>
            <a:pPr>
              <a:lnSpc>
                <a:spcPct val="100000"/>
              </a:lnSpc>
            </a:pPr>
            <a:r>
              <a:rPr lang="en-GB" sz="1700"/>
              <a:t>Acceptance grew during COVID-19, especially for routine and mental health services.  </a:t>
            </a:r>
          </a:p>
          <a:p>
            <a:pPr>
              <a:lnSpc>
                <a:spcPct val="100000"/>
              </a:lnSpc>
            </a:pPr>
            <a:r>
              <a:rPr lang="en-GB" sz="1700"/>
              <a:t>Barriers: elderly populations, people with disabilities, low digital literacy, language barriers.  </a:t>
            </a:r>
          </a:p>
          <a:p>
            <a:pPr>
              <a:lnSpc>
                <a:spcPct val="100000"/>
              </a:lnSpc>
            </a:pPr>
            <a:r>
              <a:rPr lang="en-GB" sz="1700"/>
              <a:t>Patient concerns: impersonal experience, reduced rapport, privacy, and data security.  </a:t>
            </a:r>
          </a:p>
          <a:p>
            <a:pPr>
              <a:lnSpc>
                <a:spcPct val="100000"/>
              </a:lnSpc>
            </a:pPr>
            <a:r>
              <a:rPr lang="en-GB" sz="1700"/>
              <a:t>Some patients prefer face-to-face interactions for complex or sensitive issues (Greenhalgh et al., 2017).  </a:t>
            </a:r>
          </a:p>
          <a:p>
            <a:pPr>
              <a:lnSpc>
                <a:spcPct val="100000"/>
              </a:lnSpc>
            </a:pPr>
            <a:r>
              <a:rPr lang="en-GB" sz="1700"/>
              <a:t>Need for inclusive approaches to ensure equitable access and digital literacy support.</a:t>
            </a:r>
          </a:p>
        </p:txBody>
      </p:sp>
      <p:pic>
        <p:nvPicPr>
          <p:cNvPr id="7" name="Graphic 6" descr="Electric Car">
            <a:extLst>
              <a:ext uri="{FF2B5EF4-FFF2-40B4-BE49-F238E27FC236}">
                <a16:creationId xmlns:a16="http://schemas.microsoft.com/office/drawing/2014/main" id="{649D203F-2CAB-3F2B-CD15-AA5D07932DC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1547151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9B199-8B8C-D4A9-346F-9404C8CDAF71}"/>
              </a:ext>
            </a:extLst>
          </p:cNvPr>
          <p:cNvSpPr>
            <a:spLocks noGrp="1"/>
          </p:cNvSpPr>
          <p:nvPr>
            <p:ph type="title"/>
          </p:nvPr>
        </p:nvSpPr>
        <p:spPr>
          <a:xfrm>
            <a:off x="704088" y="914400"/>
            <a:ext cx="6001512" cy="1307592"/>
          </a:xfrm>
        </p:spPr>
        <p:txBody>
          <a:bodyPr>
            <a:normAutofit/>
          </a:bodyPr>
          <a:lstStyle/>
          <a:p>
            <a:pPr>
              <a:lnSpc>
                <a:spcPct val="90000"/>
              </a:lnSpc>
            </a:pPr>
            <a:r>
              <a:rPr lang="en-GB" dirty="0"/>
              <a:t>Community &amp; Public Health Impacts</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5D7228-B07B-A6B0-89F6-6F4F7F425AD4}"/>
              </a:ext>
            </a:extLst>
          </p:cNvPr>
          <p:cNvSpPr>
            <a:spLocks noGrp="1"/>
          </p:cNvSpPr>
          <p:nvPr>
            <p:ph idx="1"/>
          </p:nvPr>
        </p:nvSpPr>
        <p:spPr>
          <a:xfrm>
            <a:off x="704088" y="2231136"/>
            <a:ext cx="6001512" cy="3931920"/>
          </a:xfrm>
        </p:spPr>
        <p:txBody>
          <a:bodyPr>
            <a:normAutofit/>
          </a:bodyPr>
          <a:lstStyle/>
          <a:p>
            <a:pPr>
              <a:lnSpc>
                <a:spcPct val="100000"/>
              </a:lnSpc>
            </a:pPr>
            <a:r>
              <a:rPr lang="en-GB" sz="1600" dirty="0"/>
              <a:t>Telehealth enhances access in rural, remote, and underserved areas, reducing geographical barriers (The King's Fund, 2020).  </a:t>
            </a:r>
          </a:p>
          <a:p>
            <a:pPr>
              <a:lnSpc>
                <a:spcPct val="100000"/>
              </a:lnSpc>
            </a:pPr>
            <a:r>
              <a:rPr lang="en-GB" sz="1600" dirty="0"/>
              <a:t>Facilitates family involvement and shared decision-making, especially for vulnerable groups.  </a:t>
            </a:r>
          </a:p>
          <a:p>
            <a:pPr>
              <a:lnSpc>
                <a:spcPct val="100000"/>
              </a:lnSpc>
            </a:pPr>
            <a:r>
              <a:rPr lang="en-GB" sz="1600" dirty="0"/>
              <a:t>Supports public health initiatives: vaccination campaigns, health education, disease outbreak monitoring.  </a:t>
            </a:r>
          </a:p>
          <a:p>
            <a:pPr>
              <a:lnSpc>
                <a:spcPct val="100000"/>
              </a:lnSpc>
            </a:pPr>
            <a:r>
              <a:rPr lang="en-GB" sz="1600" dirty="0"/>
              <a:t>Digital divide issues: low broadband access, low digital literacy, language barriers increase inequalities.  </a:t>
            </a:r>
          </a:p>
          <a:p>
            <a:pPr>
              <a:lnSpc>
                <a:spcPct val="100000"/>
              </a:lnSpc>
            </a:pPr>
            <a:r>
              <a:rPr lang="en-GB" sz="1600" dirty="0"/>
              <a:t>Risks: digital exclusion can widen health disparities if not addressed.  </a:t>
            </a:r>
          </a:p>
          <a:p>
            <a:pPr>
              <a:lnSpc>
                <a:spcPct val="100000"/>
              </a:lnSpc>
            </a:pPr>
            <a:r>
              <a:rPr lang="en-GB" sz="1600" dirty="0"/>
              <a:t>Data privacy and security concerns affect public trust and uptake.</a:t>
            </a:r>
          </a:p>
        </p:txBody>
      </p:sp>
      <p:pic>
        <p:nvPicPr>
          <p:cNvPr id="7" name="Graphic 6" descr="Doctor">
            <a:extLst>
              <a:ext uri="{FF2B5EF4-FFF2-40B4-BE49-F238E27FC236}">
                <a16:creationId xmlns:a16="http://schemas.microsoft.com/office/drawing/2014/main" id="{5C392F1D-C36D-2D02-5EF2-A3BB6CE7B6A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3830244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BCDCF-42CB-7465-2CF6-236E2B2BF872}"/>
              </a:ext>
            </a:extLst>
          </p:cNvPr>
          <p:cNvSpPr>
            <a:spLocks noGrp="1"/>
          </p:cNvSpPr>
          <p:nvPr>
            <p:ph type="title"/>
          </p:nvPr>
        </p:nvSpPr>
        <p:spPr>
          <a:xfrm>
            <a:off x="704088" y="914400"/>
            <a:ext cx="6001512" cy="1307592"/>
          </a:xfrm>
        </p:spPr>
        <p:txBody>
          <a:bodyPr>
            <a:normAutofit/>
          </a:bodyPr>
          <a:lstStyle/>
          <a:p>
            <a:pPr>
              <a:lnSpc>
                <a:spcPct val="90000"/>
              </a:lnSpc>
            </a:pPr>
            <a:r>
              <a:rPr lang="en-GB"/>
              <a:t>Future Outlook &amp; Recommendations</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D52952-917A-C652-A5AC-720D6CA03788}"/>
              </a:ext>
            </a:extLst>
          </p:cNvPr>
          <p:cNvSpPr>
            <a:spLocks noGrp="1"/>
          </p:cNvSpPr>
          <p:nvPr>
            <p:ph idx="1"/>
          </p:nvPr>
        </p:nvSpPr>
        <p:spPr>
          <a:xfrm>
            <a:off x="704088" y="2231136"/>
            <a:ext cx="6001512" cy="3931920"/>
          </a:xfrm>
        </p:spPr>
        <p:txBody>
          <a:bodyPr>
            <a:normAutofit/>
          </a:bodyPr>
          <a:lstStyle/>
          <a:p>
            <a:pPr>
              <a:lnSpc>
                <a:spcPct val="100000"/>
              </a:lnSpc>
            </a:pPr>
            <a:r>
              <a:rPr lang="en-GB" sz="1700" dirty="0"/>
              <a:t>Continued investment in digital infrastructure, training, and cybersecurity.  </a:t>
            </a:r>
          </a:p>
          <a:p>
            <a:pPr>
              <a:lnSpc>
                <a:spcPct val="100000"/>
              </a:lnSpc>
            </a:pPr>
            <a:r>
              <a:rPr lang="en-GB" sz="1700" dirty="0"/>
              <a:t>Integration of emerging technologies: AI, machine learning, wearables, big data analytics.  </a:t>
            </a:r>
          </a:p>
          <a:p>
            <a:pPr>
              <a:lnSpc>
                <a:spcPct val="100000"/>
              </a:lnSpc>
            </a:pPr>
            <a:r>
              <a:rPr lang="en-GB" sz="1700" dirty="0"/>
              <a:t>Focus on reducing inequalities through digital literacy programs and infrastructure expansion.  </a:t>
            </a:r>
          </a:p>
          <a:p>
            <a:pPr>
              <a:lnSpc>
                <a:spcPct val="100000"/>
              </a:lnSpc>
            </a:pPr>
            <a:r>
              <a:rPr lang="en-GB" sz="1700" dirty="0"/>
              <a:t>Data privacy and security must be prioritized to build public trust.  </a:t>
            </a:r>
          </a:p>
          <a:p>
            <a:pPr>
              <a:lnSpc>
                <a:spcPct val="100000"/>
              </a:lnSpc>
            </a:pPr>
            <a:r>
              <a:rPr lang="en-GB" sz="1700" dirty="0"/>
              <a:t>Lessons from COVID-19 show that rapid digital response is feasible and beneficial.  </a:t>
            </a:r>
          </a:p>
          <a:p>
            <a:pPr>
              <a:lnSpc>
                <a:spcPct val="100000"/>
              </a:lnSpc>
            </a:pPr>
            <a:r>
              <a:rPr lang="en-GB" sz="1700" dirty="0"/>
              <a:t>UK has potential to lead in global digital health innovation.</a:t>
            </a:r>
          </a:p>
        </p:txBody>
      </p:sp>
      <p:pic>
        <p:nvPicPr>
          <p:cNvPr id="7" name="Graphic 6" descr="Cloud Computing">
            <a:extLst>
              <a:ext uri="{FF2B5EF4-FFF2-40B4-BE49-F238E27FC236}">
                <a16:creationId xmlns:a16="http://schemas.microsoft.com/office/drawing/2014/main" id="{C7B4D057-4522-4434-EA66-27D0E01018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465292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6A36F-2AC6-80AC-2C9D-855CC11E3364}"/>
              </a:ext>
            </a:extLst>
          </p:cNvPr>
          <p:cNvSpPr>
            <a:spLocks noGrp="1"/>
          </p:cNvSpPr>
          <p:nvPr>
            <p:ph type="title"/>
          </p:nvPr>
        </p:nvSpPr>
        <p:spPr>
          <a:xfrm>
            <a:off x="704088" y="914400"/>
            <a:ext cx="6001512" cy="1307592"/>
          </a:xfrm>
        </p:spPr>
        <p:txBody>
          <a:bodyPr>
            <a:normAutofit/>
          </a:bodyPr>
          <a:lstStyle/>
          <a:p>
            <a:pPr>
              <a:lnSpc>
                <a:spcPct val="90000"/>
              </a:lnSpc>
            </a:pPr>
            <a:r>
              <a:rPr lang="en-GB" dirty="0"/>
              <a:t>Reflection &amp; Final Remarks</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C6A5F8-010B-7B22-F937-2CEA54B85882}"/>
              </a:ext>
            </a:extLst>
          </p:cNvPr>
          <p:cNvSpPr>
            <a:spLocks noGrp="1"/>
          </p:cNvSpPr>
          <p:nvPr>
            <p:ph idx="1"/>
          </p:nvPr>
        </p:nvSpPr>
        <p:spPr>
          <a:xfrm>
            <a:off x="704088" y="2231136"/>
            <a:ext cx="6001512" cy="3931920"/>
          </a:xfrm>
        </p:spPr>
        <p:txBody>
          <a:bodyPr>
            <a:normAutofit/>
          </a:bodyPr>
          <a:lstStyle/>
          <a:p>
            <a:r>
              <a:rPr lang="en-GB" dirty="0"/>
              <a:t>Gained insights into the complexities of implementing digital health solutions.  </a:t>
            </a:r>
          </a:p>
          <a:p>
            <a:r>
              <a:rPr lang="en-GB" dirty="0"/>
              <a:t>Recognized the importance of policy, infrastructure, and training for success.  </a:t>
            </a:r>
          </a:p>
          <a:p>
            <a:r>
              <a:rPr lang="en-GB" dirty="0"/>
              <a:t>Developed skills in critical analysis, research synthesis, and presentation.  </a:t>
            </a:r>
          </a:p>
          <a:p>
            <a:r>
              <a:rPr lang="en-GB" dirty="0"/>
              <a:t>Prepared for future healthcare roles involving digital health technologies.  </a:t>
            </a:r>
          </a:p>
          <a:p>
            <a:r>
              <a:rPr lang="en-GB" dirty="0"/>
              <a:t>Digital transformation is ongoing; adaptability is essential.</a:t>
            </a:r>
          </a:p>
        </p:txBody>
      </p:sp>
      <p:pic>
        <p:nvPicPr>
          <p:cNvPr id="7" name="Graphic 6" descr="Head with Gears">
            <a:extLst>
              <a:ext uri="{FF2B5EF4-FFF2-40B4-BE49-F238E27FC236}">
                <a16:creationId xmlns:a16="http://schemas.microsoft.com/office/drawing/2014/main" id="{0BC41365-BBD1-FCB6-6546-C0D9DE8F97F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48565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descr="Aerial view of a highway near the ocean">
            <a:extLst>
              <a:ext uri="{FF2B5EF4-FFF2-40B4-BE49-F238E27FC236}">
                <a16:creationId xmlns:a16="http://schemas.microsoft.com/office/drawing/2014/main" id="{7690A76C-980C-D566-DAEE-8803B4A3CF73}"/>
              </a:ext>
            </a:extLst>
          </p:cNvPr>
          <p:cNvPicPr>
            <a:picLocks noChangeAspect="1"/>
          </p:cNvPicPr>
          <p:nvPr/>
        </p:nvPicPr>
        <p:blipFill>
          <a:blip r:embed="rId2"/>
          <a:srcRect t="25000"/>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C7DCD10-A033-B1A6-9FF7-615BA190B0C3}"/>
              </a:ext>
            </a:extLst>
          </p:cNvPr>
          <p:cNvSpPr>
            <a:spLocks noGrp="1"/>
          </p:cNvSpPr>
          <p:nvPr>
            <p:ph type="title"/>
          </p:nvPr>
        </p:nvSpPr>
        <p:spPr>
          <a:xfrm>
            <a:off x="320040" y="5702710"/>
            <a:ext cx="7983068" cy="974347"/>
          </a:xfrm>
          <a:ln>
            <a:noFill/>
          </a:ln>
        </p:spPr>
        <p:txBody>
          <a:bodyPr vert="horz" lIns="91440" tIns="45720" rIns="91440" bIns="45720" rtlCol="0" anchor="ctr">
            <a:normAutofit/>
          </a:bodyPr>
          <a:lstStyle/>
          <a:p>
            <a:r>
              <a:rPr lang="en-US" sz="3600" dirty="0"/>
              <a:t>Thank You</a:t>
            </a:r>
          </a:p>
        </p:txBody>
      </p:sp>
    </p:spTree>
    <p:extLst>
      <p:ext uri="{BB962C8B-B14F-4D97-AF65-F5344CB8AC3E}">
        <p14:creationId xmlns:p14="http://schemas.microsoft.com/office/powerpoint/2010/main" val="18615228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9539-964A-D443-B52E-3345EF1DC73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BFB4A38-E038-ED25-B6AA-575344924688}"/>
              </a:ext>
            </a:extLst>
          </p:cNvPr>
          <p:cNvSpPr>
            <a:spLocks noGrp="1"/>
          </p:cNvSpPr>
          <p:nvPr>
            <p:ph idx="1"/>
          </p:nvPr>
        </p:nvSpPr>
        <p:spPr>
          <a:xfrm>
            <a:off x="700635" y="1818968"/>
            <a:ext cx="10691265" cy="4142920"/>
          </a:xfrm>
        </p:spPr>
        <p:txBody>
          <a:bodyPr>
            <a:normAutofit fontScale="62500" lnSpcReduction="20000"/>
          </a:bodyPr>
          <a:lstStyle/>
          <a:p>
            <a:r>
              <a:rPr lang="en-GB" dirty="0"/>
              <a:t>Greenhalgh, T., </a:t>
            </a:r>
            <a:r>
              <a:rPr lang="en-GB" dirty="0" err="1"/>
              <a:t>Wherton</a:t>
            </a:r>
            <a:r>
              <a:rPr lang="en-GB" dirty="0"/>
              <a:t>, J., Shaw, S., Morrison, C. and Bhattacharya, M., 2017. Beyond adoption: A new framework for theorizing and evaluating </a:t>
            </a:r>
            <a:r>
              <a:rPr lang="en-GB" dirty="0" err="1"/>
              <a:t>nonadoption</a:t>
            </a:r>
            <a:r>
              <a:rPr lang="en-GB" dirty="0"/>
              <a:t>, abandonment, and challenges to the scale-up, spread, and sustainability of health and care technologies. Journal of Medical Internet Research, 19(11), p.e367. Available at:  </a:t>
            </a:r>
            <a:r>
              <a:rPr lang="en-GB" dirty="0">
                <a:hlinkClick r:id="rId2"/>
              </a:rPr>
              <a:t>https://www.jmir.org/2017/11/e367/</a:t>
            </a:r>
            <a:r>
              <a:rPr lang="en-GB" dirty="0"/>
              <a:t> accessed 04/07/2026 </a:t>
            </a:r>
          </a:p>
          <a:p>
            <a:r>
              <a:rPr lang="en-GB" dirty="0"/>
              <a:t>NHS England, 2019. The NHS Long Term Plan. Available at: </a:t>
            </a:r>
            <a:r>
              <a:rPr lang="en-GB" dirty="0">
                <a:hlinkClick r:id="rId3"/>
              </a:rPr>
              <a:t>https://www.england.nhs.uk/long-term-plan/</a:t>
            </a:r>
            <a:r>
              <a:rPr lang="en-GB" dirty="0"/>
              <a:t>. 04/07/2026 </a:t>
            </a:r>
          </a:p>
          <a:p>
            <a:r>
              <a:rPr lang="en-GB" dirty="0"/>
              <a:t>NHS Digital, 2020. COVID-19 Digital Response. Available at: </a:t>
            </a:r>
            <a:r>
              <a:rPr lang="en-GB" dirty="0">
                <a:hlinkClick r:id="rId4"/>
              </a:rPr>
              <a:t>https://digital.nhs.uk/coronavirus</a:t>
            </a:r>
            <a:r>
              <a:rPr lang="en-GB" dirty="0"/>
              <a:t>. 04/07/2026 </a:t>
            </a:r>
          </a:p>
          <a:p>
            <a:r>
              <a:rPr lang="en-GB" dirty="0"/>
              <a:t>NHS Digital, 2021. Annual Report 2020-2021. Available at: </a:t>
            </a:r>
            <a:r>
              <a:rPr lang="en-GB" dirty="0">
                <a:hlinkClick r:id="rId5"/>
              </a:rPr>
              <a:t>https://www.gov.uk/government/publications/nhs-digital-annual-report-and-accounts-2020-to-2021</a:t>
            </a:r>
            <a:r>
              <a:rPr lang="en-GB" dirty="0"/>
              <a:t>  04/07/2026 </a:t>
            </a:r>
          </a:p>
          <a:p>
            <a:r>
              <a:rPr lang="en-GB" dirty="0"/>
              <a:t>The King's Fund, 2020. Digital Health and Care in the NHS. Available at: </a:t>
            </a:r>
            <a:r>
              <a:rPr lang="en-GB" dirty="0">
                <a:hlinkClick r:id="rId6"/>
              </a:rPr>
              <a:t>https://www.kingsfund.org.uk/publications</a:t>
            </a:r>
            <a:r>
              <a:rPr lang="en-GB" dirty="0"/>
              <a:t>.  04/07/2026 </a:t>
            </a:r>
          </a:p>
          <a:p>
            <a:r>
              <a:rPr lang="en-GB" dirty="0"/>
              <a:t>UK Government, 2020. COVID-19 Response: Digital and Remote Care. Available at: </a:t>
            </a:r>
            <a:r>
              <a:rPr lang="en-GB" dirty="0">
                <a:hlinkClick r:id="rId7"/>
              </a:rPr>
              <a:t>https://www.gov.uk/government/publications/a-plan-for-digital-health-and-social-care/a-plan-for-digital-health-and-social-care</a:t>
            </a:r>
            <a:r>
              <a:rPr lang="en-GB" dirty="0"/>
              <a:t>  04/07/2026</a:t>
            </a:r>
          </a:p>
          <a:p>
            <a:r>
              <a:rPr lang="en-GB" dirty="0"/>
              <a:t>Health Education England, 2020. Developing the Digital Workforce. Available at: </a:t>
            </a:r>
            <a:r>
              <a:rPr lang="en-GB" dirty="0">
                <a:hlinkClick r:id="rId8"/>
              </a:rPr>
              <a:t>https://www.hee.nhs.uk/our-work/future-digital-workforce</a:t>
            </a:r>
            <a:r>
              <a:rPr lang="en-GB" dirty="0"/>
              <a:t>  04/07/2026</a:t>
            </a:r>
          </a:p>
          <a:p>
            <a:r>
              <a:rPr lang="en-GB" dirty="0"/>
              <a:t>Royal College of General Practitioners, 2020. Guidance on Remote Consultations. Available at: </a:t>
            </a:r>
            <a:r>
              <a:rPr lang="en-GB" dirty="0">
                <a:hlinkClick r:id="rId9"/>
              </a:rPr>
              <a:t>https://www.rcgp.org.uk/representing-you/policy-areas/remote-care</a:t>
            </a:r>
            <a:r>
              <a:rPr lang="en-GB" dirty="0"/>
              <a:t>  04/07/2026</a:t>
            </a:r>
          </a:p>
          <a:p>
            <a:r>
              <a:rPr lang="en-GB" dirty="0"/>
              <a:t>Office for National Statistics, 2021. Digital Divide and Health Inequalities. Available at: </a:t>
            </a:r>
            <a:r>
              <a:rPr lang="en-GB" dirty="0">
                <a:hlinkClick r:id="rId10"/>
              </a:rPr>
              <a:t>https://www.ons.gov.uk/peoplepopulationandcommunity/householdcharacteristics/homeinternetandsocialmediausage/articles/exploringtheuksdigitaldivide/2019-03-04</a:t>
            </a:r>
            <a:r>
              <a:rPr lang="en-GB" dirty="0"/>
              <a:t>     04/07/2026 </a:t>
            </a:r>
          </a:p>
          <a:p>
            <a:endParaRPr lang="en-GB" dirty="0"/>
          </a:p>
        </p:txBody>
      </p:sp>
    </p:spTree>
    <p:extLst>
      <p:ext uri="{BB962C8B-B14F-4D97-AF65-F5344CB8AC3E}">
        <p14:creationId xmlns:p14="http://schemas.microsoft.com/office/powerpoint/2010/main" val="237364630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1428</Words>
  <Application>Microsoft Office PowerPoint</Application>
  <PresentationFormat>Widescreen</PresentationFormat>
  <Paragraphs>94</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Calisto MT</vt:lpstr>
      <vt:lpstr>Univers Condensed</vt:lpstr>
      <vt:lpstr>Wingdings</vt:lpstr>
      <vt:lpstr>ChronicleVTI</vt:lpstr>
      <vt:lpstr>Module: Digital Transformation in Health and Care Professions (BMHP6026) Title: The Implementation and Impact of Telehealth in UK Healthcare </vt:lpstr>
      <vt:lpstr>Table of Contents</vt:lpstr>
      <vt:lpstr>Introduction &amp; Context</vt:lpstr>
      <vt:lpstr>Background &amp; Development</vt:lpstr>
      <vt:lpstr>Impact on the Workforce</vt:lpstr>
      <vt:lpstr>Changes in Service Delivery</vt:lpstr>
      <vt:lpstr>Patient &amp; Service User Perspectives</vt:lpstr>
      <vt:lpstr>Community &amp; Public Health Impacts</vt:lpstr>
      <vt:lpstr>Future Outlook &amp; Recommendations</vt:lpstr>
      <vt:lpstr>Reflection &amp; Final Remarks</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 m</dc:creator>
  <cp:lastModifiedBy>a m</cp:lastModifiedBy>
  <cp:revision>1</cp:revision>
  <dcterms:created xsi:type="dcterms:W3CDTF">2026-07-11T22:15:43Z</dcterms:created>
  <dcterms:modified xsi:type="dcterms:W3CDTF">2026-07-11T23:08:43Z</dcterms:modified>
</cp:coreProperties>
</file>