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3944AE-4676-4622-B02D-28CAD4BE5E4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A83E9-784E-4B16-8FDC-A5D0B3F02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864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9A83E9-784E-4B16-8FDC-A5D0B3F024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32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0D5D8-D2D9-5B2B-7AFF-A864528FC2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0EF4AB-E6CA-92B5-E930-28BC0AB83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74DCB-FB77-D13C-2DEE-C8D69A4D2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D92D0-3B21-2D60-DE98-A84F02BBD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D6445-E26A-87A2-30AB-DD7A2ACC2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59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AE9F5-54DA-057D-C95F-9AEC46401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1685E-9A17-D7EA-3BAF-78948D5E5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CC24C-3FD8-702B-3702-A0F1F6152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C223E-19CB-2891-132A-C58337D80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DAB54-97F7-4CFE-F2DC-869F5C48D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654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4271A-912F-1687-8A5A-629A39A8E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BAF707-8D6D-1CEE-4271-3B040173C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96E59-6555-DD03-CE27-4C4659FA3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A8D7D-27E8-6BC8-BB55-E9C281662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1F309A-3CAA-F8B9-DFE4-5048F9F66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302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C65A4-191E-66EA-B9F7-83C14CECF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FC20D-45BE-1FAF-A486-0CD4A9EA74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1AB5D9-CD8D-0EFA-6075-AAC356A883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9E4EFE-6D0C-7482-FE1A-BF34C33D3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DF0F0-BBE9-908B-B2E4-628BC038A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B5A4D5-5A49-725B-0042-E5822F95A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0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FB80B-7991-A5A3-9796-D95570C24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83707A-F90A-AA32-6C72-2E5032840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12AF8D-3697-8A4F-C809-FA4FB6791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8CAE75-C484-45AB-0EAF-F2EE0BE614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D86C59-4927-CA0D-8FF8-83DBC847B3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6B55C4-514A-81D5-4B83-9BE5AD245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186A38-3FAF-5BCC-7BB4-0E90FF3DB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9BB5EE-2707-07D4-89A6-84DA099A2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577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B3381-5279-067F-0159-82F6F56E7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873569-3AD0-448C-A461-874D86415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496A4B-A034-5C6F-BF4C-998ECA979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8EBEE-5F71-ED6A-2D44-7B4DC3FD6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94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40834E-7E5D-993A-F486-713086A20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EE6BE3-E905-DD55-D2F4-7E4CF5C58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C2ED6A-F77F-996F-EC50-5270B6FEC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781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4E8E7-BB54-04B2-A563-F54AC2A3E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CE572-2DE1-1224-E2D6-753CF16CD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524E43-6A42-F4C1-1D5C-A8E211E2BD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F0177-B31E-AB55-7A42-9959268CE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31F35-446C-6762-80C6-0C800E555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9E8C5F-1544-505C-11EE-18E875AB6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988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B5EBC-9DF6-BF9A-901F-20FBDC6DA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BC0C8D-1774-31E8-BC9E-A45FF6E834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51DEE2-8AE4-992A-908A-E43AC87E7A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AE5A7-8645-43BE-9615-A5F4DED30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2E790E-45E4-DDAE-04DC-A4167C248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64C06-94CA-94D6-7FCE-A74996931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887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1716E-69A7-A556-FDE1-B344F863D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8C05CB-3E92-8987-EE4F-11AE09C6B4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58FDC-CD02-E853-3ACB-ACBD6E2B2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B6A31-BB26-325D-AFDF-8348AA2FC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7B3AD-7369-C016-FF9F-BD3537E27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AE509B-4338-499E-28DD-1B6700927B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3C53A6-0309-D5BF-1BDF-58D24003C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C9995-A330-55D4-D78D-84981C77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EDBDE-52A5-39D0-AD9D-472919D93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488DD-E889-EB12-C8C4-489758C19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46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7012B0-16F7-46B5-966C-A805DDFA4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255288-3825-66D5-4AD3-0215BA069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54A24-C89B-8070-2401-4E839E1031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9127F-88B8-448F-8AAD-4379C8218CBD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E020B-2A89-05E5-4D84-669E14957B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F9C20-86D0-EB9C-F653-AAFD8D303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B55371-C899-4B4F-AE71-4569C961C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999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43FC0-87B4-9A9A-128D-2C4DF7F4EB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Research Methods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Lecture 5: What is data?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6E4C59-EEF3-3CD1-A498-F25BB2615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Dr, Badir Miftah</a:t>
            </a:r>
          </a:p>
        </p:txBody>
      </p:sp>
    </p:spTree>
    <p:extLst>
      <p:ext uri="{BB962C8B-B14F-4D97-AF65-F5344CB8AC3E}">
        <p14:creationId xmlns:p14="http://schemas.microsoft.com/office/powerpoint/2010/main" val="305348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97773-582D-80C0-8E2B-382C7B8FA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Outline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C1021-C1AC-9567-1B27-56DCED0D8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200"/>
              <a:t>Importance of data as the basis of research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/>
              <a:t> Introduction to primary and secondary data sources</a:t>
            </a:r>
          </a:p>
          <a:p>
            <a:pPr marL="578358" lvl="1" indent="-285750">
              <a:buFont typeface="Wingdings" panose="05000000000000000000" pitchFamily="2" charset="2"/>
              <a:buChar char="Ø"/>
            </a:pPr>
            <a:r>
              <a:rPr lang="en-GB" sz="2200"/>
              <a:t>Definitions</a:t>
            </a:r>
          </a:p>
          <a:p>
            <a:pPr marL="578358" lvl="1" indent="-285750">
              <a:buFont typeface="Wingdings" panose="05000000000000000000" pitchFamily="2" charset="2"/>
              <a:buChar char="Ø"/>
            </a:pPr>
            <a:r>
              <a:rPr lang="en-GB" sz="2200"/>
              <a:t>Differences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/>
              <a:t> Value of primary data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/>
              <a:t> Value of secondary data</a:t>
            </a:r>
          </a:p>
          <a:p>
            <a:endParaRPr lang="en-GB" sz="2200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C484DD9D-F0F4-507F-DC88-B2F057515A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54" r="2769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1952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15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62D8C-4011-9ECC-FA79-661A806C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The scope</a:t>
            </a:r>
          </a:p>
        </p:txBody>
      </p:sp>
      <p:sp>
        <p:nvSpPr>
          <p:cNvPr id="44" name="Rectangle 1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5" name="Rectangle 1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Line 10">
            <a:extLst>
              <a:ext uri="{FF2B5EF4-FFF2-40B4-BE49-F238E27FC236}">
                <a16:creationId xmlns:a16="http://schemas.microsoft.com/office/drawing/2014/main" id="{E447DAE4-4F6C-80FE-F11D-871DC80509DA}"/>
              </a:ext>
            </a:extLst>
          </p:cNvPr>
          <p:cNvSpPr>
            <a:spLocks noChangeShapeType="1"/>
          </p:cNvSpPr>
          <p:nvPr/>
        </p:nvSpPr>
        <p:spPr bwMode="auto">
          <a:xfrm>
            <a:off x="5933327" y="1926266"/>
            <a:ext cx="4180167" cy="3968231"/>
          </a:xfrm>
          <a:prstGeom prst="line">
            <a:avLst/>
          </a:prstGeom>
          <a:noFill/>
          <a:ln w="57150">
            <a:solidFill>
              <a:srgbClr val="DB863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40BA-F502-7FC7-C0A2-56645502732F}"/>
              </a:ext>
            </a:extLst>
          </p:cNvPr>
          <p:cNvSpPr txBox="1"/>
          <p:nvPr/>
        </p:nvSpPr>
        <p:spPr>
          <a:xfrm>
            <a:off x="1617213" y="2052625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120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Select a topic</a:t>
            </a:r>
            <a:endParaRPr lang="en-US">
              <a:solidFill>
                <a:prstClr val="black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1B829-76A4-B9BE-A2E3-B68F7A1F539E}"/>
              </a:ext>
            </a:extLst>
          </p:cNvPr>
          <p:cNvSpPr txBox="1"/>
          <p:nvPr/>
        </p:nvSpPr>
        <p:spPr>
          <a:xfrm>
            <a:off x="2060237" y="2646629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Identify a broad area</a:t>
            </a: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F8813C-CA22-FB70-93B7-41D183FBD5E7}"/>
              </a:ext>
            </a:extLst>
          </p:cNvPr>
          <p:cNvSpPr txBox="1"/>
          <p:nvPr/>
        </p:nvSpPr>
        <p:spPr>
          <a:xfrm>
            <a:off x="3857335" y="3920459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Choose the methods</a:t>
            </a: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089EDB-5D84-DE82-6B18-7383B1158E0A}"/>
              </a:ext>
            </a:extLst>
          </p:cNvPr>
          <p:cNvSpPr txBox="1"/>
          <p:nvPr/>
        </p:nvSpPr>
        <p:spPr>
          <a:xfrm>
            <a:off x="2881114" y="3297444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Decide an approach</a:t>
            </a: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94445B-5A8E-00BE-F75A-F1F3A4BD9510}"/>
              </a:ext>
            </a:extLst>
          </p:cNvPr>
          <p:cNvSpPr txBox="1"/>
          <p:nvPr/>
        </p:nvSpPr>
        <p:spPr>
          <a:xfrm>
            <a:off x="5122989" y="4558192"/>
            <a:ext cx="3610548" cy="8091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1200">
                <a:solidFill>
                  <a:srgbClr val="9DBFBE"/>
                </a:solidFill>
                <a:latin typeface="+mn-lt"/>
                <a:ea typeface="+mn-ea"/>
                <a:cs typeface="Calibri" panose="020F0502020204030204"/>
              </a:rPr>
              <a:t>Collect data</a:t>
            </a:r>
            <a:endParaRPr lang="en-US" sz="2358" kern="1200">
              <a:solidFill>
                <a:srgbClr val="9DBFBE"/>
              </a:solidFill>
              <a:latin typeface="+mn-lt"/>
              <a:ea typeface="+mn-ea"/>
              <a:cs typeface="Calibri" panose="020F0502020204030204"/>
            </a:endParaRPr>
          </a:p>
          <a:p>
            <a:pPr defTabSz="457200">
              <a:spcAft>
                <a:spcPts val="600"/>
              </a:spcAft>
              <a:defRPr/>
            </a:pPr>
            <a:endParaRPr lang="en-US">
              <a:solidFill>
                <a:srgbClr val="9DBFBE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09F743-5122-59DD-7779-CC288AB076B5}"/>
              </a:ext>
            </a:extLst>
          </p:cNvPr>
          <p:cNvSpPr txBox="1"/>
          <p:nvPr/>
        </p:nvSpPr>
        <p:spPr>
          <a:xfrm>
            <a:off x="6082857" y="5099447"/>
            <a:ext cx="3610548" cy="8091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120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Analyse data</a:t>
            </a:r>
            <a:endParaRPr lang="en-US" sz="2358" kern="1200">
              <a:solidFill>
                <a:prstClr val="black"/>
              </a:solidFill>
              <a:latin typeface="+mn-lt"/>
              <a:ea typeface="+mn-ea"/>
              <a:cs typeface="Calibri" panose="020F0502020204030204"/>
            </a:endParaRPr>
          </a:p>
          <a:p>
            <a:pPr defTabSz="457200">
              <a:spcAft>
                <a:spcPts val="600"/>
              </a:spcAft>
              <a:defRPr/>
            </a:pPr>
            <a:endParaRPr lang="en-US">
              <a:solidFill>
                <a:prstClr val="black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6CA2BE-9B35-77D3-318A-8D01EE7743D9}"/>
              </a:ext>
            </a:extLst>
          </p:cNvPr>
          <p:cNvSpPr txBox="1"/>
          <p:nvPr/>
        </p:nvSpPr>
        <p:spPr>
          <a:xfrm>
            <a:off x="6964238" y="5797682"/>
            <a:ext cx="3610548" cy="455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98932">
              <a:spcAft>
                <a:spcPts val="600"/>
              </a:spcAft>
              <a:defRPr/>
            </a:pPr>
            <a:r>
              <a:rPr lang="en-GB" sz="2358" b="1" kern="0" dirty="0">
                <a:solidFill>
                  <a:prstClr val="black"/>
                </a:solidFill>
                <a:latin typeface="+mn-lt"/>
                <a:ea typeface="+mn-ea"/>
                <a:cs typeface="Calibri" panose="020F0502020204030204"/>
              </a:rPr>
              <a:t>Present findings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80458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E32E2-AACA-8A9A-6525-606537ABA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is a research method?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5B95-D14F-78E6-4624-981592108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 A research method = technique for collecting data</a:t>
            </a:r>
          </a:p>
          <a:p>
            <a:endParaRPr lang="en-GB" sz="2000"/>
          </a:p>
          <a:p>
            <a:r>
              <a:rPr lang="en-GB" sz="2000"/>
              <a:t> This can come from </a:t>
            </a:r>
          </a:p>
          <a:p>
            <a:endParaRPr lang="en-GB" sz="2000"/>
          </a:p>
          <a:p>
            <a:r>
              <a:rPr lang="en-GB" sz="2000"/>
              <a:t> Primary data – questionnaire, interview (structured and unstructured), focus group</a:t>
            </a:r>
          </a:p>
          <a:p>
            <a:endParaRPr lang="en-GB" sz="2000"/>
          </a:p>
          <a:p>
            <a:r>
              <a:rPr lang="en-GB" sz="2000"/>
              <a:t> Secondary data – secondary analysis, official statistics, documents as sources of data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17845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D9DB08-6098-9BE5-4D0B-F4F152459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magical data…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B3772-941B-945C-1906-90F56EA27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 Everyone’s research project will be different</a:t>
            </a:r>
          </a:p>
          <a:p>
            <a:r>
              <a:rPr lang="en-GB" sz="2000"/>
              <a:t> But fundamentally you are all trying to obtain some form of data</a:t>
            </a:r>
          </a:p>
          <a:p>
            <a:r>
              <a:rPr lang="en-GB" sz="2000"/>
              <a:t> Your methods, sampling, and analytical techniques will all differ, but everyone is trying to get data </a:t>
            </a:r>
          </a:p>
          <a:p>
            <a:r>
              <a:rPr lang="en-GB" sz="2000"/>
              <a:t>Data = information, especially facts or numbers, collected to be examined and considered and used to help decision-making (Cambridge Dictionary Definition)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35106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BA8A9-A023-960F-3AD0-66CFACA98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-5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Primary vs. Secondary data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D1C2F-96FD-D00D-1E9D-68F579DDB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lvl="0" indent="0" defTabSz="457200"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GB" sz="2000" b="1" u="sng" dirty="0"/>
              <a:t>Primary :</a:t>
            </a:r>
          </a:p>
          <a:p>
            <a:pPr marL="0" lvl="0" indent="0" defTabSz="457200"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GB" sz="2000" kern="0" dirty="0"/>
              <a:t>Primary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is data collected specifically for the research project being undertaken (Saunders &amp; Lewis, 2018)</a:t>
            </a:r>
          </a:p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is collected by YOU as the researcher.</a:t>
            </a:r>
          </a:p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2000" kern="0" dirty="0">
              <a:latin typeface="Calibri" panose="020F0502020204030204"/>
            </a:endParaRPr>
          </a:p>
          <a:p>
            <a:pPr marL="0" indent="0" defTabSz="457200"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GB" sz="2000" b="1" u="sng" dirty="0"/>
              <a:t>Secondary : </a:t>
            </a:r>
          </a:p>
          <a:p>
            <a:pPr marL="0" indent="0" defTabSz="457200">
              <a:spcBef>
                <a:spcPts val="0"/>
              </a:spcBef>
              <a:spcAft>
                <a:spcPts val="600"/>
              </a:spcAft>
              <a:buNone/>
              <a:defRPr/>
            </a:pPr>
            <a:endParaRPr lang="en-GB" sz="2000" b="1" u="sng" dirty="0"/>
          </a:p>
          <a:p>
            <a:r>
              <a:rPr lang="en-GB" sz="2000" dirty="0"/>
              <a:t>Secondary data is data used for a research project that were originally collected for some other purpose (Saunders &amp; Lewis, 2018) but is now being used for your research.</a:t>
            </a:r>
          </a:p>
          <a:p>
            <a:r>
              <a:rPr lang="en-GB" sz="2000" dirty="0"/>
              <a:t>It is collected by </a:t>
            </a:r>
            <a:r>
              <a:rPr lang="en-GB" sz="2000" b="1" dirty="0"/>
              <a:t>someone else.</a:t>
            </a:r>
          </a:p>
          <a:p>
            <a:r>
              <a:rPr lang="en-GB" sz="2000" b="1" dirty="0"/>
              <a:t>BUT </a:t>
            </a:r>
          </a:p>
          <a:p>
            <a:r>
              <a:rPr lang="en-GB" sz="2000" b="1" dirty="0"/>
              <a:t>Someone credible/trustworthy…</a:t>
            </a:r>
            <a:endParaRPr lang="en-GB" sz="2000" dirty="0"/>
          </a:p>
          <a:p>
            <a:pPr marL="0" indent="0" defTabSz="457200">
              <a:spcBef>
                <a:spcPts val="0"/>
              </a:spcBef>
              <a:spcAft>
                <a:spcPts val="600"/>
              </a:spcAft>
              <a:buNone/>
              <a:defRPr/>
            </a:pPr>
            <a:endParaRPr lang="en-GB" sz="2000" b="1" u="sng" dirty="0"/>
          </a:p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4952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31C52-84C9-D429-078D-3680608FB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2" y="489508"/>
            <a:ext cx="5683043" cy="985331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The different types of data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344AAA5-41F4-4862-97EF-688D31DC7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85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9E1A62C-2AAF-4B3E-8CDB-65E237080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D0F3BF-7C3A-6DF1-C1C7-4D2333B32BBA}"/>
              </a:ext>
            </a:extLst>
          </p:cNvPr>
          <p:cNvSpPr/>
          <p:nvPr/>
        </p:nvSpPr>
        <p:spPr>
          <a:xfrm>
            <a:off x="6675120" y="2296485"/>
            <a:ext cx="2395369" cy="789777"/>
          </a:xfrm>
          <a:prstGeom prst="rect">
            <a:avLst/>
          </a:prstGeom>
          <a:solidFill>
            <a:srgbClr val="7030A0"/>
          </a:solidFill>
          <a:ln w="1587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475488">
              <a:spcAft>
                <a:spcPts val="600"/>
              </a:spcAft>
              <a:defRPr/>
            </a:pPr>
            <a:r>
              <a:rPr lang="en-GB" sz="1872" kern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Primary</a:t>
            </a: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0BA97A-1CB4-1EFB-5FD5-EFFBB5BB1AC6}"/>
              </a:ext>
            </a:extLst>
          </p:cNvPr>
          <p:cNvSpPr/>
          <p:nvPr/>
        </p:nvSpPr>
        <p:spPr>
          <a:xfrm>
            <a:off x="9237389" y="2296485"/>
            <a:ext cx="2395369" cy="789777"/>
          </a:xfrm>
          <a:prstGeom prst="rect">
            <a:avLst/>
          </a:prstGeom>
          <a:solidFill>
            <a:srgbClr val="00B050"/>
          </a:solidFill>
          <a:ln w="1587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 defTabSz="475488">
              <a:spcAft>
                <a:spcPts val="600"/>
              </a:spcAft>
              <a:defRPr/>
            </a:pPr>
            <a:r>
              <a:rPr lang="en-GB" sz="1872" kern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Secondary</a:t>
            </a: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C8007E-7747-FDFA-6F1F-113AF4F91CF9}"/>
              </a:ext>
            </a:extLst>
          </p:cNvPr>
          <p:cNvSpPr/>
          <p:nvPr/>
        </p:nvSpPr>
        <p:spPr>
          <a:xfrm>
            <a:off x="7473689" y="3386099"/>
            <a:ext cx="1488426" cy="789777"/>
          </a:xfrm>
          <a:prstGeom prst="rect">
            <a:avLst/>
          </a:prstGeom>
          <a:solidFill>
            <a:srgbClr val="9DBFBE"/>
          </a:solidFill>
          <a:ln w="15875" cap="flat" cmpd="sng" algn="ctr">
            <a:solidFill>
              <a:srgbClr val="9DBFBE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algn="ctr" defTabSz="475488">
              <a:spcAft>
                <a:spcPts val="600"/>
              </a:spcAft>
              <a:defRPr/>
            </a:pPr>
            <a:r>
              <a:rPr lang="en-GB" sz="1872" kern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Qualitative</a:t>
            </a: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222C1D2-7AEE-7E3D-807D-CF13959AB4EE}"/>
              </a:ext>
            </a:extLst>
          </p:cNvPr>
          <p:cNvSpPr/>
          <p:nvPr/>
        </p:nvSpPr>
        <p:spPr>
          <a:xfrm>
            <a:off x="9237389" y="3386099"/>
            <a:ext cx="1488425" cy="789777"/>
          </a:xfrm>
          <a:prstGeom prst="rect">
            <a:avLst/>
          </a:prstGeom>
          <a:solidFill>
            <a:srgbClr val="9DBFBE"/>
          </a:solidFill>
          <a:ln w="15875" cap="flat" cmpd="sng" algn="ctr">
            <a:solidFill>
              <a:srgbClr val="9DBFBE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algn="ctr" defTabSz="475488">
              <a:spcAft>
                <a:spcPts val="600"/>
              </a:spcAft>
              <a:defRPr/>
            </a:pPr>
            <a:r>
              <a:rPr lang="en-GB" sz="1872" kern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Quantitative</a:t>
            </a: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6184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A629BB-E468-36FF-382D-B6A4C87FFF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6285" y="643467"/>
            <a:ext cx="8419429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223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70DDA-31C9-D21E-95F6-5F2992AB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3600" b="0" i="0" u="none" strike="noStrike" kern="1200" cap="none" spc="-5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Primary vs. Secondary data</a:t>
            </a:r>
            <a:endParaRPr lang="en-US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Image result for primary data sources">
            <a:extLst>
              <a:ext uri="{FF2B5EF4-FFF2-40B4-BE49-F238E27FC236}">
                <a16:creationId xmlns:a16="http://schemas.microsoft.com/office/drawing/2014/main" id="{4E2DFADC-33FD-B64B-A1B7-70F77B7F6DA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8617" y="2354239"/>
            <a:ext cx="10254766" cy="39480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0304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ED3CE-FEC3-0B32-3CD5-BA6EBFE02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example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C58A679-F139-28FB-FFEE-422ECA5D71F5}"/>
              </a:ext>
            </a:extLst>
          </p:cNvPr>
          <p:cNvSpPr txBox="1">
            <a:spLocks/>
          </p:cNvSpPr>
          <p:nvPr/>
        </p:nvSpPr>
        <p:spPr>
          <a:xfrm>
            <a:off x="1097279" y="1845734"/>
            <a:ext cx="10064363" cy="401835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 am conducting a study comparing motivations for internalising R&amp;D activities between multinational corporations based in the UK. What ways could I do this?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F10CF91-4FDF-6DE8-66C7-6BEB17B3D4E0}"/>
              </a:ext>
            </a:extLst>
          </p:cNvPr>
          <p:cNvSpPr/>
          <p:nvPr/>
        </p:nvSpPr>
        <p:spPr>
          <a:xfrm>
            <a:off x="1275238" y="2880361"/>
            <a:ext cx="2872813" cy="1866206"/>
          </a:xfrm>
          <a:prstGeom prst="rect">
            <a:avLst/>
          </a:prstGeom>
          <a:solidFill>
            <a:srgbClr val="9DBFBE"/>
          </a:solidFill>
          <a:ln w="15875" cap="flat" cmpd="sng" algn="ctr">
            <a:solidFill>
              <a:srgbClr val="9DBFBE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Primary data</a:t>
            </a:r>
          </a:p>
          <a:p>
            <a:pPr marL="342900" marR="0" lvl="0" indent="-34290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Create a questionnaire</a:t>
            </a: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Write my own questionnaire and send it to CEOs of lots of multinational companies </a:t>
            </a:r>
          </a:p>
        </p:txBody>
      </p:sp>
      <p:sp>
        <p:nvSpPr>
          <p:cNvPr id="6" name="&quot;No&quot; Symbol 13">
            <a:extLst>
              <a:ext uri="{FF2B5EF4-FFF2-40B4-BE49-F238E27FC236}">
                <a16:creationId xmlns:a16="http://schemas.microsoft.com/office/drawing/2014/main" id="{7C0426A8-1A11-C4BF-6DD3-D439F7817B57}"/>
              </a:ext>
            </a:extLst>
          </p:cNvPr>
          <p:cNvSpPr/>
          <p:nvPr/>
        </p:nvSpPr>
        <p:spPr>
          <a:xfrm>
            <a:off x="1729047" y="2880361"/>
            <a:ext cx="1840504" cy="1866206"/>
          </a:xfrm>
          <a:prstGeom prst="noSmoking">
            <a:avLst/>
          </a:prstGeom>
          <a:solidFill>
            <a:srgbClr val="FF0000"/>
          </a:solidFill>
          <a:ln w="15875" cap="flat" cmpd="sng" algn="ctr">
            <a:solidFill>
              <a:srgbClr val="9DBFBE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FE08F2A-7764-CE3B-CC9C-1486DA230F08}"/>
              </a:ext>
            </a:extLst>
          </p:cNvPr>
          <p:cNvSpPr/>
          <p:nvPr/>
        </p:nvSpPr>
        <p:spPr>
          <a:xfrm>
            <a:off x="4453471" y="2880361"/>
            <a:ext cx="2872813" cy="1866206"/>
          </a:xfrm>
          <a:prstGeom prst="rect">
            <a:avLst/>
          </a:prstGeom>
          <a:solidFill>
            <a:srgbClr val="DB8631"/>
          </a:solidFill>
          <a:ln w="15875" cap="flat" cmpd="sng" algn="ctr">
            <a:solidFill>
              <a:srgbClr val="DB8631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Primary data</a:t>
            </a: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Conduct interviews</a:t>
            </a: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Telephone potential respondents from multinationals and ask them to participate in an interview</a:t>
            </a:r>
          </a:p>
        </p:txBody>
      </p:sp>
      <p:sp>
        <p:nvSpPr>
          <p:cNvPr id="8" name="&quot;No&quot; Symbol 14">
            <a:extLst>
              <a:ext uri="{FF2B5EF4-FFF2-40B4-BE49-F238E27FC236}">
                <a16:creationId xmlns:a16="http://schemas.microsoft.com/office/drawing/2014/main" id="{EF1FF214-B17D-A632-CA88-FD57923498ED}"/>
              </a:ext>
            </a:extLst>
          </p:cNvPr>
          <p:cNvSpPr/>
          <p:nvPr/>
        </p:nvSpPr>
        <p:spPr>
          <a:xfrm>
            <a:off x="5011189" y="2850480"/>
            <a:ext cx="1840504" cy="1866206"/>
          </a:xfrm>
          <a:prstGeom prst="noSmoking">
            <a:avLst/>
          </a:prstGeom>
          <a:solidFill>
            <a:srgbClr val="FF0000"/>
          </a:solidFill>
          <a:ln w="15875" cap="flat" cmpd="sng" algn="ctr">
            <a:solidFill>
              <a:srgbClr val="9DBFBE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DFC3D9-D6B1-C78C-F207-796AB943EC20}"/>
              </a:ext>
            </a:extLst>
          </p:cNvPr>
          <p:cNvSpPr/>
          <p:nvPr/>
        </p:nvSpPr>
        <p:spPr>
          <a:xfrm>
            <a:off x="7683657" y="2880361"/>
            <a:ext cx="2872813" cy="1866206"/>
          </a:xfrm>
          <a:prstGeom prst="rect">
            <a:avLst/>
          </a:prstGeom>
          <a:solidFill>
            <a:srgbClr val="ACADA8"/>
          </a:solidFill>
          <a:ln w="15875" cap="flat" cmpd="sng" algn="ctr">
            <a:solidFill>
              <a:srgbClr val="ACADA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 Secondary data</a:t>
            </a: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Analyse company reports</a:t>
            </a: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Examine reports both qualitatively and quantitatively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C2CCAC-D15D-F17C-7021-0AABAE5FB22C}"/>
              </a:ext>
            </a:extLst>
          </p:cNvPr>
          <p:cNvSpPr txBox="1"/>
          <p:nvPr/>
        </p:nvSpPr>
        <p:spPr>
          <a:xfrm>
            <a:off x="1344511" y="4875593"/>
            <a:ext cx="2955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Difficulties with access</a:t>
            </a:r>
          </a:p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Potentially low response rate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642CD4-8940-51CD-EC70-D4CECEA81BC1}"/>
              </a:ext>
            </a:extLst>
          </p:cNvPr>
          <p:cNvSpPr txBox="1"/>
          <p:nvPr/>
        </p:nvSpPr>
        <p:spPr>
          <a:xfrm>
            <a:off x="4453471" y="4875593"/>
            <a:ext cx="2955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Time-consuming to analyse</a:t>
            </a:r>
          </a:p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But potentially achievable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0B7A763-2D38-9840-632B-043F84E0D5BB}"/>
              </a:ext>
            </a:extLst>
          </p:cNvPr>
          <p:cNvSpPr/>
          <p:nvPr/>
        </p:nvSpPr>
        <p:spPr>
          <a:xfrm>
            <a:off x="7503622" y="491434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looking at </a:t>
            </a: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company reports, </a:t>
            </a:r>
          </a:p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I can compare R&amp;D activities </a:t>
            </a:r>
          </a:p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between lots of companies</a:t>
            </a:r>
          </a:p>
        </p:txBody>
      </p:sp>
    </p:spTree>
    <p:extLst>
      <p:ext uri="{BB962C8B-B14F-4D97-AF65-F5344CB8AC3E}">
        <p14:creationId xmlns:p14="http://schemas.microsoft.com/office/powerpoint/2010/main" val="117200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EAFA7-11DE-8E62-375A-5E3B10DCC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Research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B4833-D68A-3505-0CAD-C57F08D5A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United Technologies Corporation Annual Report, www.annualreports.com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D77FFC-7579-98AD-9A08-053E2FC22F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70" t="12836" r="75432" b="35658"/>
          <a:stretch/>
        </p:blipFill>
        <p:spPr>
          <a:xfrm>
            <a:off x="560439" y="2140896"/>
            <a:ext cx="4267200" cy="43513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E0F6D24-26A3-B77A-B62C-F35F42AC81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475" t="15001" r="69891" b="29574"/>
          <a:stretch/>
        </p:blipFill>
        <p:spPr>
          <a:xfrm>
            <a:off x="4955457" y="2121489"/>
            <a:ext cx="6538453" cy="454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520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A02B4-397F-6FEA-47F4-7CD3D3B5A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srgbClr val="9436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Primary</a:t>
            </a:r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or </a:t>
            </a:r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Secondary</a:t>
            </a:r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19F52-07C2-43C1-FD4B-7193B312D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A92990-2CDF-F76D-4190-02F8825E0402}"/>
              </a:ext>
            </a:extLst>
          </p:cNvPr>
          <p:cNvSpPr txBox="1"/>
          <p:nvPr/>
        </p:nvSpPr>
        <p:spPr>
          <a:xfrm>
            <a:off x="1217049" y="2358699"/>
            <a:ext cx="9459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Census data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5FE7CA-BE33-9575-1789-167926B2F7E9}"/>
              </a:ext>
            </a:extLst>
          </p:cNvPr>
          <p:cNvSpPr txBox="1"/>
          <p:nvPr/>
        </p:nvSpPr>
        <p:spPr>
          <a:xfrm>
            <a:off x="1217049" y="2903512"/>
            <a:ext cx="9459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Market research reports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857EBC-FC80-BFBD-E756-BEA6B9357CCD}"/>
              </a:ext>
            </a:extLst>
          </p:cNvPr>
          <p:cNvSpPr txBox="1"/>
          <p:nvPr/>
        </p:nvSpPr>
        <p:spPr>
          <a:xfrm>
            <a:off x="9660836" y="2329651"/>
            <a:ext cx="1314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</a:rPr>
              <a:t>Secondary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7D57F6-88DA-5E00-771A-00511102AAD1}"/>
              </a:ext>
            </a:extLst>
          </p:cNvPr>
          <p:cNvSpPr txBox="1"/>
          <p:nvPr/>
        </p:nvSpPr>
        <p:spPr>
          <a:xfrm>
            <a:off x="9676975" y="2946947"/>
            <a:ext cx="1297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</a:rPr>
              <a:t>Secondary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32D40E-ADC5-91CA-884A-707E341B6BC7}"/>
              </a:ext>
            </a:extLst>
          </p:cNvPr>
          <p:cNvSpPr txBox="1"/>
          <p:nvPr/>
        </p:nvSpPr>
        <p:spPr>
          <a:xfrm>
            <a:off x="1217049" y="3544574"/>
            <a:ext cx="9459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Researcher observations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11CDA8-77EF-0A9C-532F-6039D74778A0}"/>
              </a:ext>
            </a:extLst>
          </p:cNvPr>
          <p:cNvSpPr txBox="1"/>
          <p:nvPr/>
        </p:nvSpPr>
        <p:spPr>
          <a:xfrm>
            <a:off x="9676978" y="3544574"/>
            <a:ext cx="1297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rgbClr val="9436FF"/>
                </a:solidFill>
                <a:effectLst/>
                <a:uLnTx/>
                <a:uFillTx/>
              </a:rPr>
              <a:t>Primary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8B4C90-856A-AE5B-5B9B-15CCDCE50556}"/>
              </a:ext>
            </a:extLst>
          </p:cNvPr>
          <p:cNvSpPr txBox="1"/>
          <p:nvPr/>
        </p:nvSpPr>
        <p:spPr>
          <a:xfrm>
            <a:off x="1217049" y="4185636"/>
            <a:ext cx="9459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The UK Innovation Survey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30DC4E-D2CA-D092-F0E7-0C8E23FCFA61}"/>
              </a:ext>
            </a:extLst>
          </p:cNvPr>
          <p:cNvSpPr txBox="1"/>
          <p:nvPr/>
        </p:nvSpPr>
        <p:spPr>
          <a:xfrm>
            <a:off x="9676975" y="4136835"/>
            <a:ext cx="1297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</a:rPr>
              <a:t>Secondary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5B9CF7-CAAE-13FA-F7C9-CB87E9FAFCED}"/>
              </a:ext>
            </a:extLst>
          </p:cNvPr>
          <p:cNvSpPr txBox="1"/>
          <p:nvPr/>
        </p:nvSpPr>
        <p:spPr>
          <a:xfrm>
            <a:off x="1202635" y="4826698"/>
            <a:ext cx="9474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Telephone Interviews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5792E1-26FC-0BB8-5F40-066B038AE415}"/>
              </a:ext>
            </a:extLst>
          </p:cNvPr>
          <p:cNvSpPr txBox="1"/>
          <p:nvPr/>
        </p:nvSpPr>
        <p:spPr>
          <a:xfrm>
            <a:off x="9676977" y="4768602"/>
            <a:ext cx="1297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rgbClr val="9436FF"/>
                </a:solidFill>
                <a:effectLst/>
                <a:uLnTx/>
                <a:uFillTx/>
              </a:rPr>
              <a:t>Primary</a:t>
            </a:r>
          </a:p>
        </p:txBody>
      </p:sp>
    </p:spTree>
    <p:extLst>
      <p:ext uri="{BB962C8B-B14F-4D97-AF65-F5344CB8AC3E}">
        <p14:creationId xmlns:p14="http://schemas.microsoft.com/office/powerpoint/2010/main" val="283666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428</Words>
  <Application>Microsoft Office PowerPoint</Application>
  <PresentationFormat>Widescreen</PresentationFormat>
  <Paragraphs>81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Research Methods Lecture 5: What is data?</vt:lpstr>
      <vt:lpstr>Outline</vt:lpstr>
      <vt:lpstr>The scope</vt:lpstr>
      <vt:lpstr>What is a research method? </vt:lpstr>
      <vt:lpstr>The magical data…</vt:lpstr>
      <vt:lpstr>Primary vs. Secondary data</vt:lpstr>
      <vt:lpstr>The different types of data</vt:lpstr>
      <vt:lpstr>PowerPoint Presentation</vt:lpstr>
      <vt:lpstr>Primary vs. Secondary data</vt:lpstr>
      <vt:lpstr>Research example</vt:lpstr>
      <vt:lpstr>Research example</vt:lpstr>
      <vt:lpstr>Primary or Secondary?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Lecture 5: What is data?</dc:title>
  <dc:creator>Badir Miftah</dc:creator>
  <cp:lastModifiedBy>Badir Miftah</cp:lastModifiedBy>
  <cp:revision>8</cp:revision>
  <dcterms:created xsi:type="dcterms:W3CDTF">2023-06-08T17:35:01Z</dcterms:created>
  <dcterms:modified xsi:type="dcterms:W3CDTF">2023-06-11T20:19:32Z</dcterms:modified>
</cp:coreProperties>
</file>