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9" r:id="rId4"/>
    <p:sldId id="260" r:id="rId5"/>
    <p:sldId id="261" r:id="rId6"/>
    <p:sldId id="262" r:id="rId7"/>
    <p:sldId id="265" r:id="rId8"/>
    <p:sldId id="267" r:id="rId9"/>
    <p:sldId id="268" r:id="rId10"/>
    <p:sldId id="269" r:id="rId11"/>
    <p:sldId id="274" r:id="rId12"/>
    <p:sldId id="276" r:id="rId13"/>
    <p:sldId id="277" r:id="rId14"/>
    <p:sldId id="270" r:id="rId15"/>
    <p:sldId id="271" r:id="rId16"/>
    <p:sldId id="272" r:id="rId17"/>
    <p:sldId id="275" r:id="rId18"/>
    <p:sldId id="25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3" autoAdjust="0"/>
    <p:restoredTop sz="94660"/>
  </p:normalViewPr>
  <p:slideViewPr>
    <p:cSldViewPr>
      <p:cViewPr varScale="1">
        <p:scale>
          <a:sx n="68" d="100"/>
          <a:sy n="68" d="100"/>
        </p:scale>
        <p:origin x="-137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131DBB-1AF2-4C2D-BEBD-F33D37B16724}" type="datetimeFigureOut">
              <a:rPr lang="en-GB" smtClean="0"/>
              <a:pPr/>
              <a:t>05/03/2014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6A4CAD-DA19-4B5F-B863-BC5E59728C6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46A4CAD-DA19-4B5F-B863-BC5E59728C62}"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C1BBE87-8145-4635-B83D-A67AB5E74F3B}" type="datetimeFigureOut">
              <a:rPr lang="en-GB" smtClean="0"/>
              <a:pPr/>
              <a:t>05/03/2014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F495E68-AAB9-40B8-B722-40BFFCCD196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F495E68-AAB9-40B8-B722-40BFFCCD1962}"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F495E68-AAB9-40B8-B722-40BFFCCD1962}"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F495E68-AAB9-40B8-B722-40BFFCCD1962}"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F495E68-AAB9-40B8-B722-40BFFCCD196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F495E68-AAB9-40B8-B722-40BFFCCD1962}"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F495E68-AAB9-40B8-B722-40BFFCCD196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C1BBE87-8145-4635-B83D-A67AB5E74F3B}" type="datetimeFigureOut">
              <a:rPr lang="en-GB" smtClean="0"/>
              <a:pPr/>
              <a:t>05/03/2014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F495E68-AAB9-40B8-B722-40BFFCCD196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C1BBE87-8145-4635-B83D-A67AB5E74F3B}" type="datetimeFigureOut">
              <a:rPr lang="en-GB" smtClean="0"/>
              <a:pPr/>
              <a:t>05/03/2014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F495E68-AAB9-40B8-B722-40BFFCCD1962}"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F495E68-AAB9-40B8-B722-40BFFCCD196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C1BBE87-8145-4635-B83D-A67AB5E74F3B}" type="datetimeFigureOut">
              <a:rPr lang="en-GB" smtClean="0"/>
              <a:pPr/>
              <a:t>05/03/2014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F495E68-AAB9-40B8-B722-40BFFCCD196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C1BBE87-8145-4635-B83D-A67AB5E74F3B}" type="datetimeFigureOut">
              <a:rPr lang="en-GB" smtClean="0"/>
              <a:pPr/>
              <a:t>05/03/2014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F495E68-AAB9-40B8-B722-40BFFCCD196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examiner.com/article/calculating-the-breakeven-quantity" TargetMode="External"/><Relationship Id="rId2" Type="http://schemas.openxmlformats.org/officeDocument/2006/relationships/hyperlink" Target="http://en.wikipedia.org/wiki/Break-even_(economic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b="1" dirty="0" smtClean="0"/>
              <a:t>COSTING TECHNIQUES </a:t>
            </a:r>
            <a:endParaRPr lang="en-GB" dirty="0"/>
          </a:p>
        </p:txBody>
      </p:sp>
      <p:sp>
        <p:nvSpPr>
          <p:cNvPr id="3" name="Subtitle 2"/>
          <p:cNvSpPr>
            <a:spLocks noGrp="1"/>
          </p:cNvSpPr>
          <p:nvPr>
            <p:ph type="subTitle" idx="1"/>
          </p:nvPr>
        </p:nvSpPr>
        <p:spPr/>
        <p:txBody>
          <a:bodyPr/>
          <a:lstStyle/>
          <a:p>
            <a:pPr algn="ctr"/>
            <a:r>
              <a:rPr lang="en-GB" dirty="0" smtClean="0"/>
              <a:t>To determine the cost effectiveness of an Electrical / Engineering activity.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maintain profitability, a business needs to have in place an effective costing system that accounts for the true cost of manufacturing, delivering and servicing its products.</a:t>
            </a:r>
          </a:p>
          <a:p>
            <a:endParaRPr lang="en-GB" dirty="0"/>
          </a:p>
        </p:txBody>
      </p:sp>
      <p:sp>
        <p:nvSpPr>
          <p:cNvPr id="3" name="Title 2"/>
          <p:cNvSpPr>
            <a:spLocks noGrp="1"/>
          </p:cNvSpPr>
          <p:nvPr>
            <p:ph type="title"/>
          </p:nvPr>
        </p:nvSpPr>
        <p:spPr/>
        <p:txBody>
          <a:bodyPr>
            <a:normAutofit/>
          </a:bodyPr>
          <a:lstStyle/>
          <a:p>
            <a:r>
              <a:rPr lang="en-GB" dirty="0" smtClean="0"/>
              <a:t>COSTING TECHNIQUES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Each year a company will expect to make a trading profit, also called a surplus, on its trading activities. </a:t>
            </a:r>
          </a:p>
          <a:p>
            <a:r>
              <a:rPr lang="en-GB" dirty="0" smtClean="0"/>
              <a:t>Some of this profit will be used to pay the company’s tax liabilities, and some will be used to make dividend payments to shareholders. </a:t>
            </a:r>
          </a:p>
          <a:p>
            <a:r>
              <a:rPr lang="en-GB" dirty="0" smtClean="0"/>
              <a:t>The remainder can be ploughed back into the business to finance new projects. </a:t>
            </a:r>
          </a:p>
          <a:p>
            <a:r>
              <a:rPr lang="en-GB" dirty="0" smtClean="0"/>
              <a:t>If a business has several products, it can afford to make losses on one or two individual products. For example, it would expect to make a loss during the development stage of a new product – but it would carry this loss providing the product has good potential future earnings. </a:t>
            </a:r>
          </a:p>
          <a:p>
            <a:endParaRPr lang="en-GB" dirty="0"/>
          </a:p>
        </p:txBody>
      </p:sp>
      <p:sp>
        <p:nvSpPr>
          <p:cNvPr id="3" name="Title 2"/>
          <p:cNvSpPr>
            <a:spLocks noGrp="1"/>
          </p:cNvSpPr>
          <p:nvPr>
            <p:ph type="title"/>
          </p:nvPr>
        </p:nvSpPr>
        <p:spPr/>
        <p:txBody>
          <a:bodyPr>
            <a:normAutofit/>
          </a:bodyPr>
          <a:lstStyle/>
          <a:p>
            <a:r>
              <a:rPr lang="en-GB" dirty="0" smtClean="0"/>
              <a:t>PROFIT AND LOSS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 are four basic types of cost:</a:t>
            </a:r>
          </a:p>
          <a:p>
            <a:pPr marL="624078" lvl="0" indent="-514350">
              <a:buFont typeface="+mj-lt"/>
              <a:buAutoNum type="arabicPeriod"/>
            </a:pPr>
            <a:r>
              <a:rPr lang="en-GB" dirty="0" smtClean="0"/>
              <a:t>Direct costs</a:t>
            </a:r>
          </a:p>
          <a:p>
            <a:pPr marL="624078" lvl="0" indent="-514350">
              <a:buFont typeface="+mj-lt"/>
              <a:buAutoNum type="arabicPeriod"/>
            </a:pPr>
            <a:r>
              <a:rPr lang="en-GB" dirty="0" smtClean="0"/>
              <a:t>Indirect costs</a:t>
            </a:r>
          </a:p>
          <a:p>
            <a:pPr marL="624078" lvl="0" indent="-514350">
              <a:buFont typeface="+mj-lt"/>
              <a:buAutoNum type="arabicPeriod"/>
            </a:pPr>
            <a:r>
              <a:rPr lang="en-GB" dirty="0" smtClean="0"/>
              <a:t>Fixed costs</a:t>
            </a:r>
          </a:p>
          <a:p>
            <a:pPr marL="624078" lvl="0" indent="-514350">
              <a:buFont typeface="+mj-lt"/>
              <a:buAutoNum type="arabicPeriod"/>
            </a:pPr>
            <a:r>
              <a:rPr lang="en-GB" dirty="0" smtClean="0"/>
              <a:t>Variable costs</a:t>
            </a:r>
          </a:p>
          <a:p>
            <a:endParaRPr lang="en-GB" dirty="0"/>
          </a:p>
        </p:txBody>
      </p:sp>
      <p:sp>
        <p:nvSpPr>
          <p:cNvPr id="3" name="Title 2"/>
          <p:cNvSpPr>
            <a:spLocks noGrp="1"/>
          </p:cNvSpPr>
          <p:nvPr>
            <p:ph type="title"/>
          </p:nvPr>
        </p:nvSpPr>
        <p:spPr/>
        <p:txBody>
          <a:bodyPr>
            <a:normAutofit/>
          </a:bodyPr>
          <a:lstStyle/>
          <a:p>
            <a:r>
              <a:rPr lang="en-GB" dirty="0" smtClean="0"/>
              <a:t>COST CONTROL</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Direct costs </a:t>
            </a:r>
            <a:r>
              <a:rPr lang="en-GB" dirty="0" smtClean="0"/>
              <a:t>are those that can be attributed to a particular activity or a particular product line. </a:t>
            </a:r>
          </a:p>
          <a:p>
            <a:r>
              <a:rPr lang="en-GB" dirty="0" smtClean="0"/>
              <a:t>The direct costs for a product include the costs of raw materials, components and labour involved in its production. </a:t>
            </a:r>
          </a:p>
          <a:p>
            <a:r>
              <a:rPr lang="en-GB" dirty="0" smtClean="0"/>
              <a:t>This is easy to work out if you know, for example, the prices of materials and hourly wage rates. </a:t>
            </a:r>
          </a:p>
          <a:p>
            <a:endParaRPr lang="en-GB" dirty="0"/>
          </a:p>
        </p:txBody>
      </p:sp>
      <p:sp>
        <p:nvSpPr>
          <p:cNvPr id="3" name="Title 2"/>
          <p:cNvSpPr>
            <a:spLocks noGrp="1"/>
          </p:cNvSpPr>
          <p:nvPr>
            <p:ph type="title"/>
          </p:nvPr>
        </p:nvSpPr>
        <p:spPr/>
        <p:txBody>
          <a:bodyPr/>
          <a:lstStyle/>
          <a:p>
            <a:r>
              <a:rPr lang="en-GB" dirty="0" smtClean="0"/>
              <a:t>Direct costs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Indirect costs </a:t>
            </a:r>
            <a:r>
              <a:rPr lang="en-GB" dirty="0" smtClean="0"/>
              <a:t>are all the other costs incurred by the company. For example, the company has to pay rent/rates, insurance, administrative costs.</a:t>
            </a:r>
          </a:p>
          <a:p>
            <a:pPr>
              <a:buNone/>
            </a:pPr>
            <a:endParaRPr lang="en-GB" dirty="0" smtClean="0"/>
          </a:p>
          <a:p>
            <a:r>
              <a:rPr lang="en-GB" dirty="0" smtClean="0"/>
              <a:t>The direct costs plus the indirect costs are the </a:t>
            </a:r>
            <a:r>
              <a:rPr lang="en-GB" b="1" dirty="0" smtClean="0"/>
              <a:t>total costs </a:t>
            </a:r>
            <a:r>
              <a:rPr lang="en-GB" dirty="0" smtClean="0"/>
              <a:t>of the business. However, it is useful for managers to know which of these costs are fixed and which are variable. </a:t>
            </a:r>
          </a:p>
          <a:p>
            <a:endParaRPr lang="en-GB" dirty="0"/>
          </a:p>
        </p:txBody>
      </p:sp>
      <p:sp>
        <p:nvSpPr>
          <p:cNvPr id="3" name="Title 2"/>
          <p:cNvSpPr>
            <a:spLocks noGrp="1"/>
          </p:cNvSpPr>
          <p:nvPr>
            <p:ph type="title"/>
          </p:nvPr>
        </p:nvSpPr>
        <p:spPr/>
        <p:txBody>
          <a:bodyPr/>
          <a:lstStyle/>
          <a:p>
            <a:r>
              <a:rPr lang="en-GB" dirty="0" smtClean="0"/>
              <a:t>Indirect costs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Factory Gate Price </a:t>
            </a:r>
            <a:r>
              <a:rPr lang="en-GB" dirty="0" smtClean="0"/>
              <a:t>is</a:t>
            </a:r>
            <a:r>
              <a:rPr lang="en-GB" b="1" dirty="0" smtClean="0"/>
              <a:t> </a:t>
            </a:r>
            <a:r>
              <a:rPr lang="en-GB" dirty="0" smtClean="0"/>
              <a:t>the price of a product when bought direct from a manufacturer. </a:t>
            </a:r>
          </a:p>
          <a:p>
            <a:r>
              <a:rPr lang="en-GB" dirty="0" smtClean="0"/>
              <a:t>The shop price will be higher because it has to take account of distribution costs and  retail overheads.</a:t>
            </a:r>
          </a:p>
          <a:p>
            <a:r>
              <a:rPr lang="en-GB" b="1" dirty="0" smtClean="0"/>
              <a:t>Factory gate price </a:t>
            </a:r>
            <a:r>
              <a:rPr lang="en-GB" dirty="0" smtClean="0"/>
              <a:t>= production cost  +  manufacturers profit margin.</a:t>
            </a:r>
          </a:p>
          <a:p>
            <a:endParaRPr lang="en-GB" dirty="0"/>
          </a:p>
        </p:txBody>
      </p:sp>
      <p:sp>
        <p:nvSpPr>
          <p:cNvPr id="3" name="Title 2"/>
          <p:cNvSpPr>
            <a:spLocks noGrp="1"/>
          </p:cNvSpPr>
          <p:nvPr>
            <p:ph type="title"/>
          </p:nvPr>
        </p:nvSpPr>
        <p:spPr/>
        <p:txBody>
          <a:bodyPr>
            <a:normAutofit/>
          </a:bodyPr>
          <a:lstStyle/>
          <a:p>
            <a:r>
              <a:rPr lang="en-GB" dirty="0" smtClean="0"/>
              <a:t>Key term: Factory Gate Price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Activity: Cost analysis</a:t>
            </a:r>
            <a:endParaRPr lang="en-GB" dirty="0"/>
          </a:p>
        </p:txBody>
      </p:sp>
      <p:pic>
        <p:nvPicPr>
          <p:cNvPr id="5" name="Picture 4" descr="Electrical board.png"/>
          <p:cNvPicPr>
            <a:picLocks noChangeAspect="1"/>
          </p:cNvPicPr>
          <p:nvPr/>
        </p:nvPicPr>
        <p:blipFill>
          <a:blip r:embed="rId2" cstate="print"/>
          <a:stretch>
            <a:fillRect/>
          </a:stretch>
        </p:blipFill>
        <p:spPr>
          <a:xfrm>
            <a:off x="1043608" y="2706401"/>
            <a:ext cx="6986582" cy="3890951"/>
          </a:xfrm>
          <a:prstGeom prst="rect">
            <a:avLst/>
          </a:prstGeom>
        </p:spPr>
      </p:pic>
      <p:sp>
        <p:nvSpPr>
          <p:cNvPr id="6" name="TextBox 5"/>
          <p:cNvSpPr txBox="1"/>
          <p:nvPr/>
        </p:nvSpPr>
        <p:spPr>
          <a:xfrm>
            <a:off x="179512" y="1196752"/>
            <a:ext cx="8784976" cy="1754326"/>
          </a:xfrm>
          <a:prstGeom prst="rect">
            <a:avLst/>
          </a:prstGeom>
          <a:noFill/>
        </p:spPr>
        <p:txBody>
          <a:bodyPr wrap="square" rtlCol="0">
            <a:spAutoFit/>
          </a:bodyPr>
          <a:lstStyle/>
          <a:p>
            <a:r>
              <a:rPr lang="en-GB" dirty="0" smtClean="0"/>
              <a:t>The table presents the cost of materials for an electronic control panel. The panels are assembled in batches of 500, each batch requiring 100 hours of labour charged at £21 per hour. The overhead apportioned to the batch is £600 and the company works on a profit margin of 35%.</a:t>
            </a:r>
          </a:p>
          <a:p>
            <a:r>
              <a:rPr lang="en-GB" b="1" dirty="0" smtClean="0"/>
              <a:t>Calculate the factory gate price per unit</a:t>
            </a:r>
            <a:r>
              <a:rPr lang="en-GB" dirty="0" smtClean="0"/>
              <a:t>?</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400" b="1" dirty="0" smtClean="0"/>
              <a:t>Direct Costs</a:t>
            </a:r>
            <a:r>
              <a:rPr lang="en-GB" sz="2400" dirty="0" smtClean="0"/>
              <a:t>:</a:t>
            </a:r>
          </a:p>
          <a:p>
            <a:pPr>
              <a:buNone/>
            </a:pPr>
            <a:r>
              <a:rPr lang="en-GB" sz="2400" dirty="0" smtClean="0"/>
              <a:t>	Materials: £122 x 500 = £61,000</a:t>
            </a:r>
          </a:p>
          <a:p>
            <a:pPr>
              <a:buNone/>
            </a:pPr>
            <a:r>
              <a:rPr lang="en-GB" sz="2400" dirty="0" smtClean="0"/>
              <a:t>	Labour: £21 x £100 = £2,100</a:t>
            </a:r>
          </a:p>
          <a:p>
            <a:r>
              <a:rPr lang="en-GB" sz="2400" b="1" dirty="0" smtClean="0"/>
              <a:t>In-direct Costs:</a:t>
            </a:r>
          </a:p>
          <a:p>
            <a:pPr>
              <a:buNone/>
            </a:pPr>
            <a:r>
              <a:rPr lang="en-GB" sz="2400" dirty="0" smtClean="0"/>
              <a:t>	Overhead: £600 per batch</a:t>
            </a:r>
          </a:p>
          <a:p>
            <a:r>
              <a:rPr lang="en-GB" sz="2400" b="1" dirty="0" smtClean="0"/>
              <a:t>Total Cost: </a:t>
            </a:r>
            <a:r>
              <a:rPr lang="en-GB" sz="2400" dirty="0" smtClean="0"/>
              <a:t>63,700</a:t>
            </a:r>
          </a:p>
          <a:p>
            <a:r>
              <a:rPr lang="en-GB" sz="2400" b="1" dirty="0" smtClean="0"/>
              <a:t>35% Margin </a:t>
            </a:r>
            <a:r>
              <a:rPr lang="en-GB" sz="2400" dirty="0" smtClean="0"/>
              <a:t>(/100*35) = £22,295.</a:t>
            </a:r>
          </a:p>
          <a:p>
            <a:endParaRPr lang="en-GB" sz="2400" dirty="0" smtClean="0"/>
          </a:p>
          <a:p>
            <a:r>
              <a:rPr lang="en-GB" sz="2400" b="1" dirty="0" smtClean="0"/>
              <a:t>Formulae</a:t>
            </a:r>
            <a:r>
              <a:rPr lang="en-GB" sz="2400" dirty="0" smtClean="0"/>
              <a:t>: Total Cost (direct + indirect costs) + 35% Margin / 500 = ??</a:t>
            </a:r>
          </a:p>
          <a:p>
            <a:r>
              <a:rPr lang="en-GB" sz="2400" b="1" dirty="0" smtClean="0"/>
              <a:t>Answer</a:t>
            </a:r>
            <a:r>
              <a:rPr lang="en-GB" sz="2400" dirty="0" smtClean="0"/>
              <a:t>: 63700 + 22295 / 500 = £171.99</a:t>
            </a:r>
          </a:p>
          <a:p>
            <a:endParaRPr lang="en-GB" sz="2400" dirty="0" smtClean="0"/>
          </a:p>
          <a:p>
            <a:r>
              <a:rPr lang="en-GB" sz="2400" b="1" dirty="0" smtClean="0"/>
              <a:t>Note</a:t>
            </a:r>
            <a:r>
              <a:rPr lang="en-GB" sz="2400" dirty="0" smtClean="0"/>
              <a:t>: You will need to do a ‘Pricing Analysis’ and compare your Price with Competitors to ensure the price is viable. The Margin can be increased or decreased accordingly or costs reduced e.g. New manufacturing technology, cheaper materials supplier etc. Or the production could be out-sourced.</a:t>
            </a:r>
          </a:p>
          <a:p>
            <a:endParaRPr lang="en-GB" sz="2400" dirty="0" smtClean="0"/>
          </a:p>
        </p:txBody>
      </p:sp>
      <p:sp>
        <p:nvSpPr>
          <p:cNvPr id="3" name="Title 2"/>
          <p:cNvSpPr>
            <a:spLocks noGrp="1"/>
          </p:cNvSpPr>
          <p:nvPr>
            <p:ph type="title"/>
          </p:nvPr>
        </p:nvSpPr>
        <p:spPr/>
        <p:txBody>
          <a:bodyPr/>
          <a:lstStyle/>
          <a:p>
            <a:r>
              <a:rPr lang="en-GB" dirty="0" smtClean="0"/>
              <a:t>Activity: Answer</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980728"/>
            <a:ext cx="8784976" cy="5544616"/>
          </a:xfrm>
        </p:spPr>
        <p:txBody>
          <a:bodyPr>
            <a:normAutofit/>
          </a:bodyPr>
          <a:lstStyle/>
          <a:p>
            <a:r>
              <a:rPr lang="en-GB" sz="2000" dirty="0" smtClean="0"/>
              <a:t>There are situations where it is not economic to manufacture a product. </a:t>
            </a:r>
          </a:p>
          <a:p>
            <a:r>
              <a:rPr lang="en-GB" sz="2000" dirty="0" smtClean="0"/>
              <a:t>For example, if a product has high tooling costs but only a small production run, it may not be possible to make sufficient profit to pay for the tooling costs. </a:t>
            </a:r>
          </a:p>
          <a:p>
            <a:r>
              <a:rPr lang="en-GB" sz="2000" dirty="0" smtClean="0"/>
              <a:t>It may be more economic to outsource production to a subcontractor who is already tooled up and who will sell you a finished product. Instead of making you are buying. </a:t>
            </a:r>
          </a:p>
          <a:p>
            <a:r>
              <a:rPr lang="en-GB" sz="2000" dirty="0" smtClean="0"/>
              <a:t>The questions that have to be asked before coming to a make-or–buy decisions are:</a:t>
            </a:r>
          </a:p>
          <a:p>
            <a:pPr lvl="1"/>
            <a:r>
              <a:rPr lang="en-GB" sz="2000" dirty="0" smtClean="0"/>
              <a:t>can the item be made using existing onsite facilities?</a:t>
            </a:r>
          </a:p>
          <a:p>
            <a:pPr lvl="1"/>
            <a:r>
              <a:rPr lang="en-GB" sz="2000" dirty="0" smtClean="0"/>
              <a:t>if it can be made by the existing facilities, is there enough capacity to handle the extra production?</a:t>
            </a:r>
          </a:p>
          <a:p>
            <a:pPr lvl="1"/>
            <a:r>
              <a:rPr lang="en-GB" sz="2000" dirty="0" smtClean="0"/>
              <a:t>if it cannot be made by the existing facilities, how much direct cost and resource is involved in setting up a new production facility?</a:t>
            </a:r>
          </a:p>
          <a:p>
            <a:endParaRPr lang="en-GB" sz="2000" dirty="0"/>
          </a:p>
        </p:txBody>
      </p:sp>
      <p:sp>
        <p:nvSpPr>
          <p:cNvPr id="3" name="Title 2"/>
          <p:cNvSpPr>
            <a:spLocks noGrp="1"/>
          </p:cNvSpPr>
          <p:nvPr>
            <p:ph type="title"/>
          </p:nvPr>
        </p:nvSpPr>
        <p:spPr/>
        <p:txBody>
          <a:bodyPr>
            <a:normAutofit fontScale="90000"/>
          </a:bodyPr>
          <a:lstStyle/>
          <a:p>
            <a:r>
              <a:rPr lang="en-GB" dirty="0" smtClean="0"/>
              <a:t>Make–or–buy–decisions</a:t>
            </a:r>
            <a:br>
              <a:rPr lang="en-GB" dirty="0" smtClean="0"/>
            </a:b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The starting point to make this decision is to carry out a </a:t>
            </a:r>
            <a:r>
              <a:rPr lang="en-GB" sz="2400" b="1" dirty="0" smtClean="0"/>
              <a:t>breakeven analysis</a:t>
            </a:r>
            <a:r>
              <a:rPr lang="en-GB" sz="2400" dirty="0" smtClean="0"/>
              <a:t>. </a:t>
            </a:r>
          </a:p>
          <a:p>
            <a:r>
              <a:rPr lang="en-GB" sz="2400" dirty="0" smtClean="0"/>
              <a:t>To illustrate this concept, lets consider an example. </a:t>
            </a:r>
          </a:p>
          <a:p>
            <a:r>
              <a:rPr lang="en-GB" sz="2400" dirty="0" smtClean="0"/>
              <a:t>We need to calculate the break-even quantity for a component, given the following data:</a:t>
            </a:r>
          </a:p>
          <a:p>
            <a:pPr>
              <a:buNone/>
            </a:pPr>
            <a:endParaRPr lang="en-GB" sz="2400" dirty="0" smtClean="0"/>
          </a:p>
          <a:p>
            <a:r>
              <a:rPr lang="en-GB" sz="2400" b="1" dirty="0" smtClean="0"/>
              <a:t>Fixed costs </a:t>
            </a:r>
            <a:r>
              <a:rPr lang="en-GB" sz="2400" dirty="0" smtClean="0"/>
              <a:t>(tooling and overheads) £120,000</a:t>
            </a:r>
          </a:p>
          <a:p>
            <a:r>
              <a:rPr lang="en-GB" sz="2400" b="1" dirty="0" smtClean="0"/>
              <a:t>Variable cost per unit </a:t>
            </a:r>
            <a:r>
              <a:rPr lang="en-GB" sz="2400" dirty="0" smtClean="0"/>
              <a:t>(materials and labour) £26</a:t>
            </a:r>
          </a:p>
          <a:p>
            <a:r>
              <a:rPr lang="en-GB" sz="2400" b="1" dirty="0" smtClean="0"/>
              <a:t>Selling price </a:t>
            </a:r>
            <a:r>
              <a:rPr lang="en-GB" sz="2400" dirty="0" smtClean="0"/>
              <a:t>(factory gate) £40.</a:t>
            </a:r>
          </a:p>
          <a:p>
            <a:endParaRPr lang="en-GB" sz="2400" dirty="0"/>
          </a:p>
        </p:txBody>
      </p:sp>
      <p:sp>
        <p:nvSpPr>
          <p:cNvPr id="3" name="Title 2"/>
          <p:cNvSpPr>
            <a:spLocks noGrp="1"/>
          </p:cNvSpPr>
          <p:nvPr>
            <p:ph type="title"/>
          </p:nvPr>
        </p:nvSpPr>
        <p:spPr/>
        <p:txBody>
          <a:bodyPr/>
          <a:lstStyle/>
          <a:p>
            <a:r>
              <a:rPr lang="en-GB" dirty="0" smtClean="0"/>
              <a:t>Break-even Analysis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In economics, </a:t>
            </a:r>
            <a:r>
              <a:rPr lang="en-GB" b="1" dirty="0" smtClean="0"/>
              <a:t>fixed costs</a:t>
            </a:r>
            <a:r>
              <a:rPr lang="en-GB" dirty="0" smtClean="0"/>
              <a:t> are business expenses that are not dependent on the level of goods or services produced by a business. (2)</a:t>
            </a:r>
          </a:p>
          <a:p>
            <a:r>
              <a:rPr lang="en-GB" b="1" dirty="0" smtClean="0"/>
              <a:t>Fixed costs</a:t>
            </a:r>
            <a:r>
              <a:rPr lang="en-GB" dirty="0" smtClean="0"/>
              <a:t> are those which must be paid regardless of the amount of production. </a:t>
            </a:r>
          </a:p>
          <a:p>
            <a:r>
              <a:rPr lang="en-GB" dirty="0" smtClean="0"/>
              <a:t>They tend to be time-related, such as salaries or rents being paid per month, and are often referred to as overhead costs.</a:t>
            </a:r>
            <a:endParaRPr lang="en-GB" b="1" dirty="0" smtClean="0"/>
          </a:p>
          <a:p>
            <a:r>
              <a:rPr lang="en-GB" dirty="0" smtClean="0"/>
              <a:t>They are costs which are given for a fixed period such as annual buildings insurance or the annual salary of a design engineer. </a:t>
            </a:r>
          </a:p>
        </p:txBody>
      </p:sp>
      <p:sp>
        <p:nvSpPr>
          <p:cNvPr id="3" name="Title 2"/>
          <p:cNvSpPr>
            <a:spLocks noGrp="1"/>
          </p:cNvSpPr>
          <p:nvPr>
            <p:ph type="title"/>
          </p:nvPr>
        </p:nvSpPr>
        <p:spPr/>
        <p:txBody>
          <a:bodyPr/>
          <a:lstStyle/>
          <a:p>
            <a:r>
              <a:rPr lang="en-GB" dirty="0" smtClean="0"/>
              <a:t>Fixed costs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By contrast </a:t>
            </a:r>
            <a:r>
              <a:rPr lang="en-GB" b="1" dirty="0" smtClean="0"/>
              <a:t>variable costs </a:t>
            </a:r>
            <a:r>
              <a:rPr lang="en-GB" dirty="0" smtClean="0"/>
              <a:t>vary according to the quantity manufactured</a:t>
            </a:r>
            <a:r>
              <a:rPr lang="en-GB" b="1" dirty="0" smtClean="0"/>
              <a:t> </a:t>
            </a:r>
            <a:r>
              <a:rPr lang="en-GB" dirty="0" smtClean="0"/>
              <a:t>or the amount of service provided.  </a:t>
            </a:r>
          </a:p>
          <a:p>
            <a:r>
              <a:rPr lang="en-GB" dirty="0" smtClean="0"/>
              <a:t>For example, the cost of electricity to power a machining centre or of staff paid by the hour will depend on the level of production. </a:t>
            </a:r>
          </a:p>
          <a:p>
            <a:r>
              <a:rPr lang="en-GB" dirty="0" smtClean="0"/>
              <a:t>If in one period, the company decides to cut production and produce fewer units, these energy and staff costs will proportionately reduce.</a:t>
            </a:r>
          </a:p>
          <a:p>
            <a:r>
              <a:rPr lang="en-GB" b="1" dirty="0" smtClean="0"/>
              <a:t>The factory gate price </a:t>
            </a:r>
            <a:r>
              <a:rPr lang="en-GB" dirty="0" smtClean="0"/>
              <a:t>is based on the total of all costs (the job cost).</a:t>
            </a:r>
          </a:p>
          <a:p>
            <a:endParaRPr lang="en-GB" dirty="0" smtClean="0"/>
          </a:p>
          <a:p>
            <a:endParaRPr lang="en-GB" dirty="0"/>
          </a:p>
        </p:txBody>
      </p:sp>
      <p:sp>
        <p:nvSpPr>
          <p:cNvPr id="3" name="Title 2"/>
          <p:cNvSpPr>
            <a:spLocks noGrp="1"/>
          </p:cNvSpPr>
          <p:nvPr>
            <p:ph type="title"/>
          </p:nvPr>
        </p:nvSpPr>
        <p:spPr/>
        <p:txBody>
          <a:bodyPr/>
          <a:lstStyle/>
          <a:p>
            <a:r>
              <a:rPr lang="en-GB" dirty="0" smtClean="0"/>
              <a:t>Variable costs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reakEven table.png"/>
          <p:cNvPicPr>
            <a:picLocks noGrp="1" noChangeAspect="1"/>
          </p:cNvPicPr>
          <p:nvPr>
            <p:ph idx="1"/>
          </p:nvPr>
        </p:nvPicPr>
        <p:blipFill>
          <a:blip r:embed="rId2" cstate="print"/>
          <a:stretch>
            <a:fillRect/>
          </a:stretch>
        </p:blipFill>
        <p:spPr>
          <a:xfrm>
            <a:off x="323528" y="1124744"/>
            <a:ext cx="8663849" cy="5328592"/>
          </a:xfrm>
        </p:spPr>
      </p:pic>
      <p:sp>
        <p:nvSpPr>
          <p:cNvPr id="3" name="Title 2"/>
          <p:cNvSpPr>
            <a:spLocks noGrp="1"/>
          </p:cNvSpPr>
          <p:nvPr>
            <p:ph type="title"/>
          </p:nvPr>
        </p:nvSpPr>
        <p:spPr/>
        <p:txBody>
          <a:bodyPr/>
          <a:lstStyle/>
          <a:p>
            <a:r>
              <a:rPr lang="en-GB" dirty="0" smtClean="0"/>
              <a:t>Breakeven data</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340768"/>
            <a:ext cx="8496944" cy="4896544"/>
          </a:xfrm>
        </p:spPr>
        <p:txBody>
          <a:bodyPr>
            <a:normAutofit fontScale="77500" lnSpcReduction="20000"/>
          </a:bodyPr>
          <a:lstStyle/>
          <a:p>
            <a:r>
              <a:rPr lang="en-GB" dirty="0" smtClean="0"/>
              <a:t>One method is to present this data as a break-even graph.</a:t>
            </a:r>
          </a:p>
          <a:p>
            <a:pPr>
              <a:buNone/>
            </a:pPr>
            <a:r>
              <a:rPr lang="en-GB" dirty="0" smtClean="0"/>
              <a:t> </a:t>
            </a:r>
          </a:p>
          <a:p>
            <a:r>
              <a:rPr lang="en-GB" dirty="0" smtClean="0"/>
              <a:t>To do this, we plot two lines. One line shows the </a:t>
            </a:r>
            <a:r>
              <a:rPr lang="en-GB" b="1" dirty="0" smtClean="0"/>
              <a:t>costs</a:t>
            </a:r>
            <a:r>
              <a:rPr lang="en-GB" dirty="0" smtClean="0"/>
              <a:t> (C) against </a:t>
            </a:r>
            <a:r>
              <a:rPr lang="en-GB" b="1" dirty="0" smtClean="0"/>
              <a:t>quantity</a:t>
            </a:r>
            <a:r>
              <a:rPr lang="en-GB" dirty="0" smtClean="0"/>
              <a:t> manufactured (N) using the formula: </a:t>
            </a:r>
          </a:p>
          <a:p>
            <a:pPr algn="ctr">
              <a:buNone/>
            </a:pPr>
            <a:r>
              <a:rPr lang="en-GB" b="1" dirty="0" smtClean="0"/>
              <a:t>C = £120,000 + 26N</a:t>
            </a:r>
          </a:p>
          <a:p>
            <a:pPr algn="ctr">
              <a:buNone/>
            </a:pPr>
            <a:endParaRPr lang="en-GB" b="1" dirty="0" smtClean="0"/>
          </a:p>
          <a:p>
            <a:r>
              <a:rPr lang="en-GB" dirty="0" smtClean="0"/>
              <a:t>The second line plots the </a:t>
            </a:r>
            <a:r>
              <a:rPr lang="en-GB" b="1" dirty="0" smtClean="0"/>
              <a:t>revenue</a:t>
            </a:r>
            <a:r>
              <a:rPr lang="en-GB" dirty="0" smtClean="0"/>
              <a:t> </a:t>
            </a:r>
            <a:r>
              <a:rPr lang="en-GB" b="1" dirty="0" smtClean="0"/>
              <a:t>(S)</a:t>
            </a:r>
            <a:r>
              <a:rPr lang="en-GB" dirty="0" smtClean="0"/>
              <a:t> against </a:t>
            </a:r>
            <a:r>
              <a:rPr lang="en-GB" b="1" dirty="0" smtClean="0"/>
              <a:t>quantity</a:t>
            </a:r>
            <a:r>
              <a:rPr lang="en-GB" dirty="0" smtClean="0"/>
              <a:t> </a:t>
            </a:r>
            <a:r>
              <a:rPr lang="en-GB" b="1" dirty="0" smtClean="0"/>
              <a:t>(N)</a:t>
            </a:r>
            <a:r>
              <a:rPr lang="en-GB" dirty="0" smtClean="0"/>
              <a:t> using the formula: </a:t>
            </a:r>
          </a:p>
          <a:p>
            <a:pPr algn="ctr">
              <a:buNone/>
            </a:pPr>
            <a:r>
              <a:rPr lang="en-GB" b="1" dirty="0" smtClean="0"/>
              <a:t>S = 40N </a:t>
            </a:r>
          </a:p>
          <a:p>
            <a:pPr algn="ctr">
              <a:buNone/>
            </a:pPr>
            <a:r>
              <a:rPr lang="en-GB" b="1" dirty="0" smtClean="0"/>
              <a:t>40 = Factory Gate price</a:t>
            </a:r>
          </a:p>
          <a:p>
            <a:endParaRPr lang="en-GB" dirty="0" smtClean="0"/>
          </a:p>
          <a:p>
            <a:r>
              <a:rPr lang="en-GB" dirty="0" smtClean="0"/>
              <a:t>The </a:t>
            </a:r>
            <a:r>
              <a:rPr lang="en-GB" b="1" dirty="0" smtClean="0"/>
              <a:t>break-even </a:t>
            </a:r>
            <a:r>
              <a:rPr lang="en-GB" dirty="0" smtClean="0"/>
              <a:t>quantity, where revenue equal </a:t>
            </a:r>
            <a:r>
              <a:rPr lang="en-GB" dirty="0" err="1" smtClean="0"/>
              <a:t>costs,i</a:t>
            </a:r>
            <a:r>
              <a:rPr lang="en-GB" dirty="0" smtClean="0"/>
              <a:t> s where the lines intersect on the graph. In this case, it is </a:t>
            </a:r>
            <a:r>
              <a:rPr lang="en-GB" b="1" dirty="0" smtClean="0"/>
              <a:t>8500units</a:t>
            </a:r>
            <a:r>
              <a:rPr lang="en-GB" dirty="0" smtClean="0"/>
              <a:t>.</a:t>
            </a:r>
          </a:p>
        </p:txBody>
      </p:sp>
      <p:sp>
        <p:nvSpPr>
          <p:cNvPr id="3" name="Title 2"/>
          <p:cNvSpPr>
            <a:spLocks noGrp="1"/>
          </p:cNvSpPr>
          <p:nvPr>
            <p:ph type="title"/>
          </p:nvPr>
        </p:nvSpPr>
        <p:spPr/>
        <p:txBody>
          <a:bodyPr/>
          <a:lstStyle/>
          <a:p>
            <a:r>
              <a:rPr lang="en-GB" dirty="0" smtClean="0"/>
              <a:t>Break-even Analysis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Break-even chart</a:t>
            </a:r>
            <a:endParaRPr lang="en-GB" dirty="0"/>
          </a:p>
        </p:txBody>
      </p:sp>
      <p:pic>
        <p:nvPicPr>
          <p:cNvPr id="4" name="Picture 3" descr="bechart.jpg"/>
          <p:cNvPicPr>
            <a:picLocks noChangeAspect="1"/>
          </p:cNvPicPr>
          <p:nvPr/>
        </p:nvPicPr>
        <p:blipFill>
          <a:blip r:embed="rId3" cstate="print"/>
          <a:stretch>
            <a:fillRect/>
          </a:stretch>
        </p:blipFill>
        <p:spPr>
          <a:xfrm>
            <a:off x="0" y="1340768"/>
            <a:ext cx="9144000" cy="48006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Now suppose that a sales forecast estimates that the market can only take 5,000 units. If production goes ahead, the company will incur a loss – it needs to produce </a:t>
            </a:r>
            <a:r>
              <a:rPr lang="en-GB" b="1" dirty="0" smtClean="0"/>
              <a:t>8500 units </a:t>
            </a:r>
            <a:r>
              <a:rPr lang="en-GB" dirty="0" smtClean="0"/>
              <a:t>before it breaks even and more than 8500 units before it shows a profit. It simply is not good business practice to produce only 5000 units. If this was the case, it would make more sense to outsource the production to somewhere with lower costs.</a:t>
            </a:r>
          </a:p>
          <a:p>
            <a:endParaRPr lang="en-GB" dirty="0" smtClean="0"/>
          </a:p>
          <a:p>
            <a:r>
              <a:rPr lang="en-GB" dirty="0" smtClean="0"/>
              <a:t>For more information please </a:t>
            </a:r>
            <a:r>
              <a:rPr lang="en-GB" dirty="0" smtClean="0">
                <a:hlinkClick r:id="rId2"/>
              </a:rPr>
              <a:t>click-here</a:t>
            </a:r>
            <a:r>
              <a:rPr lang="en-GB" dirty="0" smtClean="0"/>
              <a:t>, and for an additional example please </a:t>
            </a:r>
            <a:r>
              <a:rPr lang="en-GB" dirty="0" smtClean="0">
                <a:hlinkClick r:id="rId3"/>
              </a:rPr>
              <a:t>click-here</a:t>
            </a:r>
            <a:r>
              <a:rPr lang="en-GB" dirty="0" smtClean="0"/>
              <a:t>.</a:t>
            </a:r>
          </a:p>
          <a:p>
            <a:endParaRPr lang="en-GB" dirty="0"/>
          </a:p>
        </p:txBody>
      </p:sp>
      <p:sp>
        <p:nvSpPr>
          <p:cNvPr id="3" name="Title 2"/>
          <p:cNvSpPr>
            <a:spLocks noGrp="1"/>
          </p:cNvSpPr>
          <p:nvPr>
            <p:ph type="title"/>
          </p:nvPr>
        </p:nvSpPr>
        <p:spPr/>
        <p:txBody>
          <a:bodyPr/>
          <a:lstStyle/>
          <a:p>
            <a:r>
              <a:rPr lang="en-GB" dirty="0" smtClean="0"/>
              <a:t>Break-even Analysis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Based on:</a:t>
            </a:r>
          </a:p>
          <a:p>
            <a:pPr marL="624078" indent="-514350">
              <a:buFont typeface="+mj-lt"/>
              <a:buAutoNum type="arabicPeriod"/>
            </a:pPr>
            <a:r>
              <a:rPr lang="en-GB" dirty="0" smtClean="0"/>
              <a:t>National Engineering. London: </a:t>
            </a:r>
            <a:r>
              <a:rPr lang="en-GB" dirty="0" err="1" smtClean="0"/>
              <a:t>Edexcel</a:t>
            </a:r>
            <a:r>
              <a:rPr lang="en-GB" dirty="0" smtClean="0"/>
              <a:t>, 2010.</a:t>
            </a:r>
          </a:p>
          <a:p>
            <a:pPr marL="624078" indent="-514350">
              <a:buFont typeface="+mj-lt"/>
              <a:buAutoNum type="arabicPeriod"/>
            </a:pPr>
            <a:r>
              <a:rPr lang="en-GB" dirty="0" smtClean="0"/>
              <a:t>O'Sullivan, Arthur; Alan Price (2003). Economics: Principles in Action. Upper Saddle River, New Jersey 07458: Pearson Prentice Hall. p. 111.</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222</TotalTime>
  <Words>1084</Words>
  <Application>Microsoft Office PowerPoint</Application>
  <PresentationFormat>On-screen Show (4:3)</PresentationFormat>
  <Paragraphs>91</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Concourse</vt:lpstr>
      <vt:lpstr>COSTING TECHNIQUES </vt:lpstr>
      <vt:lpstr>COSTING TECHNIQUES</vt:lpstr>
      <vt:lpstr>PROFIT AND LOSS</vt:lpstr>
      <vt:lpstr>COST CONTROL</vt:lpstr>
      <vt:lpstr>Direct costs</vt:lpstr>
      <vt:lpstr>Indirect costs</vt:lpstr>
      <vt:lpstr>Key term: Factory Gate Price</vt:lpstr>
      <vt:lpstr>Activity: Cost analysis</vt:lpstr>
      <vt:lpstr>Activity: Answer</vt:lpstr>
      <vt:lpstr>Make–or–buy–decisions </vt:lpstr>
      <vt:lpstr>Break-even Analysis</vt:lpstr>
      <vt:lpstr>Fixed costs</vt:lpstr>
      <vt:lpstr>Variable costs</vt:lpstr>
      <vt:lpstr>Breakeven data</vt:lpstr>
      <vt:lpstr>Break-even Analysis</vt:lpstr>
      <vt:lpstr>Break-even chart</vt:lpstr>
      <vt:lpstr>Break-even Analysis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COSTING TECHNIQUES</dc:title>
  <dc:creator>Pamela</dc:creator>
  <cp:lastModifiedBy>Pamela</cp:lastModifiedBy>
  <cp:revision>27</cp:revision>
  <dcterms:created xsi:type="dcterms:W3CDTF">2013-12-10T15:19:38Z</dcterms:created>
  <dcterms:modified xsi:type="dcterms:W3CDTF">2014-03-05T11:30:06Z</dcterms:modified>
</cp:coreProperties>
</file>