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75" r:id="rId4"/>
    <p:sldId id="276" r:id="rId5"/>
    <p:sldId id="273" r:id="rId6"/>
    <p:sldId id="287" r:id="rId7"/>
    <p:sldId id="288" r:id="rId8"/>
    <p:sldId id="270" r:id="rId9"/>
    <p:sldId id="279" r:id="rId10"/>
    <p:sldId id="277" r:id="rId11"/>
    <p:sldId id="281" r:id="rId12"/>
    <p:sldId id="282" r:id="rId13"/>
    <p:sldId id="283" r:id="rId14"/>
    <p:sldId id="284" r:id="rId15"/>
    <p:sldId id="285" r:id="rId16"/>
    <p:sldId id="28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25" autoAdjust="0"/>
    <p:restoredTop sz="85578" autoAdjust="0"/>
  </p:normalViewPr>
  <p:slideViewPr>
    <p:cSldViewPr snapToGrid="0">
      <p:cViewPr varScale="1">
        <p:scale>
          <a:sx n="95" d="100"/>
          <a:sy n="95" d="100"/>
        </p:scale>
        <p:origin x="10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149A7E-7171-4D6E-8F17-18EA6E67DFE8}" type="datetimeFigureOut">
              <a:rPr lang="en-GB" smtClean="0"/>
              <a:t>31/03/2023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26DFC-26D8-4165-A9AE-DE18071AAE0A}" type="slidenum">
              <a:rPr lang="en-GB" smtClean="0"/>
              <a:t>‹#›</a:t>
            </a:fld>
            <a:endParaRPr lang="en-GB" dirty="0"/>
          </a:p>
        </p:txBody>
      </p:sp>
    </p:spTree>
    <p:extLst>
      <p:ext uri="{BB962C8B-B14F-4D97-AF65-F5344CB8AC3E}">
        <p14:creationId xmlns:p14="http://schemas.microsoft.com/office/powerpoint/2010/main" val="2124734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a:t>
            </a:fld>
            <a:endParaRPr lang="en-GB" dirty="0"/>
          </a:p>
        </p:txBody>
      </p:sp>
    </p:spTree>
    <p:extLst>
      <p:ext uri="{BB962C8B-B14F-4D97-AF65-F5344CB8AC3E}">
        <p14:creationId xmlns:p14="http://schemas.microsoft.com/office/powerpoint/2010/main" val="1694970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2</a:t>
            </a:fld>
            <a:endParaRPr lang="en-GB" dirty="0"/>
          </a:p>
        </p:txBody>
      </p:sp>
    </p:spTree>
    <p:extLst>
      <p:ext uri="{BB962C8B-B14F-4D97-AF65-F5344CB8AC3E}">
        <p14:creationId xmlns:p14="http://schemas.microsoft.com/office/powerpoint/2010/main" val="3590282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3</a:t>
            </a:fld>
            <a:endParaRPr lang="en-GB" dirty="0"/>
          </a:p>
        </p:txBody>
      </p:sp>
    </p:spTree>
    <p:extLst>
      <p:ext uri="{BB962C8B-B14F-4D97-AF65-F5344CB8AC3E}">
        <p14:creationId xmlns:p14="http://schemas.microsoft.com/office/powerpoint/2010/main" val="890684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4</a:t>
            </a:fld>
            <a:endParaRPr lang="en-GB" dirty="0"/>
          </a:p>
        </p:txBody>
      </p:sp>
    </p:spTree>
    <p:extLst>
      <p:ext uri="{BB962C8B-B14F-4D97-AF65-F5344CB8AC3E}">
        <p14:creationId xmlns:p14="http://schemas.microsoft.com/office/powerpoint/2010/main" val="170653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5</a:t>
            </a:fld>
            <a:endParaRPr lang="en-GB" dirty="0"/>
          </a:p>
        </p:txBody>
      </p:sp>
    </p:spTree>
    <p:extLst>
      <p:ext uri="{BB962C8B-B14F-4D97-AF65-F5344CB8AC3E}">
        <p14:creationId xmlns:p14="http://schemas.microsoft.com/office/powerpoint/2010/main" val="4028032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6</a:t>
            </a:fld>
            <a:endParaRPr lang="en-GB" dirty="0"/>
          </a:p>
        </p:txBody>
      </p:sp>
    </p:spTree>
    <p:extLst>
      <p:ext uri="{BB962C8B-B14F-4D97-AF65-F5344CB8AC3E}">
        <p14:creationId xmlns:p14="http://schemas.microsoft.com/office/powerpoint/2010/main" val="3292389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7</a:t>
            </a:fld>
            <a:endParaRPr lang="en-GB" dirty="0"/>
          </a:p>
        </p:txBody>
      </p:sp>
    </p:spTree>
    <p:extLst>
      <p:ext uri="{BB962C8B-B14F-4D97-AF65-F5344CB8AC3E}">
        <p14:creationId xmlns:p14="http://schemas.microsoft.com/office/powerpoint/2010/main" val="2825431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00F26DFC-26D8-4165-A9AE-DE18071AAE0A}" type="slidenum">
              <a:rPr lang="en-GB" smtClean="0"/>
              <a:t>8</a:t>
            </a:fld>
            <a:endParaRPr lang="en-GB" dirty="0"/>
          </a:p>
        </p:txBody>
      </p:sp>
    </p:spTree>
    <p:extLst>
      <p:ext uri="{BB962C8B-B14F-4D97-AF65-F5344CB8AC3E}">
        <p14:creationId xmlns:p14="http://schemas.microsoft.com/office/powerpoint/2010/main" val="110862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10</a:t>
            </a:fld>
            <a:endParaRPr lang="en-GB" dirty="0"/>
          </a:p>
        </p:txBody>
      </p:sp>
    </p:spTree>
    <p:extLst>
      <p:ext uri="{BB962C8B-B14F-4D97-AF65-F5344CB8AC3E}">
        <p14:creationId xmlns:p14="http://schemas.microsoft.com/office/powerpoint/2010/main" val="2098496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00F26DFC-26D8-4165-A9AE-DE18071AAE0A}" type="slidenum">
              <a:rPr lang="en-GB" smtClean="0"/>
              <a:t>11</a:t>
            </a:fld>
            <a:endParaRPr lang="en-GB" dirty="0"/>
          </a:p>
        </p:txBody>
      </p:sp>
    </p:spTree>
    <p:extLst>
      <p:ext uri="{BB962C8B-B14F-4D97-AF65-F5344CB8AC3E}">
        <p14:creationId xmlns:p14="http://schemas.microsoft.com/office/powerpoint/2010/main" val="279185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12</a:t>
            </a:fld>
            <a:endParaRPr lang="en-GB" dirty="0"/>
          </a:p>
        </p:txBody>
      </p:sp>
    </p:spTree>
    <p:extLst>
      <p:ext uri="{BB962C8B-B14F-4D97-AF65-F5344CB8AC3E}">
        <p14:creationId xmlns:p14="http://schemas.microsoft.com/office/powerpoint/2010/main" val="3411784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13</a:t>
            </a:fld>
            <a:endParaRPr lang="en-GB" dirty="0"/>
          </a:p>
        </p:txBody>
      </p:sp>
    </p:spTree>
    <p:extLst>
      <p:ext uri="{BB962C8B-B14F-4D97-AF65-F5344CB8AC3E}">
        <p14:creationId xmlns:p14="http://schemas.microsoft.com/office/powerpoint/2010/main" val="1619709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14</a:t>
            </a:fld>
            <a:endParaRPr lang="en-GB" dirty="0"/>
          </a:p>
        </p:txBody>
      </p:sp>
    </p:spTree>
    <p:extLst>
      <p:ext uri="{BB962C8B-B14F-4D97-AF65-F5344CB8AC3E}">
        <p14:creationId xmlns:p14="http://schemas.microsoft.com/office/powerpoint/2010/main" val="2622682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15</a:t>
            </a:fld>
            <a:endParaRPr lang="en-GB" dirty="0"/>
          </a:p>
        </p:txBody>
      </p:sp>
    </p:spTree>
    <p:extLst>
      <p:ext uri="{BB962C8B-B14F-4D97-AF65-F5344CB8AC3E}">
        <p14:creationId xmlns:p14="http://schemas.microsoft.com/office/powerpoint/2010/main" val="296993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16</a:t>
            </a:fld>
            <a:endParaRPr lang="en-GB" dirty="0"/>
          </a:p>
        </p:txBody>
      </p:sp>
    </p:spTree>
    <p:extLst>
      <p:ext uri="{BB962C8B-B14F-4D97-AF65-F5344CB8AC3E}">
        <p14:creationId xmlns:p14="http://schemas.microsoft.com/office/powerpoint/2010/main" val="4031814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0F26DFC-26D8-4165-A9AE-DE18071AAE0A}" type="slidenum">
              <a:rPr lang="en-GB" smtClean="0"/>
              <a:t>17</a:t>
            </a:fld>
            <a:endParaRPr lang="en-GB" dirty="0"/>
          </a:p>
        </p:txBody>
      </p:sp>
    </p:spTree>
    <p:extLst>
      <p:ext uri="{BB962C8B-B14F-4D97-AF65-F5344CB8AC3E}">
        <p14:creationId xmlns:p14="http://schemas.microsoft.com/office/powerpoint/2010/main" val="3114257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041740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96505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48925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155161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963440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8187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961314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4087154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73267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75594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058702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619474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8892395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1407780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8422F9-B872-40EC-9F9A-2438D53CD64C}" type="datetimeFigureOut">
              <a:rPr lang="en-GB" smtClean="0"/>
              <a:t>31/03/2023</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202231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3434384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08422F9-B872-40EC-9F9A-2438D53CD64C}" type="datetimeFigureOut">
              <a:rPr lang="en-GB" smtClean="0"/>
              <a:t>31/03/2023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dirty="0"/>
          </a:p>
        </p:txBody>
      </p:sp>
    </p:spTree>
    <p:extLst>
      <p:ext uri="{BB962C8B-B14F-4D97-AF65-F5344CB8AC3E}">
        <p14:creationId xmlns:p14="http://schemas.microsoft.com/office/powerpoint/2010/main" val="2665961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08422F9-B872-40EC-9F9A-2438D53CD64C}" type="datetimeFigureOut">
              <a:rPr lang="en-GB" smtClean="0"/>
              <a:t>31/03/2023</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32BCD18-3FF7-4916-B08F-98EE318C7CD6}" type="slidenum">
              <a:rPr lang="en-GB" smtClean="0"/>
              <a:t>‹#›</a:t>
            </a:fld>
            <a:endParaRPr lang="en-GB" dirty="0"/>
          </a:p>
        </p:txBody>
      </p:sp>
    </p:spTree>
    <p:extLst>
      <p:ext uri="{BB962C8B-B14F-4D97-AF65-F5344CB8AC3E}">
        <p14:creationId xmlns:p14="http://schemas.microsoft.com/office/powerpoint/2010/main" val="16488942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0589" y="2898476"/>
            <a:ext cx="9908530" cy="899557"/>
          </a:xfrm>
        </p:spPr>
        <p:txBody>
          <a:bodyPr>
            <a:noAutofit/>
          </a:bodyPr>
          <a:lstStyle/>
          <a:p>
            <a:pPr algn="ctr"/>
            <a:br>
              <a:rPr lang="en-GB" sz="4000" b="1" dirty="0"/>
            </a:br>
            <a:r>
              <a:rPr lang="en-GB" sz="4000" b="1" dirty="0"/>
              <a:t>Assessment Viva: </a:t>
            </a:r>
            <a:br>
              <a:rPr lang="en-GB" sz="4000" b="1" dirty="0"/>
            </a:br>
            <a:r>
              <a:rPr lang="en-GB" sz="4000" b="1" dirty="0"/>
              <a:t>Kingston Upon Thames</a:t>
            </a:r>
          </a:p>
        </p:txBody>
      </p:sp>
      <p:sp>
        <p:nvSpPr>
          <p:cNvPr id="3" name="Subtitle 2"/>
          <p:cNvSpPr>
            <a:spLocks noGrp="1"/>
          </p:cNvSpPr>
          <p:nvPr>
            <p:ph type="subTitle" idx="1"/>
          </p:nvPr>
        </p:nvSpPr>
        <p:spPr>
          <a:xfrm>
            <a:off x="477677" y="4480210"/>
            <a:ext cx="10993546" cy="1873355"/>
          </a:xfrm>
        </p:spPr>
        <p:txBody>
          <a:bodyPr>
            <a:normAutofit fontScale="85000" lnSpcReduction="20000"/>
          </a:bodyPr>
          <a:lstStyle/>
          <a:p>
            <a:r>
              <a:rPr lang="en-GB" b="1" dirty="0">
                <a:solidFill>
                  <a:schemeClr val="bg1"/>
                </a:solidFill>
              </a:rPr>
              <a:t>Student name: 	</a:t>
            </a:r>
            <a:r>
              <a:rPr lang="en-GB" dirty="0">
                <a:solidFill>
                  <a:schemeClr val="bg1"/>
                </a:solidFill>
              </a:rPr>
              <a:t> 	Maria Michael</a:t>
            </a:r>
          </a:p>
          <a:p>
            <a:r>
              <a:rPr lang="en-GB" b="1" dirty="0">
                <a:solidFill>
                  <a:schemeClr val="bg1"/>
                </a:solidFill>
              </a:rPr>
              <a:t>Student ID:</a:t>
            </a:r>
            <a:r>
              <a:rPr lang="en-GB" dirty="0">
                <a:solidFill>
                  <a:schemeClr val="bg1"/>
                </a:solidFill>
              </a:rPr>
              <a:t> 			191 38 94</a:t>
            </a:r>
          </a:p>
          <a:p>
            <a:r>
              <a:rPr lang="en-GB" b="1" dirty="0">
                <a:solidFill>
                  <a:schemeClr val="bg1"/>
                </a:solidFill>
              </a:rPr>
              <a:t>MODULE Name:</a:t>
            </a:r>
            <a:r>
              <a:rPr lang="en-GB" dirty="0">
                <a:solidFill>
                  <a:schemeClr val="bg1"/>
                </a:solidFill>
              </a:rPr>
              <a:t> 		community care and development</a:t>
            </a:r>
          </a:p>
          <a:p>
            <a:r>
              <a:rPr lang="en-GB" b="1" dirty="0">
                <a:solidFill>
                  <a:schemeClr val="bg1"/>
                </a:solidFill>
              </a:rPr>
              <a:t>MODULE CODE:</a:t>
            </a:r>
            <a:r>
              <a:rPr lang="en-GB" dirty="0">
                <a:solidFill>
                  <a:schemeClr val="bg1"/>
                </a:solidFill>
              </a:rPr>
              <a:t> 		BMHP 6022</a:t>
            </a:r>
          </a:p>
          <a:p>
            <a:r>
              <a:rPr lang="en-GB" b="1" dirty="0">
                <a:solidFill>
                  <a:schemeClr val="bg1"/>
                </a:solidFill>
              </a:rPr>
              <a:t>Lecturer: 			</a:t>
            </a:r>
            <a:r>
              <a:rPr lang="en-GB" dirty="0">
                <a:solidFill>
                  <a:schemeClr val="bg1"/>
                </a:solidFill>
              </a:rPr>
              <a:t>Laila </a:t>
            </a:r>
            <a:r>
              <a:rPr lang="en-GB" dirty="0" err="1">
                <a:solidFill>
                  <a:schemeClr val="bg1"/>
                </a:solidFill>
              </a:rPr>
              <a:t>surani</a:t>
            </a:r>
            <a:endParaRPr lang="en-GB" dirty="0">
              <a:solidFill>
                <a:schemeClr val="bg1"/>
              </a:solidFill>
            </a:endParaRPr>
          </a:p>
          <a:p>
            <a:r>
              <a:rPr lang="en-GB" b="1" dirty="0">
                <a:solidFill>
                  <a:schemeClr val="bg1"/>
                </a:solidFill>
              </a:rPr>
              <a:t>DATE: 				</a:t>
            </a:r>
            <a:r>
              <a:rPr lang="en-GB" dirty="0">
                <a:solidFill>
                  <a:schemeClr val="bg1"/>
                </a:solidFill>
              </a:rPr>
              <a:t>March 28, 2023</a:t>
            </a:r>
          </a:p>
          <a:p>
            <a:endParaRPr lang="en-GB" dirty="0">
              <a:solidFill>
                <a:schemeClr val="bg1"/>
              </a:solidFill>
            </a:endParaRPr>
          </a:p>
        </p:txBody>
      </p:sp>
      <p:pic>
        <p:nvPicPr>
          <p:cNvPr id="4" name="Picture 2" descr="Press Releases 2020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677" y="756765"/>
            <a:ext cx="3700433" cy="1227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183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149" y="752605"/>
            <a:ext cx="11033697" cy="965664"/>
          </a:xfrm>
        </p:spPr>
        <p:txBody>
          <a:bodyPr/>
          <a:lstStyle/>
          <a:p>
            <a:pPr algn="ctr"/>
            <a:r>
              <a:rPr lang="en-GB" sz="3400" b="1" dirty="0"/>
              <a:t>Defining Community and Community Development</a:t>
            </a:r>
          </a:p>
        </p:txBody>
      </p:sp>
      <p:sp>
        <p:nvSpPr>
          <p:cNvPr id="3" name="Content Placeholder 2"/>
          <p:cNvSpPr>
            <a:spLocks noGrp="1"/>
          </p:cNvSpPr>
          <p:nvPr>
            <p:ph idx="1"/>
          </p:nvPr>
        </p:nvSpPr>
        <p:spPr>
          <a:xfrm>
            <a:off x="712827" y="2201566"/>
            <a:ext cx="10255996" cy="3568700"/>
          </a:xfrm>
        </p:spPr>
        <p:txBody>
          <a:bodyPr>
            <a:noAutofit/>
          </a:bodyPr>
          <a:lstStyle/>
          <a:p>
            <a:pPr>
              <a:lnSpc>
                <a:spcPct val="200000"/>
              </a:lnSpc>
            </a:pPr>
            <a:r>
              <a:rPr lang="en-GB" b="1" dirty="0">
                <a:solidFill>
                  <a:schemeClr val="tx1"/>
                </a:solidFill>
              </a:rPr>
              <a:t>Community - </a:t>
            </a:r>
            <a:r>
              <a:rPr lang="en-GB" sz="1600" dirty="0">
                <a:solidFill>
                  <a:schemeClr val="tx1"/>
                </a:solidFill>
              </a:rPr>
              <a:t>A group of socially linked people in a geographical region who jointly engage in in activities, and have a common perspective (</a:t>
            </a:r>
            <a:r>
              <a:rPr lang="en-GB" sz="1600" dirty="0" err="1">
                <a:solidFill>
                  <a:schemeClr val="tx1"/>
                </a:solidFill>
              </a:rPr>
              <a:t>MacQueen</a:t>
            </a:r>
            <a:r>
              <a:rPr lang="en-GB" sz="1600" dirty="0">
                <a:solidFill>
                  <a:schemeClr val="tx1"/>
                </a:solidFill>
              </a:rPr>
              <a:t>, et. al, 2001).</a:t>
            </a:r>
          </a:p>
          <a:p>
            <a:pPr>
              <a:lnSpc>
                <a:spcPct val="200000"/>
              </a:lnSpc>
            </a:pPr>
            <a:r>
              <a:rPr lang="en-GB" b="1" dirty="0">
                <a:solidFill>
                  <a:schemeClr val="tx1"/>
                </a:solidFill>
              </a:rPr>
              <a:t>Community development</a:t>
            </a:r>
            <a:r>
              <a:rPr lang="en-GB" dirty="0">
                <a:solidFill>
                  <a:schemeClr val="tx1"/>
                </a:solidFill>
              </a:rPr>
              <a:t> refers to the ability of local residents to respond in a collective manner to the issues that affect their everyday lives </a:t>
            </a:r>
            <a:r>
              <a:rPr lang="en-US" dirty="0">
                <a:solidFill>
                  <a:schemeClr val="tx1"/>
                </a:solidFill>
              </a:rPr>
              <a:t>(Gilchrist, 2003)</a:t>
            </a:r>
            <a:r>
              <a:rPr lang="en-GB" dirty="0">
                <a:solidFill>
                  <a:schemeClr val="tx1"/>
                </a:solidFill>
              </a:rPr>
              <a:t>. </a:t>
            </a:r>
          </a:p>
          <a:p>
            <a:pPr lvl="1">
              <a:lnSpc>
                <a:spcPct val="200000"/>
              </a:lnSpc>
            </a:pPr>
            <a:r>
              <a:rPr lang="en-GB" dirty="0">
                <a:solidFill>
                  <a:schemeClr val="tx1"/>
                </a:solidFill>
              </a:rPr>
              <a:t>It enables community members to modify the things they consider important in a manner that serves their collective best interests.</a:t>
            </a:r>
          </a:p>
          <a:p>
            <a:pPr lvl="1">
              <a:lnSpc>
                <a:spcPct val="200000"/>
              </a:lnSpc>
            </a:pPr>
            <a:r>
              <a:rPr lang="en-GB" dirty="0">
                <a:solidFill>
                  <a:schemeClr val="tx1"/>
                </a:solidFill>
              </a:rPr>
              <a:t>It is based on working collectively with communities and groups to bring about equity, inclusion, and positive social change</a:t>
            </a:r>
          </a:p>
        </p:txBody>
      </p:sp>
    </p:spTree>
    <p:extLst>
      <p:ext uri="{BB962C8B-B14F-4D97-AF65-F5344CB8AC3E}">
        <p14:creationId xmlns:p14="http://schemas.microsoft.com/office/powerpoint/2010/main" val="64066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9255871" cy="706964"/>
          </a:xfrm>
        </p:spPr>
        <p:txBody>
          <a:bodyPr/>
          <a:lstStyle/>
          <a:p>
            <a:r>
              <a:rPr lang="en-GB" b="1" dirty="0"/>
              <a:t>Kingston Upon Thames - Demographics</a:t>
            </a:r>
          </a:p>
        </p:txBody>
      </p:sp>
      <p:sp>
        <p:nvSpPr>
          <p:cNvPr id="3" name="Content Placeholder 2"/>
          <p:cNvSpPr>
            <a:spLocks noGrp="1"/>
          </p:cNvSpPr>
          <p:nvPr>
            <p:ph idx="1"/>
          </p:nvPr>
        </p:nvSpPr>
        <p:spPr>
          <a:xfrm>
            <a:off x="1154954" y="2603500"/>
            <a:ext cx="10036921" cy="3416300"/>
          </a:xfrm>
        </p:spPr>
        <p:txBody>
          <a:bodyPr>
            <a:normAutofit/>
          </a:bodyPr>
          <a:lstStyle/>
          <a:p>
            <a:pPr>
              <a:lnSpc>
                <a:spcPct val="200000"/>
              </a:lnSpc>
            </a:pPr>
            <a:r>
              <a:rPr lang="en-GB" dirty="0"/>
              <a:t>Borough with the third (3</a:t>
            </a:r>
            <a:r>
              <a:rPr lang="en-GB" baseline="30000" dirty="0"/>
              <a:t>rd</a:t>
            </a:r>
            <a:r>
              <a:rPr lang="en-GB" dirty="0"/>
              <a:t>) smallest population (168, 000 residents as of 2021), and seventh (7</a:t>
            </a:r>
            <a:r>
              <a:rPr lang="en-GB" baseline="30000" dirty="0"/>
              <a:t>th</a:t>
            </a:r>
            <a:r>
              <a:rPr lang="en-GB" dirty="0"/>
              <a:t>) smallest geographical area (ONS, 2022). </a:t>
            </a:r>
          </a:p>
          <a:p>
            <a:pPr>
              <a:lnSpc>
                <a:spcPct val="200000"/>
              </a:lnSpc>
            </a:pPr>
            <a:r>
              <a:rPr lang="en-GB" dirty="0"/>
              <a:t>The median age of a Kingston resident increased from 36.2 in 2018 to 38.8 years in mid-2021 (</a:t>
            </a:r>
            <a:r>
              <a:rPr lang="en-GB" dirty="0" err="1"/>
              <a:t>Varbes</a:t>
            </a:r>
            <a:r>
              <a:rPr lang="en-GB" dirty="0"/>
              <a:t>, 2022) (The Royal Borough of Kingston upon Thames, 2020).</a:t>
            </a:r>
          </a:p>
          <a:p>
            <a:endParaRPr lang="en-GB" dirty="0"/>
          </a:p>
          <a:p>
            <a:pPr>
              <a:lnSpc>
                <a:spcPct val="160000"/>
              </a:lnSpc>
            </a:pPr>
            <a:endParaRPr lang="en-GB" dirty="0"/>
          </a:p>
          <a:p>
            <a:pPr>
              <a:lnSpc>
                <a:spcPct val="200000"/>
              </a:lnSpc>
            </a:pPr>
            <a:endParaRPr lang="en-GB" dirty="0"/>
          </a:p>
        </p:txBody>
      </p:sp>
    </p:spTree>
    <p:extLst>
      <p:ext uri="{BB962C8B-B14F-4D97-AF65-F5344CB8AC3E}">
        <p14:creationId xmlns:p14="http://schemas.microsoft.com/office/powerpoint/2010/main" val="35386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Ethnicity in Kingston</a:t>
            </a:r>
          </a:p>
        </p:txBody>
      </p:sp>
      <p:pic>
        <p:nvPicPr>
          <p:cNvPr id="4" name="Content Placeholder 3"/>
          <p:cNvPicPr>
            <a:picLocks noGrp="1" noChangeAspect="1"/>
          </p:cNvPicPr>
          <p:nvPr>
            <p:ph idx="1"/>
          </p:nvPr>
        </p:nvPicPr>
        <p:blipFill>
          <a:blip r:embed="rId3"/>
          <a:stretch>
            <a:fillRect/>
          </a:stretch>
        </p:blipFill>
        <p:spPr>
          <a:xfrm>
            <a:off x="2799961" y="2296632"/>
            <a:ext cx="6391319" cy="4412512"/>
          </a:xfrm>
          <a:prstGeom prst="rect">
            <a:avLst/>
          </a:prstGeom>
        </p:spPr>
      </p:pic>
    </p:spTree>
    <p:extLst>
      <p:ext uri="{BB962C8B-B14F-4D97-AF65-F5344CB8AC3E}">
        <p14:creationId xmlns:p14="http://schemas.microsoft.com/office/powerpoint/2010/main" val="1193283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srcRect l="3999" t="2272" r="317" b="6852"/>
          <a:stretch/>
        </p:blipFill>
        <p:spPr>
          <a:xfrm>
            <a:off x="3855563" y="2589767"/>
            <a:ext cx="4468305" cy="4268233"/>
          </a:xfrm>
          <a:prstGeom prst="rect">
            <a:avLst/>
          </a:prstGeom>
        </p:spPr>
      </p:pic>
      <p:sp>
        <p:nvSpPr>
          <p:cNvPr id="2" name="Title 1"/>
          <p:cNvSpPr>
            <a:spLocks noGrp="1"/>
          </p:cNvSpPr>
          <p:nvPr>
            <p:ph type="title"/>
          </p:nvPr>
        </p:nvSpPr>
        <p:spPr/>
        <p:txBody>
          <a:bodyPr/>
          <a:lstStyle/>
          <a:p>
            <a:pPr algn="ctr"/>
            <a:r>
              <a:rPr lang="en-GB" b="1" dirty="0"/>
              <a:t>Kingston’s Population Pyramid</a:t>
            </a:r>
          </a:p>
        </p:txBody>
      </p:sp>
    </p:spTree>
    <p:extLst>
      <p:ext uri="{BB962C8B-B14F-4D97-AF65-F5344CB8AC3E}">
        <p14:creationId xmlns:p14="http://schemas.microsoft.com/office/powerpoint/2010/main" val="10590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954" y="651809"/>
            <a:ext cx="9987179" cy="706964"/>
          </a:xfrm>
        </p:spPr>
        <p:txBody>
          <a:bodyPr/>
          <a:lstStyle/>
          <a:p>
            <a:r>
              <a:rPr lang="en-GB" b="1" dirty="0"/>
              <a:t>Prevalence of Health Conditions in Kingston</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2760" t="988" r="1016" b="5747"/>
          <a:stretch/>
        </p:blipFill>
        <p:spPr>
          <a:xfrm>
            <a:off x="1251526" y="1627654"/>
            <a:ext cx="8568267" cy="5367991"/>
          </a:xfrm>
          <a:prstGeom prst="rect">
            <a:avLst/>
          </a:prstGeom>
        </p:spPr>
      </p:pic>
    </p:spTree>
    <p:extLst>
      <p:ext uri="{BB962C8B-B14F-4D97-AF65-F5344CB8AC3E}">
        <p14:creationId xmlns:p14="http://schemas.microsoft.com/office/powerpoint/2010/main" val="148630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t>Social Problems in Kingston</a:t>
            </a:r>
            <a:endParaRPr lang="en-GB" b="1" dirty="0"/>
          </a:p>
        </p:txBody>
      </p:sp>
      <p:sp>
        <p:nvSpPr>
          <p:cNvPr id="3" name="Content Placeholder 2"/>
          <p:cNvSpPr>
            <a:spLocks noGrp="1"/>
          </p:cNvSpPr>
          <p:nvPr>
            <p:ph idx="1"/>
          </p:nvPr>
        </p:nvSpPr>
        <p:spPr>
          <a:xfrm>
            <a:off x="351693" y="2567354"/>
            <a:ext cx="6561573" cy="3886200"/>
          </a:xfrm>
        </p:spPr>
        <p:txBody>
          <a:bodyPr anchor="ctr">
            <a:noAutofit/>
          </a:bodyPr>
          <a:lstStyle/>
          <a:p>
            <a:pPr>
              <a:lnSpc>
                <a:spcPct val="90000"/>
              </a:lnSpc>
            </a:pPr>
            <a:r>
              <a:rPr lang="en-GB" sz="2000" dirty="0"/>
              <a:t>Currently, 61 out of every 1000 children in Kingston live in a household where there is domestic abuse </a:t>
            </a:r>
            <a:r>
              <a:rPr lang="en-US" sz="2000" dirty="0"/>
              <a:t>( Public Health England, 2020)</a:t>
            </a:r>
            <a:r>
              <a:rPr lang="en-GB" sz="2000" dirty="0"/>
              <a:t>.</a:t>
            </a:r>
          </a:p>
          <a:p>
            <a:pPr>
              <a:lnSpc>
                <a:spcPct val="90000"/>
              </a:lnSpc>
            </a:pPr>
            <a:r>
              <a:rPr lang="en-GB" sz="2000" dirty="0"/>
              <a:t>Generally speaking, Kingston is not affordable for the average resident. For example,  the median house price to annual  gross income ratio is almost 13 (The Royal Borough of Kingston upon Thames, 2018).</a:t>
            </a:r>
            <a:endParaRPr lang="en-GB" sz="2000" b="1" dirty="0"/>
          </a:p>
          <a:p>
            <a:pPr>
              <a:lnSpc>
                <a:spcPct val="90000"/>
              </a:lnSpc>
            </a:pPr>
            <a:r>
              <a:rPr lang="en-GB" sz="2000" dirty="0"/>
              <a:t>Gender based violence is 3.5 times more likely for women living in lower income households than women in households that are slightly better-off (Child Poverty Action Group, 2023)</a:t>
            </a:r>
          </a:p>
        </p:txBody>
      </p:sp>
      <p:pic>
        <p:nvPicPr>
          <p:cNvPr id="1026" name="Picture 2" descr="ICI's Community Development Approach explained | ICI Cocoa Initiative">
            <a:extLst>
              <a:ext uri="{FF2B5EF4-FFF2-40B4-BE49-F238E27FC236}">
                <a16:creationId xmlns:a16="http://schemas.microsoft.com/office/drawing/2014/main" id="{4182AB38-1237-2A9A-13A4-120CFC3945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95" r="19151" b="-3"/>
          <a:stretch/>
        </p:blipFill>
        <p:spPr bwMode="auto">
          <a:xfrm>
            <a:off x="6999701" y="2471041"/>
            <a:ext cx="4776968" cy="337207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845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sz="3300" b="1"/>
              <a:t>Gender Based Violence (GBV) in Kingston</a:t>
            </a:r>
          </a:p>
        </p:txBody>
      </p:sp>
      <p:sp>
        <p:nvSpPr>
          <p:cNvPr id="3" name="Content Placeholder 2"/>
          <p:cNvSpPr>
            <a:spLocks noGrp="1"/>
          </p:cNvSpPr>
          <p:nvPr>
            <p:ph idx="1"/>
          </p:nvPr>
        </p:nvSpPr>
        <p:spPr>
          <a:xfrm>
            <a:off x="1154954" y="2603500"/>
            <a:ext cx="5643779" cy="3416300"/>
          </a:xfrm>
        </p:spPr>
        <p:txBody>
          <a:bodyPr anchor="ctr">
            <a:normAutofit/>
          </a:bodyPr>
          <a:lstStyle/>
          <a:p>
            <a:pPr marL="0" indent="0">
              <a:buNone/>
            </a:pPr>
            <a:r>
              <a:rPr lang="en-GB" dirty="0"/>
              <a:t>GBV covers a broad spectrum of abusive or violent behaviours committed primarily by men against women. These behaviours include:</a:t>
            </a:r>
          </a:p>
          <a:p>
            <a:pPr lvl="1"/>
            <a:r>
              <a:rPr lang="en-GB" dirty="0"/>
              <a:t>Sexual assault and rape</a:t>
            </a:r>
          </a:p>
          <a:p>
            <a:pPr lvl="1"/>
            <a:r>
              <a:rPr lang="en-GB" dirty="0"/>
              <a:t>Harassment, stalking </a:t>
            </a:r>
          </a:p>
          <a:p>
            <a:pPr lvl="1"/>
            <a:r>
              <a:rPr lang="en-GB" dirty="0"/>
              <a:t>Domestic abuse</a:t>
            </a:r>
          </a:p>
          <a:p>
            <a:pPr lvl="1"/>
            <a:r>
              <a:rPr lang="en-GB" dirty="0"/>
              <a:t>Childhood sexual abuse </a:t>
            </a:r>
            <a:r>
              <a:rPr lang="en-US" dirty="0"/>
              <a:t>(Public Health Scotland, 2021)</a:t>
            </a:r>
          </a:p>
          <a:p>
            <a:pPr lvl="1"/>
            <a:r>
              <a:rPr lang="en-US" dirty="0"/>
              <a:t>Torture </a:t>
            </a:r>
          </a:p>
        </p:txBody>
      </p:sp>
      <p:pic>
        <p:nvPicPr>
          <p:cNvPr id="2050" name="Picture 2" descr="Gender Based Violence: A Lingering Menace? - Amelia Virtual Care">
            <a:extLst>
              <a:ext uri="{FF2B5EF4-FFF2-40B4-BE49-F238E27FC236}">
                <a16:creationId xmlns:a16="http://schemas.microsoft.com/office/drawing/2014/main" id="{263E8AE8-79FC-40DC-CE11-B24533F2D64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9409" r="4" b="4"/>
          <a:stretch/>
        </p:blipFill>
        <p:spPr bwMode="auto">
          <a:xfrm>
            <a:off x="6798733" y="2775951"/>
            <a:ext cx="4345024"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22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solidFill>
                  <a:srgbClr val="EBEBEB"/>
                </a:solidFill>
              </a:rPr>
              <a:t>Causes of GBV</a:t>
            </a:r>
          </a:p>
        </p:txBody>
      </p:sp>
      <p:sp>
        <p:nvSpPr>
          <p:cNvPr id="3" name="Content Placeholder 2"/>
          <p:cNvSpPr>
            <a:spLocks noGrp="1"/>
          </p:cNvSpPr>
          <p:nvPr>
            <p:ph idx="1"/>
          </p:nvPr>
        </p:nvSpPr>
        <p:spPr>
          <a:xfrm>
            <a:off x="1154954" y="2603500"/>
            <a:ext cx="5211979" cy="3416300"/>
          </a:xfrm>
        </p:spPr>
        <p:txBody>
          <a:bodyPr anchor="ctr">
            <a:normAutofit/>
          </a:bodyPr>
          <a:lstStyle/>
          <a:p>
            <a:r>
              <a:rPr lang="en-GB"/>
              <a:t>There are several factors that increase the likelihood of GBV occurring (Living With Abuse, 2023) </a:t>
            </a:r>
            <a:r>
              <a:rPr lang="en-US"/>
              <a:t>(Litner, 2021) (International Rescue Committee, 2022) , including:</a:t>
            </a:r>
          </a:p>
          <a:p>
            <a:pPr lvl="1"/>
            <a:r>
              <a:rPr lang="en-GB"/>
              <a:t>Economic hardship</a:t>
            </a:r>
          </a:p>
          <a:p>
            <a:pPr lvl="1"/>
            <a:r>
              <a:rPr lang="en-GB"/>
              <a:t>Drugs and alcohol</a:t>
            </a:r>
          </a:p>
          <a:p>
            <a:pPr lvl="1"/>
            <a:r>
              <a:rPr lang="en-GB"/>
              <a:t>Stress</a:t>
            </a:r>
          </a:p>
          <a:p>
            <a:pPr lvl="1"/>
            <a:r>
              <a:rPr lang="en-GB"/>
              <a:t>Personality disorders</a:t>
            </a:r>
          </a:p>
          <a:p>
            <a:pPr lvl="1"/>
            <a:r>
              <a:rPr lang="en-GB"/>
              <a:t>Anger management struggles </a:t>
            </a:r>
          </a:p>
        </p:txBody>
      </p:sp>
      <p:pic>
        <p:nvPicPr>
          <p:cNvPr id="3074" name="Picture 2" descr="Inequality fosters gender-based violence | Johanniter">
            <a:extLst>
              <a:ext uri="{FF2B5EF4-FFF2-40B4-BE49-F238E27FC236}">
                <a16:creationId xmlns:a16="http://schemas.microsoft.com/office/drawing/2014/main" id="{ADA4AC33-358A-3A22-1D94-9FDEE7838E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437663" y="2775951"/>
            <a:ext cx="3067163"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139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Response to GBV in Kingston</a:t>
            </a:r>
          </a:p>
        </p:txBody>
      </p:sp>
      <p:sp>
        <p:nvSpPr>
          <p:cNvPr id="3" name="Content Placeholder 2"/>
          <p:cNvSpPr>
            <a:spLocks noGrp="1"/>
          </p:cNvSpPr>
          <p:nvPr>
            <p:ph idx="1"/>
          </p:nvPr>
        </p:nvSpPr>
        <p:spPr/>
        <p:txBody>
          <a:bodyPr>
            <a:normAutofit/>
          </a:bodyPr>
          <a:lstStyle/>
          <a:p>
            <a:endParaRPr lang="en-GB" dirty="0"/>
          </a:p>
          <a:p>
            <a:pPr>
              <a:lnSpc>
                <a:spcPct val="150000"/>
              </a:lnSpc>
            </a:pPr>
            <a:r>
              <a:rPr lang="en-GB" dirty="0"/>
              <a:t>The Safer Kingston Partnership is a strategic group consisting of multiple agencies, set up as part of the Crime and Disorder Act 1998. It aims to ensure that all residents are safe and feel safe, by taking the steps necessary to reduce criminal activity, antisocial behaviour and substance abuse. Moreover, it aims to improve awareness  and reporting, especially for gender based violence (The Royal Borough of Kingston upon Thames, 2020).</a:t>
            </a:r>
          </a:p>
          <a:p>
            <a:pPr marL="0" indent="0">
              <a:buNone/>
            </a:pPr>
            <a:endParaRPr lang="en-GB" dirty="0"/>
          </a:p>
        </p:txBody>
      </p:sp>
    </p:spTree>
    <p:extLst>
      <p:ext uri="{BB962C8B-B14F-4D97-AF65-F5344CB8AC3E}">
        <p14:creationId xmlns:p14="http://schemas.microsoft.com/office/powerpoint/2010/main" val="1975718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961503" cy="706964"/>
          </a:xfrm>
        </p:spPr>
        <p:txBody>
          <a:bodyPr/>
          <a:lstStyle/>
          <a:p>
            <a:r>
              <a:rPr lang="en-GB" b="1" dirty="0"/>
              <a:t>Response to GBV in Kingston (Cont’d)</a:t>
            </a:r>
          </a:p>
        </p:txBody>
      </p:sp>
      <p:sp>
        <p:nvSpPr>
          <p:cNvPr id="3" name="Content Placeholder 2"/>
          <p:cNvSpPr>
            <a:spLocks noGrp="1"/>
          </p:cNvSpPr>
          <p:nvPr>
            <p:ph idx="1"/>
          </p:nvPr>
        </p:nvSpPr>
        <p:spPr>
          <a:xfrm>
            <a:off x="551357" y="1781117"/>
            <a:ext cx="11134876" cy="1826242"/>
          </a:xfrm>
        </p:spPr>
        <p:txBody>
          <a:bodyPr>
            <a:normAutofit/>
          </a:bodyPr>
          <a:lstStyle/>
          <a:p>
            <a:endParaRPr lang="en-GB" dirty="0"/>
          </a:p>
          <a:p>
            <a:pPr>
              <a:lnSpc>
                <a:spcPct val="150000"/>
              </a:lnSpc>
            </a:pPr>
            <a:r>
              <a:rPr lang="en-GB" dirty="0"/>
              <a:t>The Safeguarding Adults Board is governed by the Care Act 2014, and was established to ensure that agencies effectively work together to ensure that adults are safe from neglect and abuse (The Royal Borough of Kingston upon Thames, 2023). These agencies include:</a:t>
            </a:r>
          </a:p>
        </p:txBody>
      </p:sp>
      <p:sp>
        <p:nvSpPr>
          <p:cNvPr id="4" name="Content Placeholder 2"/>
          <p:cNvSpPr txBox="1">
            <a:spLocks/>
          </p:cNvSpPr>
          <p:nvPr/>
        </p:nvSpPr>
        <p:spPr>
          <a:xfrm>
            <a:off x="234902" y="3371406"/>
            <a:ext cx="11324119" cy="4402667"/>
          </a:xfrm>
          <a:prstGeom prst="rect">
            <a:avLst/>
          </a:prstGeom>
        </p:spPr>
        <p:txBody>
          <a:bodyPr vert="horz" lIns="91440" tIns="45720" rIns="91440" bIns="45720" numCol="2"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lvl="2"/>
            <a:endParaRPr lang="en-GB" dirty="0"/>
          </a:p>
          <a:p>
            <a:pPr lvl="2"/>
            <a:r>
              <a:rPr lang="en-GB" dirty="0"/>
              <a:t>Kingston Council - Public Health &amp; Safer Kingston Partnership</a:t>
            </a:r>
          </a:p>
          <a:p>
            <a:pPr lvl="2"/>
            <a:r>
              <a:rPr lang="en-GB" dirty="0"/>
              <a:t>Adult Social Services</a:t>
            </a:r>
          </a:p>
          <a:p>
            <a:pPr lvl="2"/>
            <a:r>
              <a:rPr lang="en-GB" dirty="0"/>
              <a:t>London Community Rehabilitation Company</a:t>
            </a:r>
          </a:p>
          <a:p>
            <a:pPr lvl="2"/>
            <a:r>
              <a:rPr lang="en-GB" dirty="0"/>
              <a:t>Integrated Care Board (formerly Clinical Commissioning Group)</a:t>
            </a:r>
          </a:p>
          <a:p>
            <a:pPr lvl="2"/>
            <a:r>
              <a:rPr lang="en-GB" dirty="0"/>
              <a:t>Achieving for Children</a:t>
            </a:r>
          </a:p>
          <a:p>
            <a:pPr lvl="2"/>
            <a:r>
              <a:rPr lang="en-GB" dirty="0"/>
              <a:t>London Fire Brigade</a:t>
            </a:r>
          </a:p>
          <a:p>
            <a:pPr lvl="2"/>
            <a:endParaRPr lang="en-GB" dirty="0"/>
          </a:p>
          <a:p>
            <a:pPr lvl="2"/>
            <a:endParaRPr lang="en-GB" dirty="0"/>
          </a:p>
          <a:p>
            <a:pPr lvl="2"/>
            <a:endParaRPr lang="en-GB" dirty="0"/>
          </a:p>
          <a:p>
            <a:pPr lvl="2"/>
            <a:endParaRPr lang="en-GB" dirty="0"/>
          </a:p>
          <a:p>
            <a:pPr lvl="2"/>
            <a:endParaRPr lang="en-GB" dirty="0"/>
          </a:p>
          <a:p>
            <a:pPr lvl="2"/>
            <a:r>
              <a:rPr lang="en-GB" dirty="0"/>
              <a:t>Local Safeguarding Children Board</a:t>
            </a:r>
          </a:p>
          <a:p>
            <a:pPr lvl="2"/>
            <a:r>
              <a:rPr lang="en-GB" dirty="0"/>
              <a:t>National Probation Service – London</a:t>
            </a:r>
          </a:p>
          <a:p>
            <a:pPr lvl="2"/>
            <a:r>
              <a:rPr lang="en-GB" dirty="0"/>
              <a:t>South West London and St Georges Mental Health Trust</a:t>
            </a:r>
          </a:p>
          <a:p>
            <a:pPr lvl="2"/>
            <a:r>
              <a:rPr lang="en-GB" dirty="0"/>
              <a:t>Care Quality Commission</a:t>
            </a:r>
          </a:p>
          <a:p>
            <a:pPr lvl="2"/>
            <a:r>
              <a:rPr lang="en-GB" dirty="0"/>
              <a:t>NHS England</a:t>
            </a:r>
          </a:p>
          <a:p>
            <a:pPr lvl="2"/>
            <a:r>
              <a:rPr lang="en-GB" dirty="0"/>
              <a:t>Metropolitan Police – Kingston, </a:t>
            </a:r>
          </a:p>
          <a:p>
            <a:pPr lvl="2"/>
            <a:r>
              <a:rPr lang="en-GB" dirty="0"/>
              <a:t>Kingston </a:t>
            </a:r>
            <a:r>
              <a:rPr lang="en-GB" dirty="0" err="1"/>
              <a:t>Healthwatch</a:t>
            </a:r>
            <a:br>
              <a:rPr lang="en-GB" dirty="0"/>
            </a:br>
            <a:endParaRPr lang="en-GB" dirty="0"/>
          </a:p>
        </p:txBody>
      </p:sp>
    </p:spTree>
    <p:extLst>
      <p:ext uri="{BB962C8B-B14F-4D97-AF65-F5344CB8AC3E}">
        <p14:creationId xmlns:p14="http://schemas.microsoft.com/office/powerpoint/2010/main" val="1336976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pPr>
              <a:lnSpc>
                <a:spcPct val="90000"/>
              </a:lnSpc>
            </a:pPr>
            <a:r>
              <a:rPr lang="en-GB" sz="2800" b="1">
                <a:solidFill>
                  <a:srgbClr val="EBEBEB"/>
                </a:solidFill>
              </a:rPr>
              <a:t>Legislation Governing Community Development</a:t>
            </a:r>
          </a:p>
        </p:txBody>
      </p:sp>
      <p:sp>
        <p:nvSpPr>
          <p:cNvPr id="3" name="Content Placeholder 2"/>
          <p:cNvSpPr>
            <a:spLocks noGrp="1"/>
          </p:cNvSpPr>
          <p:nvPr>
            <p:ph idx="1"/>
          </p:nvPr>
        </p:nvSpPr>
        <p:spPr>
          <a:xfrm>
            <a:off x="783165" y="2444677"/>
            <a:ext cx="7112606" cy="3574286"/>
          </a:xfrm>
        </p:spPr>
        <p:txBody>
          <a:bodyPr anchor="ctr">
            <a:normAutofit/>
          </a:bodyPr>
          <a:lstStyle/>
          <a:p>
            <a:r>
              <a:rPr lang="en-GB" dirty="0"/>
              <a:t>Equality Act 2010 – protects against discriminating, harassing or victimising individuals.</a:t>
            </a:r>
          </a:p>
          <a:p>
            <a:pPr lvl="1"/>
            <a:r>
              <a:rPr lang="en-GB" sz="1800" dirty="0"/>
              <a:t>Individuals who believe that they were victimised can take a claim to a tribunal or court, and have Legal action commence, usually within six months of the act </a:t>
            </a:r>
            <a:r>
              <a:rPr lang="en-GB" sz="1800"/>
              <a:t>in question.</a:t>
            </a:r>
            <a:endParaRPr lang="en-GB" sz="1800" dirty="0"/>
          </a:p>
        </p:txBody>
      </p:sp>
      <p:pic>
        <p:nvPicPr>
          <p:cNvPr id="4098" name="Picture 2" descr="What is Community Development and where did it come from?">
            <a:extLst>
              <a:ext uri="{FF2B5EF4-FFF2-40B4-BE49-F238E27FC236}">
                <a16:creationId xmlns:a16="http://schemas.microsoft.com/office/drawing/2014/main" id="{3A213134-8C6F-574A-7BD2-A32548B2EA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25358" y="1608432"/>
            <a:ext cx="4332180" cy="4500967"/>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4929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617" y="863136"/>
            <a:ext cx="11244713" cy="706964"/>
          </a:xfrm>
        </p:spPr>
        <p:txBody>
          <a:bodyPr/>
          <a:lstStyle/>
          <a:p>
            <a:pPr algn="ctr"/>
            <a:r>
              <a:rPr lang="en-GB" b="1" dirty="0"/>
              <a:t>Legislation Governing Community Development</a:t>
            </a:r>
          </a:p>
        </p:txBody>
      </p:sp>
      <p:sp>
        <p:nvSpPr>
          <p:cNvPr id="3" name="Content Placeholder 2"/>
          <p:cNvSpPr>
            <a:spLocks noGrp="1"/>
          </p:cNvSpPr>
          <p:nvPr>
            <p:ph idx="1"/>
          </p:nvPr>
        </p:nvSpPr>
        <p:spPr/>
        <p:txBody>
          <a:bodyPr>
            <a:normAutofit fontScale="85000" lnSpcReduction="10000"/>
          </a:bodyPr>
          <a:lstStyle/>
          <a:p>
            <a:pPr>
              <a:lnSpc>
                <a:spcPct val="150000"/>
              </a:lnSpc>
            </a:pPr>
            <a:r>
              <a:rPr lang="en-GB" dirty="0"/>
              <a:t>Human Rights Act 1998 – outlines the set of rights and freedoms to which all persons in the UK are entitled</a:t>
            </a:r>
          </a:p>
          <a:p>
            <a:pPr>
              <a:lnSpc>
                <a:spcPct val="150000"/>
              </a:lnSpc>
            </a:pPr>
            <a:r>
              <a:rPr lang="en-GB" dirty="0"/>
              <a:t>Article 3 of the act protects from inhumane or degrading treatment such as torture, a common feature of GBV</a:t>
            </a:r>
          </a:p>
          <a:p>
            <a:pPr>
              <a:lnSpc>
                <a:spcPct val="150000"/>
              </a:lnSpc>
            </a:pPr>
            <a:r>
              <a:rPr lang="en-GB" dirty="0"/>
              <a:t>Domestic Violence, Crime and Victims Act 2004 – This made, among other things, provisions for the recovery of compensation from offenders.</a:t>
            </a:r>
          </a:p>
          <a:p>
            <a:pPr>
              <a:lnSpc>
                <a:spcPct val="150000"/>
              </a:lnSpc>
            </a:pPr>
            <a:r>
              <a:rPr lang="en-GB" dirty="0"/>
              <a:t>1997 – Protection from Harassment Act – This Act made harassment a criminal offense. Its amendment in 2012 ensured that harassment could be used as the basis of a restraining order against a harasser.</a:t>
            </a:r>
          </a:p>
          <a:p>
            <a:pPr>
              <a:lnSpc>
                <a:spcPct val="150000"/>
              </a:lnSpc>
            </a:pPr>
            <a:endParaRPr lang="en-GB" dirty="0"/>
          </a:p>
          <a:p>
            <a:pPr marL="0" indent="0">
              <a:lnSpc>
                <a:spcPct val="150000"/>
              </a:lnSpc>
              <a:buNone/>
            </a:pPr>
            <a:endParaRPr lang="en-GB" dirty="0"/>
          </a:p>
        </p:txBody>
      </p:sp>
    </p:spTree>
    <p:extLst>
      <p:ext uri="{BB962C8B-B14F-4D97-AF65-F5344CB8AC3E}">
        <p14:creationId xmlns:p14="http://schemas.microsoft.com/office/powerpoint/2010/main" val="329521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b="1"/>
              <a:t>Use of Media to Address GBV</a:t>
            </a:r>
          </a:p>
        </p:txBody>
      </p:sp>
      <p:sp>
        <p:nvSpPr>
          <p:cNvPr id="3" name="Content Placeholder 2"/>
          <p:cNvSpPr>
            <a:spLocks noGrp="1"/>
          </p:cNvSpPr>
          <p:nvPr>
            <p:ph idx="1"/>
          </p:nvPr>
        </p:nvSpPr>
        <p:spPr>
          <a:xfrm>
            <a:off x="889686" y="2137719"/>
            <a:ext cx="4756371" cy="3882081"/>
          </a:xfrm>
        </p:spPr>
        <p:txBody>
          <a:bodyPr anchor="ctr">
            <a:normAutofit/>
          </a:bodyPr>
          <a:lstStyle/>
          <a:p>
            <a:pPr>
              <a:lnSpc>
                <a:spcPct val="90000"/>
              </a:lnSpc>
            </a:pPr>
            <a:endParaRPr lang="en-GB" sz="1400" dirty="0"/>
          </a:p>
          <a:p>
            <a:pPr>
              <a:lnSpc>
                <a:spcPct val="90000"/>
              </a:lnSpc>
            </a:pPr>
            <a:r>
              <a:rPr lang="en-GB" dirty="0"/>
              <a:t>White Ribbon UK engages with men and boys  in an effort to bring an </a:t>
            </a:r>
            <a:r>
              <a:rPr lang="en-GB"/>
              <a:t>end to violence </a:t>
            </a:r>
            <a:r>
              <a:rPr lang="en-GB" dirty="0"/>
              <a:t>against women</a:t>
            </a:r>
          </a:p>
          <a:p>
            <a:pPr>
              <a:lnSpc>
                <a:spcPct val="90000"/>
              </a:lnSpc>
            </a:pPr>
            <a:r>
              <a:rPr lang="en-GB" dirty="0"/>
              <a:t>Kingston Council 	with Merton, Wandsworth, Richmond and  the South West Police to host live community events on YouTube on issues such as:</a:t>
            </a:r>
          </a:p>
          <a:p>
            <a:pPr lvl="1">
              <a:lnSpc>
                <a:spcPct val="90000"/>
              </a:lnSpc>
            </a:pPr>
            <a:r>
              <a:rPr lang="en-GB" sz="1800" dirty="0"/>
              <a:t>Supporting persons who divulge GBV victimization</a:t>
            </a:r>
          </a:p>
          <a:p>
            <a:pPr lvl="1">
              <a:lnSpc>
                <a:spcPct val="90000"/>
              </a:lnSpc>
            </a:pPr>
            <a:r>
              <a:rPr lang="en-GB" sz="1800" dirty="0"/>
              <a:t>Clare’s Law </a:t>
            </a:r>
          </a:p>
        </p:txBody>
      </p:sp>
      <p:pic>
        <p:nvPicPr>
          <p:cNvPr id="5124" name="Picture 4" descr="Council continues to support White Ribbon campaign - North Lincolnshire  Council">
            <a:extLst>
              <a:ext uri="{FF2B5EF4-FFF2-40B4-BE49-F238E27FC236}">
                <a16:creationId xmlns:a16="http://schemas.microsoft.com/office/drawing/2014/main" id="{740B43AD-157A-BD3F-08F4-5AFD25697E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49" b="3721"/>
          <a:stretch/>
        </p:blipFill>
        <p:spPr bwMode="auto">
          <a:xfrm>
            <a:off x="5535660" y="2778068"/>
            <a:ext cx="6158802"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970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7"/>
            <a:ext cx="9157446" cy="990599"/>
          </a:xfrm>
        </p:spPr>
        <p:txBody>
          <a:bodyPr/>
          <a:lstStyle/>
          <a:p>
            <a:pPr algn="ctr"/>
            <a:r>
              <a:rPr lang="en-GB" b="1" dirty="0"/>
              <a:t>Recommendations</a:t>
            </a:r>
          </a:p>
        </p:txBody>
      </p:sp>
      <p:sp>
        <p:nvSpPr>
          <p:cNvPr id="3" name="Content Placeholder 2"/>
          <p:cNvSpPr>
            <a:spLocks noGrp="1"/>
          </p:cNvSpPr>
          <p:nvPr>
            <p:ph idx="1"/>
          </p:nvPr>
        </p:nvSpPr>
        <p:spPr/>
        <p:txBody>
          <a:bodyPr>
            <a:normAutofit/>
          </a:bodyPr>
          <a:lstStyle/>
          <a:p>
            <a:r>
              <a:rPr lang="en-GB" dirty="0"/>
              <a:t>Ultimately, no woman should live in fear of violence.  As such, education campaigns should be undertaken in order to inform woman and girls of the avenues available to them for escaping domestic violence</a:t>
            </a:r>
          </a:p>
          <a:p>
            <a:r>
              <a:rPr lang="en-GB" dirty="0"/>
              <a:t>A similar educational campaign should be launched which targets men and boys, aimed at preventing GBV in the first place. These should also include anger and stress management lessons and therapies, as well as support services for those abusing drugs and alcohol, or suffering with personality disorders. These are geared towards preventing  GBV</a:t>
            </a:r>
          </a:p>
          <a:p>
            <a:r>
              <a:rPr lang="en-GB" dirty="0"/>
              <a:t>Increasing the severity of punishment of GBV offenders to serve as a deterrent to other possible offenders.</a:t>
            </a:r>
          </a:p>
        </p:txBody>
      </p:sp>
    </p:spTree>
    <p:extLst>
      <p:ext uri="{BB962C8B-B14F-4D97-AF65-F5344CB8AC3E}">
        <p14:creationId xmlns:p14="http://schemas.microsoft.com/office/powerpoint/2010/main" val="3533903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Conclusion</a:t>
            </a:r>
          </a:p>
        </p:txBody>
      </p:sp>
      <p:sp>
        <p:nvSpPr>
          <p:cNvPr id="3" name="Content Placeholder 2"/>
          <p:cNvSpPr>
            <a:spLocks noGrp="1"/>
          </p:cNvSpPr>
          <p:nvPr>
            <p:ph idx="1"/>
          </p:nvPr>
        </p:nvSpPr>
        <p:spPr/>
        <p:txBody>
          <a:bodyPr/>
          <a:lstStyle/>
          <a:p>
            <a:r>
              <a:rPr lang="en-GB" dirty="0"/>
              <a:t>Community development is based on working collectively with communities and groups to bring about equity, inclusion, and positive social change</a:t>
            </a:r>
          </a:p>
          <a:p>
            <a:r>
              <a:rPr lang="en-GB" dirty="0"/>
              <a:t>Several laws have been passed in the UK to protect the rights of residents as they pursue community development goals</a:t>
            </a:r>
          </a:p>
          <a:p>
            <a:r>
              <a:rPr lang="en-GB" dirty="0"/>
              <a:t>Initiatives such as the </a:t>
            </a:r>
            <a:r>
              <a:rPr lang="en-GB" dirty="0" err="1"/>
              <a:t>The</a:t>
            </a:r>
            <a:r>
              <a:rPr lang="en-GB" dirty="0"/>
              <a:t> Safer Kingston Partnership and the Care Act 2014 provide a legal basis for protecting GBV survivors from harm</a:t>
            </a:r>
          </a:p>
          <a:p>
            <a:endParaRPr lang="en-GB" dirty="0"/>
          </a:p>
        </p:txBody>
      </p:sp>
    </p:spTree>
    <p:extLst>
      <p:ext uri="{BB962C8B-B14F-4D97-AF65-F5344CB8AC3E}">
        <p14:creationId xmlns:p14="http://schemas.microsoft.com/office/powerpoint/2010/main" val="4028542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a:t>
            </a:r>
          </a:p>
        </p:txBody>
      </p:sp>
      <p:sp>
        <p:nvSpPr>
          <p:cNvPr id="4" name="Rectangle 1"/>
          <p:cNvSpPr>
            <a:spLocks noGrp="1" noChangeArrowheads="1"/>
          </p:cNvSpPr>
          <p:nvPr>
            <p:ph idx="1"/>
          </p:nvPr>
        </p:nvSpPr>
        <p:spPr bwMode="auto">
          <a:xfrm>
            <a:off x="94098" y="2134617"/>
            <a:ext cx="12097902" cy="46747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Child Poverty Action Group,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DOMESTIC ABUSE IS AN ECONOMIC ISSUE – FOR ITS VICTIMS AND FOR SOCIETY</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https://cpag.org.uk/news-blogs/news-listings/domestic-abuse-economic-issue-%E2%80%93-its-victims-and-society [Accessed 28 March 2023].</a:t>
            </a:r>
          </a:p>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Clare’s Law,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right to know if your partner has an abusive past</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https://clares-law.com/ [Accessed 26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Equality and Human Rights Commission, 2018.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Understanding equality</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https://www.equalityhumanrights.com/en/secondary-education-resources/useful-information/understanding-equality [Accessed 25 March 2023].</a:t>
            </a:r>
            <a:endPar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Gilchrist, A., 2003. </a:t>
            </a:r>
            <a:r>
              <a:rPr kumimoji="0" lang="en-GB" altLang="en-US" sz="9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Community development in the UK — possibilities and paradoxes</a:t>
            </a: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9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Community Development Journal, </a:t>
            </a:r>
            <a:r>
              <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38(1), pp. 16-25.</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Rescue Committee, 2022.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What is gender-based violence – and how do we prevent it?</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https://www.rescue.org/uk/article/what-gender-based-violence-and-how-do-we-prevent-it</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23 March 2023].</a:t>
            </a:r>
          </a:p>
          <a:p>
            <a:pPr marL="0" lvl="0" indent="0" defTabSz="914400" eaLnBrk="0" fontAlgn="base" hangingPunct="0">
              <a:lnSpc>
                <a:spcPct val="150000"/>
              </a:lnSpc>
              <a:spcBef>
                <a:spcPct val="0"/>
              </a:spcBef>
              <a:spcAft>
                <a:spcPct val="0"/>
              </a:spcAft>
              <a:buClrTx/>
              <a:buSzTx/>
              <a:buNone/>
            </a:pPr>
            <a:r>
              <a:rPr lang="en-GB" altLang="en-US" sz="95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MacQueen</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K. M. et al., 2001. What is community? An evidence-based definition for participatory public health.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American journal of public health</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91(12), p. 1929–1938.</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Public Health England, 2020.</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Parents with problem alcohol and drug use: Data for England and Kingston upon Thames, 2019 to 2020</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https://www.ndtms.net/resources/public/Parental%20substance%20misuse/London/LN_Kingston%20upon%20Thames_2019-20_Parental_substance_misuse_data_pack.html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Office of National Statistics [ONS], 2022.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How the population changed in Kingston upon Thames: Census 2021. </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[Online]  Available at: https://www.ons.gov.uk/visualisations/censuspopulationchange/E09000021/</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29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Public Health Scotland, 2021.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Gender based violence overview</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https://www.healthscotland.scot/health-topics/gender-based-violence/gender-based-violence-overview/overview-of-gender-based-violence#:~:text=Gender%20based%20violence%20(GBV)%20is,rape%20and%20sexual%20assault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Szuc, A. &amp; O’Hagan, S., 2015</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Violence Against Women and Girls JSNA.</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chrome-extension://efaidnbmnnnibpcajpcglclefindmkaj/https://data.kingston.gov.uk/wp-content/uploads/2017/09/JSNA_VAWGChapter2015.pdf [Accessed 24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2018.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Kingston upon Thames: Focus on Demographics</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https://data.kingston.gov.uk/wp-content/uploads/2018/06/RBK-PHK-Report-ANNEX-FINAL-1.pdf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2020.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Safer Kingston Partnership</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https://www.kingston.gov.uk/policing-community-safety/safer-kingston-partnership/2?documentId=548&amp;categoryId=20043#:~:text=Our%20vision%20is%20that%20everyone,behaviour%2C%20substance%20misuse%20and%20reoffending. [Accessed 23 March 2023].</a:t>
            </a:r>
          </a:p>
          <a:p>
            <a:pPr mar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2022</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The Safer Kingston Partnership</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https://www.kingston.gov.uk/policing-community-safety/safer-kingston-partnership [Accessed 23 March 2023].</a:t>
            </a:r>
          </a:p>
          <a:p>
            <a:pPr marL="0" lvl="0" indent="0" defTabSz="914400" eaLnBrk="0" fontAlgn="base" hangingPunct="0">
              <a:lnSpc>
                <a:spcPct val="150000"/>
              </a:lnSpc>
              <a:spcBef>
                <a:spcPct val="0"/>
              </a:spcBef>
              <a:spcAft>
                <a:spcPct val="0"/>
              </a:spcAft>
              <a:buClrTx/>
              <a:buSzTx/>
              <a:buNone/>
            </a:pP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Royal Borough of Kingston upon Thames, 2023. </a:t>
            </a:r>
            <a:r>
              <a:rPr lang="en-GB" altLang="en-US" sz="95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Kingston Safeguarding Adults Board</a:t>
            </a:r>
            <a:r>
              <a:rPr lang="en-GB" altLang="en-US" sz="950" dirty="0">
                <a:solidFill>
                  <a:schemeClr val="tx1"/>
                </a:solidFill>
                <a:latin typeface="Calibri" panose="020F0502020204030204" pitchFamily="34" charset="0"/>
                <a:ea typeface="Calibri" panose="020F0502020204030204" pitchFamily="34" charset="0"/>
                <a:cs typeface="Times New Roman" panose="02020603050405020304" pitchFamily="18" charset="0"/>
              </a:rPr>
              <a:t>. [Online]  Available at: https://www.kingston.gov.uk/adult-safeguarding/safeguarding-adults-board [Accessed 23 March 2023].</a:t>
            </a:r>
            <a:endParaRPr kumimoji="0" lang="en-GB" altLang="en-US" sz="9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3278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3901</TotalTime>
  <Words>1514</Words>
  <Application>Microsoft Office PowerPoint</Application>
  <PresentationFormat>Widescreen</PresentationFormat>
  <Paragraphs>117</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 Assessment Viva:  Kingston Upon Thames</vt:lpstr>
      <vt:lpstr>Defining Community and Community Development</vt:lpstr>
      <vt:lpstr>Kingston Upon Thames - Demographics</vt:lpstr>
      <vt:lpstr>Ethnicity in Kingston</vt:lpstr>
      <vt:lpstr>Kingston’s Population Pyramid</vt:lpstr>
      <vt:lpstr>Prevalence of Health Conditions in Kingston</vt:lpstr>
      <vt:lpstr>Social Problems in Kingston</vt:lpstr>
      <vt:lpstr>Gender Based Violence (GBV) in Kingston</vt:lpstr>
      <vt:lpstr>Causes of GBV</vt:lpstr>
      <vt:lpstr>Response to GBV in Kingston</vt:lpstr>
      <vt:lpstr>Response to GBV in Kingston (Cont’d)</vt:lpstr>
      <vt:lpstr>Legislation Governing Community Development</vt:lpstr>
      <vt:lpstr>Legislation Governing Community Development</vt:lpstr>
      <vt:lpstr>Use of Media to Address GBV</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Maria Michael (1913894)</cp:lastModifiedBy>
  <cp:revision>234</cp:revision>
  <dcterms:created xsi:type="dcterms:W3CDTF">2022-10-28T20:05:34Z</dcterms:created>
  <dcterms:modified xsi:type="dcterms:W3CDTF">2023-03-31T22:46:44Z</dcterms:modified>
</cp:coreProperties>
</file>